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468" r:id="rId3"/>
    <p:sldId id="454" r:id="rId4"/>
    <p:sldId id="475" r:id="rId5"/>
    <p:sldId id="476" r:id="rId6"/>
    <p:sldId id="477" r:id="rId7"/>
    <p:sldId id="478" r:id="rId8"/>
    <p:sldId id="479" r:id="rId9"/>
    <p:sldId id="457" r:id="rId10"/>
    <p:sldId id="480" r:id="rId11"/>
    <p:sldId id="459" r:id="rId12"/>
    <p:sldId id="484" r:id="rId13"/>
    <p:sldId id="485" r:id="rId14"/>
    <p:sldId id="486" r:id="rId15"/>
    <p:sldId id="481" r:id="rId16"/>
    <p:sldId id="467" r:id="rId17"/>
    <p:sldId id="482" r:id="rId18"/>
    <p:sldId id="483" r:id="rId19"/>
    <p:sldId id="340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Estilo Escuro 1 - Ênfas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46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6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C9F3D-2DF0-4ACE-8584-191C5A9DCBF1}" type="datetimeFigureOut">
              <a:rPr lang="pt-BR" smtClean="0"/>
              <a:pPr/>
              <a:t>11/11/2014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E88D0-3FBF-4C74-9D14-FB442DC6946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966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7573B-FF26-45DB-8FF0-677769B769F6}" type="datetimeFigureOut">
              <a:rPr lang="pt-BR" smtClean="0"/>
              <a:pPr/>
              <a:t>11/11/2014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A861-C225-49C3-8765-DEAB6664730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386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sharon.bellani\Desktop\Templates das Escolas - PUCPR\Politecnica\ppt\Imagem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 userDrawn="1"/>
        </p:nvSpPr>
        <p:spPr>
          <a:xfrm>
            <a:off x="785786" y="3643314"/>
            <a:ext cx="7546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</a:rPr>
              <a:t>Apresentação Projeto Final I - Design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Vandrius Tiera</a:t>
            </a:r>
            <a:r>
              <a:rPr lang="pt-BR" baseline="0" dirty="0" smtClean="0">
                <a:solidFill>
                  <a:schemeClr val="bg1"/>
                </a:solidFill>
              </a:rPr>
              <a:t>, Vinicius Souza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 userDrawn="1"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11560" y="1879104"/>
            <a:ext cx="8280920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dirty="0" smtClean="0"/>
              <a:t>Clique para editar os estilos do texto mestre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3"/>
          </p:nvPr>
        </p:nvSpPr>
        <p:spPr>
          <a:xfrm>
            <a:off x="611560" y="2708920"/>
            <a:ext cx="8280920" cy="3786187"/>
          </a:xfrm>
        </p:spPr>
        <p:txBody>
          <a:bodyPr/>
          <a:lstStyle>
            <a:lvl1pPr eaLnBrk="1" latinLnBrk="0" hangingPunct="1"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 eaLnBrk="1" latinLnBrk="0" hangingPunct="1"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eaLnBrk="1" latinLnBrk="0" hangingPunct="1"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eaLnBrk="1" latinLnBrk="0" hangingPunct="1"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eaLnBrk="1" latinLnBrk="0" hangingPunct="1"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9" name="Título 18"/>
          <p:cNvSpPr>
            <a:spLocks noGrp="1"/>
          </p:cNvSpPr>
          <p:nvPr>
            <p:ph type="title"/>
          </p:nvPr>
        </p:nvSpPr>
        <p:spPr>
          <a:xfrm>
            <a:off x="611560" y="332656"/>
            <a:ext cx="6408712" cy="1512168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532859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031FACD5-5EC0-4CE0-9156-9F2704C0507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dirty="0" smtClean="0"/>
              <a:t>Clique para editar o estilo do</a:t>
            </a:r>
            <a:endParaRPr kumimoji="0"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23528" y="1124744"/>
            <a:ext cx="4104456" cy="5400600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499992" y="1124744"/>
            <a:ext cx="4359428" cy="54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sharon.bellani\Desktop\Templates das Escolas - PUCPR\Politecnica\ppt\Imagem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 bwMode="invGray">
          <a:xfrm>
            <a:off x="0" y="292494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3528" y="3284984"/>
            <a:ext cx="8208912" cy="685800"/>
          </a:xfrm>
        </p:spPr>
        <p:txBody>
          <a:bodyPr lIns="146304" tIns="0" rIns="45720" bIns="0" anchor="t"/>
          <a:lstStyle>
            <a:lvl1pPr marL="0" indent="0" algn="r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dirty="0" smtClean="0"/>
              <a:t>Clique para editar os estilos do texto mestre</a:t>
            </a:r>
          </a:p>
        </p:txBody>
      </p:sp>
      <p:sp>
        <p:nvSpPr>
          <p:cNvPr id="12" name="Título 18"/>
          <p:cNvSpPr>
            <a:spLocks noGrp="1"/>
          </p:cNvSpPr>
          <p:nvPr>
            <p:ph type="title"/>
          </p:nvPr>
        </p:nvSpPr>
        <p:spPr>
          <a:xfrm>
            <a:off x="2195736" y="1700808"/>
            <a:ext cx="6336704" cy="864096"/>
          </a:xfrm>
        </p:spPr>
        <p:txBody>
          <a:bodyPr/>
          <a:lstStyle>
            <a:lvl1pPr algn="r">
              <a:defRPr/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Documents and Settings\sharon.bellani\Desktop\Templates das Escolas - PUCPR\Politecnica\ppt\Imagem3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696744" cy="785794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dirty="0" smtClean="0"/>
              <a:t>Titulo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3528" y="1196752"/>
            <a:ext cx="8575980" cy="5283561"/>
          </a:xfrm>
          <a:prstGeom prst="rect">
            <a:avLst/>
          </a:prstGeom>
          <a:ln>
            <a:noFill/>
          </a:ln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dirty="0" smtClean="0"/>
              <a:t>Clique para editar os estilos do texto mestre</a:t>
            </a:r>
          </a:p>
          <a:p>
            <a:pPr lvl="1" eaLnBrk="1" latinLnBrk="0" hangingPunct="1"/>
            <a:r>
              <a:rPr kumimoji="0" lang="pt-BR" dirty="0" smtClean="0"/>
              <a:t>Segundo nível</a:t>
            </a:r>
          </a:p>
          <a:p>
            <a:pPr lvl="2" eaLnBrk="1" latinLnBrk="0" hangingPunct="1"/>
            <a:r>
              <a:rPr kumimoji="0" lang="pt-BR" dirty="0" smtClean="0"/>
              <a:t>Terceiro nível</a:t>
            </a:r>
          </a:p>
          <a:p>
            <a:pPr lvl="3" eaLnBrk="1" latinLnBrk="0" hangingPunct="1"/>
            <a:r>
              <a:rPr kumimoji="0" lang="pt-BR" dirty="0" smtClean="0"/>
              <a:t>Quarto nível</a:t>
            </a:r>
          </a:p>
          <a:p>
            <a:pPr lvl="4" eaLnBrk="1" latinLnBrk="0" hangingPunct="1"/>
            <a:r>
              <a:rPr kumimoji="0" lang="pt-BR" dirty="0" smtClean="0"/>
              <a:t>Quinto nível</a:t>
            </a:r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72400" y="6597352"/>
            <a:ext cx="796760" cy="179046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100" b="1">
                <a:solidFill>
                  <a:schemeClr val="bg1"/>
                </a:solidFill>
              </a:defRPr>
            </a:lvl1pPr>
            <a:extLst/>
          </a:lstStyle>
          <a:p>
            <a:fld id="{031FACD5-5EC0-4CE0-9156-9F2704C0507A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bg2">
              <a:lumMod val="25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bg2">
            <a:lumMod val="10000"/>
          </a:schemeClr>
        </a:buClr>
        <a:buSzPct val="80000"/>
        <a:buFont typeface="Wingdings 2"/>
        <a:buChar char=""/>
        <a:defRPr kumimoji="0" sz="32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bg2">
            <a:lumMod val="25000"/>
          </a:schemeClr>
        </a:buClr>
        <a:buSzPct val="90000"/>
        <a:buFont typeface="Wingdings"/>
        <a:buChar char=""/>
        <a:defRPr kumimoji="0"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▪"/>
        <a:defRPr kumimoji="0"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>
            <a:lumMod val="50000"/>
          </a:schemeClr>
        </a:buClr>
        <a:buFont typeface="Arial"/>
        <a:buChar char="▪"/>
        <a:defRPr kumimoji="0"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rgbClr val="FFC000"/>
        </a:buClr>
        <a:buFont typeface="Wingdings 3"/>
        <a:buChar char=""/>
        <a:defRPr kumimoji="0" lang="en-US" sz="2000" kern="120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Banca de Design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182"/>
            <a:ext cx="8280920" cy="4214818"/>
          </a:xfrm>
        </p:spPr>
        <p:txBody>
          <a:bodyPr>
            <a:normAutofit/>
          </a:bodyPr>
          <a:lstStyle/>
          <a:p>
            <a:r>
              <a:rPr lang="pt-BR" b="1" dirty="0" smtClean="0"/>
              <a:t>Escopo do Projeto</a:t>
            </a:r>
          </a:p>
          <a:p>
            <a:r>
              <a:rPr lang="pt-BR" b="1" dirty="0" smtClean="0"/>
              <a:t>Análise de Mercado</a:t>
            </a:r>
          </a:p>
          <a:p>
            <a:r>
              <a:rPr lang="pt-BR" b="1" dirty="0" smtClean="0"/>
              <a:t>Arquitetura do Projeto</a:t>
            </a:r>
          </a:p>
          <a:p>
            <a:r>
              <a:rPr lang="pt-BR" b="1" dirty="0" smtClean="0"/>
              <a:t>Modelagem de Negócio BPM</a:t>
            </a:r>
          </a:p>
          <a:p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Realização dos Casos de Uso </a:t>
            </a:r>
          </a:p>
          <a:p>
            <a:r>
              <a:rPr lang="pt-BR" b="1" dirty="0" smtClean="0"/>
              <a:t>Modelo de Dados</a:t>
            </a:r>
          </a:p>
          <a:p>
            <a:r>
              <a:rPr lang="pt-BR" b="1" dirty="0" smtClean="0"/>
              <a:t>Protótipo Funcional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Espaço Reservado para Conteúdo 10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Diagramas de Caso de Uso Geral – Astah</a:t>
            </a:r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820240" cy="78579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4450" dirty="0" smtClean="0"/>
              <a:t>Realização de Casos de Uso</a:t>
            </a:r>
            <a:endParaRPr lang="pt-BR" sz="4450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11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Descrição: Executado sempre que houver uma solicitação de reserva;</a:t>
            </a:r>
          </a:p>
          <a:p>
            <a:r>
              <a:rPr lang="pt-BR" dirty="0" smtClean="0"/>
              <a:t>Atores: Morador;</a:t>
            </a:r>
          </a:p>
          <a:p>
            <a:r>
              <a:rPr lang="pt-BR" dirty="0" smtClean="0"/>
              <a:t>Pré-Condições: Estar logado no sistema com perfil de morador;</a:t>
            </a:r>
          </a:p>
          <a:p>
            <a:r>
              <a:rPr lang="pt-BR" dirty="0" smtClean="0"/>
              <a:t>Fluxo Principal e Alternativo: Serão mostrados diretamente no documento.</a:t>
            </a:r>
          </a:p>
          <a:p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UC – Reserva Área Comum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532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Descrição: Executado sempre que uma despesa for lançada;</a:t>
            </a:r>
          </a:p>
          <a:p>
            <a:r>
              <a:rPr lang="pt-BR" dirty="0" smtClean="0"/>
              <a:t>Atores: Sindico;</a:t>
            </a:r>
          </a:p>
          <a:p>
            <a:r>
              <a:rPr lang="pt-BR" dirty="0" smtClean="0"/>
              <a:t>Pré-Condições: Estar logado no sistema com perfil de sindico;</a:t>
            </a:r>
          </a:p>
          <a:p>
            <a:r>
              <a:rPr lang="pt-BR" dirty="0" smtClean="0"/>
              <a:t>Fluxo Principal e Alternativo: Serão mostrados diretamente no documento.</a:t>
            </a:r>
          </a:p>
          <a:p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UC – Lcto. de Despesas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990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Descrição: Executado sempre que houver a necessidade de pagamento de reserva de área comum;</a:t>
            </a:r>
          </a:p>
          <a:p>
            <a:r>
              <a:rPr lang="pt-BR" dirty="0" smtClean="0"/>
              <a:t>Atores: Morador;</a:t>
            </a:r>
          </a:p>
          <a:p>
            <a:r>
              <a:rPr lang="pt-BR" dirty="0" smtClean="0"/>
              <a:t>Pré-Condições: Estar logado no sistema com perfil de morador e ter reserva realizada;</a:t>
            </a:r>
          </a:p>
          <a:p>
            <a:r>
              <a:rPr lang="pt-BR" dirty="0" smtClean="0"/>
              <a:t>Fluxo Principal e Alternativo: Serão mostrados diretamente no documento.</a:t>
            </a:r>
          </a:p>
          <a:p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UC – Gera boleto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990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Banca de Design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182"/>
            <a:ext cx="8280920" cy="4214818"/>
          </a:xfrm>
        </p:spPr>
        <p:txBody>
          <a:bodyPr>
            <a:normAutofit/>
          </a:bodyPr>
          <a:lstStyle/>
          <a:p>
            <a:r>
              <a:rPr lang="pt-BR" b="1" dirty="0" smtClean="0"/>
              <a:t>Escopo do Projeto</a:t>
            </a:r>
          </a:p>
          <a:p>
            <a:r>
              <a:rPr lang="pt-BR" b="1" dirty="0" smtClean="0"/>
              <a:t>Análise de Mercado</a:t>
            </a:r>
          </a:p>
          <a:p>
            <a:r>
              <a:rPr lang="pt-BR" b="1" dirty="0" smtClean="0"/>
              <a:t>Arquitetura do Projeto</a:t>
            </a:r>
          </a:p>
          <a:p>
            <a:r>
              <a:rPr lang="pt-BR" b="1" dirty="0" smtClean="0"/>
              <a:t>Modelagem de Negócio BPM</a:t>
            </a:r>
          </a:p>
          <a:p>
            <a:r>
              <a:rPr lang="pt-BR" b="1" dirty="0" smtClean="0"/>
              <a:t>Realização dos Casos de Uso </a:t>
            </a:r>
          </a:p>
          <a:p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Modelo de Dados</a:t>
            </a:r>
          </a:p>
          <a:p>
            <a:r>
              <a:rPr lang="pt-BR" b="1" dirty="0" smtClean="0"/>
              <a:t>Protótipo Funcional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Espaço Reservado para Conteúdo 10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38912" lvl="1" indent="-320040">
              <a:spcBef>
                <a:spcPts val="0"/>
              </a:spcBef>
              <a:buClr>
                <a:schemeClr val="bg2">
                  <a:lumMod val="10000"/>
                </a:schemeClr>
              </a:buClr>
              <a:buSzPct val="80000"/>
              <a:buFont typeface="Wingdings 2"/>
              <a:buChar char=""/>
            </a:pPr>
            <a:r>
              <a:rPr lang="pt-BR" sz="3200" dirty="0" smtClean="0">
                <a:solidFill>
                  <a:schemeClr val="bg2">
                    <a:lumMod val="10000"/>
                  </a:schemeClr>
                </a:solidFill>
              </a:rPr>
              <a:t>DER será mostrado diretamente no DB Designer para melhor visualização.</a:t>
            </a:r>
            <a:endParaRPr lang="pt-BR" sz="32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820240" cy="78579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dirty="0" smtClean="0"/>
              <a:t>Modelo de Dados</a:t>
            </a:r>
            <a:endParaRPr lang="pt-BR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16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Banca de Design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182"/>
            <a:ext cx="8280920" cy="4214818"/>
          </a:xfrm>
        </p:spPr>
        <p:txBody>
          <a:bodyPr>
            <a:normAutofit/>
          </a:bodyPr>
          <a:lstStyle/>
          <a:p>
            <a:r>
              <a:rPr lang="pt-BR" b="1" dirty="0" smtClean="0"/>
              <a:t>Escopo do Projeto</a:t>
            </a:r>
          </a:p>
          <a:p>
            <a:r>
              <a:rPr lang="pt-BR" b="1" dirty="0" smtClean="0"/>
              <a:t>Análise de Mercado</a:t>
            </a:r>
          </a:p>
          <a:p>
            <a:r>
              <a:rPr lang="pt-BR" b="1" dirty="0" smtClean="0"/>
              <a:t>Arquitetura do Projeto</a:t>
            </a:r>
          </a:p>
          <a:p>
            <a:r>
              <a:rPr lang="pt-BR" b="1" dirty="0" smtClean="0"/>
              <a:t>Modelagem de Negócio BPM</a:t>
            </a:r>
          </a:p>
          <a:p>
            <a:r>
              <a:rPr lang="pt-BR" b="1" dirty="0" smtClean="0"/>
              <a:t>Realização dos Casos de Uso </a:t>
            </a:r>
          </a:p>
          <a:p>
            <a:r>
              <a:rPr lang="pt-BR" b="1" dirty="0" smtClean="0"/>
              <a:t>Modelo de Dados</a:t>
            </a:r>
          </a:p>
          <a:p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Protótipo Funcional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Espaço Reservado para Conteúdo 10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38912" lvl="1" indent="-320040">
              <a:spcBef>
                <a:spcPts val="0"/>
              </a:spcBef>
              <a:buClr>
                <a:schemeClr val="bg2">
                  <a:lumMod val="10000"/>
                </a:schemeClr>
              </a:buClr>
              <a:buSzPct val="80000"/>
              <a:buFont typeface="Wingdings 2"/>
              <a:buChar char=""/>
            </a:pPr>
            <a:r>
              <a:rPr lang="pt-BR" sz="3200" dirty="0" smtClean="0">
                <a:solidFill>
                  <a:schemeClr val="bg2">
                    <a:lumMod val="10000"/>
                  </a:schemeClr>
                </a:solidFill>
              </a:rPr>
              <a:t>Apresentação do Protótipo Funcional para os professores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820240" cy="78579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dirty="0" smtClean="0"/>
              <a:t>Protótipo Funcional</a:t>
            </a:r>
            <a:endParaRPr lang="pt-BR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18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 smtClean="0"/>
              <a:t>Vinicius.souza1210@gmail.com</a:t>
            </a:r>
            <a:endParaRPr lang="en-US" dirty="0" smtClean="0"/>
          </a:p>
          <a:p>
            <a:pPr algn="r"/>
            <a:r>
              <a:rPr lang="pt-BR" dirty="0" smtClean="0"/>
              <a:t>Vandrius.tiera@gmail.com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19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Banca de Design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182"/>
            <a:ext cx="8280920" cy="4214818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Escopo do Projeto</a:t>
            </a:r>
          </a:p>
          <a:p>
            <a:r>
              <a:rPr lang="pt-BR" b="1" dirty="0" smtClean="0"/>
              <a:t>Análise de Mercado</a:t>
            </a:r>
          </a:p>
          <a:p>
            <a:r>
              <a:rPr lang="pt-BR" b="1" dirty="0" smtClean="0"/>
              <a:t>Arquitetura do Projeto</a:t>
            </a:r>
          </a:p>
          <a:p>
            <a:r>
              <a:rPr lang="pt-BR" b="1" dirty="0" smtClean="0"/>
              <a:t>Modelagem de Negócio BPM</a:t>
            </a:r>
          </a:p>
          <a:p>
            <a:r>
              <a:rPr lang="pt-BR" b="1" dirty="0" smtClean="0"/>
              <a:t>Realização dos Casos de Uso </a:t>
            </a:r>
          </a:p>
          <a:p>
            <a:r>
              <a:rPr lang="pt-BR" b="1" dirty="0" smtClean="0"/>
              <a:t>Modelo de Dados</a:t>
            </a:r>
          </a:p>
          <a:p>
            <a:r>
              <a:rPr lang="pt-BR" b="1" dirty="0" smtClean="0"/>
              <a:t>Protótipo Funcional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Escopo do Projeto</a:t>
            </a:r>
            <a:endParaRPr lang="pt-BR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3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6" name="Espaço Reservado para Conteúdo 10"/>
          <p:cNvSpPr txBox="1">
            <a:spLocks/>
          </p:cNvSpPr>
          <p:nvPr/>
        </p:nvSpPr>
        <p:spPr>
          <a:xfrm>
            <a:off x="323528" y="1844824"/>
            <a:ext cx="8568952" cy="3456384"/>
          </a:xfrm>
          <a:prstGeom prst="rect">
            <a:avLst/>
          </a:prstGeom>
          <a:ln>
            <a:noFill/>
          </a:ln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bg2">
                  <a:lumMod val="10000"/>
                </a:schemeClr>
              </a:buClr>
              <a:buSzPct val="80000"/>
              <a:buFont typeface="Wingdings 2"/>
              <a:buChar char=""/>
              <a:defRPr kumimoji="0" sz="32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90000"/>
              <a:buFont typeface="Wingdings"/>
              <a:buChar char=""/>
              <a:defRPr kumimoji="0"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/>
              <a:buChar char="▪"/>
              <a:defRPr kumimoji="0"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>
                  <a:lumMod val="50000"/>
                </a:schemeClr>
              </a:buClr>
              <a:buFont typeface="Arial"/>
              <a:buChar char="▪"/>
              <a:defRPr kumimoji="0"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rgbClr val="FFC000"/>
              </a:buClr>
              <a:buFont typeface="Wingdings 3"/>
              <a:buChar char=""/>
              <a:defRPr kumimoji="0" lang="en-US" sz="2000" kern="120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BR" dirty="0" smtClean="0"/>
              <a:t>Ideia Principal: Serviço para Gestão de Condominio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Finalidade: Proporcionar transparencia e agilizadade na administração condominial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Público alvo: Condomínios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Banca de Design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182"/>
            <a:ext cx="8280920" cy="4214818"/>
          </a:xfrm>
        </p:spPr>
        <p:txBody>
          <a:bodyPr>
            <a:normAutofit/>
          </a:bodyPr>
          <a:lstStyle/>
          <a:p>
            <a:r>
              <a:rPr lang="pt-BR" b="1" dirty="0" smtClean="0"/>
              <a:t>Escopo do Projeto</a:t>
            </a:r>
          </a:p>
          <a:p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Análise de Mercado</a:t>
            </a:r>
          </a:p>
          <a:p>
            <a:r>
              <a:rPr lang="pt-BR" b="1" dirty="0" smtClean="0"/>
              <a:t>Arquitetura do Projeto</a:t>
            </a:r>
          </a:p>
          <a:p>
            <a:r>
              <a:rPr lang="pt-BR" b="1" dirty="0" smtClean="0"/>
              <a:t>Modelagem de Negócio BPM</a:t>
            </a:r>
          </a:p>
          <a:p>
            <a:r>
              <a:rPr lang="pt-BR" b="1" dirty="0" smtClean="0"/>
              <a:t>Realização dos Casos de Uso </a:t>
            </a:r>
          </a:p>
          <a:p>
            <a:r>
              <a:rPr lang="pt-BR" b="1" dirty="0" smtClean="0"/>
              <a:t>Modelo de Dados</a:t>
            </a:r>
          </a:p>
          <a:p>
            <a:r>
              <a:rPr lang="pt-BR" b="1" dirty="0" smtClean="0"/>
              <a:t>Protótipo Funcional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Espaço Reservado para Conteúdo 10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Interação de forme fácil e agradável: morador x sindico.</a:t>
            </a: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Outros sistemas se ateêm muito a gerencia, esquecem do morador</a:t>
            </a: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Pagamento de condôminio não comtemplado</a:t>
            </a:r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Análise de Mercado</a:t>
            </a:r>
            <a:endParaRPr lang="pt-BR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5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Banca de Design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182"/>
            <a:ext cx="8280920" cy="4214818"/>
          </a:xfrm>
        </p:spPr>
        <p:txBody>
          <a:bodyPr>
            <a:normAutofit/>
          </a:bodyPr>
          <a:lstStyle/>
          <a:p>
            <a:r>
              <a:rPr lang="pt-BR" b="1" dirty="0" smtClean="0"/>
              <a:t>Escopo do Projeto</a:t>
            </a:r>
          </a:p>
          <a:p>
            <a:r>
              <a:rPr lang="pt-BR" b="1" dirty="0" smtClean="0"/>
              <a:t>Análise de Mercado</a:t>
            </a:r>
          </a:p>
          <a:p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Arquitetura do Projeto</a:t>
            </a:r>
          </a:p>
          <a:p>
            <a:r>
              <a:rPr lang="pt-BR" b="1" dirty="0" smtClean="0"/>
              <a:t>Modelagem de Negócio BPM</a:t>
            </a:r>
          </a:p>
          <a:p>
            <a:r>
              <a:rPr lang="pt-BR" b="1" dirty="0" smtClean="0"/>
              <a:t>Realização dos Casos de Uso </a:t>
            </a:r>
          </a:p>
          <a:p>
            <a:r>
              <a:rPr lang="pt-BR" b="1" dirty="0" smtClean="0"/>
              <a:t>Modelo de Dados</a:t>
            </a:r>
          </a:p>
          <a:p>
            <a:r>
              <a:rPr lang="pt-BR" b="1" dirty="0" smtClean="0"/>
              <a:t>Protótipo Funcional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Espaço Reservado para Conteúdo 10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Será utilizado o padrão MVC</a:t>
            </a: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Na camada Model teremos a modelagem de nossos dados.</a:t>
            </a: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Na camada View as telas que irão interagir com o usuários</a:t>
            </a: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Na camada Controller a manipulação de nossos dados.</a:t>
            </a:r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Arquitetura do Projeto</a:t>
            </a:r>
            <a:endParaRPr lang="pt-BR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7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Banca de Design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182"/>
            <a:ext cx="8280920" cy="4214818"/>
          </a:xfrm>
        </p:spPr>
        <p:txBody>
          <a:bodyPr>
            <a:normAutofit/>
          </a:bodyPr>
          <a:lstStyle/>
          <a:p>
            <a:r>
              <a:rPr lang="pt-BR" b="1" dirty="0" smtClean="0"/>
              <a:t>Escopo do Projeto</a:t>
            </a:r>
          </a:p>
          <a:p>
            <a:r>
              <a:rPr lang="pt-BR" b="1" dirty="0" smtClean="0"/>
              <a:t>Análise de Mercado</a:t>
            </a:r>
          </a:p>
          <a:p>
            <a:r>
              <a:rPr lang="pt-BR" b="1" dirty="0" smtClean="0"/>
              <a:t>Arquitetura do Projeto</a:t>
            </a:r>
          </a:p>
          <a:p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Modelagem de Negócio BPM</a:t>
            </a:r>
          </a:p>
          <a:p>
            <a:r>
              <a:rPr lang="pt-BR" b="1" dirty="0" smtClean="0"/>
              <a:t>Realização dos Casos de Uso </a:t>
            </a:r>
          </a:p>
          <a:p>
            <a:r>
              <a:rPr lang="pt-BR" b="1" dirty="0" smtClean="0"/>
              <a:t>Modelo de Dados</a:t>
            </a:r>
          </a:p>
          <a:p>
            <a:r>
              <a:rPr lang="pt-BR" b="1" dirty="0" smtClean="0"/>
              <a:t>Protótipo Funcional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Espaço Reservado para Conteúdo 10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BPM será apresentado no software Bizagi para melhor visualização.</a:t>
            </a:r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820240" cy="78579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4200" dirty="0" smtClean="0"/>
              <a:t>Modelagem de Negócio BPM</a:t>
            </a:r>
            <a:endParaRPr lang="pt-BR" sz="4200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9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5257</TotalTime>
  <Words>487</Words>
  <Application>Microsoft Office PowerPoint</Application>
  <PresentationFormat>On-screen Show (4:3)</PresentationFormat>
  <Paragraphs>115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Módulo</vt:lpstr>
      <vt:lpstr>PowerPoint Presentation</vt:lpstr>
      <vt:lpstr>Agenda</vt:lpstr>
      <vt:lpstr>Escopo do Projeto</vt:lpstr>
      <vt:lpstr>Agenda</vt:lpstr>
      <vt:lpstr>Análise de Mercado</vt:lpstr>
      <vt:lpstr>Agenda</vt:lpstr>
      <vt:lpstr>Arquitetura do Projeto</vt:lpstr>
      <vt:lpstr>Agenda</vt:lpstr>
      <vt:lpstr>Modelagem de Negócio BPM</vt:lpstr>
      <vt:lpstr>Agenda</vt:lpstr>
      <vt:lpstr>Realização de Casos de Uso</vt:lpstr>
      <vt:lpstr>UC – Reserva Área Comum</vt:lpstr>
      <vt:lpstr>UC – Lcto. de Despesas</vt:lpstr>
      <vt:lpstr>UC – Gera boleto</vt:lpstr>
      <vt:lpstr>Agenda</vt:lpstr>
      <vt:lpstr>Modelo de Dados</vt:lpstr>
      <vt:lpstr>Agenda</vt:lpstr>
      <vt:lpstr>Protótipo Funcional</vt:lpstr>
      <vt:lpstr>Obrigado!</vt:lpstr>
    </vt:vector>
  </TitlesOfParts>
  <Company>PUCPR-PPGIa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Slides</dc:title>
  <dc:creator>Everson Mauda</dc:creator>
  <cp:lastModifiedBy>Vinicius Souza</cp:lastModifiedBy>
  <cp:revision>481</cp:revision>
  <dcterms:created xsi:type="dcterms:W3CDTF">2009-05-26T19:45:14Z</dcterms:created>
  <dcterms:modified xsi:type="dcterms:W3CDTF">2014-11-11T23:04:28Z</dcterms:modified>
</cp:coreProperties>
</file>