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8" r:id="rId3"/>
    <p:sldId id="454" r:id="rId4"/>
    <p:sldId id="469" r:id="rId5"/>
    <p:sldId id="457" r:id="rId6"/>
    <p:sldId id="470" r:id="rId7"/>
    <p:sldId id="459" r:id="rId8"/>
    <p:sldId id="471" r:id="rId9"/>
    <p:sldId id="46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73" r:id="rId34"/>
    <p:sldId id="466" r:id="rId35"/>
    <p:sldId id="472" r:id="rId36"/>
    <p:sldId id="467" r:id="rId37"/>
    <p:sldId id="474" r:id="rId38"/>
    <p:sldId id="465" r:id="rId39"/>
    <p:sldId id="498" r:id="rId40"/>
    <p:sldId id="499" r:id="rId41"/>
    <p:sldId id="500" r:id="rId42"/>
    <p:sldId id="340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46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C9F3D-2DF0-4ACE-8584-191C5A9DCBF1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88D0-3FBF-4C74-9D14-FB442DC6946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6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573B-FF26-45DB-8FF0-677769B769F6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A861-C225-49C3-8765-DEAB6664730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sharon.bellani\Desktop\Templates das Escolas - PUCPR\Politecnica\ppt\Imagem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 userDrawn="1"/>
        </p:nvSpPr>
        <p:spPr>
          <a:xfrm>
            <a:off x="785786" y="3643314"/>
            <a:ext cx="754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Apresentação Projeto Final I - Análise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Nome Aluno</a:t>
            </a:r>
            <a:r>
              <a:rPr lang="pt-BR" baseline="0" dirty="0" smtClean="0">
                <a:solidFill>
                  <a:schemeClr val="bg1"/>
                </a:solidFill>
              </a:rPr>
              <a:t> 1, Nome Aluno2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879104"/>
            <a:ext cx="8280920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/>
          </p:nvPr>
        </p:nvSpPr>
        <p:spPr>
          <a:xfrm>
            <a:off x="611560" y="2708920"/>
            <a:ext cx="8280920" cy="3786187"/>
          </a:xfrm>
        </p:spPr>
        <p:txBody>
          <a:bodyPr/>
          <a:lstStyle>
            <a:lvl1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611560" y="332656"/>
            <a:ext cx="6408712" cy="1512168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dirty="0" smtClean="0"/>
              <a:t>Clique para editar o estilo do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4104456" cy="5400600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9992" y="1124744"/>
            <a:ext cx="4359428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sharon.bellani\Desktop\Templates das Escolas - PUCPR\Politecnica\ppt\Imagem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 bwMode="invGray">
          <a:xfrm>
            <a:off x="0" y="292494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3284984"/>
            <a:ext cx="8208912" cy="685800"/>
          </a:xfrm>
        </p:spPr>
        <p:txBody>
          <a:bodyPr lIns="146304" tIns="0" rIns="45720" bIns="0" anchor="t"/>
          <a:lstStyle>
            <a:lvl1pPr marL="0" indent="0" algn="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2" name="Título 18"/>
          <p:cNvSpPr>
            <a:spLocks noGrp="1"/>
          </p:cNvSpPr>
          <p:nvPr>
            <p:ph type="title"/>
          </p:nvPr>
        </p:nvSpPr>
        <p:spPr>
          <a:xfrm>
            <a:off x="2195736" y="1700808"/>
            <a:ext cx="6336704" cy="864096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Documents and Settings\sharon.bellani\Desktop\Templates das Escolas - PUCPR\Politecnica\ppt\Imagem3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696744" cy="785794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dirty="0" smtClean="0"/>
              <a:t>Titulo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575980" cy="5283561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796760" cy="179046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100" b="1">
                <a:solidFill>
                  <a:schemeClr val="bg1"/>
                </a:solidFill>
              </a:defRPr>
            </a:lvl1pPr>
            <a:extLst/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2">
              <a:lumMod val="25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2">
            <a:lumMod val="10000"/>
          </a:schemeClr>
        </a:buClr>
        <a:buSzPct val="80000"/>
        <a:buFont typeface="Wingdings 2"/>
        <a:buChar char=""/>
        <a:defRPr kumimoji="0"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2">
            <a:lumMod val="25000"/>
          </a:schemeClr>
        </a:buClr>
        <a:buSzPct val="90000"/>
        <a:buFont typeface="Wingdings"/>
        <a:buChar char=""/>
        <a:defRPr kumimoji="0"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▪"/>
        <a:defRPr kumimoji="0"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/>
        <a:buChar char="▪"/>
        <a:defRPr kumimoji="0"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rgbClr val="FFC000"/>
        </a:buClr>
        <a:buFont typeface="Wingdings 3"/>
        <a:buChar char=""/>
        <a:defRPr kumimoji="0" lang="en-US" sz="2000" kern="120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SCOPO</a:t>
            </a:r>
            <a:endParaRPr lang="pt-BR" dirty="0"/>
          </a:p>
          <a:p>
            <a:pPr lvl="1"/>
            <a:r>
              <a:rPr lang="pt-BR" dirty="0"/>
              <a:t>Permitir a realização de exames</a:t>
            </a:r>
          </a:p>
          <a:p>
            <a:r>
              <a:rPr lang="pt-BR" dirty="0" smtClean="0"/>
              <a:t>DESCRIÇÃO</a:t>
            </a:r>
            <a:endParaRPr lang="pt-BR" dirty="0"/>
          </a:p>
          <a:p>
            <a:pPr lvl="1"/>
            <a:r>
              <a:rPr lang="pt-BR" dirty="0"/>
              <a:t>Este caso de uso será executado sempre que um paciente for realizar algum exame</a:t>
            </a:r>
          </a:p>
          <a:p>
            <a:r>
              <a:rPr lang="pt-BR" dirty="0" smtClean="0"/>
              <a:t>ATORES</a:t>
            </a:r>
            <a:endParaRPr lang="pt-BR" dirty="0"/>
          </a:p>
          <a:p>
            <a:pPr lvl="1"/>
            <a:r>
              <a:rPr lang="pt-BR" dirty="0"/>
              <a:t>Fisioterapeuta, Administrador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620688"/>
            <a:ext cx="6696744" cy="497762"/>
          </a:xfrm>
        </p:spPr>
        <p:txBody>
          <a:bodyPr>
            <a:normAutofit fontScale="90000"/>
          </a:bodyPr>
          <a:lstStyle/>
          <a:p>
            <a:r>
              <a:rPr lang="pt-BR" sz="4450" dirty="0"/>
              <a:t>UC03 – Realizar exames</a:t>
            </a:r>
            <a:br>
              <a:rPr lang="pt-BR" sz="4450" dirty="0"/>
            </a:br>
            <a:endParaRPr lang="pt-BR" sz="4450" dirty="0"/>
          </a:p>
        </p:txBody>
      </p:sp>
    </p:spTree>
    <p:extLst>
      <p:ext uri="{BB962C8B-B14F-4D97-AF65-F5344CB8AC3E}">
        <p14:creationId xmlns:p14="http://schemas.microsoft.com/office/powerpoint/2010/main" val="42337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PRÉ-CONDIÇÕES</a:t>
            </a:r>
            <a:endParaRPr lang="pt-BR" dirty="0"/>
          </a:p>
          <a:p>
            <a:pPr lvl="1"/>
            <a:r>
              <a:rPr lang="pt-BR" dirty="0"/>
              <a:t>Estar logado no sistema, ter perfil de fisioterapeuta e ter paciente previamente cadastrado.</a:t>
            </a:r>
          </a:p>
          <a:p>
            <a:r>
              <a:rPr lang="pt-BR" dirty="0" smtClean="0"/>
              <a:t>PÓS-CONDIÇÕES</a:t>
            </a:r>
            <a:endParaRPr lang="pt-BR" dirty="0"/>
          </a:p>
          <a:p>
            <a:pPr lvl="1"/>
            <a:r>
              <a:rPr lang="pt-BR" dirty="0"/>
              <a:t>Após execução o paciente deve ter todos os exames pertinentes cadastrados e/ou alterados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UC03 – Realizar exames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4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FLUXO PRINCIPAL</a:t>
            </a:r>
          </a:p>
          <a:p>
            <a:pPr lvl="1"/>
            <a:r>
              <a:rPr lang="pt-BR" dirty="0"/>
              <a:t>1. Usuário clica no botão "Realizar Exames". (E01)</a:t>
            </a:r>
          </a:p>
          <a:p>
            <a:pPr lvl="1"/>
            <a:r>
              <a:rPr lang="pt-BR" dirty="0"/>
              <a:t>2. Sistema exibe tela de busca de pacientes.</a:t>
            </a:r>
          </a:p>
          <a:p>
            <a:pPr lvl="1"/>
            <a:r>
              <a:rPr lang="pt-BR" dirty="0"/>
              <a:t>3. Usuário informa um dos critérios de busca e clica no botão "Procurar"</a:t>
            </a:r>
          </a:p>
          <a:p>
            <a:pPr lvl="1"/>
            <a:r>
              <a:rPr lang="pt-BR" dirty="0"/>
              <a:t>5. Sistema exibe informações encontradas.</a:t>
            </a:r>
          </a:p>
          <a:p>
            <a:pPr lvl="1"/>
            <a:r>
              <a:rPr lang="pt-BR" dirty="0"/>
              <a:t>6. Usuário clica sobre paciente desejado.</a:t>
            </a:r>
          </a:p>
          <a:p>
            <a:pPr lvl="1"/>
            <a:r>
              <a:rPr lang="pt-BR" dirty="0"/>
              <a:t>7. Usuário preenche dados de exame realizado e clica em avançar. (A01)(E02)(RN01)</a:t>
            </a:r>
          </a:p>
          <a:p>
            <a:pPr lvl="1"/>
            <a:r>
              <a:rPr lang="pt-BR" dirty="0"/>
              <a:t>8. Sistema aprensenta tela referente ao segundo exame.</a:t>
            </a:r>
          </a:p>
          <a:p>
            <a:pPr lvl="1"/>
            <a:r>
              <a:rPr lang="pt-BR" dirty="0"/>
              <a:t>9. Usuário preenche dados do exame realizado e clica em avançar. (A03)(RN01)</a:t>
            </a:r>
          </a:p>
          <a:p>
            <a:pPr lvl="1"/>
            <a:r>
              <a:rPr lang="pt-BR" dirty="0"/>
              <a:t>10. Sistema aprensenta tela referente ao terceiro exame.</a:t>
            </a:r>
          </a:p>
          <a:p>
            <a:pPr lvl="1"/>
            <a:r>
              <a:rPr lang="pt-BR" dirty="0"/>
              <a:t>11. Usuário preenche dados do exame realizado e clica em avançar. (A03)(RN01)</a:t>
            </a:r>
          </a:p>
          <a:p>
            <a:pPr lvl="1"/>
            <a:r>
              <a:rPr lang="pt-BR" dirty="0"/>
              <a:t>12. Sistema aprensenta tela referente ao quarto exame.</a:t>
            </a:r>
          </a:p>
          <a:p>
            <a:pPr lvl="1"/>
            <a:r>
              <a:rPr lang="pt-BR" dirty="0"/>
              <a:t>13. Usuário preenche dados do exame realizado e clica em avançar. (A03)(RN01)</a:t>
            </a:r>
          </a:p>
          <a:p>
            <a:pPr lvl="1"/>
            <a:r>
              <a:rPr lang="pt-BR" dirty="0"/>
              <a:t>14. Sistema aprensenta tela referente ao quinto exame.</a:t>
            </a:r>
          </a:p>
          <a:p>
            <a:pPr lvl="1"/>
            <a:r>
              <a:rPr lang="pt-BR" dirty="0"/>
              <a:t>15. Usuário preenche dados do exame realizado e clica em avançar. (A03)(RN01)</a:t>
            </a:r>
          </a:p>
          <a:p>
            <a:pPr lvl="1"/>
            <a:r>
              <a:rPr lang="pt-BR" dirty="0"/>
              <a:t>16. Sistema aprensenta tela referente ao sexto exame.</a:t>
            </a:r>
          </a:p>
          <a:p>
            <a:pPr lvl="1"/>
            <a:r>
              <a:rPr lang="pt-BR" dirty="0"/>
              <a:t>17. Usuário preenche dados do exame realizado e clica em avançar. (A03)(RN01)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3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FLUXOS </a:t>
            </a:r>
            <a:r>
              <a:rPr lang="pt-BR" dirty="0"/>
              <a:t>ALTERNATIVOS</a:t>
            </a:r>
          </a:p>
          <a:p>
            <a:pPr lvl="1"/>
            <a:r>
              <a:rPr lang="pt-BR" dirty="0" smtClean="0"/>
              <a:t>A01 -</a:t>
            </a:r>
          </a:p>
          <a:p>
            <a:pPr lvl="2"/>
            <a:r>
              <a:rPr lang="pt-BR" dirty="0" smtClean="0"/>
              <a:t>    01 - Usuário clica no botão de cancelar</a:t>
            </a:r>
          </a:p>
          <a:p>
            <a:pPr lvl="2"/>
            <a:r>
              <a:rPr lang="pt-BR" dirty="0" smtClean="0"/>
              <a:t>    02 - Sistema exibe pop up perguntando se realmente deve cancelar operação.</a:t>
            </a:r>
          </a:p>
          <a:p>
            <a:pPr lvl="2"/>
            <a:r>
              <a:rPr lang="pt-BR" dirty="0" smtClean="0"/>
              <a:t>    03 - Usuário conrfirma(A02).</a:t>
            </a:r>
          </a:p>
          <a:p>
            <a:pPr lvl="2"/>
            <a:r>
              <a:rPr lang="pt-BR" dirty="0" smtClean="0"/>
              <a:t>    04 - Sistema retorna a rela inicial.</a:t>
            </a:r>
          </a:p>
          <a:p>
            <a:pPr lvl="1"/>
            <a:r>
              <a:rPr lang="pt-BR" dirty="0" smtClean="0"/>
              <a:t>A02 - </a:t>
            </a:r>
          </a:p>
          <a:p>
            <a:pPr lvl="2"/>
            <a:r>
              <a:rPr lang="pt-BR" dirty="0" smtClean="0"/>
              <a:t>     01 - Usuário não confirma perda de dados</a:t>
            </a:r>
          </a:p>
          <a:p>
            <a:pPr lvl="2"/>
            <a:r>
              <a:rPr lang="pt-BR" dirty="0" smtClean="0"/>
              <a:t>     02 - Sistema permanece na mesma tela</a:t>
            </a:r>
          </a:p>
          <a:p>
            <a:pPr lvl="1"/>
            <a:r>
              <a:rPr lang="pt-BR" dirty="0" smtClean="0"/>
              <a:t>A03-</a:t>
            </a:r>
          </a:p>
          <a:p>
            <a:pPr lvl="2"/>
            <a:r>
              <a:rPr lang="pt-BR" dirty="0" smtClean="0"/>
              <a:t>     1 - Usuário clica no botão "Voltar"</a:t>
            </a:r>
          </a:p>
          <a:p>
            <a:pPr lvl="2"/>
            <a:r>
              <a:rPr lang="pt-BR" dirty="0" smtClean="0"/>
              <a:t>     2 - Sistema apresenta tela imediatamente anterior.</a:t>
            </a:r>
          </a:p>
          <a:p>
            <a:r>
              <a:rPr lang="pt-BR" dirty="0" smtClean="0"/>
              <a:t>FLUXOS </a:t>
            </a:r>
            <a:r>
              <a:rPr lang="pt-BR" dirty="0"/>
              <a:t>DE EXCEÇÕES</a:t>
            </a:r>
          </a:p>
          <a:p>
            <a:pPr lvl="1"/>
            <a:r>
              <a:rPr lang="pt-BR" dirty="0"/>
              <a:t>E01 - Sistema informa que conexão com banco de dados não esta disponível.</a:t>
            </a:r>
          </a:p>
          <a:p>
            <a:r>
              <a:rPr lang="pt-BR" dirty="0" smtClean="0"/>
              <a:t>REGRAS </a:t>
            </a:r>
            <a:r>
              <a:rPr lang="pt-BR" dirty="0"/>
              <a:t>DE NEGÓCIO</a:t>
            </a:r>
          </a:p>
          <a:p>
            <a:pPr lvl="1"/>
            <a:r>
              <a:rPr lang="pt-BR" dirty="0"/>
              <a:t>NA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UC03 – Realizar exames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2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2050" name="Picture 2" descr="TELAS_UC03 - Exame Físico P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295400"/>
            <a:ext cx="6087963" cy="497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0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3074" name="Picture 2" descr="TELAS_UC03 - Exame Físico P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5074"/>
            <a:ext cx="7632848" cy="542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6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4098" name="Picture 2" descr="TELAS_UC03 - Índice de Barth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712879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8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5122" name="Picture 2" descr="TELAS_UC03 - F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984776" cy="48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0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6146" name="Picture 2" descr="TELAS_UC03 - Avaliação Sensibilidade Plan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5608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7170" name="Picture 2" descr="TELAS_UC03 - Escala de 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84887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3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UC09 – Manter Funcionários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Realização de Casos de Uso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420888"/>
            <a:ext cx="47053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7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  <a:p>
            <a:pPr lvl="1"/>
            <a:r>
              <a:rPr lang="pt-BR" dirty="0"/>
              <a:t>Permitir o cadastro/alteração de funcionários.</a:t>
            </a:r>
          </a:p>
          <a:p>
            <a:r>
              <a:rPr lang="pt-BR" dirty="0" smtClean="0"/>
              <a:t>DESCRIÇÃO</a:t>
            </a:r>
            <a:endParaRPr lang="pt-BR" dirty="0"/>
          </a:p>
          <a:p>
            <a:pPr lvl="1"/>
            <a:r>
              <a:rPr lang="pt-BR" dirty="0"/>
              <a:t>Este caso de uso será executado sempre que houver a necessidade de inclusão ou alteração de um funconário.</a:t>
            </a:r>
          </a:p>
          <a:p>
            <a:r>
              <a:rPr lang="pt-BR" dirty="0" smtClean="0"/>
              <a:t>ATORES</a:t>
            </a:r>
            <a:endParaRPr lang="pt-BR" dirty="0"/>
          </a:p>
          <a:p>
            <a:pPr lvl="1"/>
            <a:r>
              <a:rPr lang="pt-BR" dirty="0"/>
              <a:t>Administrador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</a:t>
            </a:r>
            <a:r>
              <a:rPr lang="pt-BR" dirty="0" smtClean="0"/>
              <a:t>Funcionários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8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PRÉ-CONDIÇÕES</a:t>
            </a:r>
            <a:endParaRPr lang="pt-BR" dirty="0"/>
          </a:p>
          <a:p>
            <a:pPr lvl="1"/>
            <a:r>
              <a:rPr lang="pt-BR" dirty="0"/>
              <a:t>Estar logado no sistema, ter perfil de Administrador</a:t>
            </a:r>
          </a:p>
          <a:p>
            <a:r>
              <a:rPr lang="pt-BR" dirty="0" smtClean="0"/>
              <a:t>PÓS-CONDIÇÕES</a:t>
            </a:r>
            <a:endParaRPr lang="pt-BR" dirty="0"/>
          </a:p>
          <a:p>
            <a:pPr lvl="1"/>
            <a:r>
              <a:rPr lang="pt-BR" dirty="0"/>
              <a:t>Após execução um novo funcionário deverá estar cadastrado na base de dados ou  as alterações referentes a determinado funcionário deveram ser feitas com sucesso.</a:t>
            </a:r>
          </a:p>
          <a:p>
            <a:r>
              <a:rPr lang="pt-BR" dirty="0" smtClean="0"/>
              <a:t>FLUXO </a:t>
            </a:r>
            <a:r>
              <a:rPr lang="pt-BR" dirty="0"/>
              <a:t>PRINCIPAL</a:t>
            </a:r>
          </a:p>
          <a:p>
            <a:pPr lvl="1"/>
            <a:r>
              <a:rPr lang="pt-BR" dirty="0"/>
              <a:t>1. Usuário clica em novo funcionário. (A01)</a:t>
            </a:r>
          </a:p>
          <a:p>
            <a:pPr lvl="1"/>
            <a:r>
              <a:rPr lang="pt-BR" dirty="0"/>
              <a:t>2. Sistema apresenta tela para preenchimento dos dados.</a:t>
            </a:r>
          </a:p>
          <a:p>
            <a:pPr lvl="1"/>
            <a:r>
              <a:rPr lang="pt-BR" dirty="0"/>
              <a:t>3. Usuário preenche dados solicitados. (RN01)</a:t>
            </a:r>
          </a:p>
          <a:p>
            <a:pPr lvl="1"/>
            <a:r>
              <a:rPr lang="pt-BR" dirty="0"/>
              <a:t>4. Usuário clica no botão "Concluir". (E01)(A02)</a:t>
            </a:r>
          </a:p>
          <a:p>
            <a:pPr lvl="1"/>
            <a:r>
              <a:rPr lang="pt-BR" dirty="0"/>
              <a:t>5. Sistema exibe tela de "cadastro efetuado com sucesso".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0242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FLUXOS </a:t>
            </a:r>
            <a:r>
              <a:rPr lang="pt-BR" dirty="0"/>
              <a:t>ALTERNATIVOS</a:t>
            </a:r>
          </a:p>
          <a:p>
            <a:pPr lvl="1"/>
            <a:r>
              <a:rPr lang="pt-BR" dirty="0"/>
              <a:t>A01 - </a:t>
            </a:r>
          </a:p>
          <a:p>
            <a:pPr lvl="2"/>
            <a:r>
              <a:rPr lang="pt-BR" dirty="0"/>
              <a:t>      1 - Usuário clica no botão de busca de funcionários. (E02)</a:t>
            </a:r>
          </a:p>
          <a:p>
            <a:pPr lvl="2"/>
            <a:r>
              <a:rPr lang="pt-BR" dirty="0"/>
              <a:t>      2 - Sistema exibe tela para busca.</a:t>
            </a:r>
          </a:p>
          <a:p>
            <a:pPr lvl="2"/>
            <a:r>
              <a:rPr lang="pt-BR" dirty="0"/>
              <a:t>      3 - Usuário informa um dos critérios de busca.</a:t>
            </a:r>
          </a:p>
          <a:p>
            <a:pPr lvl="2"/>
            <a:r>
              <a:rPr lang="pt-BR" dirty="0"/>
              <a:t>      4 - Usuário clica no botão de procura.(E03)</a:t>
            </a:r>
          </a:p>
          <a:p>
            <a:pPr lvl="2"/>
            <a:r>
              <a:rPr lang="pt-BR" dirty="0"/>
              <a:t>      5 - Sistema exibe cadastro do usuário.</a:t>
            </a:r>
          </a:p>
          <a:p>
            <a:pPr lvl="2"/>
            <a:r>
              <a:rPr lang="pt-BR" dirty="0"/>
              <a:t>      6 - Usuário clica no botão "Editar"</a:t>
            </a:r>
          </a:p>
          <a:p>
            <a:pPr lvl="2"/>
            <a:r>
              <a:rPr lang="pt-BR" dirty="0"/>
              <a:t>      7 - Usuário altera informações pertinentes</a:t>
            </a:r>
          </a:p>
          <a:p>
            <a:pPr lvl="2"/>
            <a:r>
              <a:rPr lang="pt-BR" dirty="0"/>
              <a:t>      8 - Usuário pressiona botão "Gravar"</a:t>
            </a:r>
          </a:p>
          <a:p>
            <a:pPr lvl="2"/>
            <a:r>
              <a:rPr lang="pt-BR" dirty="0"/>
              <a:t>      9 - Sistema exibe tela de sucesso.</a:t>
            </a:r>
          </a:p>
          <a:p>
            <a:pPr lvl="1"/>
            <a:r>
              <a:rPr lang="pt-BR" dirty="0"/>
              <a:t>A02 -</a:t>
            </a:r>
          </a:p>
          <a:p>
            <a:pPr lvl="2"/>
            <a:r>
              <a:rPr lang="pt-BR" dirty="0"/>
              <a:t>    01 - Usuário clica no botão de cancelar</a:t>
            </a:r>
          </a:p>
          <a:p>
            <a:pPr lvl="2"/>
            <a:r>
              <a:rPr lang="pt-BR" dirty="0"/>
              <a:t>     02 - Sistema exibe pop up perguntando se realmente deve cancelar operação.</a:t>
            </a:r>
          </a:p>
          <a:p>
            <a:pPr lvl="2"/>
            <a:r>
              <a:rPr lang="pt-BR" dirty="0"/>
              <a:t>     03 - Usuário conrfirma(A03).</a:t>
            </a:r>
          </a:p>
          <a:p>
            <a:pPr lvl="2"/>
            <a:r>
              <a:rPr lang="pt-BR" dirty="0"/>
              <a:t>     04 - Sistema retorna a rela inicial.</a:t>
            </a:r>
          </a:p>
          <a:p>
            <a:pPr lvl="1"/>
            <a:r>
              <a:rPr lang="pt-BR" dirty="0"/>
              <a:t>A03 - </a:t>
            </a:r>
          </a:p>
          <a:p>
            <a:pPr lvl="2"/>
            <a:r>
              <a:rPr lang="pt-BR" dirty="0"/>
              <a:t>     01 - Usuário não confirma perda de dados</a:t>
            </a:r>
          </a:p>
          <a:p>
            <a:pPr lvl="2"/>
            <a:r>
              <a:rPr lang="pt-BR" dirty="0"/>
              <a:t>     02 - Sistema permanece na mesma tela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4460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FLUXOS </a:t>
            </a:r>
            <a:r>
              <a:rPr lang="pt-BR" dirty="0"/>
              <a:t>DE EXCEÇÕES</a:t>
            </a:r>
          </a:p>
          <a:p>
            <a:pPr lvl="1"/>
            <a:r>
              <a:rPr lang="pt-BR" dirty="0"/>
              <a:t>E01 - Sistema informa que campos obrigatóros não estão preenchidos</a:t>
            </a:r>
          </a:p>
          <a:p>
            <a:pPr lvl="1"/>
            <a:r>
              <a:rPr lang="pt-BR" dirty="0"/>
              <a:t>E02 - Sistema informa que conexão com o banco de dados não está disponível</a:t>
            </a:r>
          </a:p>
          <a:p>
            <a:pPr lvl="1"/>
            <a:r>
              <a:rPr lang="pt-BR" dirty="0"/>
              <a:t>E03 - Sistema informa que funcionário não existe.</a:t>
            </a:r>
          </a:p>
          <a:p>
            <a:r>
              <a:rPr lang="pt-BR" dirty="0" smtClean="0"/>
              <a:t>REGRAS </a:t>
            </a:r>
            <a:r>
              <a:rPr lang="pt-BR" dirty="0"/>
              <a:t>DE NEGÓCIO</a:t>
            </a:r>
          </a:p>
          <a:p>
            <a:pPr lvl="1"/>
            <a:r>
              <a:rPr lang="pt-BR" dirty="0"/>
              <a:t>RN01 - Todos os campos devem ser preenchidos.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3516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  <p:pic>
        <p:nvPicPr>
          <p:cNvPr id="9218" name="Picture 2" descr="TELAS_UC09 - Manter Funcioná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12879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  <p:pic>
        <p:nvPicPr>
          <p:cNvPr id="10242" name="Picture 2" descr="TELAS_UC09 - Manter Funcionário - Pesquisar Funcioná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8883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3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UC08 – Gerar Relatório entre pacientes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Realização de Casos de Uso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844824"/>
            <a:ext cx="49339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  <a:p>
            <a:pPr lvl="1"/>
            <a:r>
              <a:rPr lang="pt-BR" dirty="0"/>
              <a:t>Permitir a geração de relatório entre um grupo de pacientes e um paciente</a:t>
            </a:r>
          </a:p>
          <a:p>
            <a:r>
              <a:rPr lang="pt-BR" dirty="0" smtClean="0"/>
              <a:t>DESCRIÇÃO</a:t>
            </a:r>
            <a:endParaRPr lang="pt-BR" dirty="0"/>
          </a:p>
          <a:p>
            <a:pPr lvl="1"/>
            <a:r>
              <a:rPr lang="pt-BR" dirty="0"/>
              <a:t>Este caso de uso será executado sempre que o fisioterapeuta for extrair um relatório de comparação entre pacientes</a:t>
            </a:r>
          </a:p>
          <a:p>
            <a:r>
              <a:rPr lang="pt-BR" dirty="0" smtClean="0"/>
              <a:t>ATORES</a:t>
            </a:r>
            <a:endParaRPr lang="pt-BR" dirty="0"/>
          </a:p>
          <a:p>
            <a:pPr lvl="1"/>
            <a:r>
              <a:rPr lang="pt-BR" dirty="0"/>
              <a:t>Fisioterapeuta, Administrador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476672"/>
            <a:ext cx="6696744" cy="641778"/>
          </a:xfrm>
        </p:spPr>
        <p:txBody>
          <a:bodyPr>
            <a:noAutofit/>
          </a:bodyPr>
          <a:lstStyle/>
          <a:p>
            <a:r>
              <a:rPr lang="pt-BR" sz="3600" dirty="0" smtClean="0"/>
              <a:t>UC08 – Gerar Relatório entre pacientes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951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PRÉ-CONDIÇÕES</a:t>
            </a:r>
            <a:endParaRPr lang="pt-BR" dirty="0"/>
          </a:p>
          <a:p>
            <a:pPr lvl="1"/>
            <a:r>
              <a:rPr lang="pt-BR" dirty="0"/>
              <a:t>Estar logado no sistema, ter perfil de fisioterapeuta e ter paciente previamente cadastrado e com exames e exercicios realizados</a:t>
            </a:r>
          </a:p>
          <a:p>
            <a:r>
              <a:rPr lang="pt-BR" dirty="0" smtClean="0"/>
              <a:t>PÓS-CONDIÇÕES</a:t>
            </a:r>
            <a:endParaRPr lang="pt-BR" dirty="0"/>
          </a:p>
          <a:p>
            <a:pPr lvl="1"/>
            <a:r>
              <a:rPr lang="pt-BR" dirty="0"/>
              <a:t>Após execução deverá ser gerado um gráfico com a média do grupo de pacientes  com a evolução do paciente selecionado sendo comparada com a média do grupo</a:t>
            </a:r>
          </a:p>
          <a:p>
            <a:r>
              <a:rPr lang="pt-BR" dirty="0" smtClean="0"/>
              <a:t>FLUXO </a:t>
            </a:r>
            <a:r>
              <a:rPr lang="pt-BR" dirty="0"/>
              <a:t>PRINCIPAL</a:t>
            </a:r>
          </a:p>
          <a:p>
            <a:pPr lvl="1"/>
            <a:r>
              <a:rPr lang="pt-BR" dirty="0"/>
              <a:t>1.Usuário informa nome do grupo e clica no botão para pequisa. (A01)(A02)(E01)(E02)</a:t>
            </a:r>
          </a:p>
          <a:p>
            <a:pPr lvl="1"/>
            <a:r>
              <a:rPr lang="pt-BR" dirty="0"/>
              <a:t>2. Usuário informa ID do paciente e clica em gerar gráfico.(A02)</a:t>
            </a:r>
          </a:p>
          <a:p>
            <a:pPr lvl="1"/>
            <a:r>
              <a:rPr lang="pt-BR" dirty="0"/>
              <a:t>3. Sistema exibe gráfico comparativo.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548680"/>
            <a:ext cx="6696744" cy="432048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UC08 – Gerar Relatório entre pacientes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7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Ideia principal - O sistema para acompanhamento de evolução motora de pacientes pós-AVC é uma sistema que visa o apoio no cadastro, aplicação de exercícios fisioterápicos e, principalmente, o acompanhamento do estado dos pacientes durante certo período.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Finalidade – Tem como finalidade o auxílio ao fisioterapeuta, tanto na parte cadastral do paciente quanto na aplicação de exercicios e acompanhamento da evolução do mesmo.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Público alvo – Clínicas Fisioterapeutas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3"/>
            <a:r>
              <a:rPr lang="pt-BR" b="1" dirty="0"/>
              <a:t>FLUXOS ALTERNATIVOS</a:t>
            </a:r>
          </a:p>
          <a:p>
            <a:r>
              <a:rPr lang="pt-BR" dirty="0"/>
              <a:t>A01 - </a:t>
            </a:r>
          </a:p>
          <a:p>
            <a:pPr lvl="1"/>
            <a:r>
              <a:rPr lang="pt-BR" dirty="0"/>
              <a:t>       1 - Usuário clica no botão "Criar novo grupo".(A03)</a:t>
            </a:r>
          </a:p>
          <a:p>
            <a:pPr lvl="1"/>
            <a:r>
              <a:rPr lang="pt-BR" dirty="0"/>
              <a:t>       2 - Sistema apresenta tela para criação de grupo.</a:t>
            </a:r>
          </a:p>
          <a:p>
            <a:pPr lvl="1"/>
            <a:r>
              <a:rPr lang="pt-BR" dirty="0"/>
              <a:t>       3 - Usuário informa nome do grupo e período que será selecionado e pressiona "Criar Grupo" (E03)</a:t>
            </a:r>
          </a:p>
          <a:p>
            <a:pPr lvl="1"/>
            <a:r>
              <a:rPr lang="pt-BR" dirty="0"/>
              <a:t>       4 - Sistema exibe mensagem de sucesso.</a:t>
            </a:r>
          </a:p>
          <a:p>
            <a:r>
              <a:rPr lang="pt-BR" dirty="0"/>
              <a:t>A02 - </a:t>
            </a:r>
          </a:p>
          <a:p>
            <a:pPr lvl="1"/>
            <a:r>
              <a:rPr lang="pt-BR" dirty="0"/>
              <a:t>      01 - Usuário clica em editar grupo.(E01)</a:t>
            </a:r>
          </a:p>
          <a:p>
            <a:pPr lvl="1"/>
            <a:r>
              <a:rPr lang="pt-BR" dirty="0"/>
              <a:t>      02 - Sistema apresenta tela para edição de grupo.</a:t>
            </a:r>
          </a:p>
          <a:p>
            <a:pPr lvl="1"/>
            <a:r>
              <a:rPr lang="pt-BR" dirty="0"/>
              <a:t>      03 - Usuário informa nome do grupo e clica em "Editar"(A03)</a:t>
            </a:r>
          </a:p>
          <a:p>
            <a:pPr lvl="1"/>
            <a:r>
              <a:rPr lang="pt-BR" dirty="0"/>
              <a:t>      04 - Usuário muda dados desejados e clica em "Salvar". (A03)(E03)</a:t>
            </a:r>
          </a:p>
          <a:p>
            <a:pPr lvl="1"/>
            <a:r>
              <a:rPr lang="pt-BR" dirty="0"/>
              <a:t>      05 - Sistema exibe mensagem de sucesso.</a:t>
            </a:r>
          </a:p>
          <a:p>
            <a:r>
              <a:rPr lang="pt-BR" dirty="0"/>
              <a:t>A03 -</a:t>
            </a:r>
          </a:p>
          <a:p>
            <a:pPr lvl="1"/>
            <a:r>
              <a:rPr lang="pt-BR" dirty="0"/>
              <a:t>    01 - Usuário clica no botão de cancelar</a:t>
            </a:r>
          </a:p>
          <a:p>
            <a:pPr lvl="1"/>
            <a:r>
              <a:rPr lang="pt-BR" dirty="0"/>
              <a:t>     02 - Sistema exibe pop up perguntando se realmente deve cancelar operação.</a:t>
            </a:r>
          </a:p>
          <a:p>
            <a:pPr lvl="1"/>
            <a:r>
              <a:rPr lang="pt-BR" dirty="0"/>
              <a:t>     03 - Usuário conrfirma(A04).</a:t>
            </a:r>
          </a:p>
          <a:p>
            <a:pPr lvl="1"/>
            <a:r>
              <a:rPr lang="pt-BR" dirty="0"/>
              <a:t>     04 - Sistema retorna a rela inicial.</a:t>
            </a:r>
          </a:p>
          <a:p>
            <a:r>
              <a:rPr lang="pt-BR" dirty="0"/>
              <a:t>A04 - </a:t>
            </a:r>
          </a:p>
          <a:p>
            <a:pPr lvl="1"/>
            <a:r>
              <a:rPr lang="pt-BR" dirty="0"/>
              <a:t>     01 - Usuário não confirma perda de dados</a:t>
            </a:r>
          </a:p>
          <a:p>
            <a:pPr lvl="1"/>
            <a:r>
              <a:rPr lang="pt-BR" dirty="0"/>
              <a:t>     02 - Sistema permanece na mesma tela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UC08 – Gerar Relatório entre pacientes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FLUXOS </a:t>
            </a:r>
            <a:r>
              <a:rPr lang="pt-BR" dirty="0"/>
              <a:t>DE EXCEÇÕES</a:t>
            </a:r>
          </a:p>
          <a:p>
            <a:pPr lvl="1"/>
            <a:r>
              <a:rPr lang="pt-BR" dirty="0"/>
              <a:t>E01 - Sistema informa que conexão com o banco de dados não está disponível</a:t>
            </a:r>
          </a:p>
          <a:p>
            <a:pPr lvl="1"/>
            <a:r>
              <a:rPr lang="pt-BR" dirty="0"/>
              <a:t>E02 - Sistema informa que paciente não existe.</a:t>
            </a:r>
          </a:p>
          <a:p>
            <a:pPr lvl="1"/>
            <a:r>
              <a:rPr lang="pt-BR" dirty="0"/>
              <a:t>E03 - Sistema informa que campos obrigatóros não estão preenchidos</a:t>
            </a:r>
          </a:p>
          <a:p>
            <a:r>
              <a:rPr lang="pt-BR" dirty="0" smtClean="0"/>
              <a:t>REGRAS </a:t>
            </a:r>
            <a:r>
              <a:rPr lang="pt-BR" dirty="0"/>
              <a:t>DE NEGÓCIO</a:t>
            </a:r>
          </a:p>
          <a:p>
            <a:pPr lvl="1"/>
            <a:r>
              <a:rPr lang="pt-BR" dirty="0"/>
              <a:t>NA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UC08 – Gerar Relatório entre pacientes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5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UC08 – Gerar Relatório entre pacientes</a:t>
            </a:r>
            <a:endParaRPr lang="pt-BR" dirty="0"/>
          </a:p>
        </p:txBody>
      </p:sp>
      <p:pic>
        <p:nvPicPr>
          <p:cNvPr id="12290" name="Picture 2" descr="TELAS_UC08 - Gerar Relatório Entre Paci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7686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Diagrama de Classes Geral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34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677597" cy="5239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dirty="0" smtClean="0"/>
              <a:t>Modelo de Dados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36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8280920" cy="49479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Análise de Mercado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38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Programa: Goniômetro (G-pro</a:t>
            </a:r>
            <a:r>
              <a:rPr lang="pt-BR" dirty="0" smtClean="0"/>
              <a:t>)</a:t>
            </a:r>
          </a:p>
          <a:p>
            <a:r>
              <a:rPr lang="pt-BR" dirty="0"/>
              <a:t>Funcionalidades: Medir amplitude dos movimentos dos pacientes de forma rápida e </a:t>
            </a:r>
            <a:r>
              <a:rPr lang="pt-BR" dirty="0" smtClean="0"/>
              <a:t>precisa</a:t>
            </a:r>
          </a:p>
          <a:p>
            <a:r>
              <a:rPr lang="pt-BR" dirty="0"/>
              <a:t>Pontos Fortes: Produto altamente inovador, fornecido de forma gratuita e de desenvolvimento </a:t>
            </a:r>
            <a:r>
              <a:rPr lang="pt-BR" dirty="0" smtClean="0"/>
              <a:t>complexo</a:t>
            </a:r>
          </a:p>
          <a:p>
            <a:r>
              <a:rPr lang="pt-BR" dirty="0"/>
              <a:t>Pontos Fracos: Suporte não tem uma boa qualidade.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Diferencial: Produto inovador e confiável, testado em diversas áreas da saúde como fisioterapia, radiologia e quiropraxia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Aonde encontrar: Google Play e AppStore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Goniômetro (G-pro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4536504" cy="20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Mercado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/>
          <a:p>
            <a:r>
              <a:rPr lang="pt-BR" dirty="0"/>
              <a:t>Nome Programa: </a:t>
            </a:r>
            <a:r>
              <a:rPr lang="pt-BR" dirty="0" smtClean="0"/>
              <a:t>VideoXs</a:t>
            </a:r>
          </a:p>
          <a:p>
            <a:r>
              <a:rPr lang="pt-BR" dirty="0" smtClean="0"/>
              <a:t>Funcionalidades</a:t>
            </a:r>
            <a:r>
              <a:rPr lang="pt-BR" dirty="0"/>
              <a:t>: Feito para garantir a prática correta de exercicios tanto em casa, como na academia e esportes em </a:t>
            </a:r>
            <a:r>
              <a:rPr lang="pt-BR" dirty="0" smtClean="0"/>
              <a:t>geral</a:t>
            </a:r>
          </a:p>
          <a:p>
            <a:r>
              <a:rPr lang="pt-BR" dirty="0" smtClean="0"/>
              <a:t>Pontos </a:t>
            </a:r>
            <a:r>
              <a:rPr lang="pt-BR" dirty="0"/>
              <a:t>Fortes: Determina pontos especificos do corpo a serem trabalhados, identifica problemas chave do paciente, determina objetivos e tempo para </a:t>
            </a:r>
            <a:r>
              <a:rPr lang="pt-BR" dirty="0" smtClean="0"/>
              <a:t>solução</a:t>
            </a:r>
          </a:p>
          <a:p>
            <a:r>
              <a:rPr lang="pt-BR" dirty="0" smtClean="0"/>
              <a:t>Pontos </a:t>
            </a:r>
            <a:r>
              <a:rPr lang="pt-BR" dirty="0"/>
              <a:t>Fracos: Disponível apenas para dispositivos </a:t>
            </a:r>
            <a:r>
              <a:rPr lang="pt-BR" dirty="0" smtClean="0"/>
              <a:t>Apple</a:t>
            </a:r>
          </a:p>
          <a:p>
            <a:pPr marL="11887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6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VideoXs</a:t>
            </a:r>
            <a:endParaRPr lang="pt-BR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/>
          <a:p>
            <a:r>
              <a:rPr lang="pt-BR" dirty="0"/>
              <a:t>Diferencial: Profissionais podem realizar o acompanhamento do paciente "a distância", garantindo uma melhor evolução dos pacientes</a:t>
            </a:r>
            <a:endParaRPr lang="pt-BR" dirty="0" smtClean="0"/>
          </a:p>
          <a:p>
            <a:r>
              <a:rPr lang="pt-BR" dirty="0" smtClean="0"/>
              <a:t>Aonde encontrar: AppStore</a:t>
            </a:r>
          </a:p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56992"/>
            <a:ext cx="684076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emailAluno1</a:t>
            </a:r>
          </a:p>
          <a:p>
            <a:pPr algn="r"/>
            <a:r>
              <a:rPr lang="pt-BR" dirty="0" smtClean="0"/>
              <a:t>emailAluno2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42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200" dirty="0" smtClean="0"/>
              <a:t>Modelagem de Negócio BPM</a:t>
            </a:r>
            <a:endParaRPr lang="pt-BR" sz="420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5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0" y="1196975"/>
            <a:ext cx="7919664" cy="504033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3800" dirty="0" smtClean="0"/>
              <a:t>Diagrama de Casos de Uso Geral</a:t>
            </a:r>
            <a:endParaRPr lang="pt-BR" sz="380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7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975"/>
            <a:ext cx="7056784" cy="53276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UC03 – Realizar exames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450" dirty="0" smtClean="0"/>
              <a:t>Realização de Casos de Uso</a:t>
            </a:r>
            <a:endParaRPr lang="pt-BR" sz="445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9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57626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5045</TotalTime>
  <Words>1705</Words>
  <Application>Microsoft Office PowerPoint</Application>
  <PresentationFormat>On-screen Show (4:3)</PresentationFormat>
  <Paragraphs>275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Módulo</vt:lpstr>
      <vt:lpstr>PowerPoint Presentation</vt:lpstr>
      <vt:lpstr>Agenda</vt:lpstr>
      <vt:lpstr>Escopo do Projeto</vt:lpstr>
      <vt:lpstr>Agenda</vt:lpstr>
      <vt:lpstr>Modelagem de Negócio BPM</vt:lpstr>
      <vt:lpstr>Agenda</vt:lpstr>
      <vt:lpstr>Diagrama de Casos de Uso Geral</vt:lpstr>
      <vt:lpstr>Agenda</vt:lpstr>
      <vt:lpstr>Realização de Casos de Uso</vt:lpstr>
      <vt:lpstr>UC03 – Realizar exames 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Realização de Casos de Uso</vt:lpstr>
      <vt:lpstr>UC09 – Manter Funcionários</vt:lpstr>
      <vt:lpstr>UC09 – Manter Funcionários</vt:lpstr>
      <vt:lpstr>UC09 – Manter Funcionários</vt:lpstr>
      <vt:lpstr>UC09 – Manter Funcionários</vt:lpstr>
      <vt:lpstr>UC09 – Manter Funcionários</vt:lpstr>
      <vt:lpstr>UC09 – Manter Funcionários</vt:lpstr>
      <vt:lpstr>Realização de Casos de Uso</vt:lpstr>
      <vt:lpstr>UC08 – Gerar Relatório entre pacientes</vt:lpstr>
      <vt:lpstr>UC08 – Gerar Relatório entre pacientes</vt:lpstr>
      <vt:lpstr>UC08 – Gerar Relatório entre pacientes</vt:lpstr>
      <vt:lpstr>UC08 – Gerar Relatório entre pacientes</vt:lpstr>
      <vt:lpstr>UC08 – Gerar Relatório entre pacientes</vt:lpstr>
      <vt:lpstr>Agenda</vt:lpstr>
      <vt:lpstr>Diagrama de Classes Geral</vt:lpstr>
      <vt:lpstr>Agenda</vt:lpstr>
      <vt:lpstr>Modelo de Dados</vt:lpstr>
      <vt:lpstr>Agenda</vt:lpstr>
      <vt:lpstr>Análise de Mercado</vt:lpstr>
      <vt:lpstr>Goniômetro (G-pro)</vt:lpstr>
      <vt:lpstr>Análise de Mercado</vt:lpstr>
      <vt:lpstr>VideoXs</vt:lpstr>
      <vt:lpstr>Obrigado!</vt:lpstr>
    </vt:vector>
  </TitlesOfParts>
  <Company>PUCPR-PPGIa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Slides</dc:title>
  <dc:creator>Everson Mauda</dc:creator>
  <cp:lastModifiedBy>Vinicius Souza</cp:lastModifiedBy>
  <cp:revision>478</cp:revision>
  <dcterms:created xsi:type="dcterms:W3CDTF">2009-05-26T19:45:14Z</dcterms:created>
  <dcterms:modified xsi:type="dcterms:W3CDTF">2014-04-03T22:46:47Z</dcterms:modified>
</cp:coreProperties>
</file>