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5"/>
  </p:notesMasterIdLst>
  <p:sldIdLst>
    <p:sldId id="256" r:id="rId2"/>
    <p:sldId id="259" r:id="rId3"/>
    <p:sldId id="257" r:id="rId4"/>
    <p:sldId id="258" r:id="rId5"/>
    <p:sldId id="267" r:id="rId6"/>
    <p:sldId id="260" r:id="rId7"/>
    <p:sldId id="266" r:id="rId8"/>
    <p:sldId id="261" r:id="rId9"/>
    <p:sldId id="262" r:id="rId10"/>
    <p:sldId id="263" r:id="rId11"/>
    <p:sldId id="264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47092-2404-460F-A2BC-2B8D576C74D3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47621-81D8-4009-A5F3-C483AEBDD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89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B47621-81D8-4009-A5F3-C483AEBDDB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5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D1AFF-BB99-4113-A030-AE68914E95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Storage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20962-B84F-43C8-A5C9-D505C31B3A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9755A0-8FA2-441A-A0B2-AE9227A01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015" y="1406769"/>
            <a:ext cx="2022231" cy="202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99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4D70B-A044-4184-A8D4-BE47C6FA9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DA005-14C9-42BF-B26A-B7AAD9D7D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Table storage is a service that stores structured NoSQL data in the cloud, providing a key/attribute store with a </a:t>
            </a:r>
            <a:r>
              <a:rPr lang="en-US" dirty="0" err="1"/>
              <a:t>schemaless</a:t>
            </a:r>
            <a:r>
              <a:rPr lang="en-US" dirty="0"/>
              <a:t> design. </a:t>
            </a:r>
          </a:p>
          <a:p>
            <a:pPr lvl="1"/>
            <a:r>
              <a:rPr lang="en-US" dirty="0" err="1"/>
              <a:t>PartitionKey</a:t>
            </a:r>
            <a:r>
              <a:rPr lang="en-US" dirty="0"/>
              <a:t> and </a:t>
            </a:r>
            <a:r>
              <a:rPr lang="en-US" dirty="0" err="1"/>
              <a:t>RowKey</a:t>
            </a:r>
            <a:endParaRPr lang="en-US" dirty="0"/>
          </a:p>
          <a:p>
            <a:r>
              <a:rPr lang="en-US" dirty="0"/>
              <a:t>NoSQL database.</a:t>
            </a:r>
          </a:p>
          <a:p>
            <a:pPr lvl="1"/>
            <a:r>
              <a:rPr lang="en-US" dirty="0"/>
              <a:t>Key-value (Redis)</a:t>
            </a:r>
          </a:p>
          <a:p>
            <a:pPr lvl="1"/>
            <a:r>
              <a:rPr lang="en-US" dirty="0"/>
              <a:t>Column (Cassandra)</a:t>
            </a:r>
          </a:p>
          <a:p>
            <a:pPr lvl="1"/>
            <a:r>
              <a:rPr lang="en-US" dirty="0"/>
              <a:t>Document (MongoDB, </a:t>
            </a:r>
            <a:r>
              <a:rPr lang="en-US" dirty="0" err="1"/>
              <a:t>CosmosDB</a:t>
            </a:r>
            <a:r>
              <a:rPr lang="en-US" dirty="0"/>
              <a:t>)</a:t>
            </a:r>
          </a:p>
          <a:p>
            <a:r>
              <a:rPr lang="en-US" dirty="0"/>
              <a:t>Azure Cosmos DB: Table API</a:t>
            </a:r>
          </a:p>
          <a:p>
            <a:pPr lvl="1"/>
            <a:r>
              <a:rPr lang="en-US" dirty="0"/>
              <a:t>Applications written for Azure Table storage can migrate to Azure Cosmos DB by using the Table API with no code changes and take advantage of premium capabilities.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569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961A5-0C38-4480-8266-9FCC82978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C55DE-0192-495F-95C6-6151B4853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Queue storage is a service for storing large numbers of messages that can be accessed from anywhere in the world via authenticated calls using HTTP or HTTPS. </a:t>
            </a:r>
          </a:p>
          <a:p>
            <a:r>
              <a:rPr lang="en-US" dirty="0"/>
              <a:t>Use Azure Queue Storage to build flexible applications and separate functions for better durability across large workloads.</a:t>
            </a:r>
          </a:p>
          <a:p>
            <a:r>
              <a:rPr lang="en-US" dirty="0"/>
              <a:t>Queue Storage helps make your application scalable and less sensitive to individual component failure. </a:t>
            </a:r>
          </a:p>
          <a:p>
            <a:r>
              <a:rPr lang="en-US" dirty="0"/>
              <a:t>Message</a:t>
            </a:r>
          </a:p>
          <a:p>
            <a:pPr lvl="1"/>
            <a:r>
              <a:rPr lang="en-US" dirty="0"/>
              <a:t>up to 64 KB</a:t>
            </a:r>
          </a:p>
          <a:p>
            <a:pPr lvl="1"/>
            <a:r>
              <a:rPr lang="en-US" dirty="0"/>
              <a:t>maximum time-to-live can be any positive number, or -1 indicating that the message doesn't expire. If this parameter is omitted, the default time-to-live is 7 days.</a:t>
            </a:r>
          </a:p>
          <a:p>
            <a:pPr lvl="1"/>
            <a:r>
              <a:rPr lang="en-US" dirty="0"/>
              <a:t>Invisibility timeout.</a:t>
            </a:r>
          </a:p>
        </p:txBody>
      </p:sp>
    </p:spTree>
    <p:extLst>
      <p:ext uri="{BB962C8B-B14F-4D97-AF65-F5344CB8AC3E}">
        <p14:creationId xmlns:p14="http://schemas.microsoft.com/office/powerpoint/2010/main" val="1658703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393BE-D559-4113-9506-DE0BF6CEB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Blob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AF082-1732-4562-8BDF-7FFEB4D9E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Blob storage is optimized for storing massive amounts of unstructured data.</a:t>
            </a:r>
          </a:p>
          <a:p>
            <a:r>
              <a:rPr lang="en-US" dirty="0"/>
              <a:t>Blob Storage resources</a:t>
            </a:r>
          </a:p>
          <a:p>
            <a:pPr lvl="1"/>
            <a:r>
              <a:rPr lang="en-US" dirty="0"/>
              <a:t>Storage account - provides a unique namespace in Azure for your data. Every object that you store in Azure Storage has an address that includes your unique account name.</a:t>
            </a:r>
          </a:p>
          <a:p>
            <a:pPr lvl="1"/>
            <a:r>
              <a:rPr lang="en-US" dirty="0"/>
              <a:t>Container - organizes a set of blobs, similar to a directory in a file system.</a:t>
            </a:r>
          </a:p>
          <a:p>
            <a:pPr lvl="1"/>
            <a:r>
              <a:rPr lang="en-US" dirty="0"/>
              <a:t>Blobs – blob is the asset itself.</a:t>
            </a:r>
          </a:p>
          <a:p>
            <a:r>
              <a:rPr lang="en-US" dirty="0"/>
              <a:t>Public or Private</a:t>
            </a:r>
          </a:p>
          <a:p>
            <a:r>
              <a:rPr lang="en-US" dirty="0"/>
              <a:t>SAS Token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986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35330-CAD1-457F-B09B-EB8A054EE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12CDD-D313-4C55-9ABF-713D5B6EF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Blob Storage</a:t>
            </a:r>
          </a:p>
          <a:p>
            <a:pPr lvl="1"/>
            <a:r>
              <a:rPr lang="en-US" dirty="0"/>
              <a:t>Upload an image.</a:t>
            </a:r>
          </a:p>
          <a:p>
            <a:pPr lvl="1"/>
            <a:r>
              <a:rPr lang="en-US" dirty="0"/>
              <a:t>Generate a SAS Token.</a:t>
            </a:r>
          </a:p>
          <a:p>
            <a:r>
              <a:rPr lang="en-US" dirty="0"/>
              <a:t>Table Storage</a:t>
            </a:r>
          </a:p>
          <a:p>
            <a:pPr lvl="1"/>
            <a:r>
              <a:rPr lang="en-US" dirty="0"/>
              <a:t>Create and Initialize Pizza’s table.</a:t>
            </a:r>
          </a:p>
          <a:p>
            <a:r>
              <a:rPr lang="en-US" dirty="0"/>
              <a:t>Queue Storage</a:t>
            </a:r>
          </a:p>
          <a:p>
            <a:pPr lvl="1"/>
            <a:r>
              <a:rPr lang="en-US" dirty="0"/>
              <a:t>Create a new order.</a:t>
            </a:r>
          </a:p>
          <a:p>
            <a:pPr lvl="1"/>
            <a:r>
              <a:rPr lang="en-US" dirty="0"/>
              <a:t>Fetch an order.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306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9785D-A705-46D1-BA0E-23BF199F7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59BA1-2BBB-4E9A-8DB5-74C0FA3FD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Managed Disks – VM-focused</a:t>
            </a:r>
          </a:p>
          <a:p>
            <a:pPr lvl="1"/>
            <a:r>
              <a:rPr lang="en-US" dirty="0"/>
              <a:t>OS disks</a:t>
            </a:r>
          </a:p>
          <a:p>
            <a:pPr lvl="1"/>
            <a:r>
              <a:rPr lang="en-US" dirty="0"/>
              <a:t>Temporary disks and data disks</a:t>
            </a:r>
          </a:p>
          <a:p>
            <a:r>
              <a:rPr lang="en-US" dirty="0"/>
              <a:t>Creating an Azure Storage account</a:t>
            </a:r>
          </a:p>
          <a:p>
            <a:pPr lvl="1"/>
            <a:r>
              <a:rPr lang="en-US" dirty="0"/>
              <a:t>Storage availability and redundancy</a:t>
            </a:r>
          </a:p>
          <a:p>
            <a:r>
              <a:rPr lang="en-US" dirty="0"/>
              <a:t>Storage</a:t>
            </a:r>
          </a:p>
          <a:p>
            <a:pPr lvl="1"/>
            <a:r>
              <a:rPr lang="en-US" dirty="0"/>
              <a:t>Structured, semi-structured and unstructured data</a:t>
            </a:r>
          </a:p>
          <a:p>
            <a:r>
              <a:rPr lang="en-US" dirty="0"/>
              <a:t>Azure Storage – Developer-focused</a:t>
            </a:r>
          </a:p>
          <a:p>
            <a:pPr lvl="1"/>
            <a:r>
              <a:rPr lang="en-US" dirty="0"/>
              <a:t>Table Storage</a:t>
            </a:r>
          </a:p>
          <a:p>
            <a:pPr lvl="1"/>
            <a:r>
              <a:rPr lang="en-US" dirty="0"/>
              <a:t>Queue Storage</a:t>
            </a:r>
          </a:p>
          <a:p>
            <a:pPr lvl="1"/>
            <a:r>
              <a:rPr lang="en-US" dirty="0"/>
              <a:t>Blob Storage</a:t>
            </a:r>
          </a:p>
          <a:p>
            <a:r>
              <a:rPr lang="en-US" dirty="0"/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700845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0E820-3FA9-48D2-88D2-C0768BD24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Managed Disks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4C1A7-9520-4FA0-A0AA-E84A4A1F9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managed disks are block-level storage volumes that are managed by Azure and used with </a:t>
            </a:r>
            <a:r>
              <a:rPr lang="en-US" b="1" dirty="0"/>
              <a:t>Azure Virtual Machines</a:t>
            </a:r>
            <a:r>
              <a:rPr lang="en-US" dirty="0"/>
              <a:t>.</a:t>
            </a:r>
          </a:p>
          <a:p>
            <a:r>
              <a:rPr lang="en-US" dirty="0"/>
              <a:t>Managed disks are like a physical disk in an on-premises server but, virtualized.</a:t>
            </a:r>
          </a:p>
          <a:p>
            <a:r>
              <a:rPr lang="en-US" dirty="0"/>
              <a:t>You only need to specify the </a:t>
            </a:r>
            <a:r>
              <a:rPr lang="en-US" b="1" dirty="0"/>
              <a:t>type</a:t>
            </a:r>
            <a:r>
              <a:rPr lang="en-US" dirty="0"/>
              <a:t> (Standard or Premium) and </a:t>
            </a:r>
            <a:r>
              <a:rPr lang="en-US" b="1" dirty="0"/>
              <a:t>size of disk</a:t>
            </a:r>
            <a:r>
              <a:rPr lang="en-US" dirty="0"/>
              <a:t> you need in your selected Azure region, and Azure will create and manage the Disk accordingly.</a:t>
            </a:r>
          </a:p>
          <a:p>
            <a:r>
              <a:rPr lang="en-US" dirty="0"/>
              <a:t>The Managed Disks service removes the need for a storage account, limits you to up 50,000 disks per subscription, and lets you create VMs from a custom image across regions.</a:t>
            </a:r>
            <a:endParaRPr lang="en-US" b="1" dirty="0"/>
          </a:p>
          <a:p>
            <a:r>
              <a:rPr lang="en-US" dirty="0"/>
              <a:t>Azure Managed Disks service simplifies the approach to VM storage. Abstracts away 95% of the behind-the-scenes work. </a:t>
            </a:r>
          </a:p>
          <a:p>
            <a:pPr lvl="1"/>
            <a:r>
              <a:rPr lang="en-US" dirty="0"/>
              <a:t>You need to care of: how </a:t>
            </a:r>
            <a:r>
              <a:rPr lang="en-US" b="1" dirty="0"/>
              <a:t>big</a:t>
            </a:r>
            <a:r>
              <a:rPr lang="en-US" dirty="0"/>
              <a:t> and how </a:t>
            </a:r>
            <a:r>
              <a:rPr lang="en-US" b="1" dirty="0"/>
              <a:t>fast</a:t>
            </a:r>
            <a:r>
              <a:rPr lang="en-US" dirty="0"/>
              <a:t> they are. </a:t>
            </a:r>
          </a:p>
        </p:txBody>
      </p:sp>
    </p:spTree>
    <p:extLst>
      <p:ext uri="{BB962C8B-B14F-4D97-AF65-F5344CB8AC3E}">
        <p14:creationId xmlns:p14="http://schemas.microsoft.com/office/powerpoint/2010/main" val="3451497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9E007-6293-452F-904B-F8868A0D5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Disks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DBDF3-2D8A-4886-8CC0-9FECB6D84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Premium SSD disks </a:t>
            </a:r>
            <a:r>
              <a:rPr lang="en-US" dirty="0"/>
              <a:t>- Use high-performance SSD disks for optimal performance, greater IOPS, and low latency; recommended storage type for most production workloads.</a:t>
            </a:r>
          </a:p>
          <a:p>
            <a:r>
              <a:rPr lang="en-US" b="1" dirty="0"/>
              <a:t>Standard SSD disks</a:t>
            </a:r>
            <a:r>
              <a:rPr lang="en-US" dirty="0"/>
              <a:t>—Use standard SSDs and deliver consistent performance compared with hard disk drives (HDDs). These disks are great for development and testing workloads, or budget--conscious and low-demand production use.</a:t>
            </a:r>
          </a:p>
          <a:p>
            <a:r>
              <a:rPr lang="en-US" b="1" dirty="0"/>
              <a:t>Standard HDD disks</a:t>
            </a:r>
            <a:r>
              <a:rPr lang="en-US" dirty="0"/>
              <a:t>—Use regular spinning disks for more infrequent data access, such as archives and backups.</a:t>
            </a:r>
          </a:p>
        </p:txBody>
      </p:sp>
    </p:spTree>
    <p:extLst>
      <p:ext uri="{BB962C8B-B14F-4D97-AF65-F5344CB8AC3E}">
        <p14:creationId xmlns:p14="http://schemas.microsoft.com/office/powerpoint/2010/main" val="3407906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9E51B-F6ED-422A-A68F-EB69EDFA5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disks and data disks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A32CD2-F794-4C5B-A086-99AA514174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9792" y="376330"/>
            <a:ext cx="7143980" cy="304809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C09B9E-5DA1-4731-BA79-F91B8F67D7BD}"/>
              </a:ext>
            </a:extLst>
          </p:cNvPr>
          <p:cNvSpPr txBox="1"/>
          <p:nvPr/>
        </p:nvSpPr>
        <p:spPr>
          <a:xfrm>
            <a:off x="3900196" y="3805631"/>
            <a:ext cx="61022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Temporary Disk - </a:t>
            </a:r>
            <a:r>
              <a:rPr lang="en-US" dirty="0"/>
              <a:t>Data on the temporary disk may be lost during a maintenance event or when you redeploy a VM. </a:t>
            </a:r>
            <a:br>
              <a:rPr lang="en-US" dirty="0"/>
            </a:br>
            <a:r>
              <a:rPr lang="en-US" dirty="0"/>
              <a:t>The temporary disk is designed to be a scratch space or application cache.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EC9807-E7AB-4284-AE5E-A0B468BD80FB}"/>
              </a:ext>
            </a:extLst>
          </p:cNvPr>
          <p:cNvSpPr txBox="1"/>
          <p:nvPr/>
        </p:nvSpPr>
        <p:spPr>
          <a:xfrm>
            <a:off x="3900196" y="5005960"/>
            <a:ext cx="610222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Data Disk - </a:t>
            </a:r>
            <a:r>
              <a:rPr lang="en-US" dirty="0"/>
              <a:t>A data disk is a managed disk that's attached to a virtual machine to store application data, or other data you need to keep.</a:t>
            </a:r>
          </a:p>
          <a:p>
            <a:endParaRPr lang="en-US" dirty="0"/>
          </a:p>
          <a:p>
            <a:r>
              <a:rPr lang="en-US" sz="1600" i="1" dirty="0"/>
              <a:t>You need to attach a disk to a VM and then initialize the disk and finally create a partition and filesystem.</a:t>
            </a:r>
          </a:p>
        </p:txBody>
      </p:sp>
    </p:spTree>
    <p:extLst>
      <p:ext uri="{BB962C8B-B14F-4D97-AF65-F5344CB8AC3E}">
        <p14:creationId xmlns:p14="http://schemas.microsoft.com/office/powerpoint/2010/main" val="59959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DE808-4E9B-476A-BA34-78C7ECEFF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667AC-DE15-4E4A-86D7-15D2F9538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Microsoft Azure Portal.</a:t>
            </a:r>
          </a:p>
          <a:p>
            <a:r>
              <a:rPr lang="en-US" b="1" dirty="0"/>
              <a:t>Microsoft Azure Storage Explorer </a:t>
            </a:r>
            <a:r>
              <a:rPr lang="en-US" dirty="0"/>
              <a:t>is a free, standalone app from Microsoft that enables you to work visually with Azure Storage data on Windows, macOS, and Linux.</a:t>
            </a:r>
          </a:p>
        </p:txBody>
      </p:sp>
    </p:spTree>
    <p:extLst>
      <p:ext uri="{BB962C8B-B14F-4D97-AF65-F5344CB8AC3E}">
        <p14:creationId xmlns:p14="http://schemas.microsoft.com/office/powerpoint/2010/main" val="3008662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CF9F9-410E-451F-B7A8-E3ADB6BA3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 and Redundancy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067FA-946A-4967-A01D-99B209A32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Locally redundant storage (</a:t>
            </a:r>
            <a:r>
              <a:rPr lang="en-US" b="1" dirty="0"/>
              <a:t>LRS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Your data is replicated </a:t>
            </a:r>
            <a:r>
              <a:rPr lang="en-US" b="1" dirty="0"/>
              <a:t>three times inside</a:t>
            </a:r>
            <a:r>
              <a:rPr lang="en-US" dirty="0"/>
              <a:t> </a:t>
            </a:r>
            <a:r>
              <a:rPr lang="en-US" b="1" dirty="0"/>
              <a:t>the single data center</a:t>
            </a:r>
            <a:r>
              <a:rPr lang="en-US" dirty="0"/>
              <a:t> in which your storage account was created. This option provides redundancy in the event of a single hardware failure, but if the entire data center goes down (rare, but possible), your data goes down with it.</a:t>
            </a:r>
          </a:p>
          <a:p>
            <a:r>
              <a:rPr lang="en-US" dirty="0"/>
              <a:t>Zone-redundant storage (</a:t>
            </a:r>
            <a:r>
              <a:rPr lang="en-US" b="1" dirty="0"/>
              <a:t>ZRS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Your data is replicated </a:t>
            </a:r>
            <a:r>
              <a:rPr lang="en-US" b="1" dirty="0"/>
              <a:t>three times across two or three</a:t>
            </a:r>
            <a:r>
              <a:rPr lang="en-US" dirty="0"/>
              <a:t> </a:t>
            </a:r>
            <a:r>
              <a:rPr lang="en-US" b="1" dirty="0"/>
              <a:t>data centers </a:t>
            </a:r>
            <a:r>
              <a:rPr lang="en-US" dirty="0"/>
              <a:t>in a region or across regions.</a:t>
            </a:r>
          </a:p>
          <a:p>
            <a:r>
              <a:rPr lang="en-US" dirty="0"/>
              <a:t>Georedundant Storage (</a:t>
            </a:r>
            <a:r>
              <a:rPr lang="en-US" b="1" dirty="0"/>
              <a:t>GRS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Your data is replicated </a:t>
            </a:r>
            <a:r>
              <a:rPr lang="en-US" b="1" dirty="0"/>
              <a:t>three times in the primary region </a:t>
            </a:r>
            <a:r>
              <a:rPr lang="en-US" dirty="0"/>
              <a:t>in which your storage is created and then replicated </a:t>
            </a:r>
            <a:r>
              <a:rPr lang="en-US" b="1" dirty="0"/>
              <a:t>three times in a paired region</a:t>
            </a:r>
            <a:r>
              <a:rPr lang="en-US" dirty="0"/>
              <a:t>.</a:t>
            </a:r>
          </a:p>
          <a:p>
            <a:r>
              <a:rPr lang="en-US" dirty="0"/>
              <a:t>Read-access georedundant storage (</a:t>
            </a:r>
            <a:r>
              <a:rPr lang="en-US" b="1" dirty="0"/>
              <a:t>RA-GRS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Your data is replicated across paired regions as in GRS, but you also have read access to the data in that secondary zone.</a:t>
            </a:r>
          </a:p>
        </p:txBody>
      </p:sp>
    </p:spTree>
    <p:extLst>
      <p:ext uri="{BB962C8B-B14F-4D97-AF65-F5344CB8AC3E}">
        <p14:creationId xmlns:p14="http://schemas.microsoft.com/office/powerpoint/2010/main" val="3444639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4DA71-1CEC-4ED3-B3A9-E8D52B42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1172D-CAC5-4018-A605-324B3656C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Structured data</a:t>
            </a:r>
          </a:p>
          <a:p>
            <a:pPr lvl="1"/>
            <a:r>
              <a:rPr lang="en-US" dirty="0"/>
              <a:t>Structured data is referred to as relational data, as the data’s </a:t>
            </a:r>
            <a:r>
              <a:rPr lang="en-US" b="1" dirty="0"/>
              <a:t>schema</a:t>
            </a:r>
            <a:r>
              <a:rPr lang="en-US" dirty="0"/>
              <a:t> defines the table of data, the fields in the table, and the clear relationship between the data. </a:t>
            </a:r>
          </a:p>
          <a:p>
            <a:pPr lvl="2"/>
            <a:r>
              <a:rPr lang="en-US" dirty="0"/>
              <a:t>Azure SQL, </a:t>
            </a:r>
          </a:p>
          <a:p>
            <a:pPr lvl="2"/>
            <a:r>
              <a:rPr lang="en-US" dirty="0"/>
              <a:t>SQL Server, </a:t>
            </a:r>
          </a:p>
          <a:p>
            <a:pPr lvl="2"/>
            <a:r>
              <a:rPr lang="en-US" dirty="0"/>
              <a:t>My SQL</a:t>
            </a:r>
          </a:p>
          <a:p>
            <a:r>
              <a:rPr lang="en-US" dirty="0"/>
              <a:t>Semi-structured data</a:t>
            </a:r>
          </a:p>
          <a:p>
            <a:pPr lvl="1"/>
            <a:r>
              <a:rPr lang="en-US" dirty="0"/>
              <a:t>Semi-structured data is also referred to as non-relational or NoSQL data, which doesn’t need to git into tables, rows, columns and doesn’t have a clear relationship. </a:t>
            </a:r>
          </a:p>
          <a:p>
            <a:pPr lvl="2"/>
            <a:r>
              <a:rPr lang="en-US" dirty="0"/>
              <a:t>Table Storage</a:t>
            </a:r>
          </a:p>
          <a:p>
            <a:pPr lvl="2"/>
            <a:r>
              <a:rPr lang="en-US" dirty="0"/>
              <a:t>Cosmos DB</a:t>
            </a:r>
          </a:p>
          <a:p>
            <a:pPr lvl="2"/>
            <a:r>
              <a:rPr lang="en-US" dirty="0"/>
              <a:t>Redis</a:t>
            </a:r>
          </a:p>
          <a:p>
            <a:pPr lvl="2"/>
            <a:r>
              <a:rPr lang="en-US" dirty="0"/>
              <a:t>Cassandra</a:t>
            </a:r>
          </a:p>
          <a:p>
            <a:r>
              <a:rPr lang="en-US" dirty="0"/>
              <a:t>Unstructured data</a:t>
            </a:r>
          </a:p>
          <a:p>
            <a:pPr lvl="1"/>
            <a:r>
              <a:rPr lang="en-US" dirty="0"/>
              <a:t>There are no restrictions on the kinds of data to be store. E.g. PDF, images, JSON, video,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356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8C86C-C6F2-4398-B7B2-DD7073D2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26D00-61FF-4A2F-96B6-F5CB28ABA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3243" y="864108"/>
            <a:ext cx="7315200" cy="5120640"/>
          </a:xfrm>
        </p:spPr>
        <p:txBody>
          <a:bodyPr/>
          <a:lstStyle/>
          <a:p>
            <a:r>
              <a:rPr lang="en-US" dirty="0"/>
              <a:t>Table Storage</a:t>
            </a:r>
          </a:p>
          <a:p>
            <a:pPr lvl="1"/>
            <a:r>
              <a:rPr lang="en-US" dirty="0"/>
              <a:t>For </a:t>
            </a:r>
            <a:r>
              <a:rPr lang="en-US" b="1" dirty="0"/>
              <a:t>semi-</a:t>
            </a:r>
            <a:r>
              <a:rPr lang="en-US" b="1" i="1" dirty="0"/>
              <a:t>structured</a:t>
            </a:r>
            <a:r>
              <a:rPr lang="en-US" dirty="0"/>
              <a:t> data in a NoSQL data store.</a:t>
            </a:r>
          </a:p>
          <a:p>
            <a:r>
              <a:rPr lang="en-US" dirty="0"/>
              <a:t>Blob Storage</a:t>
            </a:r>
          </a:p>
          <a:p>
            <a:pPr lvl="1"/>
            <a:r>
              <a:rPr lang="en-US" dirty="0"/>
              <a:t>For unstructured data such as media files and documents. Applications can store data in blob storage, such as images, and then render them.</a:t>
            </a:r>
          </a:p>
          <a:p>
            <a:r>
              <a:rPr lang="en-US" dirty="0"/>
              <a:t>Queue Storage</a:t>
            </a:r>
          </a:p>
          <a:p>
            <a:pPr lvl="1"/>
            <a:r>
              <a:rPr lang="en-US" dirty="0"/>
              <a:t>For cloud applications to communicate among various tiers and components in a reliable, consistent manner. </a:t>
            </a:r>
          </a:p>
          <a:p>
            <a:r>
              <a:rPr lang="en-US" dirty="0"/>
              <a:t>File Storage</a:t>
            </a:r>
          </a:p>
          <a:p>
            <a:pPr lvl="1"/>
            <a:r>
              <a:rPr lang="en-US" dirty="0"/>
              <a:t>For a good, old-fashioned Server Message Block (SMB) file share, accessible by both Windows and Linux/macOS platforms; often used to centralize log collection from VMs.</a:t>
            </a:r>
          </a:p>
        </p:txBody>
      </p:sp>
    </p:spTree>
    <p:extLst>
      <p:ext uri="{BB962C8B-B14F-4D97-AF65-F5344CB8AC3E}">
        <p14:creationId xmlns:p14="http://schemas.microsoft.com/office/powerpoint/2010/main" val="65241234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1422</TotalTime>
  <Words>1048</Words>
  <Application>Microsoft Office PowerPoint</Application>
  <PresentationFormat>Widescreen</PresentationFormat>
  <Paragraphs>101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Corbel</vt:lpstr>
      <vt:lpstr>Wingdings 2</vt:lpstr>
      <vt:lpstr>Frame</vt:lpstr>
      <vt:lpstr>Azure Storage</vt:lpstr>
      <vt:lpstr>Summary</vt:lpstr>
      <vt:lpstr>Managed Disks</vt:lpstr>
      <vt:lpstr>OS Disks</vt:lpstr>
      <vt:lpstr>Temporary disks and data disks</vt:lpstr>
      <vt:lpstr>Storage Account</vt:lpstr>
      <vt:lpstr>Availability and Redundancy</vt:lpstr>
      <vt:lpstr>Storage</vt:lpstr>
      <vt:lpstr>Azure Storage</vt:lpstr>
      <vt:lpstr>Table Storage</vt:lpstr>
      <vt:lpstr>Queue Storage</vt:lpstr>
      <vt:lpstr>Blob Storage</vt:lpstr>
      <vt:lpstr>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Storage</dc:title>
  <dc:creator>Vinicius Totti</dc:creator>
  <cp:lastModifiedBy>Vinicius Totti</cp:lastModifiedBy>
  <cp:revision>25</cp:revision>
  <dcterms:created xsi:type="dcterms:W3CDTF">2020-11-23T22:17:22Z</dcterms:created>
  <dcterms:modified xsi:type="dcterms:W3CDTF">2020-11-24T21:59:35Z</dcterms:modified>
</cp:coreProperties>
</file>