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4"/>
  </p:sldMasterIdLst>
  <p:notesMasterIdLst>
    <p:notesMasterId r:id="rId18"/>
  </p:notesMasterIdLst>
  <p:handoutMasterIdLst>
    <p:handoutMasterId r:id="rId19"/>
  </p:handoutMasterIdLst>
  <p:sldIdLst>
    <p:sldId id="256" r:id="rId5"/>
    <p:sldId id="257" r:id="rId6"/>
    <p:sldId id="259" r:id="rId7"/>
    <p:sldId id="260" r:id="rId8"/>
    <p:sldId id="269" r:id="rId9"/>
    <p:sldId id="270" r:id="rId10"/>
    <p:sldId id="271" r:id="rId11"/>
    <p:sldId id="272" r:id="rId12"/>
    <p:sldId id="268" r:id="rId13"/>
    <p:sldId id="261" r:id="rId14"/>
    <p:sldId id="263"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p:scale>
          <a:sx n="60" d="100"/>
          <a:sy n="60" d="100"/>
        </p:scale>
        <p:origin x="1734" y="73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C3A169-D6CF-4507-83B1-EFECA3DB0FFB}" type="doc">
      <dgm:prSet loTypeId="urn:microsoft.com/office/officeart/2016/7/layout/RepeatingBendingProcessNew" loCatId="process" qsTypeId="urn:microsoft.com/office/officeart/2005/8/quickstyle/simple2" qsCatId="simple" csTypeId="urn:microsoft.com/office/officeart/2005/8/colors/colorful1" csCatId="colorful"/>
      <dgm:spPr/>
      <dgm:t>
        <a:bodyPr/>
        <a:lstStyle/>
        <a:p>
          <a:endParaRPr lang="en-US"/>
        </a:p>
      </dgm:t>
    </dgm:pt>
    <dgm:pt modelId="{F13F386D-374B-4022-950C-687B123929D5}">
      <dgm:prSet/>
      <dgm:spPr/>
      <dgm:t>
        <a:bodyPr/>
        <a:lstStyle/>
        <a:p>
          <a:r>
            <a:rPr lang="en-US"/>
            <a:t>A. How well TrailSeek works.</a:t>
          </a:r>
        </a:p>
      </dgm:t>
    </dgm:pt>
    <dgm:pt modelId="{4A68BCDE-94CA-4542-B649-02A948677B05}" type="parTrans" cxnId="{3285F378-24FD-4AAF-BC55-447FC48F1C40}">
      <dgm:prSet/>
      <dgm:spPr/>
      <dgm:t>
        <a:bodyPr/>
        <a:lstStyle/>
        <a:p>
          <a:endParaRPr lang="en-US"/>
        </a:p>
      </dgm:t>
    </dgm:pt>
    <dgm:pt modelId="{63ABA4C7-E057-4EDF-AD34-7DB0830718BA}" type="sibTrans" cxnId="{3285F378-24FD-4AAF-BC55-447FC48F1C40}">
      <dgm:prSet/>
      <dgm:spPr/>
      <dgm:t>
        <a:bodyPr/>
        <a:lstStyle/>
        <a:p>
          <a:endParaRPr lang="en-US"/>
        </a:p>
      </dgm:t>
    </dgm:pt>
    <dgm:pt modelId="{46D72AFA-6E4C-4C90-9972-7864EA603BD5}">
      <dgm:prSet/>
      <dgm:spPr/>
      <dgm:t>
        <a:bodyPr/>
        <a:lstStyle/>
        <a:p>
          <a:r>
            <a:rPr lang="en-US"/>
            <a:t>B. To identify the correctness, completeness, quality and security of developed         	application.</a:t>
          </a:r>
        </a:p>
      </dgm:t>
    </dgm:pt>
    <dgm:pt modelId="{EC97BEDF-AAF2-4ABF-9946-7DF52E5253BD}" type="parTrans" cxnId="{263522CB-4B59-4DA0-90EA-84AE8C08EC68}">
      <dgm:prSet/>
      <dgm:spPr/>
      <dgm:t>
        <a:bodyPr/>
        <a:lstStyle/>
        <a:p>
          <a:endParaRPr lang="en-US"/>
        </a:p>
      </dgm:t>
    </dgm:pt>
    <dgm:pt modelId="{133B85FE-16BB-46F6-A076-5CDA865770DA}" type="sibTrans" cxnId="{263522CB-4B59-4DA0-90EA-84AE8C08EC68}">
      <dgm:prSet/>
      <dgm:spPr/>
      <dgm:t>
        <a:bodyPr/>
        <a:lstStyle/>
        <a:p>
          <a:endParaRPr lang="en-US"/>
        </a:p>
      </dgm:t>
    </dgm:pt>
    <dgm:pt modelId="{A810F96E-E6B7-4C0A-89C6-837D66374276}">
      <dgm:prSet/>
      <dgm:spPr/>
      <dgm:t>
        <a:bodyPr/>
        <a:lstStyle/>
        <a:p>
          <a:r>
            <a:rPr lang="en-US"/>
            <a:t>C. All test cases will be executed without any automation tool.</a:t>
          </a:r>
        </a:p>
      </dgm:t>
    </dgm:pt>
    <dgm:pt modelId="{F26873AF-6D7F-4796-9991-621ED8BD9568}" type="parTrans" cxnId="{FCA72BC1-DFCA-4DFD-ACCF-8919C84F2F5B}">
      <dgm:prSet/>
      <dgm:spPr/>
      <dgm:t>
        <a:bodyPr/>
        <a:lstStyle/>
        <a:p>
          <a:endParaRPr lang="en-US"/>
        </a:p>
      </dgm:t>
    </dgm:pt>
    <dgm:pt modelId="{60634CCE-5F97-468C-B1EF-41879D07DA03}" type="sibTrans" cxnId="{FCA72BC1-DFCA-4DFD-ACCF-8919C84F2F5B}">
      <dgm:prSet/>
      <dgm:spPr/>
      <dgm:t>
        <a:bodyPr/>
        <a:lstStyle/>
        <a:p>
          <a:endParaRPr lang="en-US"/>
        </a:p>
      </dgm:t>
    </dgm:pt>
    <dgm:pt modelId="{9F1289BD-E626-477E-8C88-C7EF8B362C4A}">
      <dgm:prSet/>
      <dgm:spPr/>
      <dgm:t>
        <a:bodyPr/>
        <a:lstStyle/>
        <a:p>
          <a:r>
            <a:rPr lang="en-US"/>
            <a:t>D. Testing all key checkpoints in overall process to determine whether objectives are 	being met.</a:t>
          </a:r>
        </a:p>
      </dgm:t>
    </dgm:pt>
    <dgm:pt modelId="{95BF2EF4-DE49-4010-8B96-1F3310AA6039}" type="parTrans" cxnId="{3AA34209-EA6F-4CE4-96F1-8A1A4DC0C73D}">
      <dgm:prSet/>
      <dgm:spPr/>
      <dgm:t>
        <a:bodyPr/>
        <a:lstStyle/>
        <a:p>
          <a:endParaRPr lang="en-US"/>
        </a:p>
      </dgm:t>
    </dgm:pt>
    <dgm:pt modelId="{6846AFE3-923E-4FE4-AB92-A36D1EE111D5}" type="sibTrans" cxnId="{3AA34209-EA6F-4CE4-96F1-8A1A4DC0C73D}">
      <dgm:prSet/>
      <dgm:spPr/>
      <dgm:t>
        <a:bodyPr/>
        <a:lstStyle/>
        <a:p>
          <a:endParaRPr lang="en-US"/>
        </a:p>
      </dgm:t>
    </dgm:pt>
    <dgm:pt modelId="{BE35E618-9AF8-4BE6-B64C-8CE056737735}">
      <dgm:prSet/>
      <dgm:spPr/>
      <dgm:t>
        <a:bodyPr/>
        <a:lstStyle/>
        <a:p>
          <a:r>
            <a:rPr lang="en-US"/>
            <a:t>For Example: Fulfill of user requirements.  </a:t>
          </a:r>
        </a:p>
      </dgm:t>
    </dgm:pt>
    <dgm:pt modelId="{34C1DBC2-084A-4828-A54A-EE69879C3348}" type="parTrans" cxnId="{5E37B48D-C706-443D-9BFB-B1E58A964719}">
      <dgm:prSet/>
      <dgm:spPr/>
      <dgm:t>
        <a:bodyPr/>
        <a:lstStyle/>
        <a:p>
          <a:endParaRPr lang="en-US"/>
        </a:p>
      </dgm:t>
    </dgm:pt>
    <dgm:pt modelId="{040D3237-B7AA-499C-8F32-EB400B4BB3C9}" type="sibTrans" cxnId="{5E37B48D-C706-443D-9BFB-B1E58A964719}">
      <dgm:prSet/>
      <dgm:spPr/>
      <dgm:t>
        <a:bodyPr/>
        <a:lstStyle/>
        <a:p>
          <a:endParaRPr lang="en-US"/>
        </a:p>
      </dgm:t>
    </dgm:pt>
    <dgm:pt modelId="{EBC9A027-34AF-4271-B2E9-0DD140C5FF14}" type="pres">
      <dgm:prSet presAssocID="{63C3A169-D6CF-4507-83B1-EFECA3DB0FFB}" presName="Name0" presStyleCnt="0">
        <dgm:presLayoutVars>
          <dgm:dir/>
          <dgm:resizeHandles val="exact"/>
        </dgm:presLayoutVars>
      </dgm:prSet>
      <dgm:spPr/>
    </dgm:pt>
    <dgm:pt modelId="{963122B8-B5CA-4497-835A-83BD05C4D9EF}" type="pres">
      <dgm:prSet presAssocID="{F13F386D-374B-4022-950C-687B123929D5}" presName="node" presStyleLbl="node1" presStyleIdx="0" presStyleCnt="4">
        <dgm:presLayoutVars>
          <dgm:bulletEnabled val="1"/>
        </dgm:presLayoutVars>
      </dgm:prSet>
      <dgm:spPr/>
    </dgm:pt>
    <dgm:pt modelId="{9BEBA8F5-8E1B-43CF-893C-4DE945D51D20}" type="pres">
      <dgm:prSet presAssocID="{63ABA4C7-E057-4EDF-AD34-7DB0830718BA}" presName="sibTrans" presStyleLbl="sibTrans1D1" presStyleIdx="0" presStyleCnt="3"/>
      <dgm:spPr/>
    </dgm:pt>
    <dgm:pt modelId="{9B0B32E5-8895-4836-930A-06533E13B37A}" type="pres">
      <dgm:prSet presAssocID="{63ABA4C7-E057-4EDF-AD34-7DB0830718BA}" presName="connectorText" presStyleLbl="sibTrans1D1" presStyleIdx="0" presStyleCnt="3"/>
      <dgm:spPr/>
    </dgm:pt>
    <dgm:pt modelId="{E9078832-8046-4DF1-80AF-0C273EB9C6EB}" type="pres">
      <dgm:prSet presAssocID="{46D72AFA-6E4C-4C90-9972-7864EA603BD5}" presName="node" presStyleLbl="node1" presStyleIdx="1" presStyleCnt="4">
        <dgm:presLayoutVars>
          <dgm:bulletEnabled val="1"/>
        </dgm:presLayoutVars>
      </dgm:prSet>
      <dgm:spPr/>
    </dgm:pt>
    <dgm:pt modelId="{F4121A0E-5FC7-4B8F-925E-D31C3F6B5F12}" type="pres">
      <dgm:prSet presAssocID="{133B85FE-16BB-46F6-A076-5CDA865770DA}" presName="sibTrans" presStyleLbl="sibTrans1D1" presStyleIdx="1" presStyleCnt="3"/>
      <dgm:spPr/>
    </dgm:pt>
    <dgm:pt modelId="{F546E2B9-E9E6-4D00-9BCF-8612141111A2}" type="pres">
      <dgm:prSet presAssocID="{133B85FE-16BB-46F6-A076-5CDA865770DA}" presName="connectorText" presStyleLbl="sibTrans1D1" presStyleIdx="1" presStyleCnt="3"/>
      <dgm:spPr/>
    </dgm:pt>
    <dgm:pt modelId="{50F0A106-F8FE-4B26-A95F-D75BDB830D93}" type="pres">
      <dgm:prSet presAssocID="{A810F96E-E6B7-4C0A-89C6-837D66374276}" presName="node" presStyleLbl="node1" presStyleIdx="2" presStyleCnt="4">
        <dgm:presLayoutVars>
          <dgm:bulletEnabled val="1"/>
        </dgm:presLayoutVars>
      </dgm:prSet>
      <dgm:spPr/>
    </dgm:pt>
    <dgm:pt modelId="{1216837D-F6C1-4E00-A642-9DEA8DAE1628}" type="pres">
      <dgm:prSet presAssocID="{60634CCE-5F97-468C-B1EF-41879D07DA03}" presName="sibTrans" presStyleLbl="sibTrans1D1" presStyleIdx="2" presStyleCnt="3"/>
      <dgm:spPr/>
    </dgm:pt>
    <dgm:pt modelId="{D36A815D-66B6-4810-9BB9-CC96E65B8E83}" type="pres">
      <dgm:prSet presAssocID="{60634CCE-5F97-468C-B1EF-41879D07DA03}" presName="connectorText" presStyleLbl="sibTrans1D1" presStyleIdx="2" presStyleCnt="3"/>
      <dgm:spPr/>
    </dgm:pt>
    <dgm:pt modelId="{FFDC3401-DFBF-4426-A01B-CA80B0CA3CD9}" type="pres">
      <dgm:prSet presAssocID="{9F1289BD-E626-477E-8C88-C7EF8B362C4A}" presName="node" presStyleLbl="node1" presStyleIdx="3" presStyleCnt="4">
        <dgm:presLayoutVars>
          <dgm:bulletEnabled val="1"/>
        </dgm:presLayoutVars>
      </dgm:prSet>
      <dgm:spPr/>
    </dgm:pt>
  </dgm:ptLst>
  <dgm:cxnLst>
    <dgm:cxn modelId="{3AA34209-EA6F-4CE4-96F1-8A1A4DC0C73D}" srcId="{63C3A169-D6CF-4507-83B1-EFECA3DB0FFB}" destId="{9F1289BD-E626-477E-8C88-C7EF8B362C4A}" srcOrd="3" destOrd="0" parTransId="{95BF2EF4-DE49-4010-8B96-1F3310AA6039}" sibTransId="{6846AFE3-923E-4FE4-AB92-A36D1EE111D5}"/>
    <dgm:cxn modelId="{F53A202E-A07B-43A1-893F-59DADE0FD21B}" type="presOf" srcId="{A810F96E-E6B7-4C0A-89C6-837D66374276}" destId="{50F0A106-F8FE-4B26-A95F-D75BDB830D93}" srcOrd="0" destOrd="0" presId="urn:microsoft.com/office/officeart/2016/7/layout/RepeatingBendingProcessNew"/>
    <dgm:cxn modelId="{3285F378-24FD-4AAF-BC55-447FC48F1C40}" srcId="{63C3A169-D6CF-4507-83B1-EFECA3DB0FFB}" destId="{F13F386D-374B-4022-950C-687B123929D5}" srcOrd="0" destOrd="0" parTransId="{4A68BCDE-94CA-4542-B649-02A948677B05}" sibTransId="{63ABA4C7-E057-4EDF-AD34-7DB0830718BA}"/>
    <dgm:cxn modelId="{2B420A7D-78F4-4D72-A091-8609BDD12B63}" type="presOf" srcId="{F13F386D-374B-4022-950C-687B123929D5}" destId="{963122B8-B5CA-4497-835A-83BD05C4D9EF}" srcOrd="0" destOrd="0" presId="urn:microsoft.com/office/officeart/2016/7/layout/RepeatingBendingProcessNew"/>
    <dgm:cxn modelId="{EB0AEF80-63F1-43B5-9738-BC8D4D330B50}" type="presOf" srcId="{60634CCE-5F97-468C-B1EF-41879D07DA03}" destId="{D36A815D-66B6-4810-9BB9-CC96E65B8E83}" srcOrd="1" destOrd="0" presId="urn:microsoft.com/office/officeart/2016/7/layout/RepeatingBendingProcessNew"/>
    <dgm:cxn modelId="{5E37B48D-C706-443D-9BFB-B1E58A964719}" srcId="{9F1289BD-E626-477E-8C88-C7EF8B362C4A}" destId="{BE35E618-9AF8-4BE6-B64C-8CE056737735}" srcOrd="0" destOrd="0" parTransId="{34C1DBC2-084A-4828-A54A-EE69879C3348}" sibTransId="{040D3237-B7AA-499C-8F32-EB400B4BB3C9}"/>
    <dgm:cxn modelId="{7464C898-C408-48A3-85AA-1DEA13902571}" type="presOf" srcId="{133B85FE-16BB-46F6-A076-5CDA865770DA}" destId="{F546E2B9-E9E6-4D00-9BCF-8612141111A2}" srcOrd="1" destOrd="0" presId="urn:microsoft.com/office/officeart/2016/7/layout/RepeatingBendingProcessNew"/>
    <dgm:cxn modelId="{429FC9A1-7CB1-4E07-A5BE-233D9E6CFAE3}" type="presOf" srcId="{BE35E618-9AF8-4BE6-B64C-8CE056737735}" destId="{FFDC3401-DFBF-4426-A01B-CA80B0CA3CD9}" srcOrd="0" destOrd="1" presId="urn:microsoft.com/office/officeart/2016/7/layout/RepeatingBendingProcessNew"/>
    <dgm:cxn modelId="{416692A8-0589-48A7-AF6E-019100FB7DE9}" type="presOf" srcId="{133B85FE-16BB-46F6-A076-5CDA865770DA}" destId="{F4121A0E-5FC7-4B8F-925E-D31C3F6B5F12}" srcOrd="0" destOrd="0" presId="urn:microsoft.com/office/officeart/2016/7/layout/RepeatingBendingProcessNew"/>
    <dgm:cxn modelId="{15D3F5AA-EACA-4C4B-B892-70C6885C3ECE}" type="presOf" srcId="{63ABA4C7-E057-4EDF-AD34-7DB0830718BA}" destId="{9B0B32E5-8895-4836-930A-06533E13B37A}" srcOrd="1" destOrd="0" presId="urn:microsoft.com/office/officeart/2016/7/layout/RepeatingBendingProcessNew"/>
    <dgm:cxn modelId="{F628CFBB-C56C-40A8-A97D-BED294EC6DF9}" type="presOf" srcId="{46D72AFA-6E4C-4C90-9972-7864EA603BD5}" destId="{E9078832-8046-4DF1-80AF-0C273EB9C6EB}" srcOrd="0" destOrd="0" presId="urn:microsoft.com/office/officeart/2016/7/layout/RepeatingBendingProcessNew"/>
    <dgm:cxn modelId="{FCA72BC1-DFCA-4DFD-ACCF-8919C84F2F5B}" srcId="{63C3A169-D6CF-4507-83B1-EFECA3DB0FFB}" destId="{A810F96E-E6B7-4C0A-89C6-837D66374276}" srcOrd="2" destOrd="0" parTransId="{F26873AF-6D7F-4796-9991-621ED8BD9568}" sibTransId="{60634CCE-5F97-468C-B1EF-41879D07DA03}"/>
    <dgm:cxn modelId="{F6BC58C6-77A8-4826-B12A-0724F24D856A}" type="presOf" srcId="{63C3A169-D6CF-4507-83B1-EFECA3DB0FFB}" destId="{EBC9A027-34AF-4271-B2E9-0DD140C5FF14}" srcOrd="0" destOrd="0" presId="urn:microsoft.com/office/officeart/2016/7/layout/RepeatingBendingProcessNew"/>
    <dgm:cxn modelId="{F1B35ACA-ABBD-4E92-AA18-9E9E4B1D545C}" type="presOf" srcId="{60634CCE-5F97-468C-B1EF-41879D07DA03}" destId="{1216837D-F6C1-4E00-A642-9DEA8DAE1628}" srcOrd="0" destOrd="0" presId="urn:microsoft.com/office/officeart/2016/7/layout/RepeatingBendingProcessNew"/>
    <dgm:cxn modelId="{263522CB-4B59-4DA0-90EA-84AE8C08EC68}" srcId="{63C3A169-D6CF-4507-83B1-EFECA3DB0FFB}" destId="{46D72AFA-6E4C-4C90-9972-7864EA603BD5}" srcOrd="1" destOrd="0" parTransId="{EC97BEDF-AAF2-4ABF-9946-7DF52E5253BD}" sibTransId="{133B85FE-16BB-46F6-A076-5CDA865770DA}"/>
    <dgm:cxn modelId="{6766FADF-8A30-46AE-93B6-BB699C9D797A}" type="presOf" srcId="{9F1289BD-E626-477E-8C88-C7EF8B362C4A}" destId="{FFDC3401-DFBF-4426-A01B-CA80B0CA3CD9}" srcOrd="0" destOrd="0" presId="urn:microsoft.com/office/officeart/2016/7/layout/RepeatingBendingProcessNew"/>
    <dgm:cxn modelId="{785BF2E0-24EE-44EB-9ED9-142939D9282D}" type="presOf" srcId="{63ABA4C7-E057-4EDF-AD34-7DB0830718BA}" destId="{9BEBA8F5-8E1B-43CF-893C-4DE945D51D20}" srcOrd="0" destOrd="0" presId="urn:microsoft.com/office/officeart/2016/7/layout/RepeatingBendingProcessNew"/>
    <dgm:cxn modelId="{43501EC9-4803-4058-A3B7-D08E645FC183}" type="presParOf" srcId="{EBC9A027-34AF-4271-B2E9-0DD140C5FF14}" destId="{963122B8-B5CA-4497-835A-83BD05C4D9EF}" srcOrd="0" destOrd="0" presId="urn:microsoft.com/office/officeart/2016/7/layout/RepeatingBendingProcessNew"/>
    <dgm:cxn modelId="{03BDE47D-11A3-4CD0-A26D-C8CFF9B7056F}" type="presParOf" srcId="{EBC9A027-34AF-4271-B2E9-0DD140C5FF14}" destId="{9BEBA8F5-8E1B-43CF-893C-4DE945D51D20}" srcOrd="1" destOrd="0" presId="urn:microsoft.com/office/officeart/2016/7/layout/RepeatingBendingProcessNew"/>
    <dgm:cxn modelId="{D3757710-DF1A-442E-B7A9-5451CF719FA4}" type="presParOf" srcId="{9BEBA8F5-8E1B-43CF-893C-4DE945D51D20}" destId="{9B0B32E5-8895-4836-930A-06533E13B37A}" srcOrd="0" destOrd="0" presId="urn:microsoft.com/office/officeart/2016/7/layout/RepeatingBendingProcessNew"/>
    <dgm:cxn modelId="{A6C216D3-4B19-434E-8BA4-7B71E0CEDD14}" type="presParOf" srcId="{EBC9A027-34AF-4271-B2E9-0DD140C5FF14}" destId="{E9078832-8046-4DF1-80AF-0C273EB9C6EB}" srcOrd="2" destOrd="0" presId="urn:microsoft.com/office/officeart/2016/7/layout/RepeatingBendingProcessNew"/>
    <dgm:cxn modelId="{CE4D87CA-50C0-44A0-A003-466C96B35D88}" type="presParOf" srcId="{EBC9A027-34AF-4271-B2E9-0DD140C5FF14}" destId="{F4121A0E-5FC7-4B8F-925E-D31C3F6B5F12}" srcOrd="3" destOrd="0" presId="urn:microsoft.com/office/officeart/2016/7/layout/RepeatingBendingProcessNew"/>
    <dgm:cxn modelId="{9079487E-22E0-4934-9349-21A785C249C2}" type="presParOf" srcId="{F4121A0E-5FC7-4B8F-925E-D31C3F6B5F12}" destId="{F546E2B9-E9E6-4D00-9BCF-8612141111A2}" srcOrd="0" destOrd="0" presId="urn:microsoft.com/office/officeart/2016/7/layout/RepeatingBendingProcessNew"/>
    <dgm:cxn modelId="{11A4DE25-4D6F-43CA-8994-D9D9C71A4EFC}" type="presParOf" srcId="{EBC9A027-34AF-4271-B2E9-0DD140C5FF14}" destId="{50F0A106-F8FE-4B26-A95F-D75BDB830D93}" srcOrd="4" destOrd="0" presId="urn:microsoft.com/office/officeart/2016/7/layout/RepeatingBendingProcessNew"/>
    <dgm:cxn modelId="{57B3B76F-6CDF-4C74-BF8A-04867678858F}" type="presParOf" srcId="{EBC9A027-34AF-4271-B2E9-0DD140C5FF14}" destId="{1216837D-F6C1-4E00-A642-9DEA8DAE1628}" srcOrd="5" destOrd="0" presId="urn:microsoft.com/office/officeart/2016/7/layout/RepeatingBendingProcessNew"/>
    <dgm:cxn modelId="{8ADB0A6E-077E-4C84-98F9-FE6FCFABE5EE}" type="presParOf" srcId="{1216837D-F6C1-4E00-A642-9DEA8DAE1628}" destId="{D36A815D-66B6-4810-9BB9-CC96E65B8E83}" srcOrd="0" destOrd="0" presId="urn:microsoft.com/office/officeart/2016/7/layout/RepeatingBendingProcessNew"/>
    <dgm:cxn modelId="{8FF69610-A45C-4815-B614-FD185F7672D4}" type="presParOf" srcId="{EBC9A027-34AF-4271-B2E9-0DD140C5FF14}" destId="{FFDC3401-DFBF-4426-A01B-CA80B0CA3CD9}"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2663A6-5038-4A1A-AD1A-FED5E67592C4}"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7FD3E79-2E6F-4113-B456-D8BEBD6FBE1F}">
      <dgm:prSet/>
      <dgm:spPr/>
      <dgm:t>
        <a:bodyPr/>
        <a:lstStyle/>
        <a:p>
          <a:r>
            <a:rPr lang="en-US" b="1"/>
            <a:t>Correct Output</a:t>
          </a:r>
          <a:r>
            <a:rPr lang="en-US"/>
            <a:t>: Application must give correct output.</a:t>
          </a:r>
        </a:p>
      </dgm:t>
    </dgm:pt>
    <dgm:pt modelId="{AF95CA9D-1AE8-4A01-9315-E7557431FC67}" type="parTrans" cxnId="{85503620-8C30-4BFE-A0C6-5AD9579EBD12}">
      <dgm:prSet/>
      <dgm:spPr/>
      <dgm:t>
        <a:bodyPr/>
        <a:lstStyle/>
        <a:p>
          <a:endParaRPr lang="en-US"/>
        </a:p>
      </dgm:t>
    </dgm:pt>
    <dgm:pt modelId="{3087BBAB-6A0D-4EF0-9CAC-B4046C86CCB6}" type="sibTrans" cxnId="{85503620-8C30-4BFE-A0C6-5AD9579EBD12}">
      <dgm:prSet/>
      <dgm:spPr/>
      <dgm:t>
        <a:bodyPr/>
        <a:lstStyle/>
        <a:p>
          <a:endParaRPr lang="en-US"/>
        </a:p>
      </dgm:t>
    </dgm:pt>
    <dgm:pt modelId="{05478324-5E89-4B9F-A678-1E0B8B59860C}">
      <dgm:prSet/>
      <dgm:spPr/>
      <dgm:t>
        <a:bodyPr/>
        <a:lstStyle/>
        <a:p>
          <a:r>
            <a:rPr lang="en-US" b="1"/>
            <a:t>Response Time: </a:t>
          </a:r>
          <a:r>
            <a:rPr lang="en-US"/>
            <a:t>Effective response time is expected.</a:t>
          </a:r>
        </a:p>
      </dgm:t>
    </dgm:pt>
    <dgm:pt modelId="{B7515AF6-39D0-4D02-8D46-97584AF827F5}" type="parTrans" cxnId="{E492B3DA-0471-4D02-AB39-D55A7AB57769}">
      <dgm:prSet/>
      <dgm:spPr/>
      <dgm:t>
        <a:bodyPr/>
        <a:lstStyle/>
        <a:p>
          <a:endParaRPr lang="en-US"/>
        </a:p>
      </dgm:t>
    </dgm:pt>
    <dgm:pt modelId="{42F577AE-DBBE-4E7D-A180-C7C57357CDF8}" type="sibTrans" cxnId="{E492B3DA-0471-4D02-AB39-D55A7AB57769}">
      <dgm:prSet/>
      <dgm:spPr/>
      <dgm:t>
        <a:bodyPr/>
        <a:lstStyle/>
        <a:p>
          <a:endParaRPr lang="en-US"/>
        </a:p>
      </dgm:t>
    </dgm:pt>
    <dgm:pt modelId="{54ADC4E5-BF3D-4147-950B-7E6992969AEE}">
      <dgm:prSet/>
      <dgm:spPr/>
      <dgm:t>
        <a:bodyPr/>
        <a:lstStyle/>
        <a:p>
          <a:r>
            <a:rPr lang="en-US" b="1"/>
            <a:t>Performed Specific task:</a:t>
          </a:r>
          <a:r>
            <a:rPr lang="en-US"/>
            <a:t> Application will perform the given specific task.</a:t>
          </a:r>
        </a:p>
      </dgm:t>
    </dgm:pt>
    <dgm:pt modelId="{12191FF5-E5C5-474D-9CD1-F75C4B8CBC23}" type="parTrans" cxnId="{B53C1F4B-6314-482B-9271-F94657028CB9}">
      <dgm:prSet/>
      <dgm:spPr/>
      <dgm:t>
        <a:bodyPr/>
        <a:lstStyle/>
        <a:p>
          <a:endParaRPr lang="en-US"/>
        </a:p>
      </dgm:t>
    </dgm:pt>
    <dgm:pt modelId="{E24FD016-6A81-41D6-9040-18FE71100A25}" type="sibTrans" cxnId="{B53C1F4B-6314-482B-9271-F94657028CB9}">
      <dgm:prSet/>
      <dgm:spPr/>
      <dgm:t>
        <a:bodyPr/>
        <a:lstStyle/>
        <a:p>
          <a:endParaRPr lang="en-US"/>
        </a:p>
      </dgm:t>
    </dgm:pt>
    <dgm:pt modelId="{A01B800C-26A5-4806-A69A-CD8FABA88372}">
      <dgm:prSet/>
      <dgm:spPr/>
      <dgm:t>
        <a:bodyPr/>
        <a:lstStyle/>
        <a:p>
          <a:r>
            <a:rPr lang="en-US" b="1"/>
            <a:t>User Friendly:  </a:t>
          </a:r>
          <a:r>
            <a:rPr lang="en-US"/>
            <a:t>TrailSeek will follow all user-friendly guidelines. </a:t>
          </a:r>
        </a:p>
      </dgm:t>
    </dgm:pt>
    <dgm:pt modelId="{58AF991A-080B-4893-A63A-9317E705022B}" type="parTrans" cxnId="{53331FE6-07C7-4666-B864-4C31EE9C40FA}">
      <dgm:prSet/>
      <dgm:spPr/>
      <dgm:t>
        <a:bodyPr/>
        <a:lstStyle/>
        <a:p>
          <a:endParaRPr lang="en-US"/>
        </a:p>
      </dgm:t>
    </dgm:pt>
    <dgm:pt modelId="{6F9E2977-A645-4AA0-ACC6-DF538FDBE3C3}" type="sibTrans" cxnId="{53331FE6-07C7-4666-B864-4C31EE9C40FA}">
      <dgm:prSet/>
      <dgm:spPr/>
      <dgm:t>
        <a:bodyPr/>
        <a:lstStyle/>
        <a:p>
          <a:endParaRPr lang="en-US"/>
        </a:p>
      </dgm:t>
    </dgm:pt>
    <dgm:pt modelId="{62E8E0FC-EED2-41C5-964E-DAFD15CFD25B}" type="pres">
      <dgm:prSet presAssocID="{FC2663A6-5038-4A1A-AD1A-FED5E67592C4}" presName="hierChild1" presStyleCnt="0">
        <dgm:presLayoutVars>
          <dgm:chPref val="1"/>
          <dgm:dir/>
          <dgm:animOne val="branch"/>
          <dgm:animLvl val="lvl"/>
          <dgm:resizeHandles/>
        </dgm:presLayoutVars>
      </dgm:prSet>
      <dgm:spPr/>
    </dgm:pt>
    <dgm:pt modelId="{CFAC69EA-93EF-4A24-A1CF-4FFE965704A1}" type="pres">
      <dgm:prSet presAssocID="{A7FD3E79-2E6F-4113-B456-D8BEBD6FBE1F}" presName="hierRoot1" presStyleCnt="0"/>
      <dgm:spPr/>
    </dgm:pt>
    <dgm:pt modelId="{85325114-7F40-4B8E-AB8B-395C09223D93}" type="pres">
      <dgm:prSet presAssocID="{A7FD3E79-2E6F-4113-B456-D8BEBD6FBE1F}" presName="composite" presStyleCnt="0"/>
      <dgm:spPr/>
    </dgm:pt>
    <dgm:pt modelId="{431D9F66-A77B-4C7A-BBBE-85985C38F2B4}" type="pres">
      <dgm:prSet presAssocID="{A7FD3E79-2E6F-4113-B456-D8BEBD6FBE1F}" presName="background" presStyleLbl="node0" presStyleIdx="0" presStyleCnt="4"/>
      <dgm:spPr/>
    </dgm:pt>
    <dgm:pt modelId="{B617271B-1250-4890-B526-C7995C9D66CD}" type="pres">
      <dgm:prSet presAssocID="{A7FD3E79-2E6F-4113-B456-D8BEBD6FBE1F}" presName="text" presStyleLbl="fgAcc0" presStyleIdx="0" presStyleCnt="4">
        <dgm:presLayoutVars>
          <dgm:chPref val="3"/>
        </dgm:presLayoutVars>
      </dgm:prSet>
      <dgm:spPr/>
    </dgm:pt>
    <dgm:pt modelId="{373A5212-6C33-4F6C-93C3-ADD3C859708C}" type="pres">
      <dgm:prSet presAssocID="{A7FD3E79-2E6F-4113-B456-D8BEBD6FBE1F}" presName="hierChild2" presStyleCnt="0"/>
      <dgm:spPr/>
    </dgm:pt>
    <dgm:pt modelId="{45C11676-F94F-4C81-914A-D24E22D06535}" type="pres">
      <dgm:prSet presAssocID="{05478324-5E89-4B9F-A678-1E0B8B59860C}" presName="hierRoot1" presStyleCnt="0"/>
      <dgm:spPr/>
    </dgm:pt>
    <dgm:pt modelId="{975AA494-A3DB-4360-A333-C237AF50523A}" type="pres">
      <dgm:prSet presAssocID="{05478324-5E89-4B9F-A678-1E0B8B59860C}" presName="composite" presStyleCnt="0"/>
      <dgm:spPr/>
    </dgm:pt>
    <dgm:pt modelId="{BC8ABF41-54A1-484D-ACAC-8219ECA248C7}" type="pres">
      <dgm:prSet presAssocID="{05478324-5E89-4B9F-A678-1E0B8B59860C}" presName="background" presStyleLbl="node0" presStyleIdx="1" presStyleCnt="4"/>
      <dgm:spPr/>
    </dgm:pt>
    <dgm:pt modelId="{D6F96631-DB70-4FF9-80BC-54501F2C7DBF}" type="pres">
      <dgm:prSet presAssocID="{05478324-5E89-4B9F-A678-1E0B8B59860C}" presName="text" presStyleLbl="fgAcc0" presStyleIdx="1" presStyleCnt="4">
        <dgm:presLayoutVars>
          <dgm:chPref val="3"/>
        </dgm:presLayoutVars>
      </dgm:prSet>
      <dgm:spPr/>
    </dgm:pt>
    <dgm:pt modelId="{87678694-3B18-4ED2-8E81-DE9B10A6DDD7}" type="pres">
      <dgm:prSet presAssocID="{05478324-5E89-4B9F-A678-1E0B8B59860C}" presName="hierChild2" presStyleCnt="0"/>
      <dgm:spPr/>
    </dgm:pt>
    <dgm:pt modelId="{7D7467D8-B852-41E2-A989-5A326A1A239D}" type="pres">
      <dgm:prSet presAssocID="{54ADC4E5-BF3D-4147-950B-7E6992969AEE}" presName="hierRoot1" presStyleCnt="0"/>
      <dgm:spPr/>
    </dgm:pt>
    <dgm:pt modelId="{E3E955D0-CBDF-4B0C-A522-53F53300C4FC}" type="pres">
      <dgm:prSet presAssocID="{54ADC4E5-BF3D-4147-950B-7E6992969AEE}" presName="composite" presStyleCnt="0"/>
      <dgm:spPr/>
    </dgm:pt>
    <dgm:pt modelId="{BFA61C10-C2E0-46FA-AE47-55DA284BDE90}" type="pres">
      <dgm:prSet presAssocID="{54ADC4E5-BF3D-4147-950B-7E6992969AEE}" presName="background" presStyleLbl="node0" presStyleIdx="2" presStyleCnt="4"/>
      <dgm:spPr/>
    </dgm:pt>
    <dgm:pt modelId="{3BCCB8A6-3247-4D11-B6E7-639D8CD7E3DF}" type="pres">
      <dgm:prSet presAssocID="{54ADC4E5-BF3D-4147-950B-7E6992969AEE}" presName="text" presStyleLbl="fgAcc0" presStyleIdx="2" presStyleCnt="4">
        <dgm:presLayoutVars>
          <dgm:chPref val="3"/>
        </dgm:presLayoutVars>
      </dgm:prSet>
      <dgm:spPr/>
    </dgm:pt>
    <dgm:pt modelId="{72693B4C-F915-40A0-921A-280BF4156631}" type="pres">
      <dgm:prSet presAssocID="{54ADC4E5-BF3D-4147-950B-7E6992969AEE}" presName="hierChild2" presStyleCnt="0"/>
      <dgm:spPr/>
    </dgm:pt>
    <dgm:pt modelId="{FA2FC825-B989-4F7F-9BB7-42F3EAB91157}" type="pres">
      <dgm:prSet presAssocID="{A01B800C-26A5-4806-A69A-CD8FABA88372}" presName="hierRoot1" presStyleCnt="0"/>
      <dgm:spPr/>
    </dgm:pt>
    <dgm:pt modelId="{303EAFAC-2692-4B59-A0CC-B063E5972B53}" type="pres">
      <dgm:prSet presAssocID="{A01B800C-26A5-4806-A69A-CD8FABA88372}" presName="composite" presStyleCnt="0"/>
      <dgm:spPr/>
    </dgm:pt>
    <dgm:pt modelId="{0DE3D22B-643E-4B71-89B9-499681B91CE7}" type="pres">
      <dgm:prSet presAssocID="{A01B800C-26A5-4806-A69A-CD8FABA88372}" presName="background" presStyleLbl="node0" presStyleIdx="3" presStyleCnt="4"/>
      <dgm:spPr/>
    </dgm:pt>
    <dgm:pt modelId="{675CE222-99EB-4DBA-96C9-89C1F60901ED}" type="pres">
      <dgm:prSet presAssocID="{A01B800C-26A5-4806-A69A-CD8FABA88372}" presName="text" presStyleLbl="fgAcc0" presStyleIdx="3" presStyleCnt="4">
        <dgm:presLayoutVars>
          <dgm:chPref val="3"/>
        </dgm:presLayoutVars>
      </dgm:prSet>
      <dgm:spPr/>
    </dgm:pt>
    <dgm:pt modelId="{3248F0AD-1747-497F-9A63-803D7C568451}" type="pres">
      <dgm:prSet presAssocID="{A01B800C-26A5-4806-A69A-CD8FABA88372}" presName="hierChild2" presStyleCnt="0"/>
      <dgm:spPr/>
    </dgm:pt>
  </dgm:ptLst>
  <dgm:cxnLst>
    <dgm:cxn modelId="{43810806-ACB3-4A47-81C7-E9A5AF449D34}" type="presOf" srcId="{A7FD3E79-2E6F-4113-B456-D8BEBD6FBE1F}" destId="{B617271B-1250-4890-B526-C7995C9D66CD}" srcOrd="0" destOrd="0" presId="urn:microsoft.com/office/officeart/2005/8/layout/hierarchy1"/>
    <dgm:cxn modelId="{85503620-8C30-4BFE-A0C6-5AD9579EBD12}" srcId="{FC2663A6-5038-4A1A-AD1A-FED5E67592C4}" destId="{A7FD3E79-2E6F-4113-B456-D8BEBD6FBE1F}" srcOrd="0" destOrd="0" parTransId="{AF95CA9D-1AE8-4A01-9315-E7557431FC67}" sibTransId="{3087BBAB-6A0D-4EF0-9CAC-B4046C86CCB6}"/>
    <dgm:cxn modelId="{74E9812F-8847-4491-A711-4C7F303C77CD}" type="presOf" srcId="{54ADC4E5-BF3D-4147-950B-7E6992969AEE}" destId="{3BCCB8A6-3247-4D11-B6E7-639D8CD7E3DF}" srcOrd="0" destOrd="0" presId="urn:microsoft.com/office/officeart/2005/8/layout/hierarchy1"/>
    <dgm:cxn modelId="{B53C1F4B-6314-482B-9271-F94657028CB9}" srcId="{FC2663A6-5038-4A1A-AD1A-FED5E67592C4}" destId="{54ADC4E5-BF3D-4147-950B-7E6992969AEE}" srcOrd="2" destOrd="0" parTransId="{12191FF5-E5C5-474D-9CD1-F75C4B8CBC23}" sibTransId="{E24FD016-6A81-41D6-9040-18FE71100A25}"/>
    <dgm:cxn modelId="{B232116D-4D9B-4400-94DC-66015EF0AED9}" type="presOf" srcId="{05478324-5E89-4B9F-A678-1E0B8B59860C}" destId="{D6F96631-DB70-4FF9-80BC-54501F2C7DBF}" srcOrd="0" destOrd="0" presId="urn:microsoft.com/office/officeart/2005/8/layout/hierarchy1"/>
    <dgm:cxn modelId="{81007D4E-5229-4997-BEE6-DA5D860A8BBF}" type="presOf" srcId="{FC2663A6-5038-4A1A-AD1A-FED5E67592C4}" destId="{62E8E0FC-EED2-41C5-964E-DAFD15CFD25B}" srcOrd="0" destOrd="0" presId="urn:microsoft.com/office/officeart/2005/8/layout/hierarchy1"/>
    <dgm:cxn modelId="{9059384F-2231-4D53-AB89-8D5A851E12AD}" type="presOf" srcId="{A01B800C-26A5-4806-A69A-CD8FABA88372}" destId="{675CE222-99EB-4DBA-96C9-89C1F60901ED}" srcOrd="0" destOrd="0" presId="urn:microsoft.com/office/officeart/2005/8/layout/hierarchy1"/>
    <dgm:cxn modelId="{E492B3DA-0471-4D02-AB39-D55A7AB57769}" srcId="{FC2663A6-5038-4A1A-AD1A-FED5E67592C4}" destId="{05478324-5E89-4B9F-A678-1E0B8B59860C}" srcOrd="1" destOrd="0" parTransId="{B7515AF6-39D0-4D02-8D46-97584AF827F5}" sibTransId="{42F577AE-DBBE-4E7D-A180-C7C57357CDF8}"/>
    <dgm:cxn modelId="{53331FE6-07C7-4666-B864-4C31EE9C40FA}" srcId="{FC2663A6-5038-4A1A-AD1A-FED5E67592C4}" destId="{A01B800C-26A5-4806-A69A-CD8FABA88372}" srcOrd="3" destOrd="0" parTransId="{58AF991A-080B-4893-A63A-9317E705022B}" sibTransId="{6F9E2977-A645-4AA0-ACC6-DF538FDBE3C3}"/>
    <dgm:cxn modelId="{9A2C1A39-A8B2-4AEE-8DC3-DF6D54BFD7EA}" type="presParOf" srcId="{62E8E0FC-EED2-41C5-964E-DAFD15CFD25B}" destId="{CFAC69EA-93EF-4A24-A1CF-4FFE965704A1}" srcOrd="0" destOrd="0" presId="urn:microsoft.com/office/officeart/2005/8/layout/hierarchy1"/>
    <dgm:cxn modelId="{83A74E0B-9750-456C-8FDC-0F57C487B993}" type="presParOf" srcId="{CFAC69EA-93EF-4A24-A1CF-4FFE965704A1}" destId="{85325114-7F40-4B8E-AB8B-395C09223D93}" srcOrd="0" destOrd="0" presId="urn:microsoft.com/office/officeart/2005/8/layout/hierarchy1"/>
    <dgm:cxn modelId="{CB6E2F1A-0C3D-4730-86D6-3A7E72F31E05}" type="presParOf" srcId="{85325114-7F40-4B8E-AB8B-395C09223D93}" destId="{431D9F66-A77B-4C7A-BBBE-85985C38F2B4}" srcOrd="0" destOrd="0" presId="urn:microsoft.com/office/officeart/2005/8/layout/hierarchy1"/>
    <dgm:cxn modelId="{1F738606-848B-418C-9361-34CC6FD119B9}" type="presParOf" srcId="{85325114-7F40-4B8E-AB8B-395C09223D93}" destId="{B617271B-1250-4890-B526-C7995C9D66CD}" srcOrd="1" destOrd="0" presId="urn:microsoft.com/office/officeart/2005/8/layout/hierarchy1"/>
    <dgm:cxn modelId="{079DED49-3F54-4564-ADF8-7441FFAF4BDD}" type="presParOf" srcId="{CFAC69EA-93EF-4A24-A1CF-4FFE965704A1}" destId="{373A5212-6C33-4F6C-93C3-ADD3C859708C}" srcOrd="1" destOrd="0" presId="urn:microsoft.com/office/officeart/2005/8/layout/hierarchy1"/>
    <dgm:cxn modelId="{33E13DF3-3683-405D-8E59-01CEEC1A800F}" type="presParOf" srcId="{62E8E0FC-EED2-41C5-964E-DAFD15CFD25B}" destId="{45C11676-F94F-4C81-914A-D24E22D06535}" srcOrd="1" destOrd="0" presId="urn:microsoft.com/office/officeart/2005/8/layout/hierarchy1"/>
    <dgm:cxn modelId="{0939AD63-3043-4103-8BA1-D52440B0CBC3}" type="presParOf" srcId="{45C11676-F94F-4C81-914A-D24E22D06535}" destId="{975AA494-A3DB-4360-A333-C237AF50523A}" srcOrd="0" destOrd="0" presId="urn:microsoft.com/office/officeart/2005/8/layout/hierarchy1"/>
    <dgm:cxn modelId="{8B55C5C6-875B-4D38-905A-59B3DB002F6B}" type="presParOf" srcId="{975AA494-A3DB-4360-A333-C237AF50523A}" destId="{BC8ABF41-54A1-484D-ACAC-8219ECA248C7}" srcOrd="0" destOrd="0" presId="urn:microsoft.com/office/officeart/2005/8/layout/hierarchy1"/>
    <dgm:cxn modelId="{76B856E6-4E73-47A5-BF4F-0C7A286D54E2}" type="presParOf" srcId="{975AA494-A3DB-4360-A333-C237AF50523A}" destId="{D6F96631-DB70-4FF9-80BC-54501F2C7DBF}" srcOrd="1" destOrd="0" presId="urn:microsoft.com/office/officeart/2005/8/layout/hierarchy1"/>
    <dgm:cxn modelId="{A553B51F-A149-4CA5-B949-99C1030ADB26}" type="presParOf" srcId="{45C11676-F94F-4C81-914A-D24E22D06535}" destId="{87678694-3B18-4ED2-8E81-DE9B10A6DDD7}" srcOrd="1" destOrd="0" presId="urn:microsoft.com/office/officeart/2005/8/layout/hierarchy1"/>
    <dgm:cxn modelId="{8A69F267-860F-465F-B6F8-19DEDCB7490E}" type="presParOf" srcId="{62E8E0FC-EED2-41C5-964E-DAFD15CFD25B}" destId="{7D7467D8-B852-41E2-A989-5A326A1A239D}" srcOrd="2" destOrd="0" presId="urn:microsoft.com/office/officeart/2005/8/layout/hierarchy1"/>
    <dgm:cxn modelId="{8D08A399-3C81-4422-A8FA-62D61A7EA0E9}" type="presParOf" srcId="{7D7467D8-B852-41E2-A989-5A326A1A239D}" destId="{E3E955D0-CBDF-4B0C-A522-53F53300C4FC}" srcOrd="0" destOrd="0" presId="urn:microsoft.com/office/officeart/2005/8/layout/hierarchy1"/>
    <dgm:cxn modelId="{9EBC5311-0458-444E-B41A-75754E32CC20}" type="presParOf" srcId="{E3E955D0-CBDF-4B0C-A522-53F53300C4FC}" destId="{BFA61C10-C2E0-46FA-AE47-55DA284BDE90}" srcOrd="0" destOrd="0" presId="urn:microsoft.com/office/officeart/2005/8/layout/hierarchy1"/>
    <dgm:cxn modelId="{A0970869-F8AB-4B80-86E1-4F1FF100BDE5}" type="presParOf" srcId="{E3E955D0-CBDF-4B0C-A522-53F53300C4FC}" destId="{3BCCB8A6-3247-4D11-B6E7-639D8CD7E3DF}" srcOrd="1" destOrd="0" presId="urn:microsoft.com/office/officeart/2005/8/layout/hierarchy1"/>
    <dgm:cxn modelId="{12AAD7CC-0EED-4EB6-9D9C-2E44A4424FA1}" type="presParOf" srcId="{7D7467D8-B852-41E2-A989-5A326A1A239D}" destId="{72693B4C-F915-40A0-921A-280BF4156631}" srcOrd="1" destOrd="0" presId="urn:microsoft.com/office/officeart/2005/8/layout/hierarchy1"/>
    <dgm:cxn modelId="{A3ED8A9B-4C7B-477F-B856-47A938A47712}" type="presParOf" srcId="{62E8E0FC-EED2-41C5-964E-DAFD15CFD25B}" destId="{FA2FC825-B989-4F7F-9BB7-42F3EAB91157}" srcOrd="3" destOrd="0" presId="urn:microsoft.com/office/officeart/2005/8/layout/hierarchy1"/>
    <dgm:cxn modelId="{6A4A159B-9D18-46B9-A005-6CFD5693E955}" type="presParOf" srcId="{FA2FC825-B989-4F7F-9BB7-42F3EAB91157}" destId="{303EAFAC-2692-4B59-A0CC-B063E5972B53}" srcOrd="0" destOrd="0" presId="urn:microsoft.com/office/officeart/2005/8/layout/hierarchy1"/>
    <dgm:cxn modelId="{C0113C5D-EE0C-4715-9AC5-13FBC77BFFF3}" type="presParOf" srcId="{303EAFAC-2692-4B59-A0CC-B063E5972B53}" destId="{0DE3D22B-643E-4B71-89B9-499681B91CE7}" srcOrd="0" destOrd="0" presId="urn:microsoft.com/office/officeart/2005/8/layout/hierarchy1"/>
    <dgm:cxn modelId="{4A09B6DF-B4D9-4159-80B2-5DA80A3D6914}" type="presParOf" srcId="{303EAFAC-2692-4B59-A0CC-B063E5972B53}" destId="{675CE222-99EB-4DBA-96C9-89C1F60901ED}" srcOrd="1" destOrd="0" presId="urn:microsoft.com/office/officeart/2005/8/layout/hierarchy1"/>
    <dgm:cxn modelId="{9AA8990E-BF8B-4FE9-B050-65DFA28FA865}" type="presParOf" srcId="{FA2FC825-B989-4F7F-9BB7-42F3EAB91157}" destId="{3248F0AD-1747-497F-9A63-803D7C56845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BA8F5-8E1B-43CF-893C-4DE945D51D20}">
      <dsp:nvSpPr>
        <dsp:cNvPr id="0" name=""/>
        <dsp:cNvSpPr/>
      </dsp:nvSpPr>
      <dsp:spPr>
        <a:xfrm>
          <a:off x="2803144" y="1537148"/>
          <a:ext cx="614235" cy="91440"/>
        </a:xfrm>
        <a:custGeom>
          <a:avLst/>
          <a:gdLst/>
          <a:ahLst/>
          <a:cxnLst/>
          <a:rect l="0" t="0" r="0" b="0"/>
          <a:pathLst>
            <a:path>
              <a:moveTo>
                <a:pt x="0" y="45720"/>
              </a:moveTo>
              <a:lnTo>
                <a:pt x="61423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4141" y="1579643"/>
        <a:ext cx="32241" cy="6448"/>
      </dsp:txXfrm>
    </dsp:sp>
    <dsp:sp modelId="{963122B8-B5CA-4497-835A-83BD05C4D9EF}">
      <dsp:nvSpPr>
        <dsp:cNvPr id="0" name=""/>
        <dsp:cNvSpPr/>
      </dsp:nvSpPr>
      <dsp:spPr>
        <a:xfrm>
          <a:off x="1313" y="741778"/>
          <a:ext cx="2803631" cy="168217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380" tIns="144205" rIns="137380" bIns="144205" numCol="1" spcCol="1270" anchor="ctr" anchorCtr="0">
          <a:noAutofit/>
        </a:bodyPr>
        <a:lstStyle/>
        <a:p>
          <a:pPr marL="0" lvl="0" indent="0" algn="ctr" defTabSz="711200">
            <a:lnSpc>
              <a:spcPct val="90000"/>
            </a:lnSpc>
            <a:spcBef>
              <a:spcPct val="0"/>
            </a:spcBef>
            <a:spcAft>
              <a:spcPct val="35000"/>
            </a:spcAft>
            <a:buNone/>
          </a:pPr>
          <a:r>
            <a:rPr lang="en-US" sz="1600" kern="1200"/>
            <a:t>A. How well TrailSeek works.</a:t>
          </a:r>
        </a:p>
      </dsp:txBody>
      <dsp:txXfrm>
        <a:off x="1313" y="741778"/>
        <a:ext cx="2803631" cy="1682178"/>
      </dsp:txXfrm>
    </dsp:sp>
    <dsp:sp modelId="{F4121A0E-5FC7-4B8F-925E-D31C3F6B5F12}">
      <dsp:nvSpPr>
        <dsp:cNvPr id="0" name=""/>
        <dsp:cNvSpPr/>
      </dsp:nvSpPr>
      <dsp:spPr>
        <a:xfrm>
          <a:off x="1403128" y="2422157"/>
          <a:ext cx="3448466" cy="614235"/>
        </a:xfrm>
        <a:custGeom>
          <a:avLst/>
          <a:gdLst/>
          <a:ahLst/>
          <a:cxnLst/>
          <a:rect l="0" t="0" r="0" b="0"/>
          <a:pathLst>
            <a:path>
              <a:moveTo>
                <a:pt x="3448466" y="0"/>
              </a:moveTo>
              <a:lnTo>
                <a:pt x="3448466" y="324217"/>
              </a:lnTo>
              <a:lnTo>
                <a:pt x="0" y="324217"/>
              </a:lnTo>
              <a:lnTo>
                <a:pt x="0" y="614235"/>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9656" y="2726050"/>
        <a:ext cx="175411" cy="6448"/>
      </dsp:txXfrm>
    </dsp:sp>
    <dsp:sp modelId="{E9078832-8046-4DF1-80AF-0C273EB9C6EB}">
      <dsp:nvSpPr>
        <dsp:cNvPr id="0" name=""/>
        <dsp:cNvSpPr/>
      </dsp:nvSpPr>
      <dsp:spPr>
        <a:xfrm>
          <a:off x="3449779" y="741778"/>
          <a:ext cx="2803631" cy="168217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380" tIns="144205" rIns="137380" bIns="144205" numCol="1" spcCol="1270" anchor="ctr" anchorCtr="0">
          <a:noAutofit/>
        </a:bodyPr>
        <a:lstStyle/>
        <a:p>
          <a:pPr marL="0" lvl="0" indent="0" algn="ctr" defTabSz="711200">
            <a:lnSpc>
              <a:spcPct val="90000"/>
            </a:lnSpc>
            <a:spcBef>
              <a:spcPct val="0"/>
            </a:spcBef>
            <a:spcAft>
              <a:spcPct val="35000"/>
            </a:spcAft>
            <a:buNone/>
          </a:pPr>
          <a:r>
            <a:rPr lang="en-US" sz="1600" kern="1200"/>
            <a:t>B. To identify the correctness, completeness, quality and security of developed         	application.</a:t>
          </a:r>
        </a:p>
      </dsp:txBody>
      <dsp:txXfrm>
        <a:off x="3449779" y="741778"/>
        <a:ext cx="2803631" cy="1682178"/>
      </dsp:txXfrm>
    </dsp:sp>
    <dsp:sp modelId="{1216837D-F6C1-4E00-A642-9DEA8DAE1628}">
      <dsp:nvSpPr>
        <dsp:cNvPr id="0" name=""/>
        <dsp:cNvSpPr/>
      </dsp:nvSpPr>
      <dsp:spPr>
        <a:xfrm>
          <a:off x="2803144" y="3864161"/>
          <a:ext cx="614235" cy="91440"/>
        </a:xfrm>
        <a:custGeom>
          <a:avLst/>
          <a:gdLst/>
          <a:ahLst/>
          <a:cxnLst/>
          <a:rect l="0" t="0" r="0" b="0"/>
          <a:pathLst>
            <a:path>
              <a:moveTo>
                <a:pt x="0" y="45720"/>
              </a:moveTo>
              <a:lnTo>
                <a:pt x="614235"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4141" y="3906657"/>
        <a:ext cx="32241" cy="6448"/>
      </dsp:txXfrm>
    </dsp:sp>
    <dsp:sp modelId="{50F0A106-F8FE-4B26-A95F-D75BDB830D93}">
      <dsp:nvSpPr>
        <dsp:cNvPr id="0" name=""/>
        <dsp:cNvSpPr/>
      </dsp:nvSpPr>
      <dsp:spPr>
        <a:xfrm>
          <a:off x="1313" y="3068792"/>
          <a:ext cx="2803631" cy="1682178"/>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380" tIns="144205" rIns="137380" bIns="144205" numCol="1" spcCol="1270" anchor="ctr" anchorCtr="0">
          <a:noAutofit/>
        </a:bodyPr>
        <a:lstStyle/>
        <a:p>
          <a:pPr marL="0" lvl="0" indent="0" algn="ctr" defTabSz="711200">
            <a:lnSpc>
              <a:spcPct val="90000"/>
            </a:lnSpc>
            <a:spcBef>
              <a:spcPct val="0"/>
            </a:spcBef>
            <a:spcAft>
              <a:spcPct val="35000"/>
            </a:spcAft>
            <a:buNone/>
          </a:pPr>
          <a:r>
            <a:rPr lang="en-US" sz="1600" kern="1200"/>
            <a:t>C. All test cases will be executed without any automation tool.</a:t>
          </a:r>
        </a:p>
      </dsp:txBody>
      <dsp:txXfrm>
        <a:off x="1313" y="3068792"/>
        <a:ext cx="2803631" cy="1682178"/>
      </dsp:txXfrm>
    </dsp:sp>
    <dsp:sp modelId="{FFDC3401-DFBF-4426-A01B-CA80B0CA3CD9}">
      <dsp:nvSpPr>
        <dsp:cNvPr id="0" name=""/>
        <dsp:cNvSpPr/>
      </dsp:nvSpPr>
      <dsp:spPr>
        <a:xfrm>
          <a:off x="3449779" y="3068792"/>
          <a:ext cx="2803631" cy="168217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380" tIns="144205" rIns="137380" bIns="144205" numCol="1" spcCol="1270" anchor="t" anchorCtr="0">
          <a:noAutofit/>
        </a:bodyPr>
        <a:lstStyle/>
        <a:p>
          <a:pPr marL="0" lvl="0" indent="0" algn="l" defTabSz="711200">
            <a:lnSpc>
              <a:spcPct val="90000"/>
            </a:lnSpc>
            <a:spcBef>
              <a:spcPct val="0"/>
            </a:spcBef>
            <a:spcAft>
              <a:spcPct val="35000"/>
            </a:spcAft>
            <a:buNone/>
          </a:pPr>
          <a:r>
            <a:rPr lang="en-US" sz="1600" kern="1200"/>
            <a:t>D. Testing all key checkpoints in overall process to determine whether objectives are 	being met.</a:t>
          </a:r>
        </a:p>
        <a:p>
          <a:pPr marL="114300" lvl="1" indent="-114300" algn="l" defTabSz="533400">
            <a:lnSpc>
              <a:spcPct val="90000"/>
            </a:lnSpc>
            <a:spcBef>
              <a:spcPct val="0"/>
            </a:spcBef>
            <a:spcAft>
              <a:spcPct val="15000"/>
            </a:spcAft>
            <a:buChar char="•"/>
          </a:pPr>
          <a:r>
            <a:rPr lang="en-US" sz="1200" kern="1200"/>
            <a:t>For Example: Fulfill of user requirements.  </a:t>
          </a:r>
        </a:p>
      </dsp:txBody>
      <dsp:txXfrm>
        <a:off x="3449779" y="3068792"/>
        <a:ext cx="2803631" cy="16821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D9F66-A77B-4C7A-BBBE-85985C38F2B4}">
      <dsp:nvSpPr>
        <dsp:cNvPr id="0" name=""/>
        <dsp:cNvSpPr/>
      </dsp:nvSpPr>
      <dsp:spPr>
        <a:xfrm>
          <a:off x="3150" y="966691"/>
          <a:ext cx="2249460" cy="14284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17271B-1250-4890-B526-C7995C9D66CD}">
      <dsp:nvSpPr>
        <dsp:cNvPr id="0" name=""/>
        <dsp:cNvSpPr/>
      </dsp:nvSpPr>
      <dsp:spPr>
        <a:xfrm>
          <a:off x="253090" y="1204134"/>
          <a:ext cx="2249460" cy="14284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Correct Output</a:t>
          </a:r>
          <a:r>
            <a:rPr lang="en-US" sz="2000" kern="1200"/>
            <a:t>: Application must give correct output.</a:t>
          </a:r>
        </a:p>
      </dsp:txBody>
      <dsp:txXfrm>
        <a:off x="294927" y="1245971"/>
        <a:ext cx="2165786" cy="1344733"/>
      </dsp:txXfrm>
    </dsp:sp>
    <dsp:sp modelId="{BC8ABF41-54A1-484D-ACAC-8219ECA248C7}">
      <dsp:nvSpPr>
        <dsp:cNvPr id="0" name=""/>
        <dsp:cNvSpPr/>
      </dsp:nvSpPr>
      <dsp:spPr>
        <a:xfrm>
          <a:off x="2752491" y="966691"/>
          <a:ext cx="2249460" cy="14284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F96631-DB70-4FF9-80BC-54501F2C7DBF}">
      <dsp:nvSpPr>
        <dsp:cNvPr id="0" name=""/>
        <dsp:cNvSpPr/>
      </dsp:nvSpPr>
      <dsp:spPr>
        <a:xfrm>
          <a:off x="3002431" y="1204134"/>
          <a:ext cx="2249460" cy="14284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Response Time: </a:t>
          </a:r>
          <a:r>
            <a:rPr lang="en-US" sz="2000" kern="1200"/>
            <a:t>Effective response time is expected.</a:t>
          </a:r>
        </a:p>
      </dsp:txBody>
      <dsp:txXfrm>
        <a:off x="3044268" y="1245971"/>
        <a:ext cx="2165786" cy="1344733"/>
      </dsp:txXfrm>
    </dsp:sp>
    <dsp:sp modelId="{BFA61C10-C2E0-46FA-AE47-55DA284BDE90}">
      <dsp:nvSpPr>
        <dsp:cNvPr id="0" name=""/>
        <dsp:cNvSpPr/>
      </dsp:nvSpPr>
      <dsp:spPr>
        <a:xfrm>
          <a:off x="5501832" y="966691"/>
          <a:ext cx="2249460" cy="14284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CCB8A6-3247-4D11-B6E7-639D8CD7E3DF}">
      <dsp:nvSpPr>
        <dsp:cNvPr id="0" name=""/>
        <dsp:cNvSpPr/>
      </dsp:nvSpPr>
      <dsp:spPr>
        <a:xfrm>
          <a:off x="5751772" y="1204134"/>
          <a:ext cx="2249460" cy="14284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Performed Specific task:</a:t>
          </a:r>
          <a:r>
            <a:rPr lang="en-US" sz="2000" kern="1200"/>
            <a:t> Application will perform the given specific task.</a:t>
          </a:r>
        </a:p>
      </dsp:txBody>
      <dsp:txXfrm>
        <a:off x="5793609" y="1245971"/>
        <a:ext cx="2165786" cy="1344733"/>
      </dsp:txXfrm>
    </dsp:sp>
    <dsp:sp modelId="{0DE3D22B-643E-4B71-89B9-499681B91CE7}">
      <dsp:nvSpPr>
        <dsp:cNvPr id="0" name=""/>
        <dsp:cNvSpPr/>
      </dsp:nvSpPr>
      <dsp:spPr>
        <a:xfrm>
          <a:off x="8251173" y="966691"/>
          <a:ext cx="2249460" cy="14284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5CE222-99EB-4DBA-96C9-89C1F60901ED}">
      <dsp:nvSpPr>
        <dsp:cNvPr id="0" name=""/>
        <dsp:cNvSpPr/>
      </dsp:nvSpPr>
      <dsp:spPr>
        <a:xfrm>
          <a:off x="8501113" y="1204134"/>
          <a:ext cx="2249460" cy="14284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User Friendly:  </a:t>
          </a:r>
          <a:r>
            <a:rPr lang="en-US" sz="2000" kern="1200"/>
            <a:t>TrailSeek will follow all user-friendly guidelines. </a:t>
          </a:r>
        </a:p>
      </dsp:txBody>
      <dsp:txXfrm>
        <a:off x="8542950" y="1245971"/>
        <a:ext cx="2165786" cy="134473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10/20/2020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10/20/2020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02B9795-92DC-40DC-A1CA-9A4B349D7824}" type="datetimeFigureOut">
              <a:rPr lang="en-US" smtClean="0"/>
              <a:pPr/>
              <a:t>10/20/2020</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51503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3247646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2196405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Tree>
    <p:extLst>
      <p:ext uri="{BB962C8B-B14F-4D97-AF65-F5344CB8AC3E}">
        <p14:creationId xmlns:p14="http://schemas.microsoft.com/office/powerpoint/2010/main" val="205796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149037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F54DE5-C571-48E8-A5BC-B369434E2F44}" type="slidenum">
              <a:rPr lang="en-GB" smtClean="0"/>
              <a:t>‹#›</a:t>
            </a:fld>
            <a:endParaRPr lang="en-GB"/>
          </a:p>
        </p:txBody>
      </p:sp>
    </p:spTree>
    <p:extLst>
      <p:ext uri="{BB962C8B-B14F-4D97-AF65-F5344CB8AC3E}">
        <p14:creationId xmlns:p14="http://schemas.microsoft.com/office/powerpoint/2010/main" val="4015520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2B9795-92DC-40DC-A1CA-9A4B349D7824}" type="datetimeFigureOut">
              <a:rPr lang="en-US" smtClean="0"/>
              <a:pPr/>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945538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2B9795-92DC-40DC-A1CA-9A4B349D7824}" type="datetimeFigureOut">
              <a:rPr lang="en-US" smtClean="0"/>
              <a:pPr/>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96063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2B9795-92DC-40DC-A1CA-9A4B349D7824}" type="datetimeFigureOut">
              <a:rPr lang="en-US" smtClean="0"/>
              <a:t>10/20/2020</a:t>
            </a:fld>
            <a:endParaRPr lang="en-US"/>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F54DE5-C571-48E8-A5BC-B369434E2F44}" type="slidenum">
              <a:rPr lang="en-GB" smtClean="0"/>
              <a:t>‹#›</a:t>
            </a:fld>
            <a:endParaRPr lang="en-GB"/>
          </a:p>
        </p:txBody>
      </p:sp>
    </p:spTree>
    <p:extLst>
      <p:ext uri="{BB962C8B-B14F-4D97-AF65-F5344CB8AC3E}">
        <p14:creationId xmlns:p14="http://schemas.microsoft.com/office/powerpoint/2010/main" val="112822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10/20/2020</a:t>
            </a:fld>
            <a:endParaRPr lang="en-US"/>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F54DE5-C571-48E8-A5BC-B369434E2F44}" type="slidenum">
              <a:rPr lang="en-GB" smtClean="0"/>
              <a:t>‹#›</a:t>
            </a:fld>
            <a:endParaRPr lang="en-GB"/>
          </a:p>
        </p:txBody>
      </p:sp>
    </p:spTree>
    <p:extLst>
      <p:ext uri="{BB962C8B-B14F-4D97-AF65-F5344CB8AC3E}">
        <p14:creationId xmlns:p14="http://schemas.microsoft.com/office/powerpoint/2010/main" val="117701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4097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02B9795-92DC-40DC-A1CA-9A4B349D7824}" type="datetimeFigureOut">
              <a:rPr lang="en-US" smtClean="0"/>
              <a:t>10/20/2020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GB"/>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0FF54DE5-C571-48E8-A5BC-B369434E2F44}" type="slidenum">
              <a:rPr lang="en-GB" smtClean="0"/>
              <a:t>‹#›</a:t>
            </a:fld>
            <a:endParaRPr lang="en-GB"/>
          </a:p>
        </p:txBody>
      </p:sp>
    </p:spTree>
    <p:extLst>
      <p:ext uri="{BB962C8B-B14F-4D97-AF65-F5344CB8AC3E}">
        <p14:creationId xmlns:p14="http://schemas.microsoft.com/office/powerpoint/2010/main" val="15013205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02B9795-92DC-40DC-A1CA-9A4B349D7824}" type="datetimeFigureOut">
              <a:rPr lang="en-US" smtClean="0"/>
              <a:pPr/>
              <a:t>10/20/2020</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241074648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2">
            <a:extLst>
              <a:ext uri="{FF2B5EF4-FFF2-40B4-BE49-F238E27FC236}">
                <a16:creationId xmlns:a16="http://schemas.microsoft.com/office/drawing/2014/main" id="{CD333CBE-B699-4E3B-9F45-C045F773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6EDEBB9-8437-4875-ABEA-0AEDE2C90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 y="0"/>
            <a:ext cx="12202287" cy="6858000"/>
          </a:xfrm>
          <a:prstGeom prst="rect">
            <a:avLst/>
          </a:prstGeom>
          <a:solidFill>
            <a:srgbClr val="4D3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ctrTitle"/>
          </p:nvPr>
        </p:nvSpPr>
        <p:spPr>
          <a:xfrm>
            <a:off x="7933038" y="770467"/>
            <a:ext cx="3740270" cy="3352800"/>
          </a:xfrm>
        </p:spPr>
        <p:txBody>
          <a:bodyPr vert="horz" lIns="91440" tIns="45720" rIns="91440" bIns="45720" rtlCol="0" anchor="b">
            <a:normAutofit/>
          </a:bodyPr>
          <a:lstStyle/>
          <a:p>
            <a:pPr>
              <a:lnSpc>
                <a:spcPct val="80000"/>
              </a:lnSpc>
            </a:pPr>
            <a:r>
              <a:rPr lang="en-US" sz="5400" kern="1200" spc="-120" baseline="0">
                <a:solidFill>
                  <a:srgbClr val="FFFFFF"/>
                </a:solidFill>
                <a:latin typeface="+mj-lt"/>
                <a:ea typeface="+mj-ea"/>
                <a:cs typeface="+mj-cs"/>
              </a:rPr>
              <a:t>Trailseek</a:t>
            </a:r>
          </a:p>
        </p:txBody>
      </p:sp>
      <p:sp>
        <p:nvSpPr>
          <p:cNvPr id="7" name="Subtitle 6"/>
          <p:cNvSpPr>
            <a:spLocks noGrp="1"/>
          </p:cNvSpPr>
          <p:nvPr>
            <p:ph type="subTitle" idx="1"/>
          </p:nvPr>
        </p:nvSpPr>
        <p:spPr>
          <a:xfrm>
            <a:off x="7933038" y="4206876"/>
            <a:ext cx="3660084" cy="1645920"/>
          </a:xfrm>
        </p:spPr>
        <p:txBody>
          <a:bodyPr vert="horz" lIns="91440" tIns="45720" rIns="91440" bIns="45720" rtlCol="0">
            <a:normAutofit/>
          </a:bodyPr>
          <a:lstStyle/>
          <a:p>
            <a:pPr>
              <a:spcBef>
                <a:spcPts val="1300"/>
              </a:spcBef>
            </a:pPr>
            <a:r>
              <a:rPr lang="en-US">
                <a:solidFill>
                  <a:srgbClr val="FFFFFF"/>
                </a:solidFill>
                <a:latin typeface="+mj-lt"/>
              </a:rPr>
              <a:t>Manual Testing at Front End</a:t>
            </a:r>
          </a:p>
        </p:txBody>
      </p:sp>
      <p:pic>
        <p:nvPicPr>
          <p:cNvPr id="8" name="Picture Placeholder 7" descr="A close up of a device&#10;&#10;Description automatically generated">
            <a:extLst>
              <a:ext uri="{FF2B5EF4-FFF2-40B4-BE49-F238E27FC236}">
                <a16:creationId xmlns:a16="http://schemas.microsoft.com/office/drawing/2014/main" id="{93E69B82-1B3D-4000-8392-FF8856603C04}"/>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3726" r="12766" b="-1"/>
          <a:stretch/>
        </p:blipFill>
        <p:spPr>
          <a:xfrm>
            <a:off x="-10287" y="10"/>
            <a:ext cx="7552267" cy="6857990"/>
          </a:xfrm>
          <a:prstGeom prst="rect">
            <a:avLst/>
          </a:prstGeom>
        </p:spPr>
      </p:pic>
    </p:spTree>
    <p:extLst>
      <p:ext uri="{BB962C8B-B14F-4D97-AF65-F5344CB8AC3E}">
        <p14:creationId xmlns:p14="http://schemas.microsoft.com/office/powerpoint/2010/main" val="16521339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7" name="Rectangle 28">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8" name="Rectangle 30">
            <a:extLst>
              <a:ext uri="{FF2B5EF4-FFF2-40B4-BE49-F238E27FC236}">
                <a16:creationId xmlns:a16="http://schemas.microsoft.com/office/drawing/2014/main" id="{DD8F1FFB-5F90-4FEF-9CD9-AFBD5DE6B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2">
            <a:extLst>
              <a:ext uri="{FF2B5EF4-FFF2-40B4-BE49-F238E27FC236}">
                <a16:creationId xmlns:a16="http://schemas.microsoft.com/office/drawing/2014/main" id="{AB43FA47-BA5F-408C-A681-89DC58E9E2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3840" y="2071116"/>
            <a:ext cx="0" cy="27157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34746" y="965200"/>
            <a:ext cx="6851057" cy="4911211"/>
          </a:xfrm>
        </p:spPr>
        <p:txBody>
          <a:bodyPr vert="horz" lIns="91440" tIns="45720" rIns="91440" bIns="45720" rtlCol="0" anchor="ctr">
            <a:normAutofit fontScale="90000"/>
          </a:bodyPr>
          <a:lstStyle/>
          <a:p>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r>
              <a:rPr lang="en-US" sz="2000" dirty="0">
                <a:solidFill>
                  <a:schemeClr val="tx1"/>
                </a:solidFill>
              </a:rPr>
              <a:t>A TEST CASE is a set of actions executed to verify a particular feature or functionality of software application. A Test Case contains test steps, test data, precondition, postcondition developed for specific test scenario to verify any requirement. The test case includes specific variables or conditions, using which we will compare expected and actual results to determine whether a software product is functioning as per the requirements of the Application.</a:t>
            </a:r>
            <a:br>
              <a:rPr lang="en-US" sz="2000" dirty="0">
                <a:solidFill>
                  <a:schemeClr val="tx1"/>
                </a:solidFill>
              </a:rPr>
            </a:br>
            <a:r>
              <a:rPr lang="en-US" sz="2000" dirty="0">
                <a:solidFill>
                  <a:schemeClr val="tx1"/>
                </a:solidFill>
              </a:rPr>
              <a:t>Test cases will be focused on </a:t>
            </a:r>
            <a:br>
              <a:rPr lang="en-US" sz="2000" dirty="0">
                <a:solidFill>
                  <a:schemeClr val="tx1"/>
                </a:solidFill>
              </a:rPr>
            </a:br>
            <a:br>
              <a:rPr lang="en-US" sz="2000" dirty="0">
                <a:solidFill>
                  <a:schemeClr val="tx1"/>
                </a:solidFill>
              </a:rPr>
            </a:br>
            <a:br>
              <a:rPr lang="en-US" sz="2000" dirty="0">
                <a:solidFill>
                  <a:schemeClr val="tx1"/>
                </a:solidFill>
              </a:rPr>
            </a:br>
            <a:r>
              <a:rPr lang="en-US" sz="2000" dirty="0">
                <a:solidFill>
                  <a:schemeClr val="tx1"/>
                </a:solidFill>
              </a:rPr>
              <a:t>Test Scenario Vs Test Case</a:t>
            </a:r>
            <a:br>
              <a:rPr lang="en-US" sz="2000" dirty="0">
                <a:solidFill>
                  <a:schemeClr val="tx1"/>
                </a:solidFill>
              </a:rPr>
            </a:br>
            <a:br>
              <a:rPr lang="en-US" sz="2000" dirty="0">
                <a:solidFill>
                  <a:schemeClr val="tx1"/>
                </a:solidFill>
              </a:rPr>
            </a:br>
            <a:r>
              <a:rPr lang="en-US" sz="2000" dirty="0">
                <a:solidFill>
                  <a:schemeClr val="tx1"/>
                </a:solidFill>
              </a:rPr>
              <a:t>Test scenarios are rather vague and cover a wide range of possibilities. Testing is all about being very specific.</a:t>
            </a:r>
            <a:br>
              <a:rPr lang="en-US" sz="2000" dirty="0">
                <a:solidFill>
                  <a:schemeClr val="tx1"/>
                </a:solidFill>
              </a:rPr>
            </a:br>
            <a:br>
              <a:rPr lang="en-US" sz="2000" dirty="0">
                <a:solidFill>
                  <a:schemeClr val="tx1"/>
                </a:solidFill>
              </a:rPr>
            </a:br>
            <a:br>
              <a:rPr lang="en-US" sz="2000" dirty="0">
                <a:solidFill>
                  <a:schemeClr val="tx1"/>
                </a:solidFill>
              </a:rPr>
            </a:br>
            <a:r>
              <a:rPr lang="en-US" sz="2000" dirty="0">
                <a:solidFill>
                  <a:schemeClr val="tx1"/>
                </a:solidFill>
              </a:rPr>
              <a:t>For a Test Scenario:</a:t>
            </a:r>
            <a:br>
              <a:rPr lang="en-US" sz="2000" dirty="0">
                <a:solidFill>
                  <a:schemeClr val="tx1"/>
                </a:solidFill>
              </a:rPr>
            </a:br>
            <a:r>
              <a:rPr lang="en-US" sz="2000" dirty="0">
                <a:solidFill>
                  <a:schemeClr val="tx1"/>
                </a:solidFill>
              </a:rPr>
              <a:t>Check Login Functionality there many possible test cases are:</a:t>
            </a:r>
            <a:br>
              <a:rPr lang="en-US" sz="2000" dirty="0">
                <a:solidFill>
                  <a:schemeClr val="tx1"/>
                </a:solidFill>
              </a:rPr>
            </a:br>
            <a:br>
              <a:rPr lang="en-US" sz="2000" dirty="0">
                <a:solidFill>
                  <a:schemeClr val="tx1"/>
                </a:solidFill>
              </a:rPr>
            </a:br>
            <a:r>
              <a:rPr lang="en-US" sz="2000" dirty="0">
                <a:solidFill>
                  <a:schemeClr val="tx1"/>
                </a:solidFill>
              </a:rPr>
              <a:t>Test Case 1: Check results on entering valid User Id &amp; Password</a:t>
            </a:r>
            <a:br>
              <a:rPr lang="en-US" sz="2000" dirty="0">
                <a:solidFill>
                  <a:schemeClr val="tx1"/>
                </a:solidFill>
              </a:rPr>
            </a:br>
            <a:r>
              <a:rPr lang="en-US" sz="2000" dirty="0">
                <a:solidFill>
                  <a:schemeClr val="tx1"/>
                </a:solidFill>
              </a:rPr>
              <a:t>Test Case 2: Check results on entering Invalid User ID &amp; Password</a:t>
            </a:r>
            <a:br>
              <a:rPr lang="en-US" sz="2000" dirty="0">
                <a:solidFill>
                  <a:schemeClr val="tx1"/>
                </a:solidFill>
              </a:rPr>
            </a:br>
            <a:r>
              <a:rPr lang="en-US" sz="2000" dirty="0">
                <a:solidFill>
                  <a:schemeClr val="tx1"/>
                </a:solidFill>
              </a:rPr>
              <a:t>Test Case 3: Check response when a User ID is Empty &amp; Login Button is pressed, and many more.</a:t>
            </a: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endParaRPr lang="en-US" sz="2000" dirty="0">
              <a:solidFill>
                <a:schemeClr val="tx1"/>
              </a:solidFill>
            </a:endParaRPr>
          </a:p>
        </p:txBody>
      </p:sp>
      <p:pic>
        <p:nvPicPr>
          <p:cNvPr id="5" name="Picture 4" descr="Timeline&#10;&#10;Description automatically generated">
            <a:extLst>
              <a:ext uri="{FF2B5EF4-FFF2-40B4-BE49-F238E27FC236}">
                <a16:creationId xmlns:a16="http://schemas.microsoft.com/office/drawing/2014/main" id="{500B2B2B-3460-4958-8F41-42B18F425B6E}"/>
              </a:ext>
            </a:extLst>
          </p:cNvPr>
          <p:cNvPicPr>
            <a:picLocks noChangeAspect="1"/>
          </p:cNvPicPr>
          <p:nvPr/>
        </p:nvPicPr>
        <p:blipFill rotWithShape="1">
          <a:blip r:embed="rId2">
            <a:extLst>
              <a:ext uri="{28A0092B-C50C-407E-A947-70E740481C1C}">
                <a14:useLocalDpi xmlns:a14="http://schemas.microsoft.com/office/drawing/2010/main" val="0"/>
              </a:ext>
            </a:extLst>
          </a:blip>
          <a:srcRect l="14764" r="12342"/>
          <a:stretch/>
        </p:blipFill>
        <p:spPr>
          <a:xfrm>
            <a:off x="125008" y="1678455"/>
            <a:ext cx="3803825" cy="3501090"/>
          </a:xfrm>
          <a:prstGeom prst="rect">
            <a:avLst/>
          </a:prstGeom>
        </p:spPr>
      </p:pic>
    </p:spTree>
    <p:extLst>
      <p:ext uri="{BB962C8B-B14F-4D97-AF65-F5344CB8AC3E}">
        <p14:creationId xmlns:p14="http://schemas.microsoft.com/office/powerpoint/2010/main" val="1328843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C090937-65B6-4E69-8A51-DC43F550C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370" y="1059893"/>
            <a:ext cx="3462229" cy="4738211"/>
          </a:xfrm>
        </p:spPr>
        <p:txBody>
          <a:bodyPr vert="horz" lIns="91440" tIns="45720" rIns="91440" bIns="45720" rtlCol="0" anchor="ctr">
            <a:normAutofit/>
          </a:bodyPr>
          <a:lstStyle/>
          <a:p>
            <a:r>
              <a:rPr lang="en-US"/>
              <a:t>Test execution </a:t>
            </a:r>
            <a:endParaRPr lang="en-US" dirty="0"/>
          </a:p>
        </p:txBody>
      </p:sp>
      <p:sp>
        <p:nvSpPr>
          <p:cNvPr id="17" name="Rectangle 9">
            <a:extLst>
              <a:ext uri="{FF2B5EF4-FFF2-40B4-BE49-F238E27FC236}">
                <a16:creationId xmlns:a16="http://schemas.microsoft.com/office/drawing/2014/main" id="{18EF8026-88C8-40AD-89D3-AB638002A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749EFE3-78F3-4988-9A35-EC7843CA65B7}"/>
              </a:ext>
            </a:extLst>
          </p:cNvPr>
          <p:cNvSpPr txBox="1"/>
          <p:nvPr/>
        </p:nvSpPr>
        <p:spPr>
          <a:xfrm>
            <a:off x="5080674" y="1059894"/>
            <a:ext cx="6349708" cy="4717972"/>
          </a:xfrm>
          <a:prstGeom prst="rect">
            <a:avLst/>
          </a:prstGeom>
        </p:spPr>
        <p:txBody>
          <a:bodyPr vert="horz" lIns="91440" tIns="45720" rIns="91440" bIns="45720" rtlCol="0" anchor="ctr">
            <a:normAutofit/>
          </a:bodyPr>
          <a:lstStyle/>
          <a:p>
            <a:pPr defTabSz="914400">
              <a:lnSpc>
                <a:spcPct val="85000"/>
              </a:lnSpc>
              <a:spcAft>
                <a:spcPts val="600"/>
              </a:spcAft>
              <a:buFont typeface="Arial" pitchFamily="34" charset="0"/>
              <a:buChar char=" "/>
            </a:pPr>
            <a:r>
              <a:rPr lang="en-US">
                <a:solidFill>
                  <a:schemeClr val="tx1">
                    <a:lumMod val="85000"/>
                    <a:lumOff val="15000"/>
                  </a:schemeClr>
                </a:solidFill>
              </a:rPr>
              <a:t>Test execution includes the process of executing the code and comparing the expected and actual results. </a:t>
            </a:r>
          </a:p>
          <a:p>
            <a:pPr defTabSz="914400">
              <a:lnSpc>
                <a:spcPct val="85000"/>
              </a:lnSpc>
              <a:spcAft>
                <a:spcPts val="600"/>
              </a:spcAft>
              <a:buFont typeface="Arial" pitchFamily="34" charset="0"/>
              <a:buChar char=" "/>
            </a:pPr>
            <a:endParaRPr lang="en-US">
              <a:solidFill>
                <a:schemeClr val="tx1">
                  <a:lumMod val="85000"/>
                  <a:lumOff val="15000"/>
                </a:schemeClr>
              </a:solidFill>
            </a:endParaRPr>
          </a:p>
          <a:p>
            <a:pPr defTabSz="914400">
              <a:lnSpc>
                <a:spcPct val="85000"/>
              </a:lnSpc>
              <a:spcAft>
                <a:spcPts val="600"/>
              </a:spcAft>
              <a:buFont typeface="Arial" pitchFamily="34" charset="0"/>
              <a:buChar char=" "/>
            </a:pPr>
            <a:r>
              <a:rPr lang="en-US" b="1">
                <a:solidFill>
                  <a:schemeClr val="tx1">
                    <a:lumMod val="85000"/>
                    <a:lumOff val="15000"/>
                  </a:schemeClr>
                </a:solidFill>
              </a:rPr>
              <a:t>Following factors are to be considered for a test execution process:</a:t>
            </a:r>
          </a:p>
          <a:p>
            <a:pPr marL="342900" indent="-342900" defTabSz="914400">
              <a:lnSpc>
                <a:spcPct val="85000"/>
              </a:lnSpc>
              <a:spcAft>
                <a:spcPts val="600"/>
              </a:spcAft>
              <a:buFont typeface="Arial" pitchFamily="34" charset="0"/>
              <a:buChar char=" "/>
            </a:pPr>
            <a:r>
              <a:rPr lang="en-US">
                <a:solidFill>
                  <a:schemeClr val="tx1">
                    <a:lumMod val="85000"/>
                    <a:lumOff val="15000"/>
                  </a:schemeClr>
                </a:solidFill>
              </a:rPr>
              <a:t>Based on a risk, select a subset of test suite to be executed for this cycle.</a:t>
            </a:r>
          </a:p>
          <a:p>
            <a:pPr marL="342900" indent="-342900" defTabSz="914400">
              <a:lnSpc>
                <a:spcPct val="85000"/>
              </a:lnSpc>
              <a:spcAft>
                <a:spcPts val="600"/>
              </a:spcAft>
              <a:buFont typeface="Arial" pitchFamily="34" charset="0"/>
              <a:buChar char=" "/>
            </a:pPr>
            <a:r>
              <a:rPr lang="en-US">
                <a:solidFill>
                  <a:schemeClr val="tx1">
                    <a:lumMod val="85000"/>
                    <a:lumOff val="15000"/>
                  </a:schemeClr>
                </a:solidFill>
              </a:rPr>
              <a:t>Assign the test cases in each test suite to testers for execution.</a:t>
            </a:r>
          </a:p>
          <a:p>
            <a:pPr marL="342900" indent="-342900" defTabSz="914400">
              <a:lnSpc>
                <a:spcPct val="85000"/>
              </a:lnSpc>
              <a:spcAft>
                <a:spcPts val="600"/>
              </a:spcAft>
              <a:buFont typeface="Arial" pitchFamily="34" charset="0"/>
              <a:buChar char=" "/>
            </a:pPr>
            <a:r>
              <a:rPr lang="en-US">
                <a:solidFill>
                  <a:schemeClr val="tx1">
                    <a:lumMod val="85000"/>
                    <a:lumOff val="15000"/>
                  </a:schemeClr>
                </a:solidFill>
              </a:rPr>
              <a:t>Execute tests, report bugs, and capture test status continuously.</a:t>
            </a:r>
          </a:p>
          <a:p>
            <a:pPr marL="342900" indent="-342900" defTabSz="914400">
              <a:lnSpc>
                <a:spcPct val="85000"/>
              </a:lnSpc>
              <a:spcAft>
                <a:spcPts val="600"/>
              </a:spcAft>
              <a:buFont typeface="Arial" pitchFamily="34" charset="0"/>
              <a:buChar char=" "/>
            </a:pPr>
            <a:r>
              <a:rPr lang="en-US">
                <a:solidFill>
                  <a:schemeClr val="tx1">
                    <a:lumMod val="85000"/>
                    <a:lumOff val="15000"/>
                  </a:schemeClr>
                </a:solidFill>
              </a:rPr>
              <a:t>Resolve blocking issues as they arise.</a:t>
            </a:r>
          </a:p>
          <a:p>
            <a:pPr marL="342900" indent="-342900" defTabSz="914400">
              <a:lnSpc>
                <a:spcPct val="85000"/>
              </a:lnSpc>
              <a:spcAft>
                <a:spcPts val="600"/>
              </a:spcAft>
              <a:buFont typeface="Arial" pitchFamily="34" charset="0"/>
              <a:buChar char=" "/>
            </a:pPr>
            <a:r>
              <a:rPr lang="en-US">
                <a:solidFill>
                  <a:schemeClr val="tx1">
                    <a:lumMod val="85000"/>
                    <a:lumOff val="15000"/>
                  </a:schemeClr>
                </a:solidFill>
              </a:rPr>
              <a:t>Report status, adjust assignments, and reconsider plans and priorities daily.</a:t>
            </a:r>
          </a:p>
          <a:p>
            <a:pPr marL="342900" indent="-342900" defTabSz="914400">
              <a:lnSpc>
                <a:spcPct val="85000"/>
              </a:lnSpc>
              <a:spcAft>
                <a:spcPts val="600"/>
              </a:spcAft>
              <a:buFont typeface="Arial" pitchFamily="34" charset="0"/>
              <a:buChar char=" "/>
            </a:pPr>
            <a:r>
              <a:rPr lang="en-US">
                <a:solidFill>
                  <a:schemeClr val="tx1">
                    <a:lumMod val="85000"/>
                    <a:lumOff val="15000"/>
                  </a:schemeClr>
                </a:solidFill>
              </a:rPr>
              <a:t>Report test cycle findings and status.</a:t>
            </a:r>
          </a:p>
          <a:p>
            <a:pPr defTabSz="914400">
              <a:lnSpc>
                <a:spcPct val="85000"/>
              </a:lnSpc>
              <a:spcAft>
                <a:spcPts val="600"/>
              </a:spcAft>
              <a:buFont typeface="Arial" pitchFamily="34" charset="0"/>
              <a:buChar char=" "/>
            </a:pPr>
            <a:endParaRPr lang="en-US">
              <a:solidFill>
                <a:schemeClr val="tx1">
                  <a:lumMod val="85000"/>
                  <a:lumOff val="15000"/>
                </a:schemeClr>
              </a:solidFill>
            </a:endParaRPr>
          </a:p>
        </p:txBody>
      </p:sp>
    </p:spTree>
    <p:extLst>
      <p:ext uri="{BB962C8B-B14F-4D97-AF65-F5344CB8AC3E}">
        <p14:creationId xmlns:p14="http://schemas.microsoft.com/office/powerpoint/2010/main" val="15270041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A24D45A-C1A9-410A-BC2E-8676B9F1304E}"/>
              </a:ext>
            </a:extLst>
          </p:cNvPr>
          <p:cNvSpPr txBox="1"/>
          <p:nvPr/>
        </p:nvSpPr>
        <p:spPr>
          <a:xfrm>
            <a:off x="4614389" y="936711"/>
            <a:ext cx="6815992" cy="4984578"/>
          </a:xfrm>
          <a:prstGeom prst="rect">
            <a:avLst/>
          </a:prstGeom>
        </p:spPr>
        <p:txBody>
          <a:bodyPr vert="horz" lIns="91440" tIns="45720" rIns="91440" bIns="45720" rtlCol="0" anchor="ctr">
            <a:noAutofit/>
          </a:bodyPr>
          <a:lstStyle/>
          <a:p>
            <a:pPr defTabSz="914400">
              <a:lnSpc>
                <a:spcPct val="85000"/>
              </a:lnSpc>
              <a:spcAft>
                <a:spcPts val="600"/>
              </a:spcAft>
            </a:pPr>
            <a:r>
              <a:rPr lang="en-US" sz="2800" b="1" dirty="0">
                <a:solidFill>
                  <a:schemeClr val="tx1">
                    <a:lumMod val="85000"/>
                    <a:lumOff val="15000"/>
                  </a:schemeClr>
                </a:solidFill>
              </a:rPr>
              <a:t>Defect logging</a:t>
            </a:r>
            <a:r>
              <a:rPr lang="en-US" dirty="0">
                <a:solidFill>
                  <a:schemeClr val="tx1">
                    <a:lumMod val="85000"/>
                    <a:lumOff val="15000"/>
                  </a:schemeClr>
                </a:solidFill>
              </a:rPr>
              <a:t>, a process of finding defects in the application under test or product by testing or recording feedback from team and making new versions of the product that fix the defects or  feedback.</a:t>
            </a:r>
          </a:p>
          <a:p>
            <a:pPr defTabSz="914400">
              <a:lnSpc>
                <a:spcPct val="85000"/>
              </a:lnSpc>
              <a:spcAft>
                <a:spcPts val="600"/>
              </a:spcAft>
              <a:buFont typeface="Arial" pitchFamily="34" charset="0"/>
              <a:buChar char=" "/>
            </a:pPr>
            <a:r>
              <a:rPr lang="en-US" dirty="0">
                <a:solidFill>
                  <a:schemeClr val="tx1">
                    <a:lumMod val="85000"/>
                    <a:lumOff val="15000"/>
                  </a:schemeClr>
                </a:solidFill>
              </a:rPr>
              <a:t>Defect tracking is an important process in software engineering as Complex and business critical systems have hundreds of defects. One of the challenging factors is Managing, evaluating and prioritizing these defects. The number of defects gets multiplied over a period of time and to effectively manage them, defect tracking system is used to make the job easier.</a:t>
            </a:r>
          </a:p>
          <a:p>
            <a:pPr defTabSz="914400">
              <a:lnSpc>
                <a:spcPct val="85000"/>
              </a:lnSpc>
              <a:spcAft>
                <a:spcPts val="600"/>
              </a:spcAft>
              <a:buFont typeface="Arial" pitchFamily="34" charset="0"/>
              <a:buChar char=" "/>
            </a:pPr>
            <a:r>
              <a:rPr lang="en-US" b="1" dirty="0">
                <a:solidFill>
                  <a:schemeClr val="tx1">
                    <a:lumMod val="85000"/>
                    <a:lumOff val="15000"/>
                  </a:schemeClr>
                </a:solidFill>
              </a:rPr>
              <a:t>Examples - IBM Rational Quality Manager</a:t>
            </a:r>
            <a:endParaRPr lang="en-US" dirty="0">
              <a:solidFill>
                <a:schemeClr val="tx1">
                  <a:lumMod val="85000"/>
                  <a:lumOff val="15000"/>
                </a:schemeClr>
              </a:solidFill>
            </a:endParaRPr>
          </a:p>
          <a:p>
            <a:pPr defTabSz="914400">
              <a:lnSpc>
                <a:spcPct val="85000"/>
              </a:lnSpc>
              <a:spcAft>
                <a:spcPts val="600"/>
              </a:spcAft>
              <a:buFont typeface="Arial" pitchFamily="34" charset="0"/>
              <a:buChar char=" "/>
            </a:pPr>
            <a:r>
              <a:rPr lang="en-US" dirty="0">
                <a:solidFill>
                  <a:schemeClr val="tx1">
                    <a:lumMod val="85000"/>
                    <a:lumOff val="15000"/>
                  </a:schemeClr>
                </a:solidFill>
              </a:rPr>
              <a:t>Defect Tracking Parameters</a:t>
            </a:r>
          </a:p>
          <a:p>
            <a:pPr defTabSz="914400">
              <a:lnSpc>
                <a:spcPct val="85000"/>
              </a:lnSpc>
              <a:spcAft>
                <a:spcPts val="600"/>
              </a:spcAft>
              <a:buFont typeface="Arial" pitchFamily="34" charset="0"/>
              <a:buChar char=" "/>
            </a:pPr>
            <a:r>
              <a:rPr lang="en-US" dirty="0">
                <a:solidFill>
                  <a:schemeClr val="tx1">
                    <a:lumMod val="85000"/>
                    <a:lumOff val="15000"/>
                  </a:schemeClr>
                </a:solidFill>
              </a:rPr>
              <a:t>Defects are tracked based on various parameters such as:</a:t>
            </a:r>
          </a:p>
          <a:p>
            <a:pPr defTabSz="914400">
              <a:lnSpc>
                <a:spcPct val="85000"/>
              </a:lnSpc>
              <a:spcAft>
                <a:spcPts val="600"/>
              </a:spcAft>
              <a:buFont typeface="Arial" pitchFamily="34" charset="0"/>
              <a:buChar char=" "/>
            </a:pPr>
            <a:r>
              <a:rPr lang="en-US" dirty="0">
                <a:solidFill>
                  <a:schemeClr val="tx1">
                    <a:lumMod val="85000"/>
                    <a:lumOff val="15000"/>
                  </a:schemeClr>
                </a:solidFill>
              </a:rPr>
              <a:t>1. Defect Id</a:t>
            </a:r>
          </a:p>
          <a:p>
            <a:pPr defTabSz="914400">
              <a:lnSpc>
                <a:spcPct val="85000"/>
              </a:lnSpc>
              <a:spcAft>
                <a:spcPts val="600"/>
              </a:spcAft>
              <a:buFont typeface="Arial" pitchFamily="34" charset="0"/>
              <a:buChar char=" "/>
            </a:pPr>
            <a:r>
              <a:rPr lang="en-US" dirty="0">
                <a:solidFill>
                  <a:schemeClr val="tx1">
                    <a:lumMod val="85000"/>
                    <a:lumOff val="15000"/>
                  </a:schemeClr>
                </a:solidFill>
              </a:rPr>
              <a:t>2. Priority</a:t>
            </a:r>
          </a:p>
          <a:p>
            <a:pPr defTabSz="914400">
              <a:lnSpc>
                <a:spcPct val="85000"/>
              </a:lnSpc>
              <a:spcAft>
                <a:spcPts val="600"/>
              </a:spcAft>
              <a:buFont typeface="Arial" pitchFamily="34" charset="0"/>
              <a:buChar char=" "/>
            </a:pPr>
            <a:r>
              <a:rPr lang="en-US" dirty="0">
                <a:solidFill>
                  <a:schemeClr val="tx1">
                    <a:lumMod val="85000"/>
                    <a:lumOff val="15000"/>
                  </a:schemeClr>
                </a:solidFill>
              </a:rPr>
              <a:t>3. Severity</a:t>
            </a:r>
          </a:p>
          <a:p>
            <a:pPr defTabSz="914400">
              <a:lnSpc>
                <a:spcPct val="85000"/>
              </a:lnSpc>
              <a:spcAft>
                <a:spcPts val="600"/>
              </a:spcAft>
              <a:buFont typeface="Arial" pitchFamily="34" charset="0"/>
              <a:buChar char=" "/>
            </a:pPr>
            <a:r>
              <a:rPr lang="en-US" dirty="0">
                <a:solidFill>
                  <a:schemeClr val="tx1">
                    <a:lumMod val="85000"/>
                    <a:lumOff val="15000"/>
                  </a:schemeClr>
                </a:solidFill>
              </a:rPr>
              <a:t>4. Created by</a:t>
            </a:r>
          </a:p>
          <a:p>
            <a:pPr defTabSz="914400">
              <a:lnSpc>
                <a:spcPct val="85000"/>
              </a:lnSpc>
              <a:spcAft>
                <a:spcPts val="600"/>
              </a:spcAft>
              <a:buFont typeface="Arial" pitchFamily="34" charset="0"/>
              <a:buChar char=" "/>
            </a:pPr>
            <a:r>
              <a:rPr lang="en-US" dirty="0">
                <a:solidFill>
                  <a:schemeClr val="tx1">
                    <a:lumMod val="85000"/>
                    <a:lumOff val="15000"/>
                  </a:schemeClr>
                </a:solidFill>
              </a:rPr>
              <a:t>5. Created Date</a:t>
            </a:r>
          </a:p>
          <a:p>
            <a:pPr defTabSz="914400">
              <a:lnSpc>
                <a:spcPct val="85000"/>
              </a:lnSpc>
              <a:spcAft>
                <a:spcPts val="600"/>
              </a:spcAft>
              <a:buFont typeface="Arial" pitchFamily="34" charset="0"/>
              <a:buChar char=" "/>
            </a:pPr>
            <a:r>
              <a:rPr lang="en-US" dirty="0">
                <a:solidFill>
                  <a:schemeClr val="tx1">
                    <a:lumMod val="85000"/>
                    <a:lumOff val="15000"/>
                  </a:schemeClr>
                </a:solidFill>
              </a:rPr>
              <a:t>6. Assigned to</a:t>
            </a:r>
          </a:p>
          <a:p>
            <a:pPr defTabSz="914400">
              <a:lnSpc>
                <a:spcPct val="85000"/>
              </a:lnSpc>
              <a:spcAft>
                <a:spcPts val="600"/>
              </a:spcAft>
              <a:buFont typeface="Arial" pitchFamily="34" charset="0"/>
              <a:buChar char=" "/>
            </a:pPr>
            <a:r>
              <a:rPr lang="en-US" dirty="0">
                <a:solidFill>
                  <a:schemeClr val="tx1">
                    <a:lumMod val="85000"/>
                    <a:lumOff val="15000"/>
                  </a:schemeClr>
                </a:solidFill>
              </a:rPr>
              <a:t>7. Resolved Date</a:t>
            </a:r>
          </a:p>
          <a:p>
            <a:pPr defTabSz="914400">
              <a:lnSpc>
                <a:spcPct val="85000"/>
              </a:lnSpc>
              <a:spcAft>
                <a:spcPts val="600"/>
              </a:spcAft>
              <a:buFont typeface="Arial" pitchFamily="34" charset="0"/>
              <a:buChar char=" "/>
            </a:pPr>
            <a:r>
              <a:rPr lang="en-US" dirty="0">
                <a:solidFill>
                  <a:schemeClr val="tx1">
                    <a:lumMod val="85000"/>
                    <a:lumOff val="15000"/>
                  </a:schemeClr>
                </a:solidFill>
              </a:rPr>
              <a:t>8. Resolved By</a:t>
            </a:r>
          </a:p>
          <a:p>
            <a:pPr defTabSz="914400">
              <a:lnSpc>
                <a:spcPct val="85000"/>
              </a:lnSpc>
              <a:spcAft>
                <a:spcPts val="600"/>
              </a:spcAft>
              <a:buFont typeface="Arial" pitchFamily="34" charset="0"/>
              <a:buChar char=" "/>
            </a:pPr>
            <a:r>
              <a:rPr lang="en-US" dirty="0">
                <a:solidFill>
                  <a:schemeClr val="tx1">
                    <a:lumMod val="85000"/>
                    <a:lumOff val="15000"/>
                  </a:schemeClr>
                </a:solidFill>
              </a:rPr>
              <a:t>9. Status</a:t>
            </a:r>
          </a:p>
          <a:p>
            <a:pPr defTabSz="914400">
              <a:lnSpc>
                <a:spcPct val="85000"/>
              </a:lnSpc>
              <a:spcAft>
                <a:spcPts val="600"/>
              </a:spcAft>
              <a:buFont typeface="Arial" pitchFamily="34" charset="0"/>
              <a:buChar char=" "/>
            </a:pPr>
            <a:endParaRPr lang="en-US" dirty="0">
              <a:solidFill>
                <a:schemeClr val="tx1">
                  <a:lumMod val="85000"/>
                  <a:lumOff val="15000"/>
                </a:schemeClr>
              </a:solidFill>
            </a:endParaRPr>
          </a:p>
        </p:txBody>
      </p:sp>
      <p:pic>
        <p:nvPicPr>
          <p:cNvPr id="5" name="Picture 4" descr="Diagram&#10;&#10;Description automatically generated">
            <a:extLst>
              <a:ext uri="{FF2B5EF4-FFF2-40B4-BE49-F238E27FC236}">
                <a16:creationId xmlns:a16="http://schemas.microsoft.com/office/drawing/2014/main" id="{C92EA99C-802F-4A13-AC97-C7F2597ACCDB}"/>
              </a:ext>
            </a:extLst>
          </p:cNvPr>
          <p:cNvPicPr>
            <a:picLocks noChangeAspect="1"/>
          </p:cNvPicPr>
          <p:nvPr/>
        </p:nvPicPr>
        <p:blipFill rotWithShape="1">
          <a:blip r:embed="rId2">
            <a:extLst>
              <a:ext uri="{28A0092B-C50C-407E-A947-70E740481C1C}">
                <a14:useLocalDpi xmlns:a14="http://schemas.microsoft.com/office/drawing/2010/main" val="0"/>
              </a:ext>
            </a:extLst>
          </a:blip>
          <a:srcRect l="30774" t="38777" r="31991" b="15105"/>
          <a:stretch/>
        </p:blipFill>
        <p:spPr>
          <a:xfrm>
            <a:off x="761619" y="2193757"/>
            <a:ext cx="2662989" cy="2470485"/>
          </a:xfrm>
          <a:prstGeom prst="rect">
            <a:avLst/>
          </a:prstGeom>
        </p:spPr>
      </p:pic>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761999"/>
            <a:ext cx="6184232" cy="5141495"/>
          </a:xfrm>
        </p:spPr>
        <p:txBody>
          <a:bodyPr>
            <a:normAutofit/>
          </a:bodyPr>
          <a:lstStyle/>
          <a:p>
            <a:r>
              <a:rPr lang="en-US" b="1" i="1" dirty="0"/>
              <a:t>Defect Fix &amp; Re-Verification of </a:t>
            </a:r>
            <a:r>
              <a:rPr lang="en-US" b="1" dirty="0">
                <a:solidFill>
                  <a:srgbClr val="FF0000"/>
                </a:solidFill>
              </a:rPr>
              <a:t>TrailSeek</a:t>
            </a:r>
          </a:p>
          <a:p>
            <a:r>
              <a:rPr lang="en-US" dirty="0"/>
              <a:t>When the developer makes necessary code changes and verifies the changes then he/she can make bug status as ‘Fixed’ and the bug is passed to testing person. At this stage the tester do the retesting of the changed code which developer has given to him to check whether the defect got fixed or not.</a:t>
            </a:r>
          </a:p>
          <a:p>
            <a:endParaRPr lang="en-US" dirty="0"/>
          </a:p>
        </p:txBody>
      </p:sp>
      <p:pic>
        <p:nvPicPr>
          <p:cNvPr id="8" name="Picture 7" descr="Graphical user interface&#10;&#10;Description automatically generated">
            <a:extLst>
              <a:ext uri="{FF2B5EF4-FFF2-40B4-BE49-F238E27FC236}">
                <a16:creationId xmlns:a16="http://schemas.microsoft.com/office/drawing/2014/main" id="{82F95246-CF02-4068-877D-C9257099D234}"/>
              </a:ext>
            </a:extLst>
          </p:cNvPr>
          <p:cNvPicPr>
            <a:picLocks noChangeAspect="1"/>
          </p:cNvPicPr>
          <p:nvPr/>
        </p:nvPicPr>
        <p:blipFill rotWithShape="1">
          <a:blip r:embed="rId2">
            <a:extLst>
              <a:ext uri="{28A0092B-C50C-407E-A947-70E740481C1C}">
                <a14:useLocalDpi xmlns:a14="http://schemas.microsoft.com/office/drawing/2010/main" val="0"/>
              </a:ext>
            </a:extLst>
          </a:blip>
          <a:srcRect t="-1" r="50000" b="-5720"/>
          <a:stretch/>
        </p:blipFill>
        <p:spPr>
          <a:xfrm>
            <a:off x="8388016" y="1918535"/>
            <a:ext cx="2857500" cy="3020929"/>
          </a:xfrm>
          <a:prstGeom prst="rect">
            <a:avLst/>
          </a:prstGeom>
        </p:spPr>
      </p:pic>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706298" y="639763"/>
            <a:ext cx="3997693" cy="5492750"/>
          </a:xfrm>
        </p:spPr>
        <p:txBody>
          <a:bodyPr>
            <a:normAutofit/>
          </a:bodyPr>
          <a:lstStyle/>
          <a:p>
            <a:r>
              <a:rPr lang="en-US" sz="6000">
                <a:solidFill>
                  <a:srgbClr val="FFFFFF"/>
                </a:solidFill>
              </a:rPr>
              <a:t>Manual Testing Objectives</a:t>
            </a:r>
          </a:p>
        </p:txBody>
      </p:sp>
      <p:graphicFrame>
        <p:nvGraphicFramePr>
          <p:cNvPr id="16" name="Content Placeholder 13">
            <a:extLst>
              <a:ext uri="{FF2B5EF4-FFF2-40B4-BE49-F238E27FC236}">
                <a16:creationId xmlns:a16="http://schemas.microsoft.com/office/drawing/2014/main" id="{DDF691AE-D000-4B4E-A223-6BFB1510C446}"/>
              </a:ext>
            </a:extLst>
          </p:cNvPr>
          <p:cNvGraphicFramePr>
            <a:graphicFrameLocks noGrp="1"/>
          </p:cNvGraphicFramePr>
          <p:nvPr>
            <p:ph idx="1"/>
            <p:extLst>
              <p:ext uri="{D42A27DB-BD31-4B8C-83A1-F6EECF244321}">
                <p14:modId xmlns:p14="http://schemas.microsoft.com/office/powerpoint/2010/main" val="3205935944"/>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Components of Application (TrailSeek)</a:t>
            </a:r>
          </a:p>
        </p:txBody>
      </p:sp>
      <p:pic>
        <p:nvPicPr>
          <p:cNvPr id="5" name="Content Placeholder 4" descr="Diagram&#10;&#10;Description automatically generated">
            <a:extLst>
              <a:ext uri="{FF2B5EF4-FFF2-40B4-BE49-F238E27FC236}">
                <a16:creationId xmlns:a16="http://schemas.microsoft.com/office/drawing/2014/main" id="{0287020B-AC53-4F1D-98BD-54F856DCE64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64808" y="1793000"/>
            <a:ext cx="8262384" cy="3817087"/>
          </a:xfrm>
        </p:spPr>
      </p:pic>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06299" y="639763"/>
            <a:ext cx="3947998" cy="5492750"/>
          </a:xfrm>
        </p:spPr>
        <p:txBody>
          <a:bodyPr>
            <a:normAutofit/>
          </a:bodyPr>
          <a:lstStyle/>
          <a:p>
            <a:r>
              <a:rPr lang="en-US" sz="5100" dirty="0">
                <a:solidFill>
                  <a:srgbClr val="FFFFFF"/>
                </a:solidFill>
              </a:rPr>
              <a:t>Characteristics of Application</a:t>
            </a:r>
            <a:br>
              <a:rPr lang="en-US" sz="5100" dirty="0">
                <a:solidFill>
                  <a:srgbClr val="FFFFFF"/>
                </a:solidFill>
              </a:rPr>
            </a:br>
            <a:br>
              <a:rPr lang="en-US" sz="5100" dirty="0">
                <a:solidFill>
                  <a:srgbClr val="FFFFFF"/>
                </a:solidFill>
              </a:rPr>
            </a:br>
            <a:r>
              <a:rPr lang="en-US" sz="1600" b="1" dirty="0">
                <a:solidFill>
                  <a:schemeClr val="bg2"/>
                </a:solidFill>
                <a:latin typeface="Arial" panose="020B0604020202020204" pitchFamily="34" charset="0"/>
                <a:cs typeface="Arial" panose="020B0604020202020204" pitchFamily="34" charset="0"/>
              </a:rPr>
              <a:t>( Application is being Tested on following Characteristics )</a:t>
            </a:r>
          </a:p>
        </p:txBody>
      </p:sp>
      <p:cxnSp>
        <p:nvCxnSpPr>
          <p:cNvPr id="10" name="Straight Connector 9">
            <a:extLst>
              <a:ext uri="{FF2B5EF4-FFF2-40B4-BE49-F238E27FC236}">
                <a16:creationId xmlns:a16="http://schemas.microsoft.com/office/drawing/2014/main" id="{9E13708B-D2E3-41E3-BD49-F910056473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323"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85544A1F-744C-4EF3-A9F7-DF3B620D6C6C}"/>
              </a:ext>
            </a:extLst>
          </p:cNvPr>
          <p:cNvSpPr/>
          <p:nvPr/>
        </p:nvSpPr>
        <p:spPr>
          <a:xfrm>
            <a:off x="5269589" y="1967347"/>
            <a:ext cx="2268116" cy="9286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F0E0EFAD-C6A9-4F4A-B2B2-7BAE078EAE0A}"/>
              </a:ext>
            </a:extLst>
          </p:cNvPr>
          <p:cNvSpPr/>
          <p:nvPr/>
        </p:nvSpPr>
        <p:spPr>
          <a:xfrm>
            <a:off x="7679058" y="1967346"/>
            <a:ext cx="2020787" cy="9286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Global  Usage</a:t>
            </a:r>
            <a:endParaRPr lang="en-GB" sz="2000" b="1" dirty="0"/>
          </a:p>
        </p:txBody>
      </p:sp>
      <p:sp>
        <p:nvSpPr>
          <p:cNvPr id="15" name="Oval 14">
            <a:extLst>
              <a:ext uri="{FF2B5EF4-FFF2-40B4-BE49-F238E27FC236}">
                <a16:creationId xmlns:a16="http://schemas.microsoft.com/office/drawing/2014/main" id="{16361192-5702-41DF-A742-5EAA33C28604}"/>
              </a:ext>
            </a:extLst>
          </p:cNvPr>
          <p:cNvSpPr/>
          <p:nvPr/>
        </p:nvSpPr>
        <p:spPr>
          <a:xfrm>
            <a:off x="9840821" y="2005473"/>
            <a:ext cx="2020787" cy="8524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Compliance</a:t>
            </a:r>
            <a:endParaRPr lang="en-GB" sz="2000" b="1" dirty="0"/>
          </a:p>
        </p:txBody>
      </p:sp>
      <p:sp>
        <p:nvSpPr>
          <p:cNvPr id="16" name="Oval 15">
            <a:extLst>
              <a:ext uri="{FF2B5EF4-FFF2-40B4-BE49-F238E27FC236}">
                <a16:creationId xmlns:a16="http://schemas.microsoft.com/office/drawing/2014/main" id="{BE13FED8-B5F1-4EA6-AA57-57BC8E37A65B}"/>
              </a:ext>
            </a:extLst>
          </p:cNvPr>
          <p:cNvSpPr/>
          <p:nvPr/>
        </p:nvSpPr>
        <p:spPr>
          <a:xfrm>
            <a:off x="5269589" y="3961964"/>
            <a:ext cx="2033770" cy="928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Sensitive Data Handling</a:t>
            </a:r>
            <a:endParaRPr lang="en-GB" sz="2000" b="1" dirty="0"/>
          </a:p>
        </p:txBody>
      </p:sp>
      <p:sp>
        <p:nvSpPr>
          <p:cNvPr id="17" name="Oval 16">
            <a:extLst>
              <a:ext uri="{FF2B5EF4-FFF2-40B4-BE49-F238E27FC236}">
                <a16:creationId xmlns:a16="http://schemas.microsoft.com/office/drawing/2014/main" id="{CAC748C4-2FAF-4AF2-864B-7815DBA016CB}"/>
              </a:ext>
            </a:extLst>
          </p:cNvPr>
          <p:cNvSpPr/>
          <p:nvPr/>
        </p:nvSpPr>
        <p:spPr>
          <a:xfrm>
            <a:off x="7661895" y="3940260"/>
            <a:ext cx="1894025" cy="928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UI Criticality</a:t>
            </a:r>
            <a:endParaRPr lang="en-GB" sz="2000" b="1" dirty="0"/>
          </a:p>
        </p:txBody>
      </p:sp>
      <p:sp>
        <p:nvSpPr>
          <p:cNvPr id="18" name="Oval 17">
            <a:extLst>
              <a:ext uri="{FF2B5EF4-FFF2-40B4-BE49-F238E27FC236}">
                <a16:creationId xmlns:a16="http://schemas.microsoft.com/office/drawing/2014/main" id="{1FE9AC55-98B5-4C2E-8D55-C5C711694C1E}"/>
              </a:ext>
            </a:extLst>
          </p:cNvPr>
          <p:cNvSpPr/>
          <p:nvPr/>
        </p:nvSpPr>
        <p:spPr>
          <a:xfrm>
            <a:off x="9837052" y="3961963"/>
            <a:ext cx="1894025" cy="928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End User Categories</a:t>
            </a:r>
            <a:endParaRPr lang="en-GB" sz="2000" b="1" dirty="0"/>
          </a:p>
        </p:txBody>
      </p:sp>
      <p:sp>
        <p:nvSpPr>
          <p:cNvPr id="19" name="TextBox 18">
            <a:extLst>
              <a:ext uri="{FF2B5EF4-FFF2-40B4-BE49-F238E27FC236}">
                <a16:creationId xmlns:a16="http://schemas.microsoft.com/office/drawing/2014/main" id="{01C9D4BA-EA57-4456-828D-A1EE1582D758}"/>
              </a:ext>
            </a:extLst>
          </p:cNvPr>
          <p:cNvSpPr txBox="1"/>
          <p:nvPr/>
        </p:nvSpPr>
        <p:spPr>
          <a:xfrm>
            <a:off x="5678153" y="2077747"/>
            <a:ext cx="1670513" cy="707886"/>
          </a:xfrm>
          <a:prstGeom prst="rect">
            <a:avLst/>
          </a:prstGeom>
          <a:noFill/>
        </p:spPr>
        <p:txBody>
          <a:bodyPr wrap="square" rtlCol="0">
            <a:spAutoFit/>
          </a:bodyPr>
          <a:lstStyle/>
          <a:p>
            <a:r>
              <a:rPr lang="en-US" sz="2000" b="1" dirty="0"/>
              <a:t>Performance </a:t>
            </a:r>
          </a:p>
          <a:p>
            <a:r>
              <a:rPr lang="en-US" sz="2000" b="1" dirty="0"/>
              <a:t>Criticality</a:t>
            </a:r>
            <a:endParaRPr lang="en-GB" sz="2000" b="1" dirty="0"/>
          </a:p>
        </p:txBody>
      </p:sp>
    </p:spTree>
    <p:extLst>
      <p:ext uri="{BB962C8B-B14F-4D97-AF65-F5344CB8AC3E}">
        <p14:creationId xmlns:p14="http://schemas.microsoft.com/office/powerpoint/2010/main" val="42245094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657224" y="499533"/>
            <a:ext cx="10772775" cy="1658198"/>
          </a:xfrm>
        </p:spPr>
        <p:txBody>
          <a:bodyPr>
            <a:normAutofit/>
          </a:bodyPr>
          <a:lstStyle/>
          <a:p>
            <a:r>
              <a:rPr lang="en-US"/>
              <a:t>User Expectation from Application</a:t>
            </a:r>
            <a:endParaRPr lang="en-US" dirty="0"/>
          </a:p>
        </p:txBody>
      </p:sp>
      <p:graphicFrame>
        <p:nvGraphicFramePr>
          <p:cNvPr id="16" name="Content Placeholder 13">
            <a:extLst>
              <a:ext uri="{FF2B5EF4-FFF2-40B4-BE49-F238E27FC236}">
                <a16:creationId xmlns:a16="http://schemas.microsoft.com/office/drawing/2014/main" id="{F3741D97-6CA8-448F-8EF5-BDAB34E49937}"/>
              </a:ext>
            </a:extLst>
          </p:cNvPr>
          <p:cNvGraphicFramePr>
            <a:graphicFrameLocks noGrp="1"/>
          </p:cNvGraphicFramePr>
          <p:nvPr>
            <p:ph idx="1"/>
            <p:extLst>
              <p:ext uri="{D42A27DB-BD31-4B8C-83A1-F6EECF244321}">
                <p14:modId xmlns:p14="http://schemas.microsoft.com/office/powerpoint/2010/main" val="433365249"/>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611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Manual Testing Strategies at Front-End</a:t>
            </a:r>
          </a:p>
        </p:txBody>
      </p:sp>
      <p:sp>
        <p:nvSpPr>
          <p:cNvPr id="14" name="Content Placeholder 13"/>
          <p:cNvSpPr>
            <a:spLocks noGrp="1"/>
          </p:cNvSpPr>
          <p:nvPr>
            <p:ph idx="1"/>
          </p:nvPr>
        </p:nvSpPr>
        <p:spPr/>
        <p:txBody>
          <a:bodyPr>
            <a:normAutofit/>
          </a:bodyPr>
          <a:lstStyle/>
          <a:p>
            <a:r>
              <a:rPr lang="en-US" b="1" dirty="0">
                <a:solidFill>
                  <a:srgbClr val="002060"/>
                </a:solidFill>
              </a:rPr>
              <a:t>Role of Tester: </a:t>
            </a:r>
            <a:r>
              <a:rPr lang="en-US" sz="2000" dirty="0">
                <a:solidFill>
                  <a:schemeClr val="tx1"/>
                </a:solidFill>
              </a:rPr>
              <a:t>Find defects ASAP, Report the defects and take necessary actions against defects.</a:t>
            </a:r>
          </a:p>
          <a:p>
            <a:endParaRPr lang="en-US" sz="2000" b="1" dirty="0">
              <a:solidFill>
                <a:schemeClr val="tx1"/>
              </a:solidFill>
            </a:endParaRPr>
          </a:p>
          <a:p>
            <a:r>
              <a:rPr lang="en-US" sz="2000" b="1" dirty="0">
                <a:solidFill>
                  <a:schemeClr val="tx1"/>
                </a:solidFill>
              </a:rPr>
              <a:t>V-Model:</a:t>
            </a:r>
          </a:p>
        </p:txBody>
      </p:sp>
      <p:pic>
        <p:nvPicPr>
          <p:cNvPr id="5" name="Picture 4" descr="Diagram&#10;&#10;Description automatically generated">
            <a:extLst>
              <a:ext uri="{FF2B5EF4-FFF2-40B4-BE49-F238E27FC236}">
                <a16:creationId xmlns:a16="http://schemas.microsoft.com/office/drawing/2014/main" id="{C82F3736-B32E-4453-8028-0BE8BFC75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789" y="2278548"/>
            <a:ext cx="8175458" cy="4314825"/>
          </a:xfrm>
          <a:prstGeom prst="rect">
            <a:avLst/>
          </a:prstGeom>
        </p:spPr>
      </p:pic>
    </p:spTree>
    <p:extLst>
      <p:ext uri="{BB962C8B-B14F-4D97-AF65-F5344CB8AC3E}">
        <p14:creationId xmlns:p14="http://schemas.microsoft.com/office/powerpoint/2010/main" val="314846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57224" y="499533"/>
            <a:ext cx="10773157" cy="580602"/>
          </a:xfrm>
        </p:spPr>
        <p:txBody>
          <a:bodyPr>
            <a:normAutofit/>
          </a:bodyPr>
          <a:lstStyle/>
          <a:p>
            <a:r>
              <a:rPr lang="en-US" sz="3200" b="1" dirty="0"/>
              <a:t>Verification process and Validation process</a:t>
            </a:r>
          </a:p>
        </p:txBody>
      </p:sp>
      <p:sp>
        <p:nvSpPr>
          <p:cNvPr id="14" name="Content Placeholder 13"/>
          <p:cNvSpPr>
            <a:spLocks noGrp="1"/>
          </p:cNvSpPr>
          <p:nvPr>
            <p:ph idx="1"/>
          </p:nvPr>
        </p:nvSpPr>
        <p:spPr>
          <a:xfrm>
            <a:off x="676656" y="1080135"/>
            <a:ext cx="10753725" cy="1697788"/>
          </a:xfrm>
        </p:spPr>
        <p:txBody>
          <a:bodyPr>
            <a:normAutofit/>
          </a:bodyPr>
          <a:lstStyle/>
          <a:p>
            <a:r>
              <a:rPr lang="en-US" b="1" dirty="0">
                <a:solidFill>
                  <a:srgbClr val="002060"/>
                </a:solidFill>
              </a:rPr>
              <a:t>Verification: </a:t>
            </a:r>
            <a:r>
              <a:rPr lang="en-US" sz="2000" dirty="0">
                <a:solidFill>
                  <a:srgbClr val="002060"/>
                </a:solidFill>
              </a:rPr>
              <a:t>Are we building the product, right ?</a:t>
            </a:r>
            <a:r>
              <a:rPr lang="en-US" sz="2000" dirty="0"/>
              <a:t> </a:t>
            </a:r>
            <a:endParaRPr lang="en-US" sz="2000" dirty="0">
              <a:solidFill>
                <a:schemeClr val="tx1"/>
              </a:solidFill>
            </a:endParaRPr>
          </a:p>
          <a:p>
            <a:pPr marL="457200" indent="-457200">
              <a:buAutoNum type="arabicPeriod"/>
            </a:pPr>
            <a:r>
              <a:rPr lang="en-US" sz="1800" b="1" dirty="0"/>
              <a:t>Walkthrough : </a:t>
            </a:r>
            <a:r>
              <a:rPr lang="en-US" sz="1600" dirty="0"/>
              <a:t>Informal process </a:t>
            </a:r>
          </a:p>
          <a:p>
            <a:pPr marL="0" indent="0">
              <a:buNone/>
            </a:pPr>
            <a:r>
              <a:rPr lang="en-US" sz="1600" b="1" dirty="0"/>
              <a:t>                                     </a:t>
            </a:r>
            <a:r>
              <a:rPr lang="en-US" sz="1600" dirty="0"/>
              <a:t>Explanation and observations.</a:t>
            </a:r>
            <a:endParaRPr lang="en-US" sz="1600" b="1" dirty="0"/>
          </a:p>
          <a:p>
            <a:pPr marL="0" indent="0">
              <a:buNone/>
            </a:pPr>
            <a:r>
              <a:rPr lang="en-US" sz="2000" dirty="0"/>
              <a:t>2.      </a:t>
            </a:r>
            <a:r>
              <a:rPr lang="en-US" sz="1800" b="1" dirty="0"/>
              <a:t>Review : </a:t>
            </a:r>
            <a:r>
              <a:rPr lang="en-US" sz="1600" dirty="0"/>
              <a:t>formal process (Team observation, review and report submitted.)</a:t>
            </a:r>
          </a:p>
          <a:p>
            <a:pPr marL="0" indent="0">
              <a:buNone/>
            </a:pPr>
            <a:endParaRPr lang="en-US" sz="1400" dirty="0"/>
          </a:p>
          <a:p>
            <a:pPr marL="0" indent="0">
              <a:buNone/>
            </a:pPr>
            <a:endParaRPr lang="en-US" dirty="0"/>
          </a:p>
        </p:txBody>
      </p:sp>
      <p:sp>
        <p:nvSpPr>
          <p:cNvPr id="4" name="Content Placeholder 13">
            <a:extLst>
              <a:ext uri="{FF2B5EF4-FFF2-40B4-BE49-F238E27FC236}">
                <a16:creationId xmlns:a16="http://schemas.microsoft.com/office/drawing/2014/main" id="{8D0B4B04-FC8F-4967-A049-BEF93A0E1A8F}"/>
              </a:ext>
            </a:extLst>
          </p:cNvPr>
          <p:cNvSpPr txBox="1">
            <a:spLocks/>
          </p:cNvSpPr>
          <p:nvPr/>
        </p:nvSpPr>
        <p:spPr>
          <a:xfrm>
            <a:off x="657224" y="2885787"/>
            <a:ext cx="10753725" cy="2237222"/>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b="1" dirty="0">
                <a:solidFill>
                  <a:srgbClr val="002060"/>
                </a:solidFill>
              </a:rPr>
              <a:t>Validation process</a:t>
            </a:r>
            <a:r>
              <a:rPr lang="en-US" sz="1800" b="1" dirty="0">
                <a:solidFill>
                  <a:srgbClr val="002060"/>
                </a:solidFill>
              </a:rPr>
              <a:t>: </a:t>
            </a:r>
            <a:r>
              <a:rPr lang="en-US" sz="1800" dirty="0">
                <a:solidFill>
                  <a:schemeClr val="tx1"/>
                </a:solidFill>
              </a:rPr>
              <a:t>Process of evaluating  the application  during or end of development process.</a:t>
            </a:r>
          </a:p>
          <a:p>
            <a:pPr marL="0" indent="0">
              <a:buFont typeface="Arial" pitchFamily="34" charset="0"/>
              <a:buNone/>
            </a:pPr>
            <a:endParaRPr lang="en-US" sz="1400" dirty="0"/>
          </a:p>
          <a:p>
            <a:pPr marL="0" indent="0">
              <a:buFont typeface="Arial" pitchFamily="34" charset="0"/>
              <a:buNone/>
            </a:pPr>
            <a:endParaRPr lang="en-US" b="1" dirty="0"/>
          </a:p>
          <a:p>
            <a:pPr marL="0" indent="0">
              <a:buFont typeface="Arial" pitchFamily="34" charset="0"/>
              <a:buNone/>
            </a:pPr>
            <a:endParaRPr lang="en-US" b="1" dirty="0"/>
          </a:p>
          <a:p>
            <a:pPr marL="0" indent="0">
              <a:buFont typeface="Arial" pitchFamily="34" charset="0"/>
              <a:buNone/>
            </a:pPr>
            <a:r>
              <a:rPr lang="en-US" b="1" dirty="0"/>
              <a:t>(Levels of Testing)</a:t>
            </a:r>
          </a:p>
        </p:txBody>
      </p:sp>
      <p:pic>
        <p:nvPicPr>
          <p:cNvPr id="3" name="Picture 2" descr="Table, timeline&#10;&#10;Description automatically generated">
            <a:extLst>
              <a:ext uri="{FF2B5EF4-FFF2-40B4-BE49-F238E27FC236}">
                <a16:creationId xmlns:a16="http://schemas.microsoft.com/office/drawing/2014/main" id="{90AB279D-E219-49FB-A84E-E83ECBEEF77F}"/>
              </a:ext>
            </a:extLst>
          </p:cNvPr>
          <p:cNvPicPr>
            <a:picLocks noChangeAspect="1"/>
          </p:cNvPicPr>
          <p:nvPr/>
        </p:nvPicPr>
        <p:blipFill rotWithShape="1">
          <a:blip r:embed="rId2">
            <a:extLst>
              <a:ext uri="{28A0092B-C50C-407E-A947-70E740481C1C}">
                <a14:useLocalDpi xmlns:a14="http://schemas.microsoft.com/office/drawing/2010/main" val="0"/>
              </a:ext>
            </a:extLst>
          </a:blip>
          <a:srcRect l="-3201" t="13079" r="4200" b="4451"/>
          <a:stretch/>
        </p:blipFill>
        <p:spPr>
          <a:xfrm>
            <a:off x="3054190" y="3245455"/>
            <a:ext cx="7663967" cy="3498311"/>
          </a:xfrm>
          <a:prstGeom prst="rect">
            <a:avLst/>
          </a:prstGeom>
        </p:spPr>
      </p:pic>
    </p:spTree>
    <p:extLst>
      <p:ext uri="{BB962C8B-B14F-4D97-AF65-F5344CB8AC3E}">
        <p14:creationId xmlns:p14="http://schemas.microsoft.com/office/powerpoint/2010/main" val="400319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User Expectation from Application</a:t>
            </a:r>
          </a:p>
        </p:txBody>
      </p:sp>
      <p:pic>
        <p:nvPicPr>
          <p:cNvPr id="3" name="Picture 2" descr="A picture containing meter&#10;&#10;Description automatically generated">
            <a:extLst>
              <a:ext uri="{FF2B5EF4-FFF2-40B4-BE49-F238E27FC236}">
                <a16:creationId xmlns:a16="http://schemas.microsoft.com/office/drawing/2014/main" id="{0FCC0F41-88A8-4B87-88BB-2BDE1E632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760"/>
            <a:ext cx="12192000" cy="6380480"/>
          </a:xfrm>
          <a:prstGeom prst="rect">
            <a:avLst/>
          </a:prstGeom>
        </p:spPr>
      </p:pic>
    </p:spTree>
    <p:extLst>
      <p:ext uri="{BB962C8B-B14F-4D97-AF65-F5344CB8AC3E}">
        <p14:creationId xmlns:p14="http://schemas.microsoft.com/office/powerpoint/2010/main" val="182147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4B60FA8-DE14-4FBB-965E-8CEF6903D0F5}"/>
              </a:ext>
            </a:extLst>
          </p:cNvPr>
          <p:cNvSpPr/>
          <p:nvPr/>
        </p:nvSpPr>
        <p:spPr>
          <a:xfrm>
            <a:off x="256673" y="474345"/>
            <a:ext cx="11726779" cy="6247864"/>
          </a:xfrm>
          <a:prstGeom prst="rect">
            <a:avLst/>
          </a:prstGeom>
        </p:spPr>
        <p:txBody>
          <a:bodyPr wrap="square">
            <a:spAutoFit/>
          </a:bodyPr>
          <a:lstStyle/>
          <a:p>
            <a:r>
              <a:rPr lang="en-US" sz="4000" b="1" dirty="0">
                <a:solidFill>
                  <a:srgbClr val="3A3A3A"/>
                </a:solidFill>
                <a:latin typeface="Work Sans"/>
              </a:rPr>
              <a:t>Test Plan</a:t>
            </a:r>
          </a:p>
          <a:p>
            <a:r>
              <a:rPr lang="en-US" sz="2000" b="1" dirty="0">
                <a:solidFill>
                  <a:srgbClr val="3A3A3A"/>
                </a:solidFill>
                <a:latin typeface="Work Sans"/>
              </a:rPr>
              <a:t> A dynamic document</a:t>
            </a:r>
            <a:r>
              <a:rPr lang="en-US" sz="2000" dirty="0">
                <a:solidFill>
                  <a:srgbClr val="3A3A3A"/>
                </a:solidFill>
                <a:latin typeface="Work Sans"/>
              </a:rPr>
              <a:t>. The success of a testing project depends upon a well-written Test Plan document that is always current. Test Plan is like </a:t>
            </a:r>
            <a:r>
              <a:rPr lang="en-US" sz="2000" b="1" dirty="0">
                <a:solidFill>
                  <a:srgbClr val="3A3A3A"/>
                </a:solidFill>
                <a:latin typeface="Work Sans"/>
              </a:rPr>
              <a:t>a blueprint of how the testing activity is going</a:t>
            </a:r>
            <a:r>
              <a:rPr lang="en-US" sz="2000" dirty="0">
                <a:solidFill>
                  <a:srgbClr val="3A3A3A"/>
                </a:solidFill>
                <a:latin typeface="Work Sans"/>
              </a:rPr>
              <a:t> to take place in a project.</a:t>
            </a:r>
          </a:p>
          <a:p>
            <a:r>
              <a:rPr lang="en-US" sz="2000" b="1" dirty="0">
                <a:solidFill>
                  <a:srgbClr val="3A3A3A"/>
                </a:solidFill>
                <a:latin typeface="Work Sans"/>
              </a:rPr>
              <a:t>Given below are a few pointers on a Test Plan of TrailSeek:</a:t>
            </a:r>
          </a:p>
          <a:p>
            <a:endParaRPr lang="en-US" sz="2000" dirty="0">
              <a:solidFill>
                <a:srgbClr val="3A3A3A"/>
              </a:solidFill>
              <a:latin typeface="Work Sans"/>
            </a:endParaRPr>
          </a:p>
          <a:p>
            <a:r>
              <a:rPr lang="en-US" sz="2000" b="1" dirty="0">
                <a:solidFill>
                  <a:srgbClr val="3A3A3A"/>
                </a:solidFill>
                <a:latin typeface="Work Sans"/>
              </a:rPr>
              <a:t>1)</a:t>
            </a:r>
            <a:r>
              <a:rPr lang="en-US" sz="2000" dirty="0">
                <a:solidFill>
                  <a:srgbClr val="3A3A3A"/>
                </a:solidFill>
                <a:latin typeface="Work Sans"/>
              </a:rPr>
              <a:t> Test Plan is a document that acts as a point of reference and only based on that testing is carried out within the team.</a:t>
            </a:r>
          </a:p>
          <a:p>
            <a:endParaRPr lang="en-US" sz="2000" dirty="0">
              <a:solidFill>
                <a:srgbClr val="3A3A3A"/>
              </a:solidFill>
              <a:latin typeface="Work Sans"/>
            </a:endParaRPr>
          </a:p>
          <a:p>
            <a:r>
              <a:rPr lang="en-US" sz="2000" b="1" dirty="0">
                <a:solidFill>
                  <a:srgbClr val="3A3A3A"/>
                </a:solidFill>
                <a:latin typeface="Work Sans"/>
              </a:rPr>
              <a:t>2)</a:t>
            </a:r>
            <a:r>
              <a:rPr lang="en-US" sz="2000" dirty="0">
                <a:solidFill>
                  <a:srgbClr val="3A3A3A"/>
                </a:solidFill>
                <a:latin typeface="Work Sans"/>
              </a:rPr>
              <a:t> It is also a document that we share with the team, Project Manager, Dev team and scrum master. This helps to enhance 	the level of transparency of the team’s work to the external teams.</a:t>
            </a:r>
          </a:p>
          <a:p>
            <a:endParaRPr lang="en-US" sz="2000" dirty="0">
              <a:solidFill>
                <a:srgbClr val="3A3A3A"/>
              </a:solidFill>
              <a:latin typeface="Work Sans"/>
            </a:endParaRPr>
          </a:p>
          <a:p>
            <a:r>
              <a:rPr lang="en-US" sz="2000" b="1" dirty="0">
                <a:solidFill>
                  <a:srgbClr val="3A3A3A"/>
                </a:solidFill>
                <a:latin typeface="Work Sans"/>
              </a:rPr>
              <a:t>3)</a:t>
            </a:r>
            <a:r>
              <a:rPr lang="en-US" sz="2000" dirty="0">
                <a:solidFill>
                  <a:srgbClr val="3A3A3A"/>
                </a:solidFill>
                <a:latin typeface="Work Sans"/>
              </a:rPr>
              <a:t> It is documented based on the inputs from the team members.</a:t>
            </a:r>
          </a:p>
          <a:p>
            <a:endParaRPr lang="en-US" sz="2000" dirty="0">
              <a:solidFill>
                <a:srgbClr val="3A3A3A"/>
              </a:solidFill>
              <a:latin typeface="Work Sans"/>
            </a:endParaRPr>
          </a:p>
          <a:p>
            <a:r>
              <a:rPr lang="en-US" sz="2000" b="1" dirty="0">
                <a:solidFill>
                  <a:srgbClr val="3A3A3A"/>
                </a:solidFill>
                <a:latin typeface="Work Sans"/>
              </a:rPr>
              <a:t>4)</a:t>
            </a:r>
            <a:r>
              <a:rPr lang="en-US" sz="2000" dirty="0">
                <a:solidFill>
                  <a:srgbClr val="3A3A3A"/>
                </a:solidFill>
                <a:latin typeface="Work Sans"/>
              </a:rPr>
              <a:t> Test Planning is typically allocated with 1/3</a:t>
            </a:r>
            <a:r>
              <a:rPr lang="en-US" sz="2000" baseline="30000" dirty="0">
                <a:solidFill>
                  <a:srgbClr val="3A3A3A"/>
                </a:solidFill>
                <a:latin typeface="Work Sans"/>
              </a:rPr>
              <a:t>rd</a:t>
            </a:r>
            <a:r>
              <a:rPr lang="en-US" sz="2000" dirty="0">
                <a:solidFill>
                  <a:srgbClr val="3A3A3A"/>
                </a:solidFill>
                <a:latin typeface="Work Sans"/>
              </a:rPr>
              <a:t> of the time that takes for the entire project engagement.  The other 1/3</a:t>
            </a:r>
            <a:r>
              <a:rPr lang="en-US" sz="2000" baseline="30000" dirty="0">
                <a:solidFill>
                  <a:srgbClr val="3A3A3A"/>
                </a:solidFill>
                <a:latin typeface="Work Sans"/>
              </a:rPr>
              <a:t>rd</a:t>
            </a:r>
            <a:r>
              <a:rPr lang="en-US" sz="2000" dirty="0">
                <a:solidFill>
                  <a:srgbClr val="3A3A3A"/>
                </a:solidFill>
                <a:latin typeface="Work Sans"/>
              </a:rPr>
              <a:t> is for Test Designing and the rest is for Test Execution.</a:t>
            </a:r>
          </a:p>
          <a:p>
            <a:endParaRPr lang="en-US" sz="2000" dirty="0">
              <a:solidFill>
                <a:srgbClr val="3A3A3A"/>
              </a:solidFill>
              <a:latin typeface="Work Sans"/>
            </a:endParaRPr>
          </a:p>
          <a:p>
            <a:r>
              <a:rPr lang="en-US" sz="2000" b="1" dirty="0">
                <a:solidFill>
                  <a:srgbClr val="3A3A3A"/>
                </a:solidFill>
                <a:latin typeface="Work Sans"/>
              </a:rPr>
              <a:t>5)</a:t>
            </a:r>
            <a:r>
              <a:rPr lang="en-US" sz="2000" dirty="0">
                <a:solidFill>
                  <a:srgbClr val="3A3A3A"/>
                </a:solidFill>
                <a:latin typeface="Work Sans"/>
              </a:rPr>
              <a:t> This plan is not static and is updated on an on-demand basis.</a:t>
            </a:r>
          </a:p>
          <a:p>
            <a:endParaRPr lang="en-US" sz="2000" dirty="0">
              <a:solidFill>
                <a:srgbClr val="3A3A3A"/>
              </a:solidFill>
              <a:latin typeface="Work Sans"/>
            </a:endParaRPr>
          </a:p>
          <a:p>
            <a:r>
              <a:rPr lang="en-US" sz="2000" b="1" dirty="0">
                <a:solidFill>
                  <a:srgbClr val="3A3A3A"/>
                </a:solidFill>
                <a:latin typeface="Work Sans"/>
              </a:rPr>
              <a:t>6)</a:t>
            </a:r>
            <a:r>
              <a:rPr lang="en-US" sz="2000" dirty="0">
                <a:solidFill>
                  <a:srgbClr val="3A3A3A"/>
                </a:solidFill>
                <a:latin typeface="Work Sans"/>
              </a:rPr>
              <a:t> The more detailed and comprehensive the plan is, the more successful will be the testing activity.</a:t>
            </a:r>
            <a:endParaRPr lang="en-US" sz="2000" b="0" i="0" dirty="0">
              <a:solidFill>
                <a:srgbClr val="3A3A3A"/>
              </a:solidFill>
              <a:effectLst/>
              <a:latin typeface="Work Sans"/>
            </a:endParaRP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15</TotalTime>
  <Words>991</Words>
  <Application>Microsoft Office PowerPoint</Application>
  <PresentationFormat>Widescreen</PresentationFormat>
  <Paragraphs>82</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 Light</vt:lpstr>
      <vt:lpstr>Euphemia</vt:lpstr>
      <vt:lpstr>Work Sans</vt:lpstr>
      <vt:lpstr>Metropolitan</vt:lpstr>
      <vt:lpstr>Trailseek</vt:lpstr>
      <vt:lpstr>Manual Testing Objectives</vt:lpstr>
      <vt:lpstr>Components of Application (TrailSeek)</vt:lpstr>
      <vt:lpstr>Characteristics of Application  ( Application is being Tested on following Characteristics )</vt:lpstr>
      <vt:lpstr>User Expectation from Application</vt:lpstr>
      <vt:lpstr>Manual Testing Strategies at Front-End</vt:lpstr>
      <vt:lpstr>Verification process and Validation process</vt:lpstr>
      <vt:lpstr>User Expectation from Application</vt:lpstr>
      <vt:lpstr>PowerPoint Presentation</vt:lpstr>
      <vt:lpstr>     A TEST CASE is a set of actions executed to verify a particular feature or functionality of software application. A Test Case contains test steps, test data, precondition, postcondition developed for specific test scenario to verify any requirement. The test case includes specific variables or conditions, using which we will compare expected and actual results to determine whether a software product is functioning as per the requirements of the Application. Test cases will be focused on    Test Scenario Vs Test Case  Test scenarios are rather vague and cover a wide range of possibilities. Testing is all about being very specific.   For a Test Scenario: Check Login Functionality there many possible test cases are:  Test Case 1: Check results on entering valid User Id &amp; Password Test Case 2: Check results on entering Invalid User ID &amp; Password Test Case 3: Check response when a User ID is Empty &amp; Login Button is pressed, and many more.    </vt:lpstr>
      <vt:lpstr>Test execution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Trailseek</dc:title>
  <dc:creator>D19123604 Irfan Ali</dc:creator>
  <cp:lastModifiedBy>D19123604 Irfan Ali</cp:lastModifiedBy>
  <cp:revision>2</cp:revision>
  <dcterms:created xsi:type="dcterms:W3CDTF">2020-10-20T20:21:14Z</dcterms:created>
  <dcterms:modified xsi:type="dcterms:W3CDTF">2020-10-20T20:36:44Z</dcterms:modified>
</cp:coreProperties>
</file>