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0"/>
  </p:notesMasterIdLst>
  <p:handoutMasterIdLst>
    <p:handoutMasterId r:id="rId11"/>
  </p:handoutMasterIdLst>
  <p:sldIdLst>
    <p:sldId id="256" r:id="rId5"/>
    <p:sldId id="262" r:id="rId6"/>
    <p:sldId id="263" r:id="rId7"/>
    <p:sldId id="264" r:id="rId8"/>
    <p:sldId id="260" r:id="rId9"/>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notesViewPr>
    <p:cSldViewPr snapToGrid="0">
      <p:cViewPr varScale="1">
        <p:scale>
          <a:sx n="88" d="100"/>
          <a:sy n="88"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9F1BE22-BD3B-4BA8-95EA-7296A8AA5B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D1B770D1-9BE8-4AC6-9AD5-C0F8842DA9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BDF94E-9595-4903-9DDC-FDADCBF39DEC}" type="datetimeFigureOut">
              <a:rPr lang="pt-BR" smtClean="0"/>
              <a:t>21/12/2019</a:t>
            </a:fld>
            <a:endParaRPr lang="pt-BR"/>
          </a:p>
        </p:txBody>
      </p:sp>
      <p:sp>
        <p:nvSpPr>
          <p:cNvPr id="4" name="Espaço Reservado para Rodapé 3">
            <a:extLst>
              <a:ext uri="{FF2B5EF4-FFF2-40B4-BE49-F238E27FC236}">
                <a16:creationId xmlns:a16="http://schemas.microsoft.com/office/drawing/2014/main" id="{B3564C92-A1B1-4C40-AB8E-3EF83F2633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3FAC9FD2-4C64-4A97-8ED4-C91CF8701F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040FA-3B2C-4E13-BFFD-C11A22D11A5A}" type="slidenum">
              <a:rPr lang="pt-BR" smtClean="0"/>
              <a:t>‹nº›</a:t>
            </a:fld>
            <a:endParaRPr lang="pt-BR"/>
          </a:p>
        </p:txBody>
      </p:sp>
    </p:spTree>
    <p:extLst>
      <p:ext uri="{BB962C8B-B14F-4D97-AF65-F5344CB8AC3E}">
        <p14:creationId xmlns:p14="http://schemas.microsoft.com/office/powerpoint/2010/main" val="38060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2EF54-A1F6-4E34-830B-86C7368B97CA}" type="datetimeFigureOut">
              <a:rPr lang="pt-BR" noProof="0" smtClean="0"/>
              <a:t>21/12/2019</a:t>
            </a:fld>
            <a:endParaRPr lang="pt-BR" noProof="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4D1C2-4E59-41B0-9C33-711FA5262530}" type="slidenum">
              <a:rPr lang="pt-BR" noProof="0" smtClean="0"/>
              <a:t>‹nº›</a:t>
            </a:fld>
            <a:endParaRPr lang="pt-BR" noProof="0"/>
          </a:p>
        </p:txBody>
      </p:sp>
    </p:spTree>
    <p:extLst>
      <p:ext uri="{BB962C8B-B14F-4D97-AF65-F5344CB8AC3E}">
        <p14:creationId xmlns:p14="http://schemas.microsoft.com/office/powerpoint/2010/main" val="108455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a:t>
            </a:fld>
            <a:endParaRPr lang="pt-BR" noProof="0"/>
          </a:p>
        </p:txBody>
      </p:sp>
    </p:spTree>
    <p:extLst>
      <p:ext uri="{BB962C8B-B14F-4D97-AF65-F5344CB8AC3E}">
        <p14:creationId xmlns:p14="http://schemas.microsoft.com/office/powerpoint/2010/main" val="383224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5</a:t>
            </a:fld>
            <a:endParaRPr lang="pt-BR" noProof="0"/>
          </a:p>
        </p:txBody>
      </p:sp>
    </p:spTree>
    <p:extLst>
      <p:ext uri="{BB962C8B-B14F-4D97-AF65-F5344CB8AC3E}">
        <p14:creationId xmlns:p14="http://schemas.microsoft.com/office/powerpoint/2010/main" val="192005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pt-BR" noProof="0"/>
              <a:t>Clique para editar o estilo de título Mestre</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a:t>Clique para editar o estilo de subtítulo Mestre</a:t>
            </a:r>
          </a:p>
        </p:txBody>
      </p:sp>
      <p:sp>
        <p:nvSpPr>
          <p:cNvPr id="4" name="Espaço Reservado para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09234CA2-9F5E-48FA-843C-0B2031554A67}" type="datetime1">
              <a:rPr lang="pt-BR" noProof="0" smtClean="0"/>
              <a:t>21/12/2019</a:t>
            </a:fld>
            <a:endParaRPr lang="pt-BR" noProof="0"/>
          </a:p>
        </p:txBody>
      </p:sp>
      <p:sp>
        <p:nvSpPr>
          <p:cNvPr id="5" name="Espaço Reservado para Rodapé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pt-BR" noProof="0"/>
          </a:p>
        </p:txBody>
      </p:sp>
      <p:sp>
        <p:nvSpPr>
          <p:cNvPr id="6" name="Espaço Reservado para Número de Slid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tâ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hasCustomPrompt="1"/>
          </p:nvPr>
        </p:nvSpPr>
        <p:spPr>
          <a:xfrm>
            <a:off x="581192" y="702156"/>
            <a:ext cx="11029616" cy="1013800"/>
          </a:xfrm>
        </p:spPr>
        <p:txBody>
          <a:bodyPr rtlCol="0"/>
          <a:lstStyle/>
          <a:p>
            <a:pPr rtl="0"/>
            <a:r>
              <a:rPr lang="pt-BR" noProof="0"/>
              <a:t>Clique para editar o estilo de título Mestre</a:t>
            </a:r>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631BE170-2D6A-4F23-959F-F3FDD7EE17C8}" type="datetime1">
              <a:rPr lang="pt-BR" noProof="0" smtClean="0"/>
              <a:t>21/12/2019</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pt-BR" noProof="0"/>
              <a:t>Clique para editar o título Mestre</a:t>
            </a:r>
          </a:p>
        </p:txBody>
      </p:sp>
      <p:sp>
        <p:nvSpPr>
          <p:cNvPr id="3" name="Espaço Reservado para Texto Vertical 2"/>
          <p:cNvSpPr>
            <a:spLocks noGrp="1"/>
          </p:cNvSpPr>
          <p:nvPr>
            <p:ph type="body" orient="vert" idx="1"/>
          </p:nvPr>
        </p:nvSpPr>
        <p:spPr>
          <a:xfrm>
            <a:off x="774923" y="675726"/>
            <a:ext cx="7896279" cy="5183073"/>
          </a:xfrm>
        </p:spPr>
        <p:txBody>
          <a:bodyPr vert="eaVert" rtlCol="0" anchor="t"/>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CCF2502B-DA48-44EE-974F-4401E37897C2}" type="datetime1">
              <a:rPr lang="pt-BR" noProof="0" smtClean="0"/>
              <a:t>21/12/2019</a:t>
            </a:fld>
            <a:endParaRPr lang="pt-BR" noProof="0"/>
          </a:p>
        </p:txBody>
      </p:sp>
      <p:sp>
        <p:nvSpPr>
          <p:cNvPr id="5" name="Espaço Reservado para Rodapé 4"/>
          <p:cNvSpPr>
            <a:spLocks noGrp="1"/>
          </p:cNvSpPr>
          <p:nvPr>
            <p:ph type="ftr" sz="quarter" idx="11"/>
          </p:nvPr>
        </p:nvSpPr>
        <p:spPr>
          <a:xfrm>
            <a:off x="774923" y="5951811"/>
            <a:ext cx="7896279" cy="365125"/>
          </a:xfrm>
        </p:spPr>
        <p:txBody>
          <a:bodyPr rtlCol="0"/>
          <a:lstStyle/>
          <a:p>
            <a:pPr rtl="0"/>
            <a:endParaRPr lang="pt-BR" noProof="0"/>
          </a:p>
        </p:txBody>
      </p:sp>
      <p:sp>
        <p:nvSpPr>
          <p:cNvPr id="6" name="Espaço Reservado para Número de Slid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7" name="Retâ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2" y="702156"/>
            <a:ext cx="11029616" cy="1013800"/>
          </a:xfrm>
        </p:spPr>
        <p:txBody>
          <a:bodyPr rtlCol="0"/>
          <a:lstStyle/>
          <a:p>
            <a:pPr rtl="0"/>
            <a:r>
              <a:rPr lang="pt-BR" noProof="0"/>
              <a:t>Clique para editar o estilo de título Mestre</a:t>
            </a:r>
          </a:p>
        </p:txBody>
      </p:sp>
      <p:sp>
        <p:nvSpPr>
          <p:cNvPr id="3" name="Espaço reservado para conteúdo 2"/>
          <p:cNvSpPr>
            <a:spLocks noGrp="1"/>
          </p:cNvSpPr>
          <p:nvPr>
            <p:ph idx="1"/>
          </p:nvPr>
        </p:nvSpPr>
        <p:spPr>
          <a:xfrm>
            <a:off x="581192" y="2180496"/>
            <a:ext cx="11029615" cy="3678303"/>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A7B1F27E-7DAF-45D3-90B3-991C8DB57655}" type="datetime1">
              <a:rPr lang="pt-BR" noProof="0" smtClean="0"/>
              <a:t>21/12/2019</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a:xfrm>
            <a:off x="10558300" y="5956137"/>
            <a:ext cx="1052508" cy="365125"/>
          </a:xfrm>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o texto Mestre</a:t>
            </a:r>
          </a:p>
        </p:txBody>
      </p:sp>
      <p:sp>
        <p:nvSpPr>
          <p:cNvPr id="4" name="Espaço Reservado para Data 3"/>
          <p:cNvSpPr>
            <a:spLocks noGrp="1"/>
          </p:cNvSpPr>
          <p:nvPr>
            <p:ph type="dt" sz="half" idx="10"/>
          </p:nvPr>
        </p:nvSpPr>
        <p:spPr/>
        <p:txBody>
          <a:bodyPr rtlCol="0"/>
          <a:lstStyle>
            <a:lvl1pPr>
              <a:defRPr>
                <a:solidFill>
                  <a:schemeClr val="accent1">
                    <a:lumMod val="75000"/>
                    <a:lumOff val="25000"/>
                  </a:schemeClr>
                </a:solidFill>
              </a:defRPr>
            </a:lvl1pPr>
          </a:lstStyle>
          <a:p>
            <a:pPr rtl="0"/>
            <a:fld id="{9C84BDBB-7383-475F-BEA4-6DEA016CA495}" type="datetime1">
              <a:rPr lang="pt-BR" noProof="0" smtClean="0"/>
              <a:t>21/12/2019</a:t>
            </a:fld>
            <a:endParaRPr lang="pt-BR" noProof="0"/>
          </a:p>
        </p:txBody>
      </p:sp>
      <p:sp>
        <p:nvSpPr>
          <p:cNvPr id="5" name="Espaço Reservado para Rodapé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pt-BR" noProof="0"/>
          </a:p>
        </p:txBody>
      </p:sp>
      <p:sp>
        <p:nvSpPr>
          <p:cNvPr id="6" name="Espaço reservado para o número do slid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Retâ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729658"/>
            <a:ext cx="11029616" cy="988332"/>
          </a:xfrm>
        </p:spPr>
        <p:txBody>
          <a:bodyPr rtlCol="0"/>
          <a:lstStyle/>
          <a:p>
            <a:pPr rtl="0"/>
            <a:r>
              <a:rPr lang="pt-BR" noProof="0"/>
              <a:t>Clique para editar o estilo de título Mestre</a:t>
            </a:r>
          </a:p>
        </p:txBody>
      </p:sp>
      <p:sp>
        <p:nvSpPr>
          <p:cNvPr id="3" name="Espaço reservado para conteúdo 2"/>
          <p:cNvSpPr>
            <a:spLocks noGrp="1"/>
          </p:cNvSpPr>
          <p:nvPr>
            <p:ph sz="half" idx="1"/>
          </p:nvPr>
        </p:nvSpPr>
        <p:spPr>
          <a:xfrm>
            <a:off x="581193" y="2228003"/>
            <a:ext cx="5422390" cy="3633047"/>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p:cNvSpPr>
            <a:spLocks noGrp="1"/>
          </p:cNvSpPr>
          <p:nvPr>
            <p:ph sz="half" idx="2"/>
          </p:nvPr>
        </p:nvSpPr>
        <p:spPr>
          <a:xfrm>
            <a:off x="6188417" y="2228003"/>
            <a:ext cx="5422392" cy="3633047"/>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p:cNvSpPr>
            <a:spLocks noGrp="1"/>
          </p:cNvSpPr>
          <p:nvPr>
            <p:ph type="dt" sz="half" idx="10"/>
          </p:nvPr>
        </p:nvSpPr>
        <p:spPr/>
        <p:txBody>
          <a:bodyPr rtlCol="0"/>
          <a:lstStyle/>
          <a:p>
            <a:pPr rtl="0"/>
            <a:fld id="{F0F057F5-8FF5-4D8D-8D1D-AB2EA718C0A8}" type="datetime1">
              <a:rPr lang="pt-BR" noProof="0" smtClean="0"/>
              <a:t>21/12/2019</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tâ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hasCustomPrompt="1"/>
          </p:nvPr>
        </p:nvSpPr>
        <p:spPr>
          <a:xfrm>
            <a:off x="581193" y="729658"/>
            <a:ext cx="11029616" cy="988332"/>
          </a:xfrm>
        </p:spPr>
        <p:txBody>
          <a:bodyPr rtlCol="0"/>
          <a:lstStyle/>
          <a:p>
            <a:pPr rtl="0"/>
            <a:r>
              <a:rPr lang="pt-BR" noProof="0"/>
              <a:t>Clique para editar o estilo de título Mestre</a:t>
            </a:r>
          </a:p>
        </p:txBody>
      </p:sp>
      <p:sp>
        <p:nvSpPr>
          <p:cNvPr id="3" name="Espaço Reservado para Tex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581194" y="2926052"/>
            <a:ext cx="5393100" cy="2934999"/>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6217709" y="2926052"/>
            <a:ext cx="5393100" cy="2934999"/>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p:cNvSpPr>
            <a:spLocks noGrp="1"/>
          </p:cNvSpPr>
          <p:nvPr>
            <p:ph type="dt" sz="half" idx="10"/>
          </p:nvPr>
        </p:nvSpPr>
        <p:spPr/>
        <p:txBody>
          <a:bodyPr rtlCol="0"/>
          <a:lstStyle/>
          <a:p>
            <a:pPr rtl="0"/>
            <a:fld id="{7A6DEE47-7D13-43F4-ABED-3A5080F68646}" type="datetime1">
              <a:rPr lang="pt-BR" noProof="0" smtClean="0"/>
              <a:t>21/12/2019</a:t>
            </a:fld>
            <a:endParaRPr lang="pt-BR" noProof="0"/>
          </a:p>
        </p:txBody>
      </p:sp>
      <p:sp>
        <p:nvSpPr>
          <p:cNvPr id="8" name="Espaço Reservado para Rodapé 7"/>
          <p:cNvSpPr>
            <a:spLocks noGrp="1"/>
          </p:cNvSpPr>
          <p:nvPr>
            <p:ph type="ftr" sz="quarter" idx="11"/>
          </p:nvPr>
        </p:nvSpPr>
        <p:spPr/>
        <p:txBody>
          <a:bodyPr rtlCol="0"/>
          <a:lstStyle/>
          <a:p>
            <a:pPr rtl="0"/>
            <a:endParaRPr lang="pt-BR" noProof="0"/>
          </a:p>
        </p:txBody>
      </p:sp>
      <p:sp>
        <p:nvSpPr>
          <p:cNvPr id="9" name="Espaço reservado para o número do slide 8"/>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rtlCol="0"/>
          <a:lstStyle/>
          <a:p>
            <a:pPr rtl="0"/>
            <a:fld id="{BE973E3D-DBBF-4A29-999A-7303C12DCD81}" type="datetime1">
              <a:rPr lang="pt-BR" noProof="0" smtClean="0"/>
              <a:t>21/12/2019</a:t>
            </a:fld>
            <a:endParaRPr lang="pt-BR" noProof="0"/>
          </a:p>
        </p:txBody>
      </p:sp>
      <p:sp>
        <p:nvSpPr>
          <p:cNvPr id="4" name="Espaço Reservado para Rodapé 3"/>
          <p:cNvSpPr>
            <a:spLocks noGrp="1"/>
          </p:cNvSpPr>
          <p:nvPr>
            <p:ph type="ftr" sz="quarter" idx="11"/>
          </p:nvPr>
        </p:nvSpPr>
        <p:spPr/>
        <p:txBody>
          <a:bodyPr rtlCol="0"/>
          <a:lstStyle/>
          <a:p>
            <a:pPr rtl="0"/>
            <a:endParaRPr lang="pt-BR" noProof="0"/>
          </a:p>
        </p:txBody>
      </p:sp>
      <p:sp>
        <p:nvSpPr>
          <p:cNvPr id="5" name="Espaço reservado para o número do slide 4"/>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
        <p:nvSpPr>
          <p:cNvPr id="7" name="Retâ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pt-BR" noProof="0"/>
              <a:t>Clique para editar o título Mestre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174E23CD-D9DA-4A76-9BB0-7BEF6E78EC36}" type="datetime1">
              <a:rPr lang="pt-BR" noProof="0" smtClean="0"/>
              <a:t>21/12/2019</a:t>
            </a:fld>
            <a:endParaRPr lang="pt-BR" noProof="0"/>
          </a:p>
        </p:txBody>
      </p:sp>
      <p:sp>
        <p:nvSpPr>
          <p:cNvPr id="3" name="Espaço Reservado para Rodapé 2"/>
          <p:cNvSpPr>
            <a:spLocks noGrp="1"/>
          </p:cNvSpPr>
          <p:nvPr>
            <p:ph type="ftr" sz="quarter" idx="11"/>
          </p:nvPr>
        </p:nvSpPr>
        <p:spPr/>
        <p:txBody>
          <a:bodyPr rtlCol="0"/>
          <a:lstStyle/>
          <a:p>
            <a:pPr rtl="0"/>
            <a:endParaRPr lang="pt-BR" noProof="0"/>
          </a:p>
        </p:txBody>
      </p:sp>
      <p:sp>
        <p:nvSpPr>
          <p:cNvPr id="4" name="Espaço reservado para o número do slide 3"/>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pt-BR" noProof="0"/>
              <a:t>Clique para editar o estilo de título Mestre</a:t>
            </a:r>
          </a:p>
        </p:txBody>
      </p:sp>
      <p:sp>
        <p:nvSpPr>
          <p:cNvPr id="3" name="Espaço reservado para conteúd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lvl1pPr>
              <a:defRPr>
                <a:solidFill>
                  <a:schemeClr val="accent1">
                    <a:lumMod val="75000"/>
                    <a:lumOff val="25000"/>
                  </a:schemeClr>
                </a:solidFill>
              </a:defRPr>
            </a:lvl1pPr>
          </a:lstStyle>
          <a:p>
            <a:pPr rtl="0"/>
            <a:fld id="{E782A511-DCA3-4DB1-B232-6DE9BF3E093E}" type="datetime1">
              <a:rPr lang="pt-BR" noProof="0" smtClean="0"/>
              <a:t>21/12/2019</a:t>
            </a:fld>
            <a:endParaRPr lang="pt-BR" noProof="0"/>
          </a:p>
        </p:txBody>
      </p:sp>
      <p:sp>
        <p:nvSpPr>
          <p:cNvPr id="6" name="Espaço Reservado para Rodapé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pt-BR" noProof="0"/>
          </a:p>
        </p:txBody>
      </p:sp>
      <p:sp>
        <p:nvSpPr>
          <p:cNvPr id="7" name="Espaço reservado para o número do slid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pt-BR" noProof="0"/>
              <a:t>Clique para editar o estilo de título Mestre</a:t>
            </a:r>
          </a:p>
        </p:txBody>
      </p:sp>
      <p:sp>
        <p:nvSpPr>
          <p:cNvPr id="3" name="Espaço Reservado para Imagem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4" name="Espaço reservado para tex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01A46BD8-7B90-4F0C-B77B-34482E71BE4B}" type="datetime1">
              <a:rPr lang="pt-BR" noProof="0" smtClean="0"/>
              <a:t>21/12/2019</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0D110607-227D-4A11-B3D0-0B2B6E648C32}" type="datetime1">
              <a:rPr lang="pt-BR" noProof="0" smtClean="0"/>
              <a:t>21/12/2019</a:t>
            </a:fld>
            <a:endParaRPr lang="pt-BR" noProof="0"/>
          </a:p>
        </p:txBody>
      </p:sp>
      <p:sp>
        <p:nvSpPr>
          <p:cNvPr id="5" name="Espaço Reservado para Rodapé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pt-BR" noProof="0"/>
          </a:p>
        </p:txBody>
      </p:sp>
      <p:sp>
        <p:nvSpPr>
          <p:cNvPr id="6" name="Espaço Reservado para Número de Slid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pt-BR" noProof="0" smtClean="0"/>
              <a:pPr rtl="0"/>
              <a:t>‹nº›</a:t>
            </a:fld>
            <a:endParaRPr lang="pt-BR" noProof="0"/>
          </a:p>
        </p:txBody>
      </p:sp>
      <p:sp>
        <p:nvSpPr>
          <p:cNvPr id="9" name="Retâ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â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pic>
        <p:nvPicPr>
          <p:cNvPr id="7" name="Imagem 6" descr="Conexões Digitai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â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tâ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tâ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tâ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pt-BR" sz="5100" dirty="0">
                <a:solidFill>
                  <a:schemeClr val="bg1"/>
                </a:solidFill>
              </a:rPr>
              <a:t>PERCEPTRON 2.0</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pt-BR" dirty="0">
                <a:solidFill>
                  <a:srgbClr val="7CEBFF"/>
                </a:solidFill>
              </a:rPr>
              <a:t>Proposta de utilização de armazenamento neural</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9DA7D-3212-481B-B85C-102D71B275BE}"/>
              </a:ext>
            </a:extLst>
          </p:cNvPr>
          <p:cNvSpPr>
            <a:spLocks noGrp="1"/>
          </p:cNvSpPr>
          <p:nvPr>
            <p:ph type="title"/>
          </p:nvPr>
        </p:nvSpPr>
        <p:spPr/>
        <p:txBody>
          <a:bodyPr/>
          <a:lstStyle/>
          <a:p>
            <a:r>
              <a:rPr lang="pt-BR" dirty="0"/>
              <a:t>Desenho da proposta</a:t>
            </a:r>
          </a:p>
        </p:txBody>
      </p:sp>
      <p:sp>
        <p:nvSpPr>
          <p:cNvPr id="3" name="Espaço Reservado para Conteúdo 2">
            <a:extLst>
              <a:ext uri="{FF2B5EF4-FFF2-40B4-BE49-F238E27FC236}">
                <a16:creationId xmlns:a16="http://schemas.microsoft.com/office/drawing/2014/main" id="{BADEDAD2-8615-42C0-AF03-4BA3A6A0FB82}"/>
              </a:ext>
            </a:extLst>
          </p:cNvPr>
          <p:cNvSpPr>
            <a:spLocks noGrp="1"/>
          </p:cNvSpPr>
          <p:nvPr>
            <p:ph idx="1"/>
          </p:nvPr>
        </p:nvSpPr>
        <p:spPr>
          <a:xfrm>
            <a:off x="581192" y="1841831"/>
            <a:ext cx="11029615" cy="2391504"/>
          </a:xfrm>
        </p:spPr>
        <p:txBody>
          <a:bodyPr>
            <a:normAutofit lnSpcReduction="10000"/>
          </a:bodyPr>
          <a:lstStyle/>
          <a:p>
            <a:r>
              <a:rPr lang="pt-BR" dirty="0"/>
              <a:t>Vemos abaixo um exemplo de um </a:t>
            </a:r>
            <a:r>
              <a:rPr lang="pt-BR" dirty="0" err="1"/>
              <a:t>perceptron</a:t>
            </a:r>
            <a:r>
              <a:rPr lang="pt-BR" dirty="0"/>
              <a:t>, que é a representação de um neurônio digital. A ideia básica desta proposta é fazer com quê cada </a:t>
            </a:r>
            <a:r>
              <a:rPr lang="pt-BR" dirty="0" err="1"/>
              <a:t>perceptron</a:t>
            </a:r>
            <a:r>
              <a:rPr lang="pt-BR" dirty="0"/>
              <a:t> armazene as informações pelas quais não fizeram o </a:t>
            </a:r>
            <a:r>
              <a:rPr lang="pt-BR" dirty="0" err="1"/>
              <a:t>perceptron</a:t>
            </a:r>
            <a:r>
              <a:rPr lang="pt-BR" dirty="0"/>
              <a:t> ser ativado. Com isso, o objetivo é simular o que ocorre nas células do cérebro que é o armazenamento de substancias que podem estar ligadas as memórias.</a:t>
            </a:r>
          </a:p>
          <a:p>
            <a:r>
              <a:rPr lang="pt-BR" dirty="0"/>
              <a:t>Basicamente, nas células neurais, a substância responsável pela nossa memória (curta ou longa) são armazenadas em locais específicos nos neurônios e isso faz com quê tenhamos memórias. Memórias de várias coisas, cheiro, imagens, sentimentos, etc. A ideia no entanto é tentar descobrir uma maneira de simular no </a:t>
            </a:r>
            <a:r>
              <a:rPr lang="pt-BR" dirty="0" err="1"/>
              <a:t>perceptron</a:t>
            </a:r>
            <a:r>
              <a:rPr lang="pt-BR" dirty="0"/>
              <a:t> esse comportamento.</a:t>
            </a:r>
          </a:p>
        </p:txBody>
      </p:sp>
      <p:pic>
        <p:nvPicPr>
          <p:cNvPr id="1026" name="Picture 2" descr="Resultado de imagem para Imagens do Perceptron&quot;">
            <a:extLst>
              <a:ext uri="{FF2B5EF4-FFF2-40B4-BE49-F238E27FC236}">
                <a16:creationId xmlns:a16="http://schemas.microsoft.com/office/drawing/2014/main" id="{39C5F7C4-15FE-45C7-A844-5F4EC1970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766" y="4384194"/>
            <a:ext cx="29718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3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2D34D-3938-4827-8435-9710B55F9EAF}"/>
              </a:ext>
            </a:extLst>
          </p:cNvPr>
          <p:cNvSpPr>
            <a:spLocks noGrp="1"/>
          </p:cNvSpPr>
          <p:nvPr>
            <p:ph type="title"/>
          </p:nvPr>
        </p:nvSpPr>
        <p:spPr/>
        <p:txBody>
          <a:bodyPr/>
          <a:lstStyle/>
          <a:p>
            <a:r>
              <a:rPr lang="pt-BR" dirty="0"/>
              <a:t>Desenho da proposta</a:t>
            </a:r>
          </a:p>
        </p:txBody>
      </p:sp>
      <p:sp>
        <p:nvSpPr>
          <p:cNvPr id="3" name="Espaço Reservado para Conteúdo 2">
            <a:extLst>
              <a:ext uri="{FF2B5EF4-FFF2-40B4-BE49-F238E27FC236}">
                <a16:creationId xmlns:a16="http://schemas.microsoft.com/office/drawing/2014/main" id="{8B27E6BD-D79D-4198-8599-935EBDFF9AD4}"/>
              </a:ext>
            </a:extLst>
          </p:cNvPr>
          <p:cNvSpPr>
            <a:spLocks noGrp="1"/>
          </p:cNvSpPr>
          <p:nvPr>
            <p:ph idx="1"/>
          </p:nvPr>
        </p:nvSpPr>
        <p:spPr>
          <a:xfrm>
            <a:off x="581192" y="1926501"/>
            <a:ext cx="11029615" cy="715104"/>
          </a:xfrm>
        </p:spPr>
        <p:txBody>
          <a:bodyPr/>
          <a:lstStyle/>
          <a:p>
            <a:r>
              <a:rPr lang="pt-BR" dirty="0"/>
              <a:t>Temos abaixo a representação de como seria o armazenamento e utilização da informação da NÃO ativação do PERCEPTRON</a:t>
            </a:r>
          </a:p>
        </p:txBody>
      </p:sp>
      <p:sp>
        <p:nvSpPr>
          <p:cNvPr id="4" name="Elipse 3">
            <a:extLst>
              <a:ext uri="{FF2B5EF4-FFF2-40B4-BE49-F238E27FC236}">
                <a16:creationId xmlns:a16="http://schemas.microsoft.com/office/drawing/2014/main" id="{8103BBDB-D9C3-4EFD-B79C-85511142FE44}"/>
              </a:ext>
            </a:extLst>
          </p:cNvPr>
          <p:cNvSpPr/>
          <p:nvPr/>
        </p:nvSpPr>
        <p:spPr>
          <a:xfrm>
            <a:off x="4927600" y="3674533"/>
            <a:ext cx="1947333" cy="19473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Angulado 5">
            <a:extLst>
              <a:ext uri="{FF2B5EF4-FFF2-40B4-BE49-F238E27FC236}">
                <a16:creationId xmlns:a16="http://schemas.microsoft.com/office/drawing/2014/main" id="{72DFA6A3-D4D2-4D8C-AB65-B723E50BBE5A}"/>
              </a:ext>
            </a:extLst>
          </p:cNvPr>
          <p:cNvCxnSpPr>
            <a:endCxn id="4" idx="1"/>
          </p:cNvCxnSpPr>
          <p:nvPr/>
        </p:nvCxnSpPr>
        <p:spPr>
          <a:xfrm>
            <a:off x="2794000" y="3572933"/>
            <a:ext cx="2418780" cy="386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Angulado 7">
            <a:extLst>
              <a:ext uri="{FF2B5EF4-FFF2-40B4-BE49-F238E27FC236}">
                <a16:creationId xmlns:a16="http://schemas.microsoft.com/office/drawing/2014/main" id="{33B90A53-77CE-4DCB-859B-77A53AA17553}"/>
              </a:ext>
            </a:extLst>
          </p:cNvPr>
          <p:cNvCxnSpPr>
            <a:endCxn id="4" idx="2"/>
          </p:cNvCxnSpPr>
          <p:nvPr/>
        </p:nvCxnSpPr>
        <p:spPr>
          <a:xfrm>
            <a:off x="2777067" y="4216396"/>
            <a:ext cx="2150533" cy="4318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Angulado 9">
            <a:extLst>
              <a:ext uri="{FF2B5EF4-FFF2-40B4-BE49-F238E27FC236}">
                <a16:creationId xmlns:a16="http://schemas.microsoft.com/office/drawing/2014/main" id="{C3C5755A-750C-4E43-9DDF-25FDBB40AAE8}"/>
              </a:ext>
            </a:extLst>
          </p:cNvPr>
          <p:cNvCxnSpPr>
            <a:cxnSpLocks/>
            <a:endCxn id="4" idx="3"/>
          </p:cNvCxnSpPr>
          <p:nvPr/>
        </p:nvCxnSpPr>
        <p:spPr>
          <a:xfrm flipV="1">
            <a:off x="2794000" y="5336686"/>
            <a:ext cx="2418780" cy="197818"/>
          </a:xfrm>
          <a:prstGeom prst="bentConnector4">
            <a:avLst>
              <a:gd name="adj1" fmla="val 44105"/>
              <a:gd name="adj2" fmla="val -1556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CF176999-3DD5-42C2-8880-596C64DD1128}"/>
              </a:ext>
            </a:extLst>
          </p:cNvPr>
          <p:cNvCxnSpPr>
            <a:endCxn id="4" idx="0"/>
          </p:cNvCxnSpPr>
          <p:nvPr/>
        </p:nvCxnSpPr>
        <p:spPr>
          <a:xfrm>
            <a:off x="4927600" y="2641605"/>
            <a:ext cx="973667" cy="1032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C0BDE939-0206-47FF-995B-A77049E53AB4}"/>
              </a:ext>
            </a:extLst>
          </p:cNvPr>
          <p:cNvSpPr txBox="1"/>
          <p:nvPr/>
        </p:nvSpPr>
        <p:spPr>
          <a:xfrm>
            <a:off x="2418576" y="3396991"/>
            <a:ext cx="415498" cy="369332"/>
          </a:xfrm>
          <a:prstGeom prst="rect">
            <a:avLst/>
          </a:prstGeom>
          <a:noFill/>
        </p:spPr>
        <p:txBody>
          <a:bodyPr wrap="none" rtlCol="0">
            <a:spAutoFit/>
          </a:bodyPr>
          <a:lstStyle/>
          <a:p>
            <a:r>
              <a:rPr lang="pt-BR" dirty="0"/>
              <a:t>E1</a:t>
            </a:r>
          </a:p>
        </p:txBody>
      </p:sp>
      <p:sp>
        <p:nvSpPr>
          <p:cNvPr id="15" name="CaixaDeTexto 14">
            <a:extLst>
              <a:ext uri="{FF2B5EF4-FFF2-40B4-BE49-F238E27FC236}">
                <a16:creationId xmlns:a16="http://schemas.microsoft.com/office/drawing/2014/main" id="{3F1E1772-8494-4552-ADBF-93CD473B7F62}"/>
              </a:ext>
            </a:extLst>
          </p:cNvPr>
          <p:cNvSpPr txBox="1"/>
          <p:nvPr/>
        </p:nvSpPr>
        <p:spPr>
          <a:xfrm>
            <a:off x="2418576" y="4018578"/>
            <a:ext cx="415498" cy="369332"/>
          </a:xfrm>
          <a:prstGeom prst="rect">
            <a:avLst/>
          </a:prstGeom>
          <a:noFill/>
        </p:spPr>
        <p:txBody>
          <a:bodyPr wrap="none" rtlCol="0">
            <a:spAutoFit/>
          </a:bodyPr>
          <a:lstStyle/>
          <a:p>
            <a:r>
              <a:rPr lang="pt-BR" dirty="0"/>
              <a:t>E2</a:t>
            </a:r>
          </a:p>
        </p:txBody>
      </p:sp>
      <p:sp>
        <p:nvSpPr>
          <p:cNvPr id="16" name="CaixaDeTexto 15">
            <a:extLst>
              <a:ext uri="{FF2B5EF4-FFF2-40B4-BE49-F238E27FC236}">
                <a16:creationId xmlns:a16="http://schemas.microsoft.com/office/drawing/2014/main" id="{DB251FEE-2B39-40E2-B4D8-DCF59A1EB9D0}"/>
              </a:ext>
            </a:extLst>
          </p:cNvPr>
          <p:cNvSpPr txBox="1"/>
          <p:nvPr/>
        </p:nvSpPr>
        <p:spPr>
          <a:xfrm>
            <a:off x="2418576" y="5321929"/>
            <a:ext cx="415498" cy="369332"/>
          </a:xfrm>
          <a:prstGeom prst="rect">
            <a:avLst/>
          </a:prstGeom>
          <a:noFill/>
        </p:spPr>
        <p:txBody>
          <a:bodyPr wrap="none" rtlCol="0">
            <a:spAutoFit/>
          </a:bodyPr>
          <a:lstStyle/>
          <a:p>
            <a:r>
              <a:rPr lang="pt-BR" dirty="0"/>
              <a:t>E3</a:t>
            </a:r>
          </a:p>
        </p:txBody>
      </p:sp>
      <p:sp>
        <p:nvSpPr>
          <p:cNvPr id="17" name="CaixaDeTexto 16">
            <a:extLst>
              <a:ext uri="{FF2B5EF4-FFF2-40B4-BE49-F238E27FC236}">
                <a16:creationId xmlns:a16="http://schemas.microsoft.com/office/drawing/2014/main" id="{CCAC5567-9ED7-4DE8-9610-4F5D0189094B}"/>
              </a:ext>
            </a:extLst>
          </p:cNvPr>
          <p:cNvSpPr txBox="1"/>
          <p:nvPr/>
        </p:nvSpPr>
        <p:spPr>
          <a:xfrm>
            <a:off x="3852333" y="3212325"/>
            <a:ext cx="351378" cy="369332"/>
          </a:xfrm>
          <a:prstGeom prst="rect">
            <a:avLst/>
          </a:prstGeom>
          <a:noFill/>
        </p:spPr>
        <p:txBody>
          <a:bodyPr wrap="none" rtlCol="0">
            <a:spAutoFit/>
          </a:bodyPr>
          <a:lstStyle/>
          <a:p>
            <a:r>
              <a:rPr lang="pt-BR" dirty="0"/>
              <a:t>w</a:t>
            </a:r>
          </a:p>
        </p:txBody>
      </p:sp>
      <p:sp>
        <p:nvSpPr>
          <p:cNvPr id="18" name="CaixaDeTexto 17">
            <a:extLst>
              <a:ext uri="{FF2B5EF4-FFF2-40B4-BE49-F238E27FC236}">
                <a16:creationId xmlns:a16="http://schemas.microsoft.com/office/drawing/2014/main" id="{DCA2DE2F-17A9-4A8E-8BEB-5834F20DF3C6}"/>
              </a:ext>
            </a:extLst>
          </p:cNvPr>
          <p:cNvSpPr txBox="1"/>
          <p:nvPr/>
        </p:nvSpPr>
        <p:spPr>
          <a:xfrm>
            <a:off x="3873511" y="4320321"/>
            <a:ext cx="351378" cy="369332"/>
          </a:xfrm>
          <a:prstGeom prst="rect">
            <a:avLst/>
          </a:prstGeom>
          <a:noFill/>
        </p:spPr>
        <p:txBody>
          <a:bodyPr wrap="none" rtlCol="0">
            <a:spAutoFit/>
          </a:bodyPr>
          <a:lstStyle/>
          <a:p>
            <a:r>
              <a:rPr lang="pt-BR" dirty="0"/>
              <a:t>w</a:t>
            </a:r>
          </a:p>
        </p:txBody>
      </p:sp>
      <p:sp>
        <p:nvSpPr>
          <p:cNvPr id="19" name="CaixaDeTexto 18">
            <a:extLst>
              <a:ext uri="{FF2B5EF4-FFF2-40B4-BE49-F238E27FC236}">
                <a16:creationId xmlns:a16="http://schemas.microsoft.com/office/drawing/2014/main" id="{EFFCC1A9-D977-4DAC-87C5-0FB88A373579}"/>
              </a:ext>
            </a:extLst>
          </p:cNvPr>
          <p:cNvSpPr txBox="1"/>
          <p:nvPr/>
        </p:nvSpPr>
        <p:spPr>
          <a:xfrm>
            <a:off x="3852333" y="5246649"/>
            <a:ext cx="351378" cy="369332"/>
          </a:xfrm>
          <a:prstGeom prst="rect">
            <a:avLst/>
          </a:prstGeom>
          <a:noFill/>
        </p:spPr>
        <p:txBody>
          <a:bodyPr wrap="none" rtlCol="0">
            <a:spAutoFit/>
          </a:bodyPr>
          <a:lstStyle/>
          <a:p>
            <a:r>
              <a:rPr lang="pt-BR" dirty="0"/>
              <a:t>w</a:t>
            </a:r>
          </a:p>
        </p:txBody>
      </p:sp>
      <p:sp>
        <p:nvSpPr>
          <p:cNvPr id="20" name="CaixaDeTexto 19">
            <a:extLst>
              <a:ext uri="{FF2B5EF4-FFF2-40B4-BE49-F238E27FC236}">
                <a16:creationId xmlns:a16="http://schemas.microsoft.com/office/drawing/2014/main" id="{4D422980-EF57-41AB-BC5F-31441144DB58}"/>
              </a:ext>
            </a:extLst>
          </p:cNvPr>
          <p:cNvSpPr txBox="1"/>
          <p:nvPr/>
        </p:nvSpPr>
        <p:spPr>
          <a:xfrm>
            <a:off x="4614333" y="2367581"/>
            <a:ext cx="300082" cy="369332"/>
          </a:xfrm>
          <a:prstGeom prst="rect">
            <a:avLst/>
          </a:prstGeom>
          <a:noFill/>
        </p:spPr>
        <p:txBody>
          <a:bodyPr wrap="none" rtlCol="0">
            <a:spAutoFit/>
          </a:bodyPr>
          <a:lstStyle/>
          <a:p>
            <a:r>
              <a:rPr lang="pt-BR" dirty="0"/>
              <a:t>b</a:t>
            </a:r>
          </a:p>
        </p:txBody>
      </p:sp>
      <p:sp>
        <p:nvSpPr>
          <p:cNvPr id="21" name="CaixaDeTexto 20">
            <a:extLst>
              <a:ext uri="{FF2B5EF4-FFF2-40B4-BE49-F238E27FC236}">
                <a16:creationId xmlns:a16="http://schemas.microsoft.com/office/drawing/2014/main" id="{2C4EDA66-DB0C-4AD2-8F84-7CBE6C09D029}"/>
              </a:ext>
            </a:extLst>
          </p:cNvPr>
          <p:cNvSpPr txBox="1"/>
          <p:nvPr/>
        </p:nvSpPr>
        <p:spPr>
          <a:xfrm>
            <a:off x="5664663" y="4211710"/>
            <a:ext cx="473206" cy="830997"/>
          </a:xfrm>
          <a:prstGeom prst="rect">
            <a:avLst/>
          </a:prstGeom>
          <a:noFill/>
        </p:spPr>
        <p:txBody>
          <a:bodyPr wrap="none" rtlCol="0">
            <a:spAutoFit/>
          </a:bodyPr>
          <a:lstStyle/>
          <a:p>
            <a:r>
              <a:rPr lang="pt-BR" sz="4800" dirty="0"/>
              <a:t>F</a:t>
            </a:r>
          </a:p>
        </p:txBody>
      </p:sp>
      <p:cxnSp>
        <p:nvCxnSpPr>
          <p:cNvPr id="23" name="Conector de Seta Reta 22">
            <a:extLst>
              <a:ext uri="{FF2B5EF4-FFF2-40B4-BE49-F238E27FC236}">
                <a16:creationId xmlns:a16="http://schemas.microsoft.com/office/drawing/2014/main" id="{85559FEB-5544-40C2-91B6-1E1AF78779CE}"/>
              </a:ext>
            </a:extLst>
          </p:cNvPr>
          <p:cNvCxnSpPr>
            <a:cxnSpLocks/>
            <a:stCxn id="4" idx="6"/>
          </p:cNvCxnSpPr>
          <p:nvPr/>
        </p:nvCxnSpPr>
        <p:spPr>
          <a:xfrm flipV="1">
            <a:off x="6874933" y="4071687"/>
            <a:ext cx="908333" cy="576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078B8AAF-202A-438A-BE7E-E75BA6AD4542}"/>
              </a:ext>
            </a:extLst>
          </p:cNvPr>
          <p:cNvCxnSpPr>
            <a:cxnSpLocks/>
            <a:stCxn id="4" idx="6"/>
          </p:cNvCxnSpPr>
          <p:nvPr/>
        </p:nvCxnSpPr>
        <p:spPr>
          <a:xfrm>
            <a:off x="6874933" y="4648200"/>
            <a:ext cx="878135" cy="394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ixaDeTexto 25">
            <a:extLst>
              <a:ext uri="{FF2B5EF4-FFF2-40B4-BE49-F238E27FC236}">
                <a16:creationId xmlns:a16="http://schemas.microsoft.com/office/drawing/2014/main" id="{939198B4-3319-45B8-8D77-2E85758F60E1}"/>
              </a:ext>
            </a:extLst>
          </p:cNvPr>
          <p:cNvSpPr txBox="1"/>
          <p:nvPr/>
        </p:nvSpPr>
        <p:spPr>
          <a:xfrm>
            <a:off x="7753068" y="3842378"/>
            <a:ext cx="654346" cy="369332"/>
          </a:xfrm>
          <a:prstGeom prst="rect">
            <a:avLst/>
          </a:prstGeom>
          <a:noFill/>
        </p:spPr>
        <p:txBody>
          <a:bodyPr wrap="none" rtlCol="0">
            <a:spAutoFit/>
          </a:bodyPr>
          <a:lstStyle/>
          <a:p>
            <a:r>
              <a:rPr lang="pt-BR" dirty="0"/>
              <a:t>r = 1</a:t>
            </a:r>
          </a:p>
        </p:txBody>
      </p:sp>
      <p:sp>
        <p:nvSpPr>
          <p:cNvPr id="27" name="CaixaDeTexto 26">
            <a:extLst>
              <a:ext uri="{FF2B5EF4-FFF2-40B4-BE49-F238E27FC236}">
                <a16:creationId xmlns:a16="http://schemas.microsoft.com/office/drawing/2014/main" id="{DBFC07DF-2F08-4E42-BDBD-167118D953C4}"/>
              </a:ext>
            </a:extLst>
          </p:cNvPr>
          <p:cNvSpPr txBox="1"/>
          <p:nvPr/>
        </p:nvSpPr>
        <p:spPr>
          <a:xfrm>
            <a:off x="7677996" y="4938191"/>
            <a:ext cx="654346" cy="369332"/>
          </a:xfrm>
          <a:prstGeom prst="rect">
            <a:avLst/>
          </a:prstGeom>
          <a:noFill/>
        </p:spPr>
        <p:txBody>
          <a:bodyPr wrap="none" rtlCol="0">
            <a:spAutoFit/>
          </a:bodyPr>
          <a:lstStyle/>
          <a:p>
            <a:r>
              <a:rPr lang="pt-BR" dirty="0"/>
              <a:t>r = 0</a:t>
            </a:r>
          </a:p>
        </p:txBody>
      </p:sp>
      <p:sp>
        <p:nvSpPr>
          <p:cNvPr id="28" name="Retângulo 27">
            <a:extLst>
              <a:ext uri="{FF2B5EF4-FFF2-40B4-BE49-F238E27FC236}">
                <a16:creationId xmlns:a16="http://schemas.microsoft.com/office/drawing/2014/main" id="{756A1BE4-CCF3-478E-B08F-5B2CBEE09CE4}"/>
              </a:ext>
            </a:extLst>
          </p:cNvPr>
          <p:cNvSpPr/>
          <p:nvPr/>
        </p:nvSpPr>
        <p:spPr>
          <a:xfrm>
            <a:off x="5367867" y="5321929"/>
            <a:ext cx="1185333" cy="10329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BC6440C6-3EF9-408F-8467-4BF44ADE5540}"/>
              </a:ext>
            </a:extLst>
          </p:cNvPr>
          <p:cNvSpPr txBox="1"/>
          <p:nvPr/>
        </p:nvSpPr>
        <p:spPr>
          <a:xfrm>
            <a:off x="5689599" y="5572863"/>
            <a:ext cx="665567" cy="830997"/>
          </a:xfrm>
          <a:prstGeom prst="rect">
            <a:avLst/>
          </a:prstGeom>
          <a:noFill/>
        </p:spPr>
        <p:txBody>
          <a:bodyPr wrap="none" rtlCol="0">
            <a:spAutoFit/>
          </a:bodyPr>
          <a:lstStyle/>
          <a:p>
            <a:r>
              <a:rPr lang="pt-BR" sz="4800" dirty="0">
                <a:solidFill>
                  <a:srgbClr val="FF0000"/>
                </a:solidFill>
              </a:rPr>
              <a:t>M</a:t>
            </a:r>
          </a:p>
        </p:txBody>
      </p:sp>
      <p:sp>
        <p:nvSpPr>
          <p:cNvPr id="30" name="CaixaDeTexto 29">
            <a:extLst>
              <a:ext uri="{FF2B5EF4-FFF2-40B4-BE49-F238E27FC236}">
                <a16:creationId xmlns:a16="http://schemas.microsoft.com/office/drawing/2014/main" id="{5AA02884-165D-4911-8D82-8E86283022A7}"/>
              </a:ext>
            </a:extLst>
          </p:cNvPr>
          <p:cNvSpPr txBox="1"/>
          <p:nvPr/>
        </p:nvSpPr>
        <p:spPr>
          <a:xfrm>
            <a:off x="8587460" y="2513283"/>
            <a:ext cx="3589866" cy="3693319"/>
          </a:xfrm>
          <a:prstGeom prst="rect">
            <a:avLst/>
          </a:prstGeom>
          <a:noFill/>
        </p:spPr>
        <p:txBody>
          <a:bodyPr wrap="square" rtlCol="0">
            <a:spAutoFit/>
          </a:bodyPr>
          <a:lstStyle/>
          <a:p>
            <a:r>
              <a:rPr lang="pt-BR" u="sng" dirty="0">
                <a:solidFill>
                  <a:srgbClr val="FF0000"/>
                </a:solidFill>
              </a:rPr>
              <a:t>Lógica da Função Neural</a:t>
            </a:r>
          </a:p>
          <a:p>
            <a:r>
              <a:rPr lang="pt-BR" dirty="0">
                <a:solidFill>
                  <a:srgbClr val="FF0000"/>
                </a:solidFill>
              </a:rPr>
              <a:t>Se M ≠ Vazio então</a:t>
            </a:r>
          </a:p>
          <a:p>
            <a:r>
              <a:rPr lang="pt-BR" dirty="0">
                <a:solidFill>
                  <a:srgbClr val="FF0000"/>
                </a:solidFill>
              </a:rPr>
              <a:t>F = (((E1.w) + (E2.w) + (E3.w) ) . b) + M</a:t>
            </a:r>
          </a:p>
          <a:p>
            <a:r>
              <a:rPr lang="pt-BR" dirty="0">
                <a:solidFill>
                  <a:srgbClr val="FF0000"/>
                </a:solidFill>
              </a:rPr>
              <a:t>Senão </a:t>
            </a:r>
          </a:p>
          <a:p>
            <a:r>
              <a:rPr lang="pt-BR" dirty="0"/>
              <a:t>F = ((E1.w) + (E2.w) + (E3.w) ) . b</a:t>
            </a:r>
          </a:p>
          <a:p>
            <a:endParaRPr lang="pt-BR" dirty="0"/>
          </a:p>
          <a:p>
            <a:r>
              <a:rPr lang="pt-BR" dirty="0"/>
              <a:t>Se F &gt; 0 então r = 1</a:t>
            </a:r>
          </a:p>
          <a:p>
            <a:r>
              <a:rPr lang="pt-BR" dirty="0"/>
              <a:t>Senão Se F &lt;= 0 r = 0</a:t>
            </a:r>
          </a:p>
          <a:p>
            <a:endParaRPr lang="pt-BR" dirty="0"/>
          </a:p>
          <a:p>
            <a:r>
              <a:rPr lang="pt-BR" dirty="0">
                <a:solidFill>
                  <a:srgbClr val="FF0000"/>
                </a:solidFill>
              </a:rPr>
              <a:t>Condição de Memória</a:t>
            </a:r>
          </a:p>
          <a:p>
            <a:r>
              <a:rPr lang="pt-BR" dirty="0">
                <a:solidFill>
                  <a:srgbClr val="FF0000"/>
                </a:solidFill>
              </a:rPr>
              <a:t>Se r = 0 então</a:t>
            </a:r>
          </a:p>
          <a:p>
            <a:r>
              <a:rPr lang="pt-BR" dirty="0">
                <a:solidFill>
                  <a:srgbClr val="FF0000"/>
                </a:solidFill>
              </a:rPr>
              <a:t>M = resultado de F</a:t>
            </a:r>
          </a:p>
        </p:txBody>
      </p:sp>
    </p:spTree>
    <p:extLst>
      <p:ext uri="{BB962C8B-B14F-4D97-AF65-F5344CB8AC3E}">
        <p14:creationId xmlns:p14="http://schemas.microsoft.com/office/powerpoint/2010/main" val="372434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FE64A6-BD87-4B01-A110-B26EEB9F3376}"/>
              </a:ext>
            </a:extLst>
          </p:cNvPr>
          <p:cNvSpPr>
            <a:spLocks noGrp="1"/>
          </p:cNvSpPr>
          <p:nvPr>
            <p:ph type="title"/>
          </p:nvPr>
        </p:nvSpPr>
        <p:spPr/>
        <p:txBody>
          <a:bodyPr/>
          <a:lstStyle/>
          <a:p>
            <a:r>
              <a:rPr lang="pt-BR" dirty="0"/>
              <a:t>DIVISÃO REDE NEURAL</a:t>
            </a:r>
          </a:p>
        </p:txBody>
      </p:sp>
      <p:sp>
        <p:nvSpPr>
          <p:cNvPr id="3" name="Espaço Reservado para Conteúdo 2">
            <a:extLst>
              <a:ext uri="{FF2B5EF4-FFF2-40B4-BE49-F238E27FC236}">
                <a16:creationId xmlns:a16="http://schemas.microsoft.com/office/drawing/2014/main" id="{441C5F10-F3BD-4F18-B766-4BE7B8DCA64F}"/>
              </a:ext>
            </a:extLst>
          </p:cNvPr>
          <p:cNvSpPr>
            <a:spLocks noGrp="1"/>
          </p:cNvSpPr>
          <p:nvPr>
            <p:ph idx="1"/>
          </p:nvPr>
        </p:nvSpPr>
        <p:spPr>
          <a:xfrm>
            <a:off x="2653048" y="1922916"/>
            <a:ext cx="8957759" cy="4606673"/>
          </a:xfrm>
        </p:spPr>
        <p:txBody>
          <a:bodyPr>
            <a:normAutofit fontScale="92500" lnSpcReduction="20000"/>
          </a:bodyPr>
          <a:lstStyle/>
          <a:p>
            <a:r>
              <a:rPr lang="pt-BR" dirty="0"/>
              <a:t>Neste contexto de armazenamento de memória neural, podemos aproveitar e subdividir a rede neural em 3 partes. Para isso, nossa rede neural deve conter no mínimo 3 neurônios para que a ideia funcione.</a:t>
            </a:r>
          </a:p>
          <a:p>
            <a:r>
              <a:rPr lang="pt-BR" dirty="0"/>
              <a:t>Em uma rede neural normal utilizamos a definição da função (que é justamente o que o neurônio irá fazer ou calcular) em todos os neurônios da rede. Ou seja, em uma rede neural, todos os neurônios se comportam da mesma maneira. Porém, no cérebro isso não acontece. No cérebro existem regiões que possuem funções (visão, sentido, memória, </a:t>
            </a:r>
            <a:r>
              <a:rPr lang="pt-BR" dirty="0" err="1"/>
              <a:t>etc</a:t>
            </a:r>
            <a:r>
              <a:rPr lang="pt-BR" dirty="0"/>
              <a:t>) e cada neurônio dessas regiões possuem funções distintas.</a:t>
            </a:r>
          </a:p>
          <a:p>
            <a:r>
              <a:rPr lang="pt-BR" dirty="0"/>
              <a:t>A ideia neste caso é dividir a rede neural em 3 camadas. São elas:</a:t>
            </a:r>
          </a:p>
          <a:p>
            <a:pPr lvl="1"/>
            <a:r>
              <a:rPr lang="pt-BR" dirty="0" err="1"/>
              <a:t>Deutocérebro</a:t>
            </a:r>
            <a:r>
              <a:rPr lang="pt-BR" dirty="0"/>
              <a:t>: Responsável em receber as informações, de qualquer tipo (números, textos, </a:t>
            </a:r>
            <a:r>
              <a:rPr lang="pt-BR" dirty="0" err="1"/>
              <a:t>etc</a:t>
            </a:r>
            <a:r>
              <a:rPr lang="pt-BR" dirty="0"/>
              <a:t>), identificar em qual das outras 2 regiões seguintes processará ou não a informação recebida. Ou seja, se houver algum tipo de NÃO ativação desses neurônios, a informação será armazenada neles para que possa ser processada ou não nas camadas seguintes. </a:t>
            </a:r>
            <a:r>
              <a:rPr lang="pt-BR" b="1" dirty="0"/>
              <a:t>OBS.: Essa lógica ainda precisa ser pensada para saber o comportamento desses neurônios.</a:t>
            </a:r>
          </a:p>
          <a:p>
            <a:pPr lvl="1"/>
            <a:r>
              <a:rPr lang="pt-BR" dirty="0" err="1"/>
              <a:t>Protocérebro</a:t>
            </a:r>
            <a:r>
              <a:rPr lang="pt-BR" dirty="0"/>
              <a:t>: Responsável no processamento e identificação de imagens. Hoje nós utilizamos as redes neurais profundas (</a:t>
            </a:r>
            <a:r>
              <a:rPr lang="pt-BR" dirty="0" err="1"/>
              <a:t>Deep</a:t>
            </a:r>
            <a:r>
              <a:rPr lang="pt-BR" dirty="0"/>
              <a:t> Learning) para esta tarefa e faremos da mesma maneira nesta camada.</a:t>
            </a:r>
          </a:p>
          <a:p>
            <a:pPr lvl="1"/>
            <a:r>
              <a:rPr lang="pt-BR" dirty="0" err="1"/>
              <a:t>Tritocérebro</a:t>
            </a:r>
            <a:r>
              <a:rPr lang="pt-BR" dirty="0"/>
              <a:t>: Responsável pelo processamento de palavras, letras, símbolos, movimentos, etc. Esta camada irá tentar fazer identificações das informações recebidas e dizer se são reconhece ou não. Ou se possui ou não possui tal característica, se é igual ou não. Depende da programação da função dos neurônios a serem feitas. </a:t>
            </a:r>
            <a:r>
              <a:rPr lang="pt-BR" b="1" dirty="0"/>
              <a:t>OBS.: Neste também a lógica precisa ser pensada também.</a:t>
            </a:r>
          </a:p>
        </p:txBody>
      </p:sp>
      <p:sp>
        <p:nvSpPr>
          <p:cNvPr id="4" name="Retângulo 3" descr="Network">
            <a:extLst>
              <a:ext uri="{FF2B5EF4-FFF2-40B4-BE49-F238E27FC236}">
                <a16:creationId xmlns:a16="http://schemas.microsoft.com/office/drawing/2014/main" id="{607B51BE-AD32-4DB7-9CFC-4DB4A1C53DC4}"/>
              </a:ext>
            </a:extLst>
          </p:cNvPr>
          <p:cNvSpPr/>
          <p:nvPr/>
        </p:nvSpPr>
        <p:spPr>
          <a:xfrm>
            <a:off x="207705" y="1940257"/>
            <a:ext cx="2285995" cy="2285995"/>
          </a:xfrm>
          <a:prstGeom prst="rect">
            <a:avLst/>
          </a:prstGeom>
          <a:blipFill>
            <a:blip r:embed="rId2">
              <a:extLst>
                <a:ext uri="{96DAC541-7B7A-43D3-8B79-37D633B846F1}">
                  <asvg:svgBlip xmlns:asvg="http://schemas.microsoft.com/office/drawing/2016/SVG/main" r:embed="rId3"/>
                </a:ext>
              </a:extLst>
            </a:blip>
            <a:srcRect/>
            <a:stretch>
              <a:fillRect/>
            </a:stretch>
          </a:blipFill>
        </p:spPr>
        <p:style>
          <a:lnRef idx="0">
            <a:schemeClr val="lt1">
              <a:alpha val="0"/>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107454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â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pic>
        <p:nvPicPr>
          <p:cNvPr id="5" name="Imagem 4" descr="Números Digitai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tâ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pt-BR" dirty="0">
                <a:solidFill>
                  <a:srgbClr val="FFFFFF"/>
                </a:solidFill>
              </a:rPr>
              <a:t>Obrigado</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pt-BR" dirty="0">
                <a:solidFill>
                  <a:schemeClr val="bg2"/>
                </a:solidFill>
              </a:rPr>
              <a:t>Vinicius_vix@hotmail.com</a:t>
            </a:r>
          </a:p>
          <a:p>
            <a:pPr rtl="0"/>
            <a:endParaRPr lang="pt-BR" dirty="0">
              <a:solidFill>
                <a:schemeClr val="bg2"/>
              </a:solidFill>
            </a:endParaRPr>
          </a:p>
          <a:p>
            <a:pPr rtl="0"/>
            <a:endParaRPr lang="pt-BR" dirty="0">
              <a:solidFill>
                <a:schemeClr val="bg2"/>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â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tâ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tâ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Tecnologia (design Dividendo)</Template>
  <TotalTime>0</TotalTime>
  <Words>586</Words>
  <Application>Microsoft Office PowerPoint</Application>
  <PresentationFormat>Widescreen</PresentationFormat>
  <Paragraphs>41</Paragraphs>
  <Slides>5</Slides>
  <Notes>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vt:i4>
      </vt:variant>
    </vt:vector>
  </HeadingPairs>
  <TitlesOfParts>
    <vt:vector size="10" baseType="lpstr">
      <vt:lpstr>Arial</vt:lpstr>
      <vt:lpstr>Calibri</vt:lpstr>
      <vt:lpstr>Gill Sans MT</vt:lpstr>
      <vt:lpstr>Wingdings 2</vt:lpstr>
      <vt:lpstr>Dividendo</vt:lpstr>
      <vt:lpstr>PERCEPTRON 2.0</vt:lpstr>
      <vt:lpstr>Desenho da proposta</vt:lpstr>
      <vt:lpstr>Desenho da proposta</vt:lpstr>
      <vt:lpstr>DIVISÃO REDE NEURAL</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2019-12-21T11:24:02Z</dcterms:created>
  <dcterms:modified xsi:type="dcterms:W3CDTF">2019-12-21T12:20:21Z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