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handoutMasterIdLst>
    <p:handoutMasterId r:id="rId114"/>
  </p:handoutMasterIdLst>
  <p:sldIdLst>
    <p:sldId id="256" r:id="rId2"/>
    <p:sldId id="257" r:id="rId3"/>
    <p:sldId id="258" r:id="rId4"/>
    <p:sldId id="259" r:id="rId5"/>
    <p:sldId id="260" r:id="rId6"/>
    <p:sldId id="264" r:id="rId7"/>
    <p:sldId id="263" r:id="rId8"/>
    <p:sldId id="265" r:id="rId9"/>
    <p:sldId id="266" r:id="rId10"/>
    <p:sldId id="321" r:id="rId11"/>
    <p:sldId id="322" r:id="rId12"/>
    <p:sldId id="323" r:id="rId13"/>
    <p:sldId id="267" r:id="rId14"/>
    <p:sldId id="268" r:id="rId15"/>
    <p:sldId id="269" r:id="rId16"/>
    <p:sldId id="270" r:id="rId17"/>
    <p:sldId id="271" r:id="rId18"/>
    <p:sldId id="272" r:id="rId19"/>
    <p:sldId id="273" r:id="rId20"/>
    <p:sldId id="274" r:id="rId21"/>
    <p:sldId id="275" r:id="rId22"/>
    <p:sldId id="324" r:id="rId23"/>
    <p:sldId id="325" r:id="rId24"/>
    <p:sldId id="326" r:id="rId25"/>
    <p:sldId id="328" r:id="rId26"/>
    <p:sldId id="342" r:id="rId27"/>
    <p:sldId id="329" r:id="rId28"/>
    <p:sldId id="330" r:id="rId29"/>
    <p:sldId id="331" r:id="rId30"/>
    <p:sldId id="343" r:id="rId31"/>
    <p:sldId id="332" r:id="rId32"/>
    <p:sldId id="333" r:id="rId33"/>
    <p:sldId id="334" r:id="rId34"/>
    <p:sldId id="344" r:id="rId35"/>
    <p:sldId id="335" r:id="rId36"/>
    <p:sldId id="336" r:id="rId37"/>
    <p:sldId id="345" r:id="rId38"/>
    <p:sldId id="338" r:id="rId39"/>
    <p:sldId id="339" r:id="rId40"/>
    <p:sldId id="346" r:id="rId41"/>
    <p:sldId id="340" r:id="rId42"/>
    <p:sldId id="347" r:id="rId43"/>
    <p:sldId id="341" r:id="rId44"/>
    <p:sldId id="349" r:id="rId45"/>
    <p:sldId id="348" r:id="rId46"/>
    <p:sldId id="350" r:id="rId47"/>
    <p:sldId id="351" r:id="rId48"/>
    <p:sldId id="352" r:id="rId49"/>
    <p:sldId id="353" r:id="rId50"/>
    <p:sldId id="354" r:id="rId51"/>
    <p:sldId id="355" r:id="rId52"/>
    <p:sldId id="376" r:id="rId53"/>
    <p:sldId id="358" r:id="rId54"/>
    <p:sldId id="359" r:id="rId55"/>
    <p:sldId id="360" r:id="rId56"/>
    <p:sldId id="361" r:id="rId57"/>
    <p:sldId id="362" r:id="rId58"/>
    <p:sldId id="363" r:id="rId59"/>
    <p:sldId id="364" r:id="rId60"/>
    <p:sldId id="365" r:id="rId61"/>
    <p:sldId id="366" r:id="rId62"/>
    <p:sldId id="367" r:id="rId63"/>
    <p:sldId id="368" r:id="rId64"/>
    <p:sldId id="327" r:id="rId65"/>
    <p:sldId id="276" r:id="rId66"/>
    <p:sldId id="277" r:id="rId67"/>
    <p:sldId id="374" r:id="rId68"/>
    <p:sldId id="375" r:id="rId69"/>
    <p:sldId id="279" r:id="rId70"/>
    <p:sldId id="278" r:id="rId71"/>
    <p:sldId id="281" r:id="rId72"/>
    <p:sldId id="280" r:id="rId73"/>
    <p:sldId id="371" r:id="rId74"/>
    <p:sldId id="369" r:id="rId75"/>
    <p:sldId id="372" r:id="rId76"/>
    <p:sldId id="373" r:id="rId77"/>
    <p:sldId id="313" r:id="rId78"/>
    <p:sldId id="282" r:id="rId79"/>
    <p:sldId id="283" r:id="rId80"/>
    <p:sldId id="284" r:id="rId81"/>
    <p:sldId id="285" r:id="rId82"/>
    <p:sldId id="286" r:id="rId83"/>
    <p:sldId id="287" r:id="rId84"/>
    <p:sldId id="288" r:id="rId85"/>
    <p:sldId id="290" r:id="rId86"/>
    <p:sldId id="291" r:id="rId87"/>
    <p:sldId id="293" r:id="rId88"/>
    <p:sldId id="295" r:id="rId89"/>
    <p:sldId id="294" r:id="rId90"/>
    <p:sldId id="296" r:id="rId91"/>
    <p:sldId id="298" r:id="rId92"/>
    <p:sldId id="297" r:id="rId93"/>
    <p:sldId id="300" r:id="rId94"/>
    <p:sldId id="299" r:id="rId95"/>
    <p:sldId id="311" r:id="rId96"/>
    <p:sldId id="302" r:id="rId97"/>
    <p:sldId id="303" r:id="rId98"/>
    <p:sldId id="310" r:id="rId99"/>
    <p:sldId id="306" r:id="rId100"/>
    <p:sldId id="308" r:id="rId101"/>
    <p:sldId id="304" r:id="rId102"/>
    <p:sldId id="305" r:id="rId103"/>
    <p:sldId id="314" r:id="rId104"/>
    <p:sldId id="315" r:id="rId105"/>
    <p:sldId id="316" r:id="rId106"/>
    <p:sldId id="317" r:id="rId107"/>
    <p:sldId id="318" r:id="rId108"/>
    <p:sldId id="319" r:id="rId109"/>
    <p:sldId id="320" r:id="rId110"/>
    <p:sldId id="312" r:id="rId111"/>
    <p:sldId id="309" r:id="rId112"/>
  </p:sldIdLst>
  <p:sldSz cx="9144000" cy="6858000" type="screen4x3"/>
  <p:notesSz cx="7099300" cy="10234613"/>
  <p:custShowLst>
    <p:custShow name="Apresentação personalizada 1" id="0">
      <p:sldLst>
        <p:sld r:id="rId9"/>
      </p:sldLst>
    </p:custShow>
  </p:custShow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9C1"/>
    <a:srgbClr val="FBE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6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19"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FC6C549A-9968-45B5-8D2A-6D67D1CDE81C}" type="datetimeFigureOut">
              <a:rPr lang="pt-BR" smtClean="0"/>
              <a:pPr/>
              <a:t>18/04/2022</a:t>
            </a:fld>
            <a:endParaRPr lang="pt-BR"/>
          </a:p>
        </p:txBody>
      </p:sp>
      <p:sp>
        <p:nvSpPr>
          <p:cNvPr id="4" name="Espaço Reservado para Rodapé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5" name="Espaço Reservado para Número de Slide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90102093-9F09-4292-8573-9150DE9EB9AC}" type="slidenum">
              <a:rPr lang="pt-BR" smtClean="0"/>
              <a:pPr/>
              <a:t>‹nº›</a:t>
            </a:fld>
            <a:endParaRPr lang="pt-BR"/>
          </a:p>
        </p:txBody>
      </p:sp>
    </p:spTree>
    <p:extLst>
      <p:ext uri="{BB962C8B-B14F-4D97-AF65-F5344CB8AC3E}">
        <p14:creationId xmlns:p14="http://schemas.microsoft.com/office/powerpoint/2010/main" val="2477890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B30E593B-1F2E-4BDD-8B0F-57BD4CDF07C0}" type="datetimeFigureOut">
              <a:rPr lang="pt-BR" smtClean="0"/>
              <a:pPr/>
              <a:t>18/04/2022</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57B328D-3985-48C8-881E-DE9C47C659E1}" type="slidenum">
              <a:rPr lang="pt-BR" smtClean="0"/>
              <a:pPr/>
              <a:t>‹nº›</a:t>
            </a:fld>
            <a:endParaRPr lang="pt-BR"/>
          </a:p>
        </p:txBody>
      </p:sp>
    </p:spTree>
    <p:extLst>
      <p:ext uri="{BB962C8B-B14F-4D97-AF65-F5344CB8AC3E}">
        <p14:creationId xmlns:p14="http://schemas.microsoft.com/office/powerpoint/2010/main" val="1628404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10</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11</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12</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13</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14</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15</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16</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17</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18</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19</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2</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20</a:t>
            </a:fld>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21</a:t>
            </a:fld>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65</a:t>
            </a:fld>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66</a:t>
            </a:fld>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69</a:t>
            </a:fld>
            <a:endParaRPr 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70</a:t>
            </a:fld>
            <a:endParaRPr 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71</a:t>
            </a:fld>
            <a:endParaRPr 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72</a:t>
            </a:fld>
            <a:endParaRPr 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73</a:t>
            </a:fld>
            <a:endParaRPr 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77</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3</a:t>
            </a:fld>
            <a:endParaRPr 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78</a:t>
            </a:fld>
            <a:endParaRPr 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79</a:t>
            </a:fld>
            <a:endParaRPr 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80</a:t>
            </a:fld>
            <a:endParaRPr lang="pt-B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81</a:t>
            </a:fld>
            <a:endParaRPr lang="pt-B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82</a:t>
            </a:fld>
            <a:endParaRPr lang="pt-B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83</a:t>
            </a:fld>
            <a:endParaRPr lang="pt-B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84</a:t>
            </a:fld>
            <a:endParaRPr lang="pt-B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85</a:t>
            </a:fld>
            <a:endParaRPr lang="pt-B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86</a:t>
            </a:fld>
            <a:endParaRPr lang="pt-B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87</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4</a:t>
            </a:fld>
            <a:endParaRPr lang="pt-B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88</a:t>
            </a:fld>
            <a:endParaRPr lang="pt-B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89</a:t>
            </a:fld>
            <a:endParaRPr lang="pt-B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90</a:t>
            </a:fld>
            <a:endParaRPr lang="pt-B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91</a:t>
            </a:fld>
            <a:endParaRPr lang="pt-B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92</a:t>
            </a:fld>
            <a:endParaRPr lang="pt-B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93</a:t>
            </a:fld>
            <a:endParaRPr lang="pt-B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94</a:t>
            </a:fld>
            <a:endParaRPr lang="pt-B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96</a:t>
            </a:fld>
            <a:endParaRPr lang="pt-B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97</a:t>
            </a:fld>
            <a:endParaRPr lang="pt-B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98</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5</a:t>
            </a:fld>
            <a:endParaRPr lang="pt-B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99</a:t>
            </a:fld>
            <a:endParaRPr lang="pt-B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100</a:t>
            </a:fld>
            <a:endParaRPr lang="pt-B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101</a:t>
            </a:fld>
            <a:endParaRPr lang="pt-B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102</a:t>
            </a:fld>
            <a:endParaRPr lang="pt-B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103</a:t>
            </a:fld>
            <a:endParaRPr lang="pt-B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104</a:t>
            </a:fld>
            <a:endParaRPr lang="pt-B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106</a:t>
            </a:fld>
            <a:endParaRPr lang="pt-B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107</a:t>
            </a:fld>
            <a:endParaRPr lang="pt-B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111</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7</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8</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157B328D-3985-48C8-881E-DE9C47C659E1}" type="slidenum">
              <a:rPr lang="pt-BR" smtClean="0"/>
              <a:pPr/>
              <a:t>9</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7E3F263F-F10B-485F-B7BE-0232DB34FF95}" type="datetime1">
              <a:rPr lang="pt-BR" smtClean="0"/>
              <a:t>18/04/2022</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B1E133B5-36C1-43A8-9363-885FE5A16835}"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6B61A59D-FC3E-45AE-A397-E37553F273CB}" type="datetime1">
              <a:rPr lang="pt-BR" smtClean="0"/>
              <a:t>18/04/2022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1E133B5-36C1-43A8-9363-885FE5A1683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D113DDC3-B379-4A03-8919-9090912A8D72}" type="datetime1">
              <a:rPr lang="pt-BR" smtClean="0"/>
              <a:t>18/04/2022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1E133B5-36C1-43A8-9363-885FE5A1683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4"/>
          </p:nvPr>
        </p:nvSpPr>
        <p:spPr/>
        <p:txBody>
          <a:bodyPr rtlCol="0"/>
          <a:lstStyle/>
          <a:p>
            <a:fld id="{228BC70E-58F4-47A2-BF7E-B3C14B2FD4B4}" type="datetime1">
              <a:rPr lang="pt-BR" smtClean="0"/>
              <a:t>18/04/2022</a:t>
            </a:fld>
            <a:endParaRPr lang="pt-BR"/>
          </a:p>
        </p:txBody>
      </p:sp>
      <p:sp>
        <p:nvSpPr>
          <p:cNvPr id="9" name="Espaço Reservado para Número de Slide 8"/>
          <p:cNvSpPr>
            <a:spLocks noGrp="1"/>
          </p:cNvSpPr>
          <p:nvPr>
            <p:ph type="sldNum" sz="quarter" idx="15"/>
          </p:nvPr>
        </p:nvSpPr>
        <p:spPr/>
        <p:txBody>
          <a:bodyPr rtlCol="0"/>
          <a:lstStyle/>
          <a:p>
            <a:fld id="{B1E133B5-36C1-43A8-9363-885FE5A16835}"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E651779E-243E-429B-B8B8-517EB66ECD69}" type="datetime1">
              <a:rPr lang="pt-BR" smtClean="0"/>
              <a:t>18/04/2022</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B1E133B5-36C1-43A8-9363-885FE5A16835}"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5" name="Espaço Reservado para Data 4"/>
          <p:cNvSpPr>
            <a:spLocks noGrp="1"/>
          </p:cNvSpPr>
          <p:nvPr>
            <p:ph type="dt" sz="half" idx="10"/>
          </p:nvPr>
        </p:nvSpPr>
        <p:spPr/>
        <p:txBody>
          <a:bodyPr/>
          <a:lstStyle/>
          <a:p>
            <a:fld id="{3994284D-4E7C-49BC-9EA4-55E80CE1A8A1}" type="datetime1">
              <a:rPr lang="pt-BR" smtClean="0"/>
              <a:t>18/04/2022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1E133B5-36C1-43A8-9363-885FE5A16835}"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a:t>Clique para editar o estilo do título mestre</a:t>
            </a:r>
            <a:endParaRPr kumimoji="0" lang="en-US"/>
          </a:p>
        </p:txBody>
      </p:sp>
      <p:sp>
        <p:nvSpPr>
          <p:cNvPr id="7" name="Espaço Reservado para Data 6"/>
          <p:cNvSpPr>
            <a:spLocks noGrp="1"/>
          </p:cNvSpPr>
          <p:nvPr>
            <p:ph type="dt" sz="half" idx="10"/>
          </p:nvPr>
        </p:nvSpPr>
        <p:spPr/>
        <p:txBody>
          <a:bodyPr/>
          <a:lstStyle/>
          <a:p>
            <a:fld id="{F43172C5-8E8E-4D14-A9FF-D72F891AFB9E}" type="datetime1">
              <a:rPr lang="pt-BR" smtClean="0"/>
              <a:t>18/04/2022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1E133B5-36C1-43A8-9363-885FE5A16835}"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8AC0A178-716F-47C2-B299-151E0361A77C}" type="datetime1">
              <a:rPr lang="pt-BR" smtClean="0"/>
              <a:t>18/04/2022</a:t>
            </a:fld>
            <a:endParaRPr lang="pt-BR"/>
          </a:p>
        </p:txBody>
      </p:sp>
      <p:sp>
        <p:nvSpPr>
          <p:cNvPr id="7" name="Espaço Reservado para Número de Slide 6"/>
          <p:cNvSpPr>
            <a:spLocks noGrp="1"/>
          </p:cNvSpPr>
          <p:nvPr>
            <p:ph type="sldNum" sz="quarter" idx="11"/>
          </p:nvPr>
        </p:nvSpPr>
        <p:spPr/>
        <p:txBody>
          <a:bodyPr rtlCol="0"/>
          <a:lstStyle/>
          <a:p>
            <a:fld id="{B1E133B5-36C1-43A8-9363-885FE5A16835}"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7214D7D-A90D-461F-B10D-6D18AC2BD55E}" type="datetime1">
              <a:rPr lang="pt-BR" smtClean="0"/>
              <a:t>18/04/2022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1E133B5-36C1-43A8-9363-885FE5A1683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1" name="Espaço Reservado para Data 20"/>
          <p:cNvSpPr>
            <a:spLocks noGrp="1"/>
          </p:cNvSpPr>
          <p:nvPr>
            <p:ph type="dt" sz="half" idx="14"/>
          </p:nvPr>
        </p:nvSpPr>
        <p:spPr/>
        <p:txBody>
          <a:bodyPr rtlCol="0"/>
          <a:lstStyle/>
          <a:p>
            <a:fld id="{0A77555B-D6CD-4EB6-A1CB-7051F9154487}" type="datetime1">
              <a:rPr lang="pt-BR" smtClean="0"/>
              <a:t>18/04/2022</a:t>
            </a:fld>
            <a:endParaRPr lang="pt-BR"/>
          </a:p>
        </p:txBody>
      </p:sp>
      <p:sp>
        <p:nvSpPr>
          <p:cNvPr id="22" name="Espaço Reservado para Número de Slide 21"/>
          <p:cNvSpPr>
            <a:spLocks noGrp="1"/>
          </p:cNvSpPr>
          <p:nvPr>
            <p:ph type="sldNum" sz="quarter" idx="15"/>
          </p:nvPr>
        </p:nvSpPr>
        <p:spPr/>
        <p:txBody>
          <a:bodyPr rtlCol="0"/>
          <a:lstStyle/>
          <a:p>
            <a:fld id="{B1E133B5-36C1-43A8-9363-885FE5A16835}"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F962F3B0-BC86-409F-B6E1-39B9E6E3C70D}" type="datetime1">
              <a:rPr lang="pt-BR" smtClean="0"/>
              <a:t>18/04/2022</a:t>
            </a:fld>
            <a:endParaRPr lang="pt-BR"/>
          </a:p>
        </p:txBody>
      </p:sp>
      <p:sp>
        <p:nvSpPr>
          <p:cNvPr id="18" name="Espaço Reservado para Número de Slide 17"/>
          <p:cNvSpPr>
            <a:spLocks noGrp="1"/>
          </p:cNvSpPr>
          <p:nvPr>
            <p:ph type="sldNum" sz="quarter" idx="11"/>
          </p:nvPr>
        </p:nvSpPr>
        <p:spPr/>
        <p:txBody>
          <a:bodyPr rtlCol="0"/>
          <a:lstStyle/>
          <a:p>
            <a:fld id="{B1E133B5-36C1-43A8-9363-885FE5A16835}"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E3AA4F-1B34-45B2-A494-89BC08420CAF}" type="datetime1">
              <a:rPr lang="pt-BR" smtClean="0"/>
              <a:t>18/04/2022</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E133B5-36C1-43A8-9363-885FE5A1683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astah.net/" TargetMode="External"/><Relationship Id="rId2" Type="http://schemas.openxmlformats.org/officeDocument/2006/relationships/hyperlink" Target="http://staruml.sourceforge.net/en/" TargetMode="External"/><Relationship Id="rId1" Type="http://schemas.openxmlformats.org/officeDocument/2006/relationships/slideLayout" Target="../slideLayouts/slideLayout2.xml"/><Relationship Id="rId5" Type="http://schemas.openxmlformats.org/officeDocument/2006/relationships/hyperlink" Target="http://www.sparxsystems.com.au/" TargetMode="External"/><Relationship Id="rId4" Type="http://schemas.openxmlformats.org/officeDocument/2006/relationships/hyperlink" Target="http://argouml.tigris.org/"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Desenho1/Drawing/~Caso%20de%20Uso-1/Caso%20de%20Uso"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Desenho1/Drawing/~Caso%20de%20Uso-1/Caso%20de%20Uso.3"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Desenho1/Drawing/~Caso%20de%20Uso-1/Ato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quant-ux.com/#/" TargetMode="External"/><Relationship Id="rId2" Type="http://schemas.openxmlformats.org/officeDocument/2006/relationships/hyperlink" Target="https://www.figma.com/download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Introdução aos Casos de Uso</a:t>
            </a:r>
          </a:p>
        </p:txBody>
      </p:sp>
      <p:sp>
        <p:nvSpPr>
          <p:cNvPr id="3" name="Subtítulo 2"/>
          <p:cNvSpPr>
            <a:spLocks noGrp="1"/>
          </p:cNvSpPr>
          <p:nvPr>
            <p:ph type="subTitle" idx="1"/>
          </p:nvPr>
        </p:nvSpPr>
        <p:spPr/>
        <p:txBody>
          <a:bodyPr/>
          <a:lstStyle/>
          <a:p>
            <a:r>
              <a:rPr lang="pt-BR"/>
              <a:t>Engenharia de Software I</a:t>
            </a:r>
            <a:endParaRPr lang="pt-BR" dirty="0"/>
          </a:p>
        </p:txBody>
      </p:sp>
      <p:sp>
        <p:nvSpPr>
          <p:cNvPr id="4" name="Espaço Reservado para Número de Slide 3"/>
          <p:cNvSpPr>
            <a:spLocks noGrp="1"/>
          </p:cNvSpPr>
          <p:nvPr>
            <p:ph type="sldNum" sz="quarter" idx="12"/>
          </p:nvPr>
        </p:nvSpPr>
        <p:spPr/>
        <p:txBody>
          <a:bodyPr/>
          <a:lstStyle/>
          <a:p>
            <a:fld id="{B1E133B5-36C1-43A8-9363-885FE5A16835}" type="slidenum">
              <a:rPr lang="pt-BR" smtClean="0"/>
              <a:pPr/>
              <a:t>1</a:t>
            </a:fld>
            <a:endParaRPr 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1414"/>
            <a:ext cx="7467600" cy="703282"/>
          </a:xfrm>
        </p:spPr>
        <p:txBody>
          <a:bodyPr/>
          <a:lstStyle/>
          <a:p>
            <a:r>
              <a:rPr lang="pt-BR" dirty="0"/>
              <a:t>Exemplo – Indique os atores e os UC</a:t>
            </a:r>
          </a:p>
        </p:txBody>
      </p:sp>
      <p:sp>
        <p:nvSpPr>
          <p:cNvPr id="3" name="Espaço Reservado para Conteúdo 2"/>
          <p:cNvSpPr>
            <a:spLocks noGrp="1"/>
          </p:cNvSpPr>
          <p:nvPr>
            <p:ph sz="quarter" idx="1"/>
          </p:nvPr>
        </p:nvSpPr>
        <p:spPr>
          <a:xfrm>
            <a:off x="285720" y="1000108"/>
            <a:ext cx="8429684" cy="4214842"/>
          </a:xfrm>
        </p:spPr>
        <p:txBody>
          <a:bodyPr>
            <a:normAutofit/>
          </a:bodyPr>
          <a:lstStyle/>
          <a:p>
            <a:r>
              <a:rPr lang="pt-BR" sz="2800" dirty="0"/>
              <a:t>Requisito:</a:t>
            </a:r>
          </a:p>
          <a:p>
            <a:pPr>
              <a:buNone/>
            </a:pPr>
            <a:r>
              <a:rPr lang="pt-BR" sz="2500" dirty="0"/>
              <a:t>Uma loja de CDs possui discos para venda. Um cliente pode comprar uma quantidade ilimitada de discos para isto ele deve se dirigir à loja. A loja possui um atendente cuja função é atender os clientes durante a venda dos discos. A loja também possui um gerente cuja função é administrar o estoque para que não faltem discos. Além disso é ele quem dá folga ao atendente, ou seja, ele também atende os clientes durante a venda dos discos.</a:t>
            </a:r>
          </a:p>
        </p:txBody>
      </p:sp>
      <p:sp>
        <p:nvSpPr>
          <p:cNvPr id="7" name="Espaço Reservado para Número de Slide 6"/>
          <p:cNvSpPr>
            <a:spLocks noGrp="1"/>
          </p:cNvSpPr>
          <p:nvPr>
            <p:ph type="sldNum" sz="quarter" idx="15"/>
          </p:nvPr>
        </p:nvSpPr>
        <p:spPr/>
        <p:txBody>
          <a:bodyPr/>
          <a:lstStyle/>
          <a:p>
            <a:fld id="{B1E133B5-36C1-43A8-9363-885FE5A16835}" type="slidenum">
              <a:rPr lang="pt-BR" smtClean="0"/>
              <a:pPr/>
              <a:t>10</a:t>
            </a:fld>
            <a:endParaRPr lang="pt-B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500066"/>
          </a:xfrm>
        </p:spPr>
        <p:txBody>
          <a:bodyPr>
            <a:normAutofit fontScale="90000"/>
          </a:bodyPr>
          <a:lstStyle/>
          <a:p>
            <a:pPr algn="ctr"/>
            <a:r>
              <a:rPr lang="pt-BR" dirty="0"/>
              <a:t>Caso de Uso: UC05 – Gerar Carteirinha</a:t>
            </a:r>
          </a:p>
        </p:txBody>
      </p:sp>
      <p:sp>
        <p:nvSpPr>
          <p:cNvPr id="3" name="Espaço Reservado para Conteúdo 2"/>
          <p:cNvSpPr>
            <a:spLocks noGrp="1"/>
          </p:cNvSpPr>
          <p:nvPr>
            <p:ph sz="quarter" idx="1"/>
          </p:nvPr>
        </p:nvSpPr>
        <p:spPr>
          <a:xfrm>
            <a:off x="142844" y="857232"/>
            <a:ext cx="8572560" cy="6000768"/>
          </a:xfrm>
        </p:spPr>
        <p:txBody>
          <a:bodyPr>
            <a:normAutofit/>
          </a:bodyPr>
          <a:lstStyle/>
          <a:p>
            <a:pPr marL="514350" indent="-514350">
              <a:buSzPct val="90000"/>
              <a:buFont typeface="+mj-lt"/>
              <a:buAutoNum type="arabicPeriod" startAt="5"/>
            </a:pPr>
            <a:r>
              <a:rPr lang="pt-BR" sz="2200" dirty="0"/>
              <a:t>Fluxo principal</a:t>
            </a:r>
          </a:p>
          <a:p>
            <a:pPr marL="880110" lvl="1" indent="-514350">
              <a:buSzPct val="90000"/>
              <a:buFont typeface="+mj-lt"/>
              <a:buAutoNum type="alphaLcPeriod"/>
            </a:pPr>
            <a:r>
              <a:rPr lang="pt-BR" sz="1900" dirty="0"/>
              <a:t>O Administrador seleciona a opção para cadastrar o cliente.</a:t>
            </a:r>
          </a:p>
          <a:p>
            <a:pPr marL="880110" lvl="1" indent="-514350">
              <a:buSzPct val="90000"/>
              <a:buFont typeface="+mj-lt"/>
              <a:buAutoNum type="alphaLcPeriod"/>
            </a:pPr>
            <a:r>
              <a:rPr lang="pt-BR" sz="1900" dirty="0"/>
              <a:t>O sistema solicita os dados necessários para o cadastro do cliente, o Administrador informa os dados necessários e confirma a operação. (A1)</a:t>
            </a:r>
          </a:p>
          <a:p>
            <a:pPr marL="880110" lvl="1" indent="-514350">
              <a:buSzPct val="90000"/>
              <a:buFont typeface="+mj-lt"/>
              <a:buAutoNum type="alphaLcPeriod"/>
            </a:pPr>
            <a:r>
              <a:rPr lang="pt-BR" sz="1900" dirty="0"/>
              <a:t>O Administrador seleciona a opção Gerar Carteirinha; (A2)</a:t>
            </a:r>
          </a:p>
          <a:p>
            <a:pPr marL="880110" lvl="1" indent="-514350">
              <a:buSzPct val="90000"/>
              <a:buFont typeface="+mj-lt"/>
              <a:buAutoNum type="alphaLcPeriod"/>
            </a:pPr>
            <a:r>
              <a:rPr lang="pt-BR" sz="1900" dirty="0"/>
              <a:t>O sistema gera a carteirinha contendo: Nome, Código do Cliente e o Número da Carteirinha.</a:t>
            </a:r>
          </a:p>
          <a:p>
            <a:pPr marL="880110" lvl="1" indent="-514350">
              <a:buSzPct val="90000"/>
              <a:buFont typeface="+mj-lt"/>
              <a:buAutoNum type="alphaLcPeriod"/>
            </a:pPr>
            <a:r>
              <a:rPr lang="pt-BR" sz="1900" dirty="0"/>
              <a:t>O caso de uso é encerrado.</a:t>
            </a:r>
          </a:p>
          <a:p>
            <a:pPr marL="514350" indent="-514350">
              <a:buSzPct val="90000"/>
              <a:buFont typeface="+mj-lt"/>
              <a:buAutoNum type="arabicPeriod" startAt="5"/>
            </a:pPr>
            <a:r>
              <a:rPr lang="pt-BR" sz="2200" dirty="0"/>
              <a:t>Fluxos alternativos</a:t>
            </a:r>
          </a:p>
          <a:p>
            <a:pPr marL="514350" indent="-514350">
              <a:buSzPct val="90000"/>
              <a:buNone/>
            </a:pPr>
            <a:r>
              <a:rPr lang="pt-BR" sz="2200" dirty="0"/>
              <a:t>	A1 – Cancela a operação</a:t>
            </a:r>
          </a:p>
          <a:p>
            <a:pPr marL="1154430" lvl="2" indent="-514350">
              <a:buSzPct val="90000"/>
              <a:buFont typeface="+mj-lt"/>
              <a:buAutoNum type="alphaLcParenR"/>
            </a:pPr>
            <a:r>
              <a:rPr lang="pt-BR" sz="1600" dirty="0"/>
              <a:t>O funcionário Administrador cancela a operação de inclusão, podendo ou não informar algum dado;</a:t>
            </a:r>
          </a:p>
          <a:p>
            <a:pPr marL="1154430" lvl="2" indent="-514350">
              <a:buSzPct val="90000"/>
              <a:buFont typeface="+mj-lt"/>
              <a:buAutoNum type="alphaLcParenR"/>
            </a:pPr>
            <a:r>
              <a:rPr lang="pt-BR" sz="1600" dirty="0"/>
              <a:t>O sistema retorna ao passo 5.a. do Fluxo Principal.</a:t>
            </a:r>
          </a:p>
          <a:p>
            <a:pPr marL="1154430" lvl="2" indent="-514350">
              <a:buSzPct val="90000"/>
              <a:buNone/>
            </a:pPr>
            <a:r>
              <a:rPr lang="pt-BR" sz="2200"/>
              <a:t>A2 </a:t>
            </a:r>
            <a:r>
              <a:rPr lang="pt-BR" sz="2200" dirty="0"/>
              <a:t>– Não seleciona Gerar Carteirinha</a:t>
            </a:r>
          </a:p>
          <a:p>
            <a:pPr marL="1154430" lvl="2" indent="-514350">
              <a:buSzPct val="90000"/>
              <a:buFont typeface="+mj-lt"/>
              <a:buAutoNum type="alphaLcPeriod"/>
            </a:pPr>
            <a:r>
              <a:rPr lang="pt-BR" sz="1600" dirty="0"/>
              <a:t>O Administrador não seleciona a opção para a geração da Carteirinha;</a:t>
            </a:r>
          </a:p>
          <a:p>
            <a:pPr marL="1154430" lvl="2" indent="-514350">
              <a:buSzPct val="90000"/>
              <a:buFont typeface="+mj-lt"/>
              <a:buAutoNum type="alphaLcPeriod"/>
            </a:pPr>
            <a:r>
              <a:rPr lang="pt-BR" sz="1600" dirty="0"/>
              <a:t>O sistema segue para o passo 5.e. do Fluxo Principal.</a:t>
            </a:r>
          </a:p>
        </p:txBody>
      </p:sp>
      <p:sp>
        <p:nvSpPr>
          <p:cNvPr id="5" name="Espaço Reservado para Número de Slide 4"/>
          <p:cNvSpPr>
            <a:spLocks noGrp="1"/>
          </p:cNvSpPr>
          <p:nvPr>
            <p:ph type="sldNum" sz="quarter" idx="15"/>
          </p:nvPr>
        </p:nvSpPr>
        <p:spPr/>
        <p:txBody>
          <a:bodyPr/>
          <a:lstStyle/>
          <a:p>
            <a:fld id="{B1E133B5-36C1-43A8-9363-885FE5A16835}" type="slidenum">
              <a:rPr lang="pt-BR" smtClean="0"/>
              <a:pPr/>
              <a:t>100</a:t>
            </a:fld>
            <a:endParaRPr lang="pt-B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74638"/>
            <a:ext cx="8643998" cy="1143000"/>
          </a:xfrm>
        </p:spPr>
        <p:txBody>
          <a:bodyPr>
            <a:normAutofit/>
          </a:bodyPr>
          <a:lstStyle/>
          <a:p>
            <a:pPr algn="ctr"/>
            <a:r>
              <a:rPr lang="pt-BR" dirty="0"/>
              <a:t>Exercício (2) – Elaborar Diagrama de UC:</a:t>
            </a:r>
            <a:br>
              <a:rPr lang="pt-BR" dirty="0"/>
            </a:br>
            <a:r>
              <a:rPr lang="pt-BR" i="1" dirty="0"/>
              <a:t>Sistema de Matrículas</a:t>
            </a:r>
          </a:p>
        </p:txBody>
      </p:sp>
      <p:sp>
        <p:nvSpPr>
          <p:cNvPr id="3" name="Espaço Reservado para Conteúdo 2"/>
          <p:cNvSpPr>
            <a:spLocks noGrp="1"/>
          </p:cNvSpPr>
          <p:nvPr>
            <p:ph sz="quarter" idx="1"/>
          </p:nvPr>
        </p:nvSpPr>
        <p:spPr>
          <a:xfrm>
            <a:off x="214282" y="1600200"/>
            <a:ext cx="8429684" cy="4873752"/>
          </a:xfrm>
        </p:spPr>
        <p:txBody>
          <a:bodyPr>
            <a:normAutofit fontScale="92500" lnSpcReduction="10000"/>
          </a:bodyPr>
          <a:lstStyle/>
          <a:p>
            <a:r>
              <a:rPr lang="pt-BR" dirty="0"/>
              <a:t>No início de cada semestre os alunos devem requisitar um catálogo de cursos contendo os cursos oferecidos no semestre. Este catálogo deve conter informações a respeito de cada curso tais como: professor, departamento e pré-requisitos. Desse modo, os alunos podem tomar suas decisões mais apropriadamente;</a:t>
            </a:r>
          </a:p>
          <a:p>
            <a:r>
              <a:rPr lang="pt-BR" dirty="0"/>
              <a:t>O sistema permitirá que os alunos selecionem quatro cursos oferecidos para o próximo semestre. Além disso, o aluno indicará dois cursos alternativos, caso o aluno não possa ser matriculado na primeira opção. Cada curso terá o máximo de 10 e o mínimo de 3 alunos. Um curso com o número de alunos inferior a 3 será cancelado;</a:t>
            </a:r>
          </a:p>
          <a:p>
            <a:r>
              <a:rPr lang="pt-BR" dirty="0"/>
              <a:t>Para cada matrícula feita por um aluno, o sistema envia informação ao sistema de cobrança para que cada aluno possa ser cobrado durante o semestre.</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101</a:t>
            </a:fld>
            <a:endParaRPr lang="pt-B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74638"/>
            <a:ext cx="8643998" cy="1143000"/>
          </a:xfrm>
        </p:spPr>
        <p:txBody>
          <a:bodyPr>
            <a:normAutofit/>
          </a:bodyPr>
          <a:lstStyle/>
          <a:p>
            <a:pPr algn="ctr"/>
            <a:r>
              <a:rPr lang="pt-BR" dirty="0"/>
              <a:t>Exercício (2) – Elaborar Diagrama de UC:</a:t>
            </a:r>
            <a:br>
              <a:rPr lang="pt-BR" dirty="0"/>
            </a:br>
            <a:r>
              <a:rPr lang="pt-BR" i="1" dirty="0"/>
              <a:t>Sistema de Matrículas</a:t>
            </a:r>
          </a:p>
        </p:txBody>
      </p:sp>
      <p:sp>
        <p:nvSpPr>
          <p:cNvPr id="3" name="Espaço Reservado para Conteúdo 2"/>
          <p:cNvSpPr>
            <a:spLocks noGrp="1"/>
          </p:cNvSpPr>
          <p:nvPr>
            <p:ph sz="quarter" idx="1"/>
          </p:nvPr>
        </p:nvSpPr>
        <p:spPr>
          <a:xfrm>
            <a:off x="214282" y="1600200"/>
            <a:ext cx="8429684" cy="4873752"/>
          </a:xfrm>
        </p:spPr>
        <p:txBody>
          <a:bodyPr>
            <a:normAutofit/>
          </a:bodyPr>
          <a:lstStyle/>
          <a:p>
            <a:r>
              <a:rPr lang="pt-BR" dirty="0"/>
              <a:t>Os Professores devem acessar o sistema “</a:t>
            </a:r>
            <a:r>
              <a:rPr lang="pt-BR" dirty="0" err="1"/>
              <a:t>on</a:t>
            </a:r>
            <a:r>
              <a:rPr lang="pt-BR" dirty="0"/>
              <a:t> </a:t>
            </a:r>
            <a:r>
              <a:rPr lang="pt-BR" dirty="0" err="1"/>
              <a:t>line</a:t>
            </a:r>
            <a:r>
              <a:rPr lang="pt-BR" dirty="0"/>
              <a:t>”, indicando quais cursos irão lecionar. Eles também podem acessar o sistema para saber quais alunos estão matriculados em cada curso;</a:t>
            </a:r>
          </a:p>
          <a:p>
            <a:r>
              <a:rPr lang="pt-BR" dirty="0"/>
              <a:t>Em cada semestre, há um prazo para alteração de matrícula. Os alunos devem poder acessar o sistema durante esse período para adicionar ou cancelar cursos.</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102</a:t>
            </a:fld>
            <a:endParaRPr lang="pt-B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74638"/>
            <a:ext cx="8643998" cy="1143000"/>
          </a:xfrm>
        </p:spPr>
        <p:txBody>
          <a:bodyPr>
            <a:normAutofit/>
          </a:bodyPr>
          <a:lstStyle/>
          <a:p>
            <a:pPr algn="ctr"/>
            <a:r>
              <a:rPr lang="pt-BR" dirty="0"/>
              <a:t>Exercício (2) – </a:t>
            </a:r>
            <a:r>
              <a:rPr lang="pt-BR" b="1" dirty="0">
                <a:solidFill>
                  <a:schemeClr val="accent1"/>
                </a:solidFill>
              </a:rPr>
              <a:t>Encontrando </a:t>
            </a:r>
            <a:r>
              <a:rPr lang="pt-BR" b="1" i="1" dirty="0">
                <a:solidFill>
                  <a:schemeClr val="accent1"/>
                </a:solidFill>
              </a:rPr>
              <a:t>Atores</a:t>
            </a:r>
          </a:p>
        </p:txBody>
      </p:sp>
      <p:sp>
        <p:nvSpPr>
          <p:cNvPr id="3" name="Espaço Reservado para Conteúdo 2"/>
          <p:cNvSpPr>
            <a:spLocks noGrp="1"/>
          </p:cNvSpPr>
          <p:nvPr>
            <p:ph sz="quarter" idx="1"/>
          </p:nvPr>
        </p:nvSpPr>
        <p:spPr>
          <a:xfrm>
            <a:off x="214282" y="1600200"/>
            <a:ext cx="8429684" cy="4873752"/>
          </a:xfrm>
        </p:spPr>
        <p:txBody>
          <a:bodyPr>
            <a:normAutofit fontScale="92500" lnSpcReduction="10000"/>
          </a:bodyPr>
          <a:lstStyle/>
          <a:p>
            <a:r>
              <a:rPr lang="pt-BR" dirty="0"/>
              <a:t>No início de cada semestre os </a:t>
            </a:r>
            <a:r>
              <a:rPr lang="pt-BR" b="1" dirty="0">
                <a:solidFill>
                  <a:srgbClr val="FF0000"/>
                </a:solidFill>
              </a:rPr>
              <a:t>alunos</a:t>
            </a:r>
            <a:r>
              <a:rPr lang="pt-BR" dirty="0"/>
              <a:t> devem requisitar um catálogo de cursos contendo os cursos oferecidos no semestre. Este catálogo deve conter informações a respeito de cada curso tais como: professor, departamento e pré-requisitos. Desse modo, os alunos podem tomar suas decisões mais apropriadamente;</a:t>
            </a:r>
          </a:p>
          <a:p>
            <a:r>
              <a:rPr lang="pt-BR" dirty="0"/>
              <a:t>O sistema permitirá que os alunos selecionem quatro cursos oferecidos para o próximo semestre. Além disso, o aluno indicará dois cursos alternativos, caso o aluno não possa ser matriculado na primeira opção. Cada curso terá o máximo de 10 e o mínimo de 3 alunos. Um curso com o número de alunos inferior a 3 será cancelado;</a:t>
            </a:r>
          </a:p>
          <a:p>
            <a:r>
              <a:rPr lang="pt-BR" dirty="0"/>
              <a:t>Para cada matrícula feita por um aluno, o </a:t>
            </a:r>
            <a:r>
              <a:rPr lang="pt-BR" b="1" dirty="0">
                <a:solidFill>
                  <a:srgbClr val="FF0000"/>
                </a:solidFill>
              </a:rPr>
              <a:t>sistema</a:t>
            </a:r>
            <a:r>
              <a:rPr lang="pt-BR" dirty="0"/>
              <a:t> envia informação ao </a:t>
            </a:r>
            <a:r>
              <a:rPr lang="pt-BR" b="1" dirty="0"/>
              <a:t>sistema de cobrança </a:t>
            </a:r>
            <a:r>
              <a:rPr lang="pt-BR" dirty="0"/>
              <a:t>para que cada aluno possa ser cobrado durante o semestre.</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103</a:t>
            </a:fld>
            <a:endParaRPr lang="pt-B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74638"/>
            <a:ext cx="8643998" cy="1143000"/>
          </a:xfrm>
        </p:spPr>
        <p:txBody>
          <a:bodyPr>
            <a:normAutofit/>
          </a:bodyPr>
          <a:lstStyle/>
          <a:p>
            <a:pPr algn="ctr"/>
            <a:r>
              <a:rPr lang="pt-BR" dirty="0"/>
              <a:t>Exercício (2) – </a:t>
            </a:r>
            <a:r>
              <a:rPr lang="pt-BR" b="1" dirty="0">
                <a:solidFill>
                  <a:schemeClr val="accent1"/>
                </a:solidFill>
              </a:rPr>
              <a:t>Encontrando </a:t>
            </a:r>
            <a:r>
              <a:rPr lang="pt-BR" b="1" i="1" dirty="0">
                <a:solidFill>
                  <a:schemeClr val="accent1"/>
                </a:solidFill>
              </a:rPr>
              <a:t>Atores</a:t>
            </a:r>
            <a:endParaRPr lang="pt-BR" i="1" dirty="0"/>
          </a:p>
        </p:txBody>
      </p:sp>
      <p:sp>
        <p:nvSpPr>
          <p:cNvPr id="3" name="Espaço Reservado para Conteúdo 2"/>
          <p:cNvSpPr>
            <a:spLocks noGrp="1"/>
          </p:cNvSpPr>
          <p:nvPr>
            <p:ph sz="quarter" idx="1"/>
          </p:nvPr>
        </p:nvSpPr>
        <p:spPr>
          <a:xfrm>
            <a:off x="214282" y="1600200"/>
            <a:ext cx="8429684" cy="4873752"/>
          </a:xfrm>
        </p:spPr>
        <p:txBody>
          <a:bodyPr>
            <a:normAutofit/>
          </a:bodyPr>
          <a:lstStyle/>
          <a:p>
            <a:r>
              <a:rPr lang="pt-BR" dirty="0"/>
              <a:t>Os </a:t>
            </a:r>
            <a:r>
              <a:rPr lang="pt-BR" b="1" dirty="0">
                <a:solidFill>
                  <a:srgbClr val="FF0000"/>
                </a:solidFill>
              </a:rPr>
              <a:t>Professores</a:t>
            </a:r>
            <a:r>
              <a:rPr lang="pt-BR" dirty="0"/>
              <a:t> devem acessar o sistema “</a:t>
            </a:r>
            <a:r>
              <a:rPr lang="pt-BR" dirty="0" err="1"/>
              <a:t>on</a:t>
            </a:r>
            <a:r>
              <a:rPr lang="pt-BR" dirty="0"/>
              <a:t> </a:t>
            </a:r>
            <a:r>
              <a:rPr lang="pt-BR" dirty="0" err="1"/>
              <a:t>line</a:t>
            </a:r>
            <a:r>
              <a:rPr lang="pt-BR" dirty="0"/>
              <a:t>”, indicando quais cursos irão lecionar. Eles também podem acessar o sistema para saber quais alunos estão matriculados em cada curso;</a:t>
            </a:r>
          </a:p>
          <a:p>
            <a:r>
              <a:rPr lang="pt-BR" dirty="0"/>
              <a:t>Em cada semestre, há um prazo para alteração de matrícula. Os alunos devem poder acessar o sistema durante esse período para adicionar ou cancelar cursos.</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104</a:t>
            </a:fld>
            <a:endParaRPr lang="pt-B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Atores</a:t>
            </a:r>
          </a:p>
        </p:txBody>
      </p:sp>
      <p:sp>
        <p:nvSpPr>
          <p:cNvPr id="3" name="Content Placeholder 2"/>
          <p:cNvSpPr>
            <a:spLocks noGrp="1"/>
          </p:cNvSpPr>
          <p:nvPr>
            <p:ph sz="quarter" idx="1"/>
          </p:nvPr>
        </p:nvSpPr>
        <p:spPr/>
        <p:txBody>
          <a:bodyPr/>
          <a:lstStyle/>
          <a:p>
            <a:r>
              <a:rPr lang="pt-BR" dirty="0"/>
              <a:t>Aluno</a:t>
            </a:r>
          </a:p>
          <a:p>
            <a:r>
              <a:rPr lang="pt-BR" dirty="0"/>
              <a:t>Sistema </a:t>
            </a:r>
          </a:p>
          <a:p>
            <a:r>
              <a:rPr lang="pt-BR" dirty="0"/>
              <a:t>Professor</a:t>
            </a:r>
          </a:p>
          <a:p>
            <a:pPr>
              <a:buNone/>
            </a:pPr>
            <a:endParaRPr lang="pt-BR" dirty="0"/>
          </a:p>
        </p:txBody>
      </p:sp>
      <p:sp>
        <p:nvSpPr>
          <p:cNvPr id="4" name="Slide Number Placeholder 3"/>
          <p:cNvSpPr>
            <a:spLocks noGrp="1"/>
          </p:cNvSpPr>
          <p:nvPr>
            <p:ph type="sldNum" sz="quarter" idx="15"/>
          </p:nvPr>
        </p:nvSpPr>
        <p:spPr/>
        <p:txBody>
          <a:bodyPr/>
          <a:lstStyle/>
          <a:p>
            <a:fld id="{B1E133B5-36C1-43A8-9363-885FE5A16835}" type="slidenum">
              <a:rPr lang="pt-BR" smtClean="0"/>
              <a:pPr/>
              <a:t>105</a:t>
            </a:fld>
            <a:endParaRPr lang="pt-B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74638"/>
            <a:ext cx="8643998" cy="1143000"/>
          </a:xfrm>
        </p:spPr>
        <p:txBody>
          <a:bodyPr>
            <a:normAutofit/>
          </a:bodyPr>
          <a:lstStyle/>
          <a:p>
            <a:pPr algn="ctr"/>
            <a:r>
              <a:rPr lang="pt-BR" dirty="0"/>
              <a:t>Exercício (2) – </a:t>
            </a:r>
            <a:r>
              <a:rPr lang="pt-BR" b="1" dirty="0">
                <a:solidFill>
                  <a:schemeClr val="accent1"/>
                </a:solidFill>
              </a:rPr>
              <a:t>Encontrando </a:t>
            </a:r>
            <a:r>
              <a:rPr lang="pt-BR" b="1" i="1" dirty="0">
                <a:solidFill>
                  <a:schemeClr val="accent1"/>
                </a:solidFill>
              </a:rPr>
              <a:t>Casos de Uso</a:t>
            </a:r>
          </a:p>
        </p:txBody>
      </p:sp>
      <p:sp>
        <p:nvSpPr>
          <p:cNvPr id="3" name="Espaço Reservado para Conteúdo 2"/>
          <p:cNvSpPr>
            <a:spLocks noGrp="1"/>
          </p:cNvSpPr>
          <p:nvPr>
            <p:ph sz="quarter" idx="1"/>
          </p:nvPr>
        </p:nvSpPr>
        <p:spPr>
          <a:xfrm>
            <a:off x="214282" y="1600200"/>
            <a:ext cx="8429684" cy="4873752"/>
          </a:xfrm>
        </p:spPr>
        <p:txBody>
          <a:bodyPr>
            <a:normAutofit fontScale="92500" lnSpcReduction="10000"/>
          </a:bodyPr>
          <a:lstStyle/>
          <a:p>
            <a:r>
              <a:rPr lang="pt-BR" dirty="0"/>
              <a:t>No início de cada semestre os </a:t>
            </a:r>
            <a:r>
              <a:rPr lang="pt-BR" b="1" dirty="0">
                <a:solidFill>
                  <a:srgbClr val="FF0000"/>
                </a:solidFill>
              </a:rPr>
              <a:t>alunos</a:t>
            </a:r>
            <a:r>
              <a:rPr lang="pt-BR" b="1" dirty="0">
                <a:solidFill>
                  <a:srgbClr val="7030A0"/>
                </a:solidFill>
              </a:rPr>
              <a:t> </a:t>
            </a:r>
            <a:r>
              <a:rPr lang="pt-BR" dirty="0"/>
              <a:t>devem </a:t>
            </a:r>
            <a:r>
              <a:rPr lang="pt-BR" u="sng" dirty="0"/>
              <a:t>requisitar um catálogo</a:t>
            </a:r>
            <a:r>
              <a:rPr lang="pt-BR" dirty="0"/>
              <a:t> de cursos contendo os cursos oferecidos no semestre. Este catálogo deve conter informações a respeito de cada curso tais como: professor, departamento e pré-requisitos. Desse modo, os alunos podem tomar suas decisões mais apropriadamente;</a:t>
            </a:r>
          </a:p>
          <a:p>
            <a:r>
              <a:rPr lang="pt-BR" dirty="0"/>
              <a:t>O sistema permitirá que os </a:t>
            </a:r>
            <a:r>
              <a:rPr lang="pt-BR" b="1" dirty="0">
                <a:solidFill>
                  <a:srgbClr val="FF0000"/>
                </a:solidFill>
              </a:rPr>
              <a:t>alunos</a:t>
            </a:r>
            <a:r>
              <a:rPr lang="pt-BR" dirty="0"/>
              <a:t> </a:t>
            </a:r>
            <a:r>
              <a:rPr lang="pt-BR" u="sng" dirty="0"/>
              <a:t>selecionem </a:t>
            </a:r>
            <a:r>
              <a:rPr lang="pt-BR" dirty="0"/>
              <a:t>quatro </a:t>
            </a:r>
            <a:r>
              <a:rPr lang="pt-BR" u="sng" dirty="0"/>
              <a:t>cursos </a:t>
            </a:r>
            <a:r>
              <a:rPr lang="pt-BR" dirty="0"/>
              <a:t>oferecidos para o próximo semestre. Além disso, o </a:t>
            </a:r>
            <a:r>
              <a:rPr lang="pt-BR" b="1" dirty="0">
                <a:solidFill>
                  <a:srgbClr val="FF0000"/>
                </a:solidFill>
              </a:rPr>
              <a:t>aluno</a:t>
            </a:r>
            <a:r>
              <a:rPr lang="pt-BR" dirty="0"/>
              <a:t> </a:t>
            </a:r>
            <a:r>
              <a:rPr lang="pt-BR" u="sng" dirty="0"/>
              <a:t>indicará</a:t>
            </a:r>
            <a:r>
              <a:rPr lang="pt-BR" dirty="0"/>
              <a:t> dois </a:t>
            </a:r>
            <a:r>
              <a:rPr lang="pt-BR" u="sng" dirty="0"/>
              <a:t>cursos alternativos</a:t>
            </a:r>
            <a:r>
              <a:rPr lang="pt-BR" dirty="0"/>
              <a:t>, caso o aluno não possa ser matriculado na primeira opção. Cada curso terá o máximo de 10 e o mínimo de 3 alunos. Um curso com o número de alunos inferior a 3 será cancelado;</a:t>
            </a:r>
          </a:p>
          <a:p>
            <a:r>
              <a:rPr lang="pt-BR" dirty="0"/>
              <a:t>Para cada matrícula feita por um aluno, o </a:t>
            </a:r>
            <a:r>
              <a:rPr lang="pt-BR" b="1" dirty="0">
                <a:solidFill>
                  <a:srgbClr val="FF0000"/>
                </a:solidFill>
              </a:rPr>
              <a:t>sistema</a:t>
            </a:r>
            <a:r>
              <a:rPr lang="pt-BR" dirty="0"/>
              <a:t> </a:t>
            </a:r>
            <a:r>
              <a:rPr lang="pt-BR" u="sng" dirty="0"/>
              <a:t>envia informação ao sistema de cobrança</a:t>
            </a:r>
            <a:r>
              <a:rPr lang="pt-BR" dirty="0"/>
              <a:t> para que cada aluno possa ser cobrado durante o semestre.</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106</a:t>
            </a:fld>
            <a:endParaRPr lang="pt-B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74638"/>
            <a:ext cx="8643998" cy="1143000"/>
          </a:xfrm>
        </p:spPr>
        <p:txBody>
          <a:bodyPr>
            <a:normAutofit/>
          </a:bodyPr>
          <a:lstStyle/>
          <a:p>
            <a:pPr algn="ctr"/>
            <a:r>
              <a:rPr lang="pt-BR" dirty="0"/>
              <a:t>Exercício (2) – </a:t>
            </a:r>
            <a:r>
              <a:rPr lang="pt-BR" b="1" dirty="0">
                <a:solidFill>
                  <a:schemeClr val="accent1"/>
                </a:solidFill>
              </a:rPr>
              <a:t>Encontrando </a:t>
            </a:r>
            <a:r>
              <a:rPr lang="pt-BR" b="1" i="1" dirty="0">
                <a:solidFill>
                  <a:schemeClr val="accent1"/>
                </a:solidFill>
              </a:rPr>
              <a:t>Casos de Uso</a:t>
            </a:r>
            <a:endParaRPr lang="pt-BR" i="1" dirty="0"/>
          </a:p>
        </p:txBody>
      </p:sp>
      <p:sp>
        <p:nvSpPr>
          <p:cNvPr id="3" name="Espaço Reservado para Conteúdo 2"/>
          <p:cNvSpPr>
            <a:spLocks noGrp="1"/>
          </p:cNvSpPr>
          <p:nvPr>
            <p:ph sz="quarter" idx="1"/>
          </p:nvPr>
        </p:nvSpPr>
        <p:spPr>
          <a:xfrm>
            <a:off x="214282" y="1571612"/>
            <a:ext cx="8429684" cy="4873752"/>
          </a:xfrm>
        </p:spPr>
        <p:txBody>
          <a:bodyPr>
            <a:normAutofit/>
          </a:bodyPr>
          <a:lstStyle/>
          <a:p>
            <a:r>
              <a:rPr lang="pt-BR" dirty="0"/>
              <a:t>Os </a:t>
            </a:r>
            <a:r>
              <a:rPr lang="pt-BR" b="1" dirty="0">
                <a:solidFill>
                  <a:srgbClr val="FF0000"/>
                </a:solidFill>
              </a:rPr>
              <a:t>Professores</a:t>
            </a:r>
            <a:r>
              <a:rPr lang="pt-BR" dirty="0"/>
              <a:t> devem acessar o sistema “</a:t>
            </a:r>
            <a:r>
              <a:rPr lang="pt-BR" dirty="0" err="1"/>
              <a:t>on</a:t>
            </a:r>
            <a:r>
              <a:rPr lang="pt-BR" dirty="0"/>
              <a:t> </a:t>
            </a:r>
            <a:r>
              <a:rPr lang="pt-BR" dirty="0" err="1"/>
              <a:t>line</a:t>
            </a:r>
            <a:r>
              <a:rPr lang="pt-BR" dirty="0"/>
              <a:t>”, </a:t>
            </a:r>
            <a:r>
              <a:rPr lang="pt-BR" u="sng" dirty="0"/>
              <a:t>indicando quais cursos irão lecionar</a:t>
            </a:r>
            <a:r>
              <a:rPr lang="pt-BR" dirty="0"/>
              <a:t>. </a:t>
            </a:r>
            <a:r>
              <a:rPr lang="pt-BR" b="1" dirty="0">
                <a:solidFill>
                  <a:srgbClr val="FF0000"/>
                </a:solidFill>
              </a:rPr>
              <a:t>Eles</a:t>
            </a:r>
            <a:r>
              <a:rPr lang="pt-BR" dirty="0"/>
              <a:t> também podem acessar o sistema para saber </a:t>
            </a:r>
            <a:r>
              <a:rPr lang="pt-BR" u="sng" dirty="0"/>
              <a:t>quais alunos estão matriculados</a:t>
            </a:r>
            <a:r>
              <a:rPr lang="pt-BR" dirty="0"/>
              <a:t> em cada curso;</a:t>
            </a:r>
          </a:p>
          <a:p>
            <a:r>
              <a:rPr lang="pt-BR" dirty="0"/>
              <a:t>Em cada semestre, há um prazo para alteração de matrícula. Os </a:t>
            </a:r>
            <a:r>
              <a:rPr lang="pt-BR" b="1" dirty="0">
                <a:solidFill>
                  <a:srgbClr val="FF0000"/>
                </a:solidFill>
              </a:rPr>
              <a:t>alunos</a:t>
            </a:r>
            <a:r>
              <a:rPr lang="pt-BR" dirty="0"/>
              <a:t> devem poder acessar o sistema durante esse período para </a:t>
            </a:r>
            <a:r>
              <a:rPr lang="pt-BR" u="sng" dirty="0"/>
              <a:t>adicionar ou cancelar cursos</a:t>
            </a:r>
            <a:r>
              <a:rPr lang="pt-BR" dirty="0"/>
              <a:t>.</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107</a:t>
            </a:fld>
            <a:endParaRPr lang="pt-B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de Uso</a:t>
            </a:r>
          </a:p>
        </p:txBody>
      </p:sp>
      <p:sp>
        <p:nvSpPr>
          <p:cNvPr id="3" name="Content Placeholder 2"/>
          <p:cNvSpPr>
            <a:spLocks noGrp="1"/>
          </p:cNvSpPr>
          <p:nvPr>
            <p:ph sz="quarter" idx="1"/>
          </p:nvPr>
        </p:nvSpPr>
        <p:spPr/>
        <p:txBody>
          <a:bodyPr/>
          <a:lstStyle/>
          <a:p>
            <a:r>
              <a:rPr lang="pt-BR" dirty="0"/>
              <a:t>Aluno</a:t>
            </a:r>
          </a:p>
          <a:p>
            <a:pPr lvl="1"/>
            <a:r>
              <a:rPr lang="pt-BR" dirty="0"/>
              <a:t>Requisitar catálogo</a:t>
            </a:r>
          </a:p>
          <a:p>
            <a:pPr lvl="1"/>
            <a:r>
              <a:rPr lang="pt-BR" dirty="0"/>
              <a:t>Selecionar cursos</a:t>
            </a:r>
          </a:p>
          <a:p>
            <a:pPr lvl="1"/>
            <a:r>
              <a:rPr lang="pt-BR" dirty="0"/>
              <a:t>Indicar curso alternativo</a:t>
            </a:r>
          </a:p>
          <a:p>
            <a:pPr lvl="1"/>
            <a:r>
              <a:rPr lang="pt-BR" dirty="0"/>
              <a:t>Adicionar ou Cancelar cursos</a:t>
            </a:r>
          </a:p>
          <a:p>
            <a:r>
              <a:rPr lang="pt-BR" dirty="0"/>
              <a:t>Sistema</a:t>
            </a:r>
          </a:p>
          <a:p>
            <a:pPr lvl="1"/>
            <a:r>
              <a:rPr lang="pt-BR" dirty="0"/>
              <a:t>Enviar informação ao Sistema de Cobrança</a:t>
            </a:r>
          </a:p>
          <a:p>
            <a:r>
              <a:rPr lang="pt-BR" dirty="0"/>
              <a:t>Professores</a:t>
            </a:r>
          </a:p>
          <a:p>
            <a:pPr lvl="1"/>
            <a:r>
              <a:rPr lang="pt-BR" dirty="0"/>
              <a:t>Indicar cursos</a:t>
            </a:r>
          </a:p>
          <a:p>
            <a:pPr lvl="1"/>
            <a:r>
              <a:rPr lang="pt-BR" dirty="0"/>
              <a:t>Consultar alunos matriculados</a:t>
            </a:r>
          </a:p>
          <a:p>
            <a:pPr lvl="1"/>
            <a:endParaRPr lang="pt-BR" dirty="0"/>
          </a:p>
        </p:txBody>
      </p:sp>
      <p:sp>
        <p:nvSpPr>
          <p:cNvPr id="4" name="Slide Number Placeholder 3"/>
          <p:cNvSpPr>
            <a:spLocks noGrp="1"/>
          </p:cNvSpPr>
          <p:nvPr>
            <p:ph type="sldNum" sz="quarter" idx="15"/>
          </p:nvPr>
        </p:nvSpPr>
        <p:spPr/>
        <p:txBody>
          <a:bodyPr/>
          <a:lstStyle/>
          <a:p>
            <a:fld id="{B1E133B5-36C1-43A8-9363-885FE5A16835}" type="slidenum">
              <a:rPr lang="pt-BR" smtClean="0"/>
              <a:pPr/>
              <a:t>108</a:t>
            </a:fld>
            <a:endParaRPr lang="pt-B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E133B5-36C1-43A8-9363-885FE5A16835}" type="slidenum">
              <a:rPr lang="pt-BR" smtClean="0"/>
              <a:pPr/>
              <a:t>109</a:t>
            </a:fld>
            <a:endParaRPr lang="pt-BR"/>
          </a:p>
        </p:txBody>
      </p:sp>
      <p:pic>
        <p:nvPicPr>
          <p:cNvPr id="2" name="Picture 2"/>
          <p:cNvPicPr>
            <a:picLocks noChangeAspect="1" noChangeArrowheads="1"/>
          </p:cNvPicPr>
          <p:nvPr/>
        </p:nvPicPr>
        <p:blipFill>
          <a:blip r:embed="rId2" cstate="print"/>
          <a:srcRect/>
          <a:stretch>
            <a:fillRect/>
          </a:stretch>
        </p:blipFill>
        <p:spPr bwMode="auto">
          <a:xfrm>
            <a:off x="-47625" y="3175"/>
            <a:ext cx="923925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1414"/>
            <a:ext cx="7467600" cy="703282"/>
          </a:xfrm>
        </p:spPr>
        <p:txBody>
          <a:bodyPr/>
          <a:lstStyle/>
          <a:p>
            <a:r>
              <a:rPr lang="pt-BR" dirty="0"/>
              <a:t>Exemplo – Indique os atores e os UC</a:t>
            </a:r>
          </a:p>
        </p:txBody>
      </p:sp>
      <p:sp>
        <p:nvSpPr>
          <p:cNvPr id="3" name="Espaço Reservado para Conteúdo 2"/>
          <p:cNvSpPr>
            <a:spLocks noGrp="1"/>
          </p:cNvSpPr>
          <p:nvPr>
            <p:ph sz="quarter" idx="1"/>
          </p:nvPr>
        </p:nvSpPr>
        <p:spPr>
          <a:xfrm>
            <a:off x="285720" y="1000108"/>
            <a:ext cx="8429684" cy="4214842"/>
          </a:xfrm>
        </p:spPr>
        <p:txBody>
          <a:bodyPr>
            <a:normAutofit/>
          </a:bodyPr>
          <a:lstStyle/>
          <a:p>
            <a:r>
              <a:rPr lang="pt-BR" sz="2800" dirty="0"/>
              <a:t>Requisito:</a:t>
            </a:r>
          </a:p>
          <a:p>
            <a:pPr>
              <a:buNone/>
            </a:pPr>
            <a:r>
              <a:rPr lang="pt-BR" sz="2500" dirty="0"/>
              <a:t>Uma loja de CDs possui discos para venda. Um </a:t>
            </a:r>
            <a:r>
              <a:rPr lang="pt-BR" sz="2500" dirty="0">
                <a:solidFill>
                  <a:srgbClr val="0070C0"/>
                </a:solidFill>
              </a:rPr>
              <a:t>cliente</a:t>
            </a:r>
            <a:r>
              <a:rPr lang="pt-BR" sz="2500" dirty="0"/>
              <a:t> pode comprar uma quantidade ilimitada de discos para isto ele deve se dirigir à loja. A loja possui um </a:t>
            </a:r>
            <a:r>
              <a:rPr lang="pt-BR" sz="2500" dirty="0">
                <a:solidFill>
                  <a:srgbClr val="FF0000"/>
                </a:solidFill>
              </a:rPr>
              <a:t>atendente</a:t>
            </a:r>
            <a:r>
              <a:rPr lang="pt-BR" sz="2500" dirty="0"/>
              <a:t> cuja função é atender os clientes durante a venda dos discos. A loja também possui um </a:t>
            </a:r>
            <a:r>
              <a:rPr lang="pt-BR" sz="2500" dirty="0">
                <a:solidFill>
                  <a:srgbClr val="FF0000"/>
                </a:solidFill>
              </a:rPr>
              <a:t>gerente</a:t>
            </a:r>
            <a:r>
              <a:rPr lang="pt-BR" sz="2500" dirty="0"/>
              <a:t> cuja função é administrar o estoque para que não faltem discos. Além disso é ele quem dá folga ao atendente, ou seja, ele também atende os clientes durante a venda dos discos.</a:t>
            </a:r>
          </a:p>
        </p:txBody>
      </p:sp>
      <p:sp>
        <p:nvSpPr>
          <p:cNvPr id="7" name="Espaço Reservado para Número de Slide 6"/>
          <p:cNvSpPr>
            <a:spLocks noGrp="1"/>
          </p:cNvSpPr>
          <p:nvPr>
            <p:ph type="sldNum" sz="quarter" idx="15"/>
          </p:nvPr>
        </p:nvSpPr>
        <p:spPr/>
        <p:txBody>
          <a:bodyPr/>
          <a:lstStyle/>
          <a:p>
            <a:fld id="{B1E133B5-36C1-43A8-9363-885FE5A16835}" type="slidenum">
              <a:rPr lang="pt-BR" smtClean="0"/>
              <a:pPr/>
              <a:t>11</a:t>
            </a:fld>
            <a:endParaRPr lang="pt-BR"/>
          </a:p>
        </p:txBody>
      </p:sp>
      <p:sp>
        <p:nvSpPr>
          <p:cNvPr id="5" name="Freeform 4"/>
          <p:cNvSpPr/>
          <p:nvPr/>
        </p:nvSpPr>
        <p:spPr>
          <a:xfrm>
            <a:off x="967409" y="3061252"/>
            <a:ext cx="961385" cy="2510888"/>
          </a:xfrm>
          <a:custGeom>
            <a:avLst/>
            <a:gdLst>
              <a:gd name="connsiteX0" fmla="*/ 583095 w 976243"/>
              <a:gd name="connsiteY0" fmla="*/ 0 h 2411896"/>
              <a:gd name="connsiteX1" fmla="*/ 609600 w 976243"/>
              <a:gd name="connsiteY1" fmla="*/ 609600 h 2411896"/>
              <a:gd name="connsiteX2" fmla="*/ 874643 w 976243"/>
              <a:gd name="connsiteY2" fmla="*/ 927652 h 2411896"/>
              <a:gd name="connsiteX3" fmla="*/ 0 w 976243"/>
              <a:gd name="connsiteY3" fmla="*/ 2411896 h 2411896"/>
            </a:gdLst>
            <a:ahLst/>
            <a:cxnLst>
              <a:cxn ang="0">
                <a:pos x="connsiteX0" y="connsiteY0"/>
              </a:cxn>
              <a:cxn ang="0">
                <a:pos x="connsiteX1" y="connsiteY1"/>
              </a:cxn>
              <a:cxn ang="0">
                <a:pos x="connsiteX2" y="connsiteY2"/>
              </a:cxn>
              <a:cxn ang="0">
                <a:pos x="connsiteX3" y="connsiteY3"/>
              </a:cxn>
            </a:cxnLst>
            <a:rect l="l" t="t" r="r" b="b"/>
            <a:pathLst>
              <a:path w="976243" h="2411896">
                <a:moveTo>
                  <a:pt x="583095" y="0"/>
                </a:moveTo>
                <a:cubicBezTo>
                  <a:pt x="572052" y="227495"/>
                  <a:pt x="561009" y="454991"/>
                  <a:pt x="609600" y="609600"/>
                </a:cubicBezTo>
                <a:cubicBezTo>
                  <a:pt x="658191" y="764209"/>
                  <a:pt x="976243" y="627269"/>
                  <a:pt x="874643" y="927652"/>
                </a:cubicBezTo>
                <a:cubicBezTo>
                  <a:pt x="773043" y="1228035"/>
                  <a:pt x="386521" y="1819965"/>
                  <a:pt x="0" y="2411896"/>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Freeform 5"/>
          <p:cNvSpPr/>
          <p:nvPr/>
        </p:nvSpPr>
        <p:spPr>
          <a:xfrm>
            <a:off x="6810467" y="3445996"/>
            <a:ext cx="976243" cy="2411896"/>
          </a:xfrm>
          <a:custGeom>
            <a:avLst/>
            <a:gdLst>
              <a:gd name="connsiteX0" fmla="*/ 583095 w 976243"/>
              <a:gd name="connsiteY0" fmla="*/ 0 h 2411896"/>
              <a:gd name="connsiteX1" fmla="*/ 609600 w 976243"/>
              <a:gd name="connsiteY1" fmla="*/ 609600 h 2411896"/>
              <a:gd name="connsiteX2" fmla="*/ 874643 w 976243"/>
              <a:gd name="connsiteY2" fmla="*/ 927652 h 2411896"/>
              <a:gd name="connsiteX3" fmla="*/ 0 w 976243"/>
              <a:gd name="connsiteY3" fmla="*/ 2411896 h 2411896"/>
            </a:gdLst>
            <a:ahLst/>
            <a:cxnLst>
              <a:cxn ang="0">
                <a:pos x="connsiteX0" y="connsiteY0"/>
              </a:cxn>
              <a:cxn ang="0">
                <a:pos x="connsiteX1" y="connsiteY1"/>
              </a:cxn>
              <a:cxn ang="0">
                <a:pos x="connsiteX2" y="connsiteY2"/>
              </a:cxn>
              <a:cxn ang="0">
                <a:pos x="connsiteX3" y="connsiteY3"/>
              </a:cxn>
            </a:cxnLst>
            <a:rect l="l" t="t" r="r" b="b"/>
            <a:pathLst>
              <a:path w="976243" h="2411896">
                <a:moveTo>
                  <a:pt x="583095" y="0"/>
                </a:moveTo>
                <a:cubicBezTo>
                  <a:pt x="572052" y="227495"/>
                  <a:pt x="561009" y="454991"/>
                  <a:pt x="609600" y="609600"/>
                </a:cubicBezTo>
                <a:cubicBezTo>
                  <a:pt x="658191" y="764209"/>
                  <a:pt x="976243" y="627269"/>
                  <a:pt x="874643" y="927652"/>
                </a:cubicBezTo>
                <a:cubicBezTo>
                  <a:pt x="773043" y="1228035"/>
                  <a:pt x="386521" y="1819965"/>
                  <a:pt x="0" y="2411896"/>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571472" y="5643578"/>
            <a:ext cx="659155" cy="369332"/>
          </a:xfrm>
          <a:prstGeom prst="rect">
            <a:avLst/>
          </a:prstGeom>
          <a:noFill/>
        </p:spPr>
        <p:txBody>
          <a:bodyPr wrap="none" rtlCol="0">
            <a:spAutoFit/>
          </a:bodyPr>
          <a:lstStyle/>
          <a:p>
            <a:r>
              <a:rPr lang="pt-BR" dirty="0">
                <a:solidFill>
                  <a:srgbClr val="FF0000"/>
                </a:solidFill>
              </a:rPr>
              <a:t>Ator</a:t>
            </a:r>
          </a:p>
        </p:txBody>
      </p:sp>
      <p:sp>
        <p:nvSpPr>
          <p:cNvPr id="9" name="TextBox 8"/>
          <p:cNvSpPr txBox="1"/>
          <p:nvPr/>
        </p:nvSpPr>
        <p:spPr>
          <a:xfrm>
            <a:off x="6556051" y="5988626"/>
            <a:ext cx="659155" cy="369332"/>
          </a:xfrm>
          <a:prstGeom prst="rect">
            <a:avLst/>
          </a:prstGeom>
          <a:noFill/>
        </p:spPr>
        <p:txBody>
          <a:bodyPr wrap="none" rtlCol="0">
            <a:spAutoFit/>
          </a:bodyPr>
          <a:lstStyle/>
          <a:p>
            <a:r>
              <a:rPr lang="pt-BR" dirty="0">
                <a:solidFill>
                  <a:srgbClr val="FF0000"/>
                </a:solidFill>
              </a:rPr>
              <a:t>Ator</a:t>
            </a:r>
          </a:p>
        </p:txBody>
      </p:sp>
      <p:cxnSp>
        <p:nvCxnSpPr>
          <p:cNvPr id="11" name="Straight Arrow Connector 10"/>
          <p:cNvCxnSpPr/>
          <p:nvPr/>
        </p:nvCxnSpPr>
        <p:spPr>
          <a:xfrm rot="5400000">
            <a:off x="4107653" y="2250273"/>
            <a:ext cx="3786214" cy="3143272"/>
          </a:xfrm>
          <a:prstGeom prst="straightConnector1">
            <a:avLst/>
          </a:prstGeom>
          <a:ln w="28575">
            <a:solidFill>
              <a:schemeClr val="accent2">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3722" y="5715016"/>
            <a:ext cx="3291286" cy="646331"/>
          </a:xfrm>
          <a:prstGeom prst="rect">
            <a:avLst/>
          </a:prstGeom>
          <a:noFill/>
        </p:spPr>
        <p:txBody>
          <a:bodyPr wrap="none" rtlCol="0">
            <a:spAutoFit/>
          </a:bodyPr>
          <a:lstStyle/>
          <a:p>
            <a:r>
              <a:rPr lang="pt-BR" dirty="0">
                <a:solidFill>
                  <a:srgbClr val="0070C0"/>
                </a:solidFill>
              </a:rPr>
              <a:t>Não é Ator, pois não interage</a:t>
            </a:r>
          </a:p>
          <a:p>
            <a:r>
              <a:rPr lang="pt-BR" dirty="0">
                <a:solidFill>
                  <a:srgbClr val="0070C0"/>
                </a:solidFill>
              </a:rPr>
              <a:t>com o sistema.</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sz="quarter" idx="1"/>
          </p:nvPr>
        </p:nvSpPr>
        <p:spPr>
          <a:xfrm>
            <a:off x="142844" y="1600200"/>
            <a:ext cx="8572560" cy="4873752"/>
          </a:xfrm>
        </p:spPr>
        <p:txBody>
          <a:bodyPr/>
          <a:lstStyle/>
          <a:p>
            <a:r>
              <a:rPr lang="pt-BR" dirty="0"/>
              <a:t>Star UML (</a:t>
            </a:r>
            <a:r>
              <a:rPr lang="pt-BR" dirty="0">
                <a:hlinkClick r:id="rId2"/>
              </a:rPr>
              <a:t>http://staruml.sourceforge.net/en/</a:t>
            </a:r>
            <a:r>
              <a:rPr lang="pt-BR" dirty="0"/>
              <a:t>)</a:t>
            </a:r>
          </a:p>
          <a:p>
            <a:r>
              <a:rPr lang="pt-BR" dirty="0"/>
              <a:t>Astah Community (</a:t>
            </a:r>
            <a:r>
              <a:rPr lang="pt-BR" dirty="0">
                <a:hlinkClick r:id="rId3"/>
              </a:rPr>
              <a:t>http://astah.net/</a:t>
            </a:r>
            <a:r>
              <a:rPr lang="pt-BR" dirty="0"/>
              <a:t>)</a:t>
            </a:r>
          </a:p>
          <a:p>
            <a:r>
              <a:rPr lang="pt-BR" dirty="0"/>
              <a:t>Argo UML (</a:t>
            </a:r>
            <a:r>
              <a:rPr lang="pt-BR" dirty="0">
                <a:hlinkClick r:id="rId4"/>
              </a:rPr>
              <a:t>http://argouml.tigris.org/</a:t>
            </a:r>
            <a:r>
              <a:rPr lang="pt-BR" dirty="0"/>
              <a:t>)</a:t>
            </a:r>
          </a:p>
          <a:p>
            <a:r>
              <a:rPr lang="pt-BR" dirty="0"/>
              <a:t>Enterprise Architect (</a:t>
            </a:r>
            <a:r>
              <a:rPr lang="pt-BR" dirty="0">
                <a:hlinkClick r:id="rId5"/>
              </a:rPr>
              <a:t>http://www.sparxsystems.com.au</a:t>
            </a:r>
            <a:r>
              <a:rPr lang="pt-BR" dirty="0" smtClean="0">
                <a:hlinkClick r:id="rId5"/>
              </a:rPr>
              <a:t>/</a:t>
            </a:r>
            <a:r>
              <a:rPr lang="pt-BR" dirty="0" smtClean="0"/>
              <a:t>)</a:t>
            </a:r>
          </a:p>
          <a:p>
            <a:r>
              <a:rPr lang="pt-BR" dirty="0" smtClean="0"/>
              <a:t>Para fazer o diagrama de Casos  de Uso pode usar também </a:t>
            </a:r>
            <a:r>
              <a:rPr lang="pt-BR" dirty="0" err="1" smtClean="0"/>
              <a:t>on</a:t>
            </a:r>
            <a:r>
              <a:rPr lang="pt-BR" dirty="0" smtClean="0"/>
              <a:t> </a:t>
            </a:r>
            <a:r>
              <a:rPr lang="pt-BR" dirty="0" err="1" smtClean="0"/>
              <a:t>line</a:t>
            </a:r>
            <a:r>
              <a:rPr lang="pt-BR" dirty="0" smtClean="0"/>
              <a:t>:</a:t>
            </a:r>
          </a:p>
          <a:p>
            <a:pPr marL="0" indent="0">
              <a:buNone/>
            </a:pPr>
            <a:r>
              <a:rPr lang="pt-BR"/>
              <a:t>https://online.visual-paradigm.com/app/diagrams/#proj=0&amp;type=UseCaseDiagram</a:t>
            </a:r>
            <a:endParaRPr lang="pt-BR" dirty="0"/>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110</a:t>
            </a:fld>
            <a:endParaRPr lang="pt-B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F I M</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111</a:t>
            </a:fld>
            <a:endParaRPr lang="pt-B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1414"/>
            <a:ext cx="7467600" cy="703282"/>
          </a:xfrm>
        </p:spPr>
        <p:txBody>
          <a:bodyPr/>
          <a:lstStyle/>
          <a:p>
            <a:r>
              <a:rPr lang="pt-BR" dirty="0"/>
              <a:t>Exemplo – Indique os atores e os UC</a:t>
            </a:r>
          </a:p>
        </p:txBody>
      </p:sp>
      <p:sp>
        <p:nvSpPr>
          <p:cNvPr id="3" name="Espaço Reservado para Conteúdo 2"/>
          <p:cNvSpPr>
            <a:spLocks noGrp="1"/>
          </p:cNvSpPr>
          <p:nvPr>
            <p:ph sz="quarter" idx="1"/>
          </p:nvPr>
        </p:nvSpPr>
        <p:spPr>
          <a:xfrm>
            <a:off x="285720" y="1000108"/>
            <a:ext cx="8429684" cy="4214842"/>
          </a:xfrm>
        </p:spPr>
        <p:txBody>
          <a:bodyPr>
            <a:normAutofit/>
          </a:bodyPr>
          <a:lstStyle/>
          <a:p>
            <a:r>
              <a:rPr lang="pt-BR" sz="2800" dirty="0"/>
              <a:t>Requisito:</a:t>
            </a:r>
          </a:p>
          <a:p>
            <a:pPr>
              <a:buNone/>
            </a:pPr>
            <a:r>
              <a:rPr lang="pt-BR" sz="2500" dirty="0"/>
              <a:t>Uma loja de CDs possui discos para venda. Um cliente pode comprar uma quantidade ilimitada de discos para isto ele deve se dirigir à loja. A loja possui um </a:t>
            </a:r>
            <a:r>
              <a:rPr lang="pt-BR" sz="2500" dirty="0">
                <a:solidFill>
                  <a:srgbClr val="FF0000"/>
                </a:solidFill>
              </a:rPr>
              <a:t>atendente</a:t>
            </a:r>
            <a:r>
              <a:rPr lang="pt-BR" sz="2500" dirty="0"/>
              <a:t> cuja função é atender os clientes durante a </a:t>
            </a:r>
            <a:r>
              <a:rPr lang="pt-BR" sz="2500" b="1" dirty="0">
                <a:solidFill>
                  <a:srgbClr val="7030A0"/>
                </a:solidFill>
              </a:rPr>
              <a:t>venda dos discos</a:t>
            </a:r>
            <a:r>
              <a:rPr lang="pt-BR" sz="2500" dirty="0"/>
              <a:t>. A loja também possui um </a:t>
            </a:r>
            <a:r>
              <a:rPr lang="pt-BR" sz="2500" dirty="0">
                <a:solidFill>
                  <a:srgbClr val="FF0000"/>
                </a:solidFill>
              </a:rPr>
              <a:t>gerente</a:t>
            </a:r>
            <a:r>
              <a:rPr lang="pt-BR" sz="2500" dirty="0"/>
              <a:t> cuja função é </a:t>
            </a:r>
            <a:r>
              <a:rPr lang="pt-BR" sz="2500" b="1" dirty="0">
                <a:solidFill>
                  <a:srgbClr val="7030A0"/>
                </a:solidFill>
              </a:rPr>
              <a:t>administrar o estoque </a:t>
            </a:r>
            <a:r>
              <a:rPr lang="pt-BR" sz="2500" dirty="0"/>
              <a:t>para que não faltem discos. Além disso é ele quem dá folga ao atendente, ou seja, ele também atende os clientes durante a venda dos discos.</a:t>
            </a:r>
          </a:p>
        </p:txBody>
      </p:sp>
      <p:sp>
        <p:nvSpPr>
          <p:cNvPr id="7" name="Espaço Reservado para Número de Slide 6"/>
          <p:cNvSpPr>
            <a:spLocks noGrp="1"/>
          </p:cNvSpPr>
          <p:nvPr>
            <p:ph type="sldNum" sz="quarter" idx="15"/>
          </p:nvPr>
        </p:nvSpPr>
        <p:spPr/>
        <p:txBody>
          <a:bodyPr/>
          <a:lstStyle/>
          <a:p>
            <a:fld id="{B1E133B5-36C1-43A8-9363-885FE5A16835}" type="slidenum">
              <a:rPr lang="pt-BR" smtClean="0"/>
              <a:pPr/>
              <a:t>12</a:t>
            </a:fld>
            <a:endParaRPr lang="pt-BR"/>
          </a:p>
        </p:txBody>
      </p:sp>
      <p:cxnSp>
        <p:nvCxnSpPr>
          <p:cNvPr id="15" name="Straight Arrow Connector 14"/>
          <p:cNvCxnSpPr/>
          <p:nvPr/>
        </p:nvCxnSpPr>
        <p:spPr>
          <a:xfrm rot="5400000">
            <a:off x="2643174" y="4214818"/>
            <a:ext cx="1928826" cy="92869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250133" y="4179099"/>
            <a:ext cx="2214578" cy="71438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35758" y="5786454"/>
            <a:ext cx="1710725" cy="369332"/>
          </a:xfrm>
          <a:prstGeom prst="rect">
            <a:avLst/>
          </a:prstGeom>
          <a:noFill/>
        </p:spPr>
        <p:txBody>
          <a:bodyPr wrap="none" rtlCol="0">
            <a:spAutoFit/>
          </a:bodyPr>
          <a:lstStyle/>
          <a:p>
            <a:r>
              <a:rPr lang="pt-BR" b="1" dirty="0"/>
              <a:t>Casos de uso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Notação de Caso de Uso</a:t>
            </a:r>
          </a:p>
        </p:txBody>
      </p:sp>
      <p:graphicFrame>
        <p:nvGraphicFramePr>
          <p:cNvPr id="1026" name="Object 2"/>
          <p:cNvGraphicFramePr>
            <a:graphicFrameLocks noChangeAspect="1"/>
          </p:cNvGraphicFramePr>
          <p:nvPr>
            <p:extLst>
              <p:ext uri="{D42A27DB-BD31-4B8C-83A1-F6EECF244321}">
                <p14:modId xmlns:p14="http://schemas.microsoft.com/office/powerpoint/2010/main" val="3208453494"/>
              </p:ext>
            </p:extLst>
          </p:nvPr>
        </p:nvGraphicFramePr>
        <p:xfrm>
          <a:off x="2708688" y="2786058"/>
          <a:ext cx="3649262" cy="1862147"/>
        </p:xfrm>
        <a:graphic>
          <a:graphicData uri="http://schemas.openxmlformats.org/presentationml/2006/ole">
            <mc:AlternateContent xmlns:mc="http://schemas.openxmlformats.org/markup-compatibility/2006">
              <mc:Choice xmlns:v="urn:schemas-microsoft-com:vml" Requires="v">
                <p:oleObj spid="_x0000_s1112" name="Visio" r:id="rId4" imgW="1698346" imgH="866546" progId="Visio.Drawing.11">
                  <p:link updateAutomatic="1"/>
                </p:oleObj>
              </mc:Choice>
              <mc:Fallback>
                <p:oleObj name="Visio" r:id="rId4" imgW="1698346" imgH="866546" progId="Visio.Drawing.11">
                  <p:link updateAutomatic="1"/>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8688" y="2786058"/>
                        <a:ext cx="3649262" cy="186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Espaço Reservado para Número de Slide 3"/>
          <p:cNvSpPr>
            <a:spLocks noGrp="1"/>
          </p:cNvSpPr>
          <p:nvPr>
            <p:ph type="sldNum" sz="quarter" idx="15"/>
          </p:nvPr>
        </p:nvSpPr>
        <p:spPr/>
        <p:txBody>
          <a:bodyPr/>
          <a:lstStyle/>
          <a:p>
            <a:fld id="{B1E133B5-36C1-43A8-9363-885FE5A16835}" type="slidenum">
              <a:rPr lang="pt-BR" smtClean="0"/>
              <a:pPr/>
              <a:t>13</a:t>
            </a:fld>
            <a:endParaRPr lang="pt-B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Notação de Caso de Uso</a:t>
            </a:r>
          </a:p>
        </p:txBody>
      </p:sp>
      <p:graphicFrame>
        <p:nvGraphicFramePr>
          <p:cNvPr id="2051" name="Object 3"/>
          <p:cNvGraphicFramePr>
            <a:graphicFrameLocks noChangeAspect="1"/>
          </p:cNvGraphicFramePr>
          <p:nvPr>
            <p:extLst>
              <p:ext uri="{D42A27DB-BD31-4B8C-83A1-F6EECF244321}">
                <p14:modId xmlns:p14="http://schemas.microsoft.com/office/powerpoint/2010/main" val="3513630488"/>
              </p:ext>
            </p:extLst>
          </p:nvPr>
        </p:nvGraphicFramePr>
        <p:xfrm>
          <a:off x="2568690" y="2781299"/>
          <a:ext cx="3789260" cy="1933585"/>
        </p:xfrm>
        <a:graphic>
          <a:graphicData uri="http://schemas.openxmlformats.org/presentationml/2006/ole">
            <mc:AlternateContent xmlns:mc="http://schemas.openxmlformats.org/markup-compatibility/2006">
              <mc:Choice xmlns:v="urn:schemas-microsoft-com:vml" Requires="v">
                <p:oleObj spid="_x0000_s2137" name="Visio" r:id="rId4" imgW="1698346" imgH="866546" progId="Visio.Drawing.11">
                  <p:link updateAutomatic="1"/>
                </p:oleObj>
              </mc:Choice>
              <mc:Fallback>
                <p:oleObj name="Visio" r:id="rId4" imgW="1698346" imgH="866546" progId="Visio.Drawing.11">
                  <p:link updateAutomatic="1"/>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8690" y="2781299"/>
                        <a:ext cx="3789260" cy="1933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Espaço Reservado para Número de Slide 3"/>
          <p:cNvSpPr>
            <a:spLocks noGrp="1"/>
          </p:cNvSpPr>
          <p:nvPr>
            <p:ph type="sldNum" sz="quarter" idx="15"/>
          </p:nvPr>
        </p:nvSpPr>
        <p:spPr/>
        <p:txBody>
          <a:bodyPr/>
          <a:lstStyle/>
          <a:p>
            <a:fld id="{B1E133B5-36C1-43A8-9363-885FE5A16835}" type="slidenum">
              <a:rPr lang="pt-BR" smtClean="0"/>
              <a:pPr/>
              <a:t>14</a:t>
            </a:fld>
            <a:endParaRPr lang="pt-B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Notação de Atores</a:t>
            </a:r>
          </a:p>
        </p:txBody>
      </p:sp>
      <p:graphicFrame>
        <p:nvGraphicFramePr>
          <p:cNvPr id="17411" name="Object 3"/>
          <p:cNvGraphicFramePr>
            <a:graphicFrameLocks noChangeAspect="1"/>
          </p:cNvGraphicFramePr>
          <p:nvPr>
            <p:extLst>
              <p:ext uri="{D42A27DB-BD31-4B8C-83A1-F6EECF244321}">
                <p14:modId xmlns:p14="http://schemas.microsoft.com/office/powerpoint/2010/main" val="2581703756"/>
              </p:ext>
            </p:extLst>
          </p:nvPr>
        </p:nvGraphicFramePr>
        <p:xfrm>
          <a:off x="3428992" y="3567034"/>
          <a:ext cx="1970099" cy="3005238"/>
        </p:xfrm>
        <a:graphic>
          <a:graphicData uri="http://schemas.openxmlformats.org/presentationml/2006/ole">
            <mc:AlternateContent xmlns:mc="http://schemas.openxmlformats.org/markup-compatibility/2006">
              <mc:Choice xmlns:v="urn:schemas-microsoft-com:vml" Requires="v">
                <p:oleObj spid="_x0000_s17497" name="Visio" r:id="rId4" imgW="655320" imgH="1000049" progId="Visio.Drawing.11">
                  <p:link updateAutomatic="1"/>
                </p:oleObj>
              </mc:Choice>
              <mc:Fallback>
                <p:oleObj name="Visio" r:id="rId4" imgW="655320" imgH="1000049" progId="Visio.Drawing.11">
                  <p:link updateAutomatic="1"/>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8992" y="3567034"/>
                        <a:ext cx="1970099" cy="30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CaixaDeTexto 4"/>
          <p:cNvSpPr txBox="1"/>
          <p:nvPr/>
        </p:nvSpPr>
        <p:spPr>
          <a:xfrm>
            <a:off x="357158" y="2189141"/>
            <a:ext cx="8072494" cy="954107"/>
          </a:xfrm>
          <a:prstGeom prst="rect">
            <a:avLst/>
          </a:prstGeom>
          <a:noFill/>
        </p:spPr>
        <p:txBody>
          <a:bodyPr wrap="square" rtlCol="0">
            <a:spAutoFit/>
          </a:bodyPr>
          <a:lstStyle/>
          <a:p>
            <a:r>
              <a:rPr lang="pt-BR" sz="2800" dirty="0"/>
              <a:t>Um ator é representado por um boneco e seu nome é apresentado abaixo da representação. </a:t>
            </a:r>
          </a:p>
        </p:txBody>
      </p:sp>
      <p:sp>
        <p:nvSpPr>
          <p:cNvPr id="6" name="Espaço Reservado para Número de Slide 5"/>
          <p:cNvSpPr>
            <a:spLocks noGrp="1"/>
          </p:cNvSpPr>
          <p:nvPr>
            <p:ph type="sldNum" sz="quarter" idx="15"/>
          </p:nvPr>
        </p:nvSpPr>
        <p:spPr/>
        <p:txBody>
          <a:bodyPr/>
          <a:lstStyle/>
          <a:p>
            <a:fld id="{B1E133B5-36C1-43A8-9363-885FE5A16835}" type="slidenum">
              <a:rPr lang="pt-BR" smtClean="0"/>
              <a:pPr/>
              <a:t>15</a:t>
            </a:fld>
            <a:endParaRPr lang="pt-B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identificar </a:t>
            </a:r>
            <a:r>
              <a:rPr lang="pt-BR" i="1" dirty="0"/>
              <a:t>UC</a:t>
            </a:r>
            <a:r>
              <a:rPr lang="pt-BR" dirty="0"/>
              <a:t> e </a:t>
            </a:r>
            <a:r>
              <a:rPr lang="pt-BR" i="1" dirty="0"/>
              <a:t>Atores</a:t>
            </a:r>
          </a:p>
        </p:txBody>
      </p:sp>
      <p:sp>
        <p:nvSpPr>
          <p:cNvPr id="3" name="Espaço Reservado para Conteúdo 2"/>
          <p:cNvSpPr>
            <a:spLocks noGrp="1"/>
          </p:cNvSpPr>
          <p:nvPr>
            <p:ph sz="quarter" idx="1"/>
          </p:nvPr>
        </p:nvSpPr>
        <p:spPr>
          <a:xfrm>
            <a:off x="457200" y="1600200"/>
            <a:ext cx="8043890" cy="4873752"/>
          </a:xfrm>
        </p:spPr>
        <p:txBody>
          <a:bodyPr>
            <a:normAutofit/>
          </a:bodyPr>
          <a:lstStyle/>
          <a:p>
            <a:r>
              <a:rPr lang="pt-BR" sz="2800" dirty="0"/>
              <a:t>A identificação poderá ser feita através de reuniões com o cliente, utilizando documentação de requisitos de negócio.</a:t>
            </a:r>
          </a:p>
          <a:p>
            <a:pPr marL="0" indent="0">
              <a:buNone/>
            </a:pPr>
            <a:endParaRPr lang="pt-BR" sz="2800" dirty="0">
              <a:solidFill>
                <a:srgbClr val="FF0000"/>
              </a:solidFill>
            </a:endParaRP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16</a:t>
            </a:fld>
            <a:endParaRPr lang="pt-B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Como identificar </a:t>
            </a:r>
            <a:r>
              <a:rPr lang="pt-BR" i="1" dirty="0"/>
              <a:t>UC</a:t>
            </a:r>
            <a:r>
              <a:rPr lang="pt-BR" dirty="0"/>
              <a:t> e </a:t>
            </a:r>
            <a:r>
              <a:rPr lang="pt-BR" i="1" dirty="0"/>
              <a:t>Atores</a:t>
            </a:r>
            <a:br>
              <a:rPr lang="pt-BR" i="1" dirty="0"/>
            </a:br>
            <a:r>
              <a:rPr lang="pt-BR" dirty="0" err="1"/>
              <a:t>Passo-a-passo</a:t>
            </a:r>
            <a:endParaRPr lang="pt-BR" dirty="0"/>
          </a:p>
        </p:txBody>
      </p:sp>
      <p:sp>
        <p:nvSpPr>
          <p:cNvPr id="3" name="Espaço Reservado para Conteúdo 2"/>
          <p:cNvSpPr>
            <a:spLocks noGrp="1"/>
          </p:cNvSpPr>
          <p:nvPr>
            <p:ph sz="quarter" idx="1"/>
          </p:nvPr>
        </p:nvSpPr>
        <p:spPr>
          <a:xfrm>
            <a:off x="457200" y="1600200"/>
            <a:ext cx="8043890" cy="3686188"/>
          </a:xfrm>
        </p:spPr>
        <p:txBody>
          <a:bodyPr>
            <a:normAutofit/>
          </a:bodyPr>
          <a:lstStyle/>
          <a:p>
            <a:pPr marL="514350" indent="-514350">
              <a:buFont typeface="+mj-lt"/>
              <a:buAutoNum type="arabicPeriod"/>
            </a:pPr>
            <a:r>
              <a:rPr lang="pt-BR" sz="2800" dirty="0"/>
              <a:t>Listar todos os possíveis candidatos a atores e casos de uso:</a:t>
            </a:r>
          </a:p>
          <a:p>
            <a:pPr marL="880110" lvl="1" indent="-514350"/>
            <a:r>
              <a:rPr lang="pt-BR" sz="2500" dirty="0"/>
              <a:t>Identificando cada funcionalidade = definindo como caso de uso</a:t>
            </a:r>
          </a:p>
          <a:p>
            <a:pPr marL="880110" lvl="1" indent="-514350"/>
            <a:r>
              <a:rPr lang="pt-BR" sz="2500" dirty="0"/>
              <a:t>Identificando cada responsável por sua execução = definindo como ator.</a:t>
            </a:r>
          </a:p>
          <a:p>
            <a:pPr marL="514350" indent="-514350">
              <a:buFont typeface="+mj-lt"/>
              <a:buAutoNum type="arabicPeriod"/>
            </a:pPr>
            <a:r>
              <a:rPr lang="pt-BR" sz="2800" dirty="0"/>
              <a:t>Criar uma tabela que faça a correspondência caso de uso x ator:</a:t>
            </a:r>
          </a:p>
        </p:txBody>
      </p:sp>
      <p:graphicFrame>
        <p:nvGraphicFramePr>
          <p:cNvPr id="4" name="Tabela 3"/>
          <p:cNvGraphicFramePr>
            <a:graphicFrameLocks noGrp="1"/>
          </p:cNvGraphicFramePr>
          <p:nvPr/>
        </p:nvGraphicFramePr>
        <p:xfrm>
          <a:off x="1262082" y="5544840"/>
          <a:ext cx="6096000" cy="1010920"/>
        </p:xfrm>
        <a:graphic>
          <a:graphicData uri="http://schemas.openxmlformats.org/drawingml/2006/table">
            <a:tbl>
              <a:tblPr firstRow="1" bandRow="1">
                <a:tableStyleId>{5C22544A-7EE6-4342-B048-85BDC9FD1C3A}</a:tableStyleId>
              </a:tblPr>
              <a:tblGrid>
                <a:gridCol w="1523968">
                  <a:extLst>
                    <a:ext uri="{9D8B030D-6E8A-4147-A177-3AD203B41FA5}">
                      <a16:colId xmlns="" xmlns:a16="http://schemas.microsoft.com/office/drawing/2014/main" val="20000"/>
                    </a:ext>
                  </a:extLst>
                </a:gridCol>
                <a:gridCol w="2000264">
                  <a:extLst>
                    <a:ext uri="{9D8B030D-6E8A-4147-A177-3AD203B41FA5}">
                      <a16:colId xmlns="" xmlns:a16="http://schemas.microsoft.com/office/drawing/2014/main" val="20001"/>
                    </a:ext>
                  </a:extLst>
                </a:gridCol>
                <a:gridCol w="2571768">
                  <a:extLst>
                    <a:ext uri="{9D8B030D-6E8A-4147-A177-3AD203B41FA5}">
                      <a16:colId xmlns="" xmlns:a16="http://schemas.microsoft.com/office/drawing/2014/main" val="20002"/>
                    </a:ext>
                  </a:extLst>
                </a:gridCol>
              </a:tblGrid>
              <a:tr h="370840">
                <a:tc>
                  <a:txBody>
                    <a:bodyPr/>
                    <a:lstStyle/>
                    <a:p>
                      <a:r>
                        <a:rPr lang="pt-BR" dirty="0"/>
                        <a:t>Nº</a:t>
                      </a:r>
                      <a:r>
                        <a:rPr lang="pt-BR" baseline="0" dirty="0"/>
                        <a:t> do UC</a:t>
                      </a:r>
                      <a:endParaRPr lang="pt-BR" dirty="0"/>
                    </a:p>
                  </a:txBody>
                  <a:tcPr/>
                </a:tc>
                <a:tc>
                  <a:txBody>
                    <a:bodyPr/>
                    <a:lstStyle/>
                    <a:p>
                      <a:r>
                        <a:rPr lang="pt-BR" dirty="0"/>
                        <a:t>Nome do UC</a:t>
                      </a:r>
                    </a:p>
                  </a:txBody>
                  <a:tcPr/>
                </a:tc>
                <a:tc>
                  <a:txBody>
                    <a:bodyPr/>
                    <a:lstStyle/>
                    <a:p>
                      <a:r>
                        <a:rPr lang="pt-BR" dirty="0"/>
                        <a:t>Quem inicia o UC</a:t>
                      </a:r>
                    </a:p>
                  </a:txBody>
                  <a:tcPr/>
                </a:tc>
                <a:extLst>
                  <a:ext uri="{0D108BD9-81ED-4DB2-BD59-A6C34878D82A}">
                    <a16:rowId xmlns="" xmlns:a16="http://schemas.microsoft.com/office/drawing/2014/main" val="10000"/>
                  </a:ext>
                </a:extLst>
              </a:tr>
              <a:tr h="370840">
                <a:tc>
                  <a:txBody>
                    <a:bodyPr/>
                    <a:lstStyle/>
                    <a:p>
                      <a:r>
                        <a:rPr lang="pt-BR" dirty="0"/>
                        <a:t>UC 01</a:t>
                      </a:r>
                    </a:p>
                  </a:txBody>
                  <a:tcPr/>
                </a:tc>
                <a:tc>
                  <a:txBody>
                    <a:bodyPr/>
                    <a:lstStyle/>
                    <a:p>
                      <a:r>
                        <a:rPr lang="pt-BR" dirty="0"/>
                        <a:t>Consultar</a:t>
                      </a:r>
                      <a:r>
                        <a:rPr lang="pt-BR" baseline="0" dirty="0"/>
                        <a:t> Vôo</a:t>
                      </a:r>
                      <a:endParaRPr lang="pt-BR" dirty="0"/>
                    </a:p>
                  </a:txBody>
                  <a:tcPr/>
                </a:tc>
                <a:tc>
                  <a:txBody>
                    <a:bodyPr/>
                    <a:lstStyle/>
                    <a:p>
                      <a:r>
                        <a:rPr lang="pt-BR" dirty="0"/>
                        <a:t>Administrador</a:t>
                      </a:r>
                    </a:p>
                    <a:p>
                      <a:r>
                        <a:rPr lang="pt-BR" dirty="0"/>
                        <a:t>Cliente</a:t>
                      </a:r>
                    </a:p>
                  </a:txBody>
                  <a:tcPr/>
                </a:tc>
                <a:extLst>
                  <a:ext uri="{0D108BD9-81ED-4DB2-BD59-A6C34878D82A}">
                    <a16:rowId xmlns="" xmlns:a16="http://schemas.microsoft.com/office/drawing/2014/main" val="10001"/>
                  </a:ext>
                </a:extLst>
              </a:tr>
            </a:tbl>
          </a:graphicData>
        </a:graphic>
      </p:graphicFrame>
      <p:sp>
        <p:nvSpPr>
          <p:cNvPr id="5" name="Espaço Reservado para Número de Slide 4"/>
          <p:cNvSpPr>
            <a:spLocks noGrp="1"/>
          </p:cNvSpPr>
          <p:nvPr>
            <p:ph type="sldNum" sz="quarter" idx="15"/>
          </p:nvPr>
        </p:nvSpPr>
        <p:spPr/>
        <p:txBody>
          <a:bodyPr/>
          <a:lstStyle/>
          <a:p>
            <a:fld id="{B1E133B5-36C1-43A8-9363-885FE5A16835}" type="slidenum">
              <a:rPr lang="pt-BR" smtClean="0"/>
              <a:pPr/>
              <a:t>17</a:t>
            </a:fld>
            <a:endParaRPr lang="pt-B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703282"/>
          </a:xfrm>
        </p:spPr>
        <p:txBody>
          <a:bodyPr/>
          <a:lstStyle/>
          <a:p>
            <a:pPr algn="ctr"/>
            <a:r>
              <a:rPr lang="pt-BR" dirty="0"/>
              <a:t>Como identificar </a:t>
            </a:r>
            <a:r>
              <a:rPr lang="pt-BR" i="1" dirty="0"/>
              <a:t>Atores</a:t>
            </a:r>
            <a:endParaRPr lang="pt-BR" b="1" dirty="0">
              <a:solidFill>
                <a:srgbClr val="FF0000"/>
              </a:solidFill>
            </a:endParaRPr>
          </a:p>
        </p:txBody>
      </p:sp>
      <p:sp>
        <p:nvSpPr>
          <p:cNvPr id="3" name="Espaço Reservado para Conteúdo 2"/>
          <p:cNvSpPr>
            <a:spLocks noGrp="1"/>
          </p:cNvSpPr>
          <p:nvPr>
            <p:ph sz="quarter" idx="1"/>
          </p:nvPr>
        </p:nvSpPr>
        <p:spPr>
          <a:xfrm>
            <a:off x="285720" y="1214422"/>
            <a:ext cx="8215370" cy="4429156"/>
          </a:xfrm>
        </p:spPr>
        <p:txBody>
          <a:bodyPr>
            <a:normAutofit fontScale="92500" lnSpcReduction="20000"/>
          </a:bodyPr>
          <a:lstStyle/>
          <a:p>
            <a:pPr marL="514350" indent="-514350"/>
            <a:r>
              <a:rPr lang="pt-BR" sz="2800" dirty="0"/>
              <a:t>A quem interessa determinado requisito?</a:t>
            </a:r>
          </a:p>
          <a:p>
            <a:pPr marL="514350" indent="-514350"/>
            <a:r>
              <a:rPr lang="pt-BR" sz="2800" dirty="0"/>
              <a:t>Em que lugar da empresa o sistema é usado?</a:t>
            </a:r>
          </a:p>
          <a:p>
            <a:pPr marL="514350" indent="-514350"/>
            <a:r>
              <a:rPr lang="pt-BR" sz="2800" dirty="0"/>
              <a:t>Quem se beneficia da utilização do sistema?</a:t>
            </a:r>
          </a:p>
          <a:p>
            <a:pPr marL="514350" indent="-514350"/>
            <a:r>
              <a:rPr lang="pt-BR" sz="2800" dirty="0"/>
              <a:t>Quem fornece, utiliza e exclui uma determinada informação?</a:t>
            </a:r>
          </a:p>
          <a:p>
            <a:pPr marL="880110" lvl="1" indent="-514350"/>
            <a:r>
              <a:rPr lang="pt-BR" sz="2500" dirty="0"/>
              <a:t>Quem interage diretamente com o sistema?</a:t>
            </a:r>
          </a:p>
          <a:p>
            <a:pPr marL="514350" indent="-514350"/>
            <a:r>
              <a:rPr lang="pt-BR" sz="2800" dirty="0"/>
              <a:t>O sistema usa algum recurso externo?</a:t>
            </a:r>
          </a:p>
          <a:p>
            <a:pPr marL="880110" lvl="1" indent="-514350"/>
            <a:r>
              <a:rPr lang="pt-BR" sz="2500" dirty="0"/>
              <a:t>Serasa, SPC, etc.</a:t>
            </a:r>
          </a:p>
          <a:p>
            <a:pPr marL="514350" indent="-514350"/>
            <a:r>
              <a:rPr lang="pt-BR" sz="2800" dirty="0"/>
              <a:t>Um mesmo papel é desempenhado por várias pessoas?</a:t>
            </a:r>
          </a:p>
          <a:p>
            <a:pPr marL="514350" indent="-514350"/>
            <a:r>
              <a:rPr lang="pt-BR" sz="2800" dirty="0"/>
              <a:t>Uma mesma pessoa desempenha vários papéis?</a:t>
            </a:r>
          </a:p>
          <a:p>
            <a:pPr marL="514350" indent="-514350">
              <a:buNone/>
            </a:pPr>
            <a:endParaRPr lang="pt-BR" sz="2800" dirty="0"/>
          </a:p>
        </p:txBody>
      </p:sp>
      <p:sp>
        <p:nvSpPr>
          <p:cNvPr id="5" name="Retângulo de cantos arredondados 4"/>
          <p:cNvSpPr/>
          <p:nvPr/>
        </p:nvSpPr>
        <p:spPr>
          <a:xfrm>
            <a:off x="500034" y="5643578"/>
            <a:ext cx="7358114" cy="1000132"/>
          </a:xfrm>
          <a:prstGeom prst="roundRect">
            <a:avLst/>
          </a:prstGeom>
          <a:solidFill>
            <a:schemeClr val="accent3">
              <a:lumMod val="20000"/>
              <a:lumOff val="80000"/>
            </a:schemeClr>
          </a:solidFill>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tx1"/>
                </a:solidFill>
              </a:rPr>
              <a:t>BD não é ator, pois já está focado no sistema. UC, tem o foco </a:t>
            </a:r>
            <a:r>
              <a:rPr lang="pt-BR" sz="2400" u="sng" dirty="0">
                <a:solidFill>
                  <a:schemeClr val="tx1"/>
                </a:solidFill>
              </a:rPr>
              <a:t>apenas</a:t>
            </a:r>
            <a:r>
              <a:rPr lang="pt-BR" sz="2400" dirty="0">
                <a:solidFill>
                  <a:schemeClr val="tx1"/>
                </a:solidFill>
              </a:rPr>
              <a:t> no negócio.</a:t>
            </a:r>
          </a:p>
        </p:txBody>
      </p:sp>
      <p:sp>
        <p:nvSpPr>
          <p:cNvPr id="6" name="Espaço Reservado para Número de Slide 5"/>
          <p:cNvSpPr>
            <a:spLocks noGrp="1"/>
          </p:cNvSpPr>
          <p:nvPr>
            <p:ph type="sldNum" sz="quarter" idx="15"/>
          </p:nvPr>
        </p:nvSpPr>
        <p:spPr/>
        <p:txBody>
          <a:bodyPr/>
          <a:lstStyle/>
          <a:p>
            <a:fld id="{B1E133B5-36C1-43A8-9363-885FE5A16835}" type="slidenum">
              <a:rPr lang="pt-BR" smtClean="0"/>
              <a:pPr/>
              <a:t>18</a:t>
            </a:fld>
            <a:endParaRPr lang="pt-B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703282"/>
          </a:xfrm>
        </p:spPr>
        <p:txBody>
          <a:bodyPr/>
          <a:lstStyle/>
          <a:p>
            <a:pPr algn="ctr"/>
            <a:r>
              <a:rPr lang="pt-BR" dirty="0"/>
              <a:t>Como identificar </a:t>
            </a:r>
            <a:r>
              <a:rPr lang="pt-BR" i="1" dirty="0"/>
              <a:t>Casos de Uso</a:t>
            </a:r>
            <a:endParaRPr lang="pt-BR" dirty="0"/>
          </a:p>
        </p:txBody>
      </p:sp>
      <p:sp>
        <p:nvSpPr>
          <p:cNvPr id="3" name="Espaço Reservado para Conteúdo 2"/>
          <p:cNvSpPr>
            <a:spLocks noGrp="1"/>
          </p:cNvSpPr>
          <p:nvPr>
            <p:ph sz="quarter" idx="1"/>
          </p:nvPr>
        </p:nvSpPr>
        <p:spPr>
          <a:xfrm>
            <a:off x="285720" y="1214422"/>
            <a:ext cx="8215370" cy="4429156"/>
          </a:xfrm>
        </p:spPr>
        <p:txBody>
          <a:bodyPr>
            <a:normAutofit lnSpcReduction="10000"/>
          </a:bodyPr>
          <a:lstStyle/>
          <a:p>
            <a:pPr marL="514350" indent="-514350"/>
            <a:r>
              <a:rPr lang="pt-BR" sz="2800" dirty="0"/>
              <a:t>Quais são as tarefas de cada ator?</a:t>
            </a:r>
          </a:p>
          <a:p>
            <a:pPr marL="514350" indent="-514350"/>
            <a:r>
              <a:rPr lang="pt-BR" sz="2800" dirty="0"/>
              <a:t>Algum ator solicita informar os dados para uma determinada funcionalidade?</a:t>
            </a:r>
          </a:p>
          <a:p>
            <a:pPr marL="514350" indent="-514350"/>
            <a:r>
              <a:rPr lang="pt-BR" sz="2800" dirty="0"/>
              <a:t>Algum ator cria, armazena, altera, apaga e/ou consulta determinada informação?</a:t>
            </a:r>
          </a:p>
          <a:p>
            <a:pPr marL="880110" lvl="1" indent="-514350"/>
            <a:r>
              <a:rPr lang="pt-BR" sz="2500" dirty="0"/>
              <a:t>CRUDE</a:t>
            </a:r>
          </a:p>
          <a:p>
            <a:pPr marL="1428750" lvl="3" indent="-514350"/>
            <a:r>
              <a:rPr lang="pt-BR" sz="2200" dirty="0" err="1"/>
              <a:t>Create</a:t>
            </a:r>
            <a:endParaRPr lang="pt-BR" sz="2200" dirty="0"/>
          </a:p>
          <a:p>
            <a:pPr marL="1428750" lvl="3" indent="-514350"/>
            <a:r>
              <a:rPr lang="pt-BR" sz="2200" dirty="0" err="1"/>
              <a:t>Read</a:t>
            </a:r>
            <a:endParaRPr lang="pt-BR" sz="2200" dirty="0"/>
          </a:p>
          <a:p>
            <a:pPr marL="1428750" lvl="3" indent="-514350"/>
            <a:r>
              <a:rPr lang="pt-BR" sz="2200" dirty="0" err="1"/>
              <a:t>Update</a:t>
            </a:r>
            <a:endParaRPr lang="pt-BR" sz="2200" dirty="0"/>
          </a:p>
          <a:p>
            <a:pPr marL="1428750" lvl="3" indent="-514350"/>
            <a:r>
              <a:rPr lang="pt-BR" sz="2200" dirty="0"/>
              <a:t>Delete</a:t>
            </a:r>
          </a:p>
          <a:p>
            <a:pPr marL="1428750" lvl="3" indent="-514350"/>
            <a:r>
              <a:rPr lang="pt-BR" sz="2200" dirty="0"/>
              <a:t>Edit</a:t>
            </a:r>
          </a:p>
        </p:txBody>
      </p:sp>
      <p:sp>
        <p:nvSpPr>
          <p:cNvPr id="5" name="Retângulo de cantos arredondados 4"/>
          <p:cNvSpPr/>
          <p:nvPr/>
        </p:nvSpPr>
        <p:spPr>
          <a:xfrm>
            <a:off x="500034" y="5643578"/>
            <a:ext cx="7358114" cy="1000132"/>
          </a:xfrm>
          <a:prstGeom prst="roundRect">
            <a:avLst/>
          </a:prstGeom>
          <a:solidFill>
            <a:schemeClr val="accent2">
              <a:lumMod val="40000"/>
              <a:lumOff val="60000"/>
            </a:schemeClr>
          </a:solidFill>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solidFill>
                  <a:schemeClr val="tx1"/>
                </a:solidFill>
              </a:rPr>
              <a:t>Não é necessário construir um UC para cada CRUDE. Fazemos: “Manter Cliente”, p. ex.</a:t>
            </a:r>
          </a:p>
        </p:txBody>
      </p:sp>
      <p:sp>
        <p:nvSpPr>
          <p:cNvPr id="6" name="Espaço Reservado para Número de Slide 5"/>
          <p:cNvSpPr>
            <a:spLocks noGrp="1"/>
          </p:cNvSpPr>
          <p:nvPr>
            <p:ph type="sldNum" sz="quarter" idx="15"/>
          </p:nvPr>
        </p:nvSpPr>
        <p:spPr/>
        <p:txBody>
          <a:bodyPr/>
          <a:lstStyle/>
          <a:p>
            <a:fld id="{B1E133B5-36C1-43A8-9363-885FE5A16835}" type="slidenum">
              <a:rPr lang="pt-BR" smtClean="0"/>
              <a:pPr/>
              <a:t>19</a:t>
            </a:fld>
            <a:endParaRPr lang="pt-B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sz="quarter" idx="1"/>
          </p:nvPr>
        </p:nvSpPr>
        <p:spPr>
          <a:xfrm>
            <a:off x="457200" y="1600200"/>
            <a:ext cx="7972452" cy="4873752"/>
          </a:xfrm>
        </p:spPr>
        <p:txBody>
          <a:bodyPr/>
          <a:lstStyle/>
          <a:p>
            <a:r>
              <a:rPr lang="pt-BR" sz="2800" dirty="0"/>
              <a:t>O projeto nasce com um escopo pré-definido junto ao cliente;</a:t>
            </a:r>
          </a:p>
          <a:p>
            <a:r>
              <a:rPr lang="pt-BR" sz="2800" dirty="0"/>
              <a:t>A partir deste escopo são gerados artefatos:</a:t>
            </a:r>
          </a:p>
          <a:p>
            <a:pPr lvl="1"/>
            <a:r>
              <a:rPr lang="pt-BR" sz="2400" dirty="0"/>
              <a:t>Planos de trabalho</a:t>
            </a:r>
          </a:p>
          <a:p>
            <a:pPr lvl="1"/>
            <a:r>
              <a:rPr lang="pt-BR" sz="2400" dirty="0"/>
              <a:t>Cronogramas</a:t>
            </a:r>
          </a:p>
          <a:p>
            <a:pPr lvl="1"/>
            <a:r>
              <a:rPr lang="pt-BR" sz="2400" dirty="0"/>
              <a:t>Recursos</a:t>
            </a:r>
          </a:p>
          <a:p>
            <a:pPr lvl="1"/>
            <a:r>
              <a:rPr lang="pt-BR" sz="2400" dirty="0"/>
              <a:t>Etc.</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2</a:t>
            </a:fld>
            <a:endParaRPr lang="pt-B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Processo de identificação de atores e casos </a:t>
            </a:r>
            <a:r>
              <a:rPr lang="pt-BR"/>
              <a:t>de uso</a:t>
            </a:r>
            <a:endParaRPr lang="pt-BR" dirty="0">
              <a:solidFill>
                <a:srgbClr val="FF0000"/>
              </a:solidFill>
            </a:endParaRPr>
          </a:p>
        </p:txBody>
      </p:sp>
      <p:sp>
        <p:nvSpPr>
          <p:cNvPr id="7" name="Divisa 6"/>
          <p:cNvSpPr/>
          <p:nvPr/>
        </p:nvSpPr>
        <p:spPr>
          <a:xfrm>
            <a:off x="3357554" y="3929066"/>
            <a:ext cx="1785950" cy="8572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solidFill>
                  <a:schemeClr val="tx1"/>
                </a:solidFill>
              </a:rPr>
              <a:t>Projeto</a:t>
            </a:r>
          </a:p>
        </p:txBody>
      </p:sp>
      <p:sp>
        <p:nvSpPr>
          <p:cNvPr id="8" name="Divisa 7"/>
          <p:cNvSpPr/>
          <p:nvPr/>
        </p:nvSpPr>
        <p:spPr>
          <a:xfrm>
            <a:off x="6572264" y="3929066"/>
            <a:ext cx="2143140" cy="8572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Testes e</a:t>
            </a:r>
          </a:p>
          <a:p>
            <a:pPr algn="ctr"/>
            <a:r>
              <a:rPr lang="pt-BR" sz="1400" dirty="0">
                <a:solidFill>
                  <a:schemeClr val="tx1"/>
                </a:solidFill>
              </a:rPr>
              <a:t>Homologação</a:t>
            </a:r>
          </a:p>
        </p:txBody>
      </p:sp>
      <p:sp>
        <p:nvSpPr>
          <p:cNvPr id="9" name="Divisa 8"/>
          <p:cNvSpPr/>
          <p:nvPr/>
        </p:nvSpPr>
        <p:spPr>
          <a:xfrm>
            <a:off x="4857752" y="3929066"/>
            <a:ext cx="2000264" cy="8572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tx1"/>
                </a:solidFill>
              </a:rPr>
              <a:t>Implemen-tação</a:t>
            </a:r>
            <a:endParaRPr lang="pt-BR" sz="1400" dirty="0">
              <a:solidFill>
                <a:schemeClr val="tx1"/>
              </a:solidFill>
            </a:endParaRPr>
          </a:p>
        </p:txBody>
      </p:sp>
      <p:sp>
        <p:nvSpPr>
          <p:cNvPr id="10" name="Divisa 9"/>
          <p:cNvSpPr/>
          <p:nvPr/>
        </p:nvSpPr>
        <p:spPr>
          <a:xfrm>
            <a:off x="1928794" y="3929066"/>
            <a:ext cx="1714512" cy="8572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solidFill>
                  <a:schemeClr val="tx1"/>
                </a:solidFill>
              </a:rPr>
              <a:t>Análise</a:t>
            </a:r>
          </a:p>
        </p:txBody>
      </p:sp>
      <p:sp>
        <p:nvSpPr>
          <p:cNvPr id="11" name="Divisa 10"/>
          <p:cNvSpPr/>
          <p:nvPr/>
        </p:nvSpPr>
        <p:spPr>
          <a:xfrm>
            <a:off x="214282" y="3929066"/>
            <a:ext cx="2000264" cy="857256"/>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solidFill>
                  <a:schemeClr val="tx1"/>
                </a:solidFill>
              </a:rPr>
              <a:t>Def. de </a:t>
            </a:r>
          </a:p>
          <a:p>
            <a:pPr algn="ctr"/>
            <a:r>
              <a:rPr lang="pt-BR" sz="1500" dirty="0">
                <a:solidFill>
                  <a:schemeClr val="tx1"/>
                </a:solidFill>
              </a:rPr>
              <a:t>Requisitos</a:t>
            </a:r>
          </a:p>
        </p:txBody>
      </p:sp>
      <p:sp>
        <p:nvSpPr>
          <p:cNvPr id="12" name="Divisa 11"/>
          <p:cNvSpPr/>
          <p:nvPr/>
        </p:nvSpPr>
        <p:spPr>
          <a:xfrm>
            <a:off x="214282" y="2857496"/>
            <a:ext cx="2143140" cy="857256"/>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dirty="0">
                <a:solidFill>
                  <a:schemeClr val="tx1"/>
                </a:solidFill>
              </a:rPr>
              <a:t>Planeja-mento</a:t>
            </a:r>
          </a:p>
        </p:txBody>
      </p:sp>
      <p:sp>
        <p:nvSpPr>
          <p:cNvPr id="13" name="Retângulo 12"/>
          <p:cNvSpPr/>
          <p:nvPr/>
        </p:nvSpPr>
        <p:spPr>
          <a:xfrm>
            <a:off x="357158" y="5857892"/>
            <a:ext cx="357190" cy="2857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357158" y="6429396"/>
            <a:ext cx="35719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p:cNvSpPr txBox="1"/>
          <p:nvPr/>
        </p:nvSpPr>
        <p:spPr>
          <a:xfrm>
            <a:off x="714348" y="5805090"/>
            <a:ext cx="1790875" cy="338554"/>
          </a:xfrm>
          <a:prstGeom prst="rect">
            <a:avLst/>
          </a:prstGeom>
          <a:noFill/>
        </p:spPr>
        <p:txBody>
          <a:bodyPr wrap="none" rtlCol="0">
            <a:spAutoFit/>
          </a:bodyPr>
          <a:lstStyle/>
          <a:p>
            <a:r>
              <a:rPr lang="pt-BR" sz="1600" i="1" dirty="0"/>
              <a:t>Fase que elabora</a:t>
            </a:r>
          </a:p>
        </p:txBody>
      </p:sp>
      <p:sp>
        <p:nvSpPr>
          <p:cNvPr id="16" name="CaixaDeTexto 15"/>
          <p:cNvSpPr txBox="1"/>
          <p:nvPr/>
        </p:nvSpPr>
        <p:spPr>
          <a:xfrm>
            <a:off x="709423" y="6429396"/>
            <a:ext cx="1685077" cy="338554"/>
          </a:xfrm>
          <a:prstGeom prst="rect">
            <a:avLst/>
          </a:prstGeom>
          <a:noFill/>
        </p:spPr>
        <p:txBody>
          <a:bodyPr wrap="none" rtlCol="0">
            <a:spAutoFit/>
          </a:bodyPr>
          <a:lstStyle/>
          <a:p>
            <a:r>
              <a:rPr lang="pt-BR" sz="1600" i="1" dirty="0"/>
              <a:t>Fase que utiliza</a:t>
            </a:r>
          </a:p>
        </p:txBody>
      </p:sp>
      <p:sp>
        <p:nvSpPr>
          <p:cNvPr id="17" name="Espaço Reservado para Número de Slide 16"/>
          <p:cNvSpPr>
            <a:spLocks noGrp="1"/>
          </p:cNvSpPr>
          <p:nvPr>
            <p:ph type="sldNum" sz="quarter" idx="15"/>
          </p:nvPr>
        </p:nvSpPr>
        <p:spPr/>
        <p:txBody>
          <a:bodyPr/>
          <a:lstStyle/>
          <a:p>
            <a:fld id="{B1E133B5-36C1-43A8-9363-885FE5A16835}" type="slidenum">
              <a:rPr lang="pt-BR" smtClean="0"/>
              <a:pPr/>
              <a:t>20</a:t>
            </a:fld>
            <a:endParaRPr lang="pt-B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1071570"/>
          </a:xfrm>
        </p:spPr>
        <p:txBody>
          <a:bodyPr/>
          <a:lstStyle/>
          <a:p>
            <a:pPr algn="ctr"/>
            <a:r>
              <a:rPr lang="pt-BR" dirty="0"/>
              <a:t>Modelo de descritivo de Uc</a:t>
            </a:r>
            <a:br>
              <a:rPr lang="pt-BR" dirty="0"/>
            </a:br>
            <a:r>
              <a:rPr lang="pt-BR" dirty="0"/>
              <a:t>Narrativa de Uc</a:t>
            </a:r>
          </a:p>
        </p:txBody>
      </p:sp>
      <p:sp>
        <p:nvSpPr>
          <p:cNvPr id="3" name="Espaço Reservado para Conteúdo 2"/>
          <p:cNvSpPr>
            <a:spLocks noGrp="1"/>
          </p:cNvSpPr>
          <p:nvPr>
            <p:ph sz="quarter" idx="1"/>
          </p:nvPr>
        </p:nvSpPr>
        <p:spPr>
          <a:xfrm>
            <a:off x="285720" y="1214422"/>
            <a:ext cx="8215370" cy="4429156"/>
          </a:xfrm>
        </p:spPr>
        <p:txBody>
          <a:bodyPr>
            <a:normAutofit/>
          </a:bodyPr>
          <a:lstStyle/>
          <a:p>
            <a:pPr marL="514350" indent="-514350"/>
            <a:r>
              <a:rPr lang="pt-BR" sz="2800" dirty="0"/>
              <a:t>É com este modelo que cliente e analistas se baseiam para validar as regras de negócio e escopo do projeto;</a:t>
            </a:r>
          </a:p>
          <a:p>
            <a:pPr marL="514350" indent="-514350"/>
            <a:r>
              <a:rPr lang="pt-BR" sz="2800" dirty="0"/>
              <a:t>O modelo tenta responder:</a:t>
            </a:r>
          </a:p>
          <a:p>
            <a:pPr marL="1154430" lvl="2" indent="-514350"/>
            <a:r>
              <a:rPr lang="pt-BR" sz="2200" dirty="0"/>
              <a:t>O que é?</a:t>
            </a:r>
          </a:p>
          <a:p>
            <a:pPr marL="1154430" lvl="2" indent="-514350"/>
            <a:r>
              <a:rPr lang="pt-BR" sz="2200" dirty="0"/>
              <a:t>Para quê ou porquê?</a:t>
            </a:r>
          </a:p>
          <a:p>
            <a:pPr marL="1154430" lvl="2" indent="-514350"/>
            <a:r>
              <a:rPr lang="pt-BR" sz="2200" dirty="0"/>
              <a:t>Como é realizado?</a:t>
            </a:r>
          </a:p>
        </p:txBody>
      </p:sp>
      <p:sp>
        <p:nvSpPr>
          <p:cNvPr id="7" name="Nuvem 6"/>
          <p:cNvSpPr/>
          <p:nvPr/>
        </p:nvSpPr>
        <p:spPr>
          <a:xfrm>
            <a:off x="857224" y="5214950"/>
            <a:ext cx="7143800" cy="1428760"/>
          </a:xfrm>
          <a:prstGeom prst="cloud">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2400" i="1" dirty="0">
                <a:solidFill>
                  <a:sysClr val="windowText" lastClr="000000"/>
                </a:solidFill>
              </a:rPr>
              <a:t>Este modelo é apenas uma sugestão!</a:t>
            </a:r>
          </a:p>
        </p:txBody>
      </p:sp>
      <p:sp>
        <p:nvSpPr>
          <p:cNvPr id="5" name="Espaço Reservado para Número de Slide 4"/>
          <p:cNvSpPr>
            <a:spLocks noGrp="1"/>
          </p:cNvSpPr>
          <p:nvPr>
            <p:ph type="sldNum" sz="quarter" idx="15"/>
          </p:nvPr>
        </p:nvSpPr>
        <p:spPr/>
        <p:txBody>
          <a:bodyPr/>
          <a:lstStyle/>
          <a:p>
            <a:fld id="{B1E133B5-36C1-43A8-9363-885FE5A16835}" type="slidenum">
              <a:rPr lang="pt-BR" smtClean="0"/>
              <a:pPr/>
              <a:t>21</a:t>
            </a:fld>
            <a:endParaRPr lang="pt-B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a:t>Modelo de descritivo de Uc</a:t>
            </a:r>
            <a:br>
              <a:rPr lang="pt-BR" dirty="0"/>
            </a:br>
            <a:r>
              <a:rPr lang="pt-BR" dirty="0"/>
              <a:t>Narrativa de Uc </a:t>
            </a:r>
            <a:r>
              <a:rPr lang="pt-BR" sz="1800" dirty="0"/>
              <a:t>(cont)</a:t>
            </a:r>
            <a:endParaRPr lang="en-US" sz="1800" dirty="0"/>
          </a:p>
        </p:txBody>
      </p:sp>
      <p:sp>
        <p:nvSpPr>
          <p:cNvPr id="3" name="Content Placeholder 2"/>
          <p:cNvSpPr>
            <a:spLocks noGrp="1"/>
          </p:cNvSpPr>
          <p:nvPr>
            <p:ph sz="quarter" idx="1"/>
          </p:nvPr>
        </p:nvSpPr>
        <p:spPr>
          <a:xfrm>
            <a:off x="179512" y="1600200"/>
            <a:ext cx="8136904" cy="4873752"/>
          </a:xfrm>
        </p:spPr>
        <p:txBody>
          <a:bodyPr/>
          <a:lstStyle/>
          <a:p>
            <a:r>
              <a:rPr lang="pt-BR" dirty="0"/>
              <a:t>Uma das questões em aberto sobre os Casos de Uso é a confusão que fazem com o diagrama e a narrativa (texto) do Caso de Uso;</a:t>
            </a:r>
          </a:p>
          <a:p>
            <a:r>
              <a:rPr lang="pt-BR" dirty="0"/>
              <a:t>Isso porque a </a:t>
            </a:r>
            <a:r>
              <a:rPr lang="pt-BR" b="1" dirty="0"/>
              <a:t>UML define somente como deve ser o Diagrama de Casos de Uso, e não a narrativa</a:t>
            </a:r>
            <a:r>
              <a:rPr lang="pt-BR" dirty="0"/>
              <a:t>;</a:t>
            </a:r>
          </a:p>
          <a:p>
            <a:r>
              <a:rPr lang="pt-BR" dirty="0"/>
              <a:t>Desse modo, não há um consenso geral sobre como descrever a narrativa, existem muitas maneiras e "</a:t>
            </a:r>
            <a:r>
              <a:rPr lang="pt-BR" dirty="0" err="1"/>
              <a:t>templates</a:t>
            </a:r>
            <a:r>
              <a:rPr lang="pt-BR" dirty="0"/>
              <a:t>“;</a:t>
            </a:r>
          </a:p>
          <a:p>
            <a:r>
              <a:rPr lang="pt-BR" dirty="0"/>
              <a:t>É difícil julgar que uma maneira é certa e a outra errada, depende muito do projeto, dos seus processos e ferramentas que você tem à disposição.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22</a:t>
            </a:fld>
            <a:endParaRPr lang="pt-BR"/>
          </a:p>
        </p:txBody>
      </p:sp>
    </p:spTree>
    <p:extLst>
      <p:ext uri="{BB962C8B-B14F-4D97-AF65-F5344CB8AC3E}">
        <p14:creationId xmlns:p14="http://schemas.microsoft.com/office/powerpoint/2010/main" val="227836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Narrativas</a:t>
            </a:r>
            <a:r>
              <a:rPr lang="en-US" dirty="0"/>
              <a:t> de </a:t>
            </a:r>
            <a:r>
              <a:rPr lang="en-US" dirty="0" err="1"/>
              <a:t>caso</a:t>
            </a:r>
            <a:r>
              <a:rPr lang="en-US" dirty="0"/>
              <a:t> de </a:t>
            </a:r>
            <a:r>
              <a:rPr lang="en-US" dirty="0" err="1"/>
              <a:t>uso</a:t>
            </a:r>
            <a:endParaRPr lang="en-US" dirty="0"/>
          </a:p>
        </p:txBody>
      </p:sp>
      <p:sp>
        <p:nvSpPr>
          <p:cNvPr id="3" name="Content Placeholder 2"/>
          <p:cNvSpPr>
            <a:spLocks noGrp="1"/>
          </p:cNvSpPr>
          <p:nvPr>
            <p:ph sz="quarter" idx="1"/>
          </p:nvPr>
        </p:nvSpPr>
        <p:spPr>
          <a:xfrm>
            <a:off x="457200" y="1600200"/>
            <a:ext cx="7467600" cy="2332856"/>
          </a:xfrm>
        </p:spPr>
        <p:txBody>
          <a:bodyPr>
            <a:normAutofit/>
          </a:bodyPr>
          <a:lstStyle/>
          <a:p>
            <a:r>
              <a:rPr lang="pt-BR" sz="2800" dirty="0"/>
              <a:t>É importante citar que quando dizemos “Caso de Uso”, estamos mais preocupados com a </a:t>
            </a:r>
            <a:r>
              <a:rPr lang="pt-BR" sz="2800" i="1" dirty="0"/>
              <a:t>Narrativa do Caso de Uso </a:t>
            </a:r>
            <a:r>
              <a:rPr lang="pt-BR" sz="2800" dirty="0"/>
              <a:t>do que com o desenho da elipse no diagrama, ou o próprio diagrama. </a:t>
            </a:r>
          </a:p>
        </p:txBody>
      </p:sp>
      <p:sp>
        <p:nvSpPr>
          <p:cNvPr id="4" name="Slide Number Placeholder 3"/>
          <p:cNvSpPr>
            <a:spLocks noGrp="1"/>
          </p:cNvSpPr>
          <p:nvPr>
            <p:ph type="sldNum" sz="quarter" idx="15"/>
          </p:nvPr>
        </p:nvSpPr>
        <p:spPr/>
        <p:txBody>
          <a:bodyPr/>
          <a:lstStyle/>
          <a:p>
            <a:fld id="{B1E133B5-36C1-43A8-9363-885FE5A16835}" type="slidenum">
              <a:rPr lang="pt-BR" smtClean="0"/>
              <a:pPr/>
              <a:t>23</a:t>
            </a:fld>
            <a:endParaRPr lang="pt-BR"/>
          </a:p>
        </p:txBody>
      </p:sp>
      <p:sp>
        <p:nvSpPr>
          <p:cNvPr id="6" name="Rounded Rectangle 5"/>
          <p:cNvSpPr/>
          <p:nvPr/>
        </p:nvSpPr>
        <p:spPr>
          <a:xfrm>
            <a:off x="1115616" y="4293096"/>
            <a:ext cx="6912768" cy="172819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err="1"/>
              <a:t>Caso</a:t>
            </a:r>
            <a:r>
              <a:rPr lang="en-US" sz="2700" b="1" dirty="0"/>
              <a:t> de </a:t>
            </a:r>
            <a:r>
              <a:rPr lang="en-US" sz="2700" b="1" dirty="0" err="1"/>
              <a:t>Uso</a:t>
            </a:r>
            <a:r>
              <a:rPr lang="en-US" sz="2700" b="1" dirty="0"/>
              <a:t> = </a:t>
            </a:r>
            <a:r>
              <a:rPr lang="en-US" sz="2700" b="1" dirty="0" err="1"/>
              <a:t>Diagrama</a:t>
            </a:r>
            <a:r>
              <a:rPr lang="en-US" sz="2700" b="1" dirty="0"/>
              <a:t> + </a:t>
            </a:r>
            <a:r>
              <a:rPr lang="en-US" sz="2700" b="1" dirty="0" err="1"/>
              <a:t>Narrativa</a:t>
            </a:r>
            <a:endParaRPr lang="en-US" sz="2700" b="1" dirty="0"/>
          </a:p>
        </p:txBody>
      </p:sp>
    </p:spTree>
    <p:extLst>
      <p:ext uri="{BB962C8B-B14F-4D97-AF65-F5344CB8AC3E}">
        <p14:creationId xmlns:p14="http://schemas.microsoft.com/office/powerpoint/2010/main" val="76213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Narrativas</a:t>
            </a:r>
            <a:r>
              <a:rPr lang="en-US" dirty="0"/>
              <a:t> de </a:t>
            </a:r>
            <a:r>
              <a:rPr lang="en-US" dirty="0" err="1"/>
              <a:t>caso</a:t>
            </a:r>
            <a:r>
              <a:rPr lang="en-US" dirty="0"/>
              <a:t> de </a:t>
            </a:r>
            <a:r>
              <a:rPr lang="en-US" dirty="0" err="1"/>
              <a:t>uso</a:t>
            </a:r>
            <a:endParaRPr lang="en-US" dirty="0"/>
          </a:p>
        </p:txBody>
      </p:sp>
      <p:sp>
        <p:nvSpPr>
          <p:cNvPr id="3" name="Content Placeholder 2"/>
          <p:cNvSpPr>
            <a:spLocks noGrp="1"/>
          </p:cNvSpPr>
          <p:nvPr>
            <p:ph sz="quarter" idx="1"/>
          </p:nvPr>
        </p:nvSpPr>
        <p:spPr/>
        <p:txBody>
          <a:bodyPr>
            <a:normAutofit/>
          </a:bodyPr>
          <a:lstStyle/>
          <a:p>
            <a:r>
              <a:rPr lang="pt-BR" sz="2800" dirty="0"/>
              <a:t>A </a:t>
            </a:r>
            <a:r>
              <a:rPr lang="pt-BR" sz="2800" i="1" dirty="0"/>
              <a:t>Narrativa do Caso de Uso </a:t>
            </a:r>
            <a:r>
              <a:rPr lang="pt-BR" sz="2800" dirty="0"/>
              <a:t>é um texto passo a passo sobre as ações que o Ator pode tomar e como o Sistema responderá a estas ações;</a:t>
            </a:r>
          </a:p>
          <a:p>
            <a:r>
              <a:rPr lang="pt-BR" sz="2800" dirty="0"/>
              <a:t>A narrativa vai então evoluindo, entre ações do Ator e as respostas do Sistema, para o objetivo do Ator, até este ser alcançado.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24</a:t>
            </a:fld>
            <a:endParaRPr lang="pt-BR"/>
          </a:p>
        </p:txBody>
      </p:sp>
    </p:spTree>
    <p:extLst>
      <p:ext uri="{BB962C8B-B14F-4D97-AF65-F5344CB8AC3E}">
        <p14:creationId xmlns:p14="http://schemas.microsoft.com/office/powerpoint/2010/main" val="427688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Narrativa do Caso de Uso</a:t>
            </a:r>
            <a:br>
              <a:rPr lang="pt-BR" dirty="0"/>
            </a:br>
            <a:r>
              <a:rPr lang="pt-BR" dirty="0"/>
              <a:t>“Emitir Pedido”</a:t>
            </a:r>
          </a:p>
        </p:txBody>
      </p:sp>
      <p:sp>
        <p:nvSpPr>
          <p:cNvPr id="3" name="Espaço Reservado para Conteúdo 2"/>
          <p:cNvSpPr>
            <a:spLocks noGrp="1"/>
          </p:cNvSpPr>
          <p:nvPr>
            <p:ph idx="1"/>
          </p:nvPr>
        </p:nvSpPr>
        <p:spPr>
          <a:xfrm>
            <a:off x="457200" y="4672034"/>
            <a:ext cx="8229600" cy="1328734"/>
          </a:xfrm>
        </p:spPr>
        <p:txBody>
          <a:bodyPr>
            <a:normAutofit/>
          </a:bodyPr>
          <a:lstStyle/>
          <a:p>
            <a:r>
              <a:rPr lang="pt-BR" dirty="0"/>
              <a:t>Para exemplificar uma narrativa, vamos descrever o Caso de Uso “Emitir Pedido” em texto:</a:t>
            </a:r>
          </a:p>
        </p:txBody>
      </p:sp>
      <p:pic>
        <p:nvPicPr>
          <p:cNvPr id="1026" name="Picture 2"/>
          <p:cNvPicPr>
            <a:picLocks noChangeAspect="1" noChangeArrowheads="1"/>
          </p:cNvPicPr>
          <p:nvPr/>
        </p:nvPicPr>
        <p:blipFill>
          <a:blip r:embed="rId2" cstate="print"/>
          <a:srcRect/>
          <a:stretch>
            <a:fillRect/>
          </a:stretch>
        </p:blipFill>
        <p:spPr bwMode="auto">
          <a:xfrm>
            <a:off x="1248821" y="1785926"/>
            <a:ext cx="5228167" cy="1857388"/>
          </a:xfrm>
          <a:prstGeom prst="rect">
            <a:avLst/>
          </a:prstGeom>
          <a:noFill/>
          <a:ln w="9525">
            <a:noFill/>
            <a:miter lim="800000"/>
            <a:headEnd/>
            <a:tailEnd/>
          </a:ln>
          <a:effectLst/>
        </p:spPr>
      </p:pic>
      <p:sp>
        <p:nvSpPr>
          <p:cNvPr id="4" name="Slide Number Placeholder 3"/>
          <p:cNvSpPr>
            <a:spLocks noGrp="1"/>
          </p:cNvSpPr>
          <p:nvPr>
            <p:ph type="sldNum" sz="quarter" idx="15"/>
          </p:nvPr>
        </p:nvSpPr>
        <p:spPr/>
        <p:txBody>
          <a:bodyPr/>
          <a:lstStyle/>
          <a:p>
            <a:fld id="{B1E133B5-36C1-43A8-9363-885FE5A16835}" type="slidenum">
              <a:rPr lang="pt-BR" smtClean="0"/>
              <a:pPr/>
              <a:t>25</a:t>
            </a:fld>
            <a:endParaRPr lang="pt-BR"/>
          </a:p>
        </p:txBody>
      </p:sp>
    </p:spTree>
    <p:extLst>
      <p:ext uri="{BB962C8B-B14F-4D97-AF65-F5344CB8AC3E}">
        <p14:creationId xmlns:p14="http://schemas.microsoft.com/office/powerpoint/2010/main" val="3559925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1E133B5-36C1-43A8-9363-885FE5A16835}" type="slidenum">
              <a:rPr lang="pt-BR" smtClean="0"/>
              <a:pPr/>
              <a:t>26</a:t>
            </a:fld>
            <a:endParaRPr lang="pt-BR"/>
          </a:p>
        </p:txBody>
      </p:sp>
      <p:sp>
        <p:nvSpPr>
          <p:cNvPr id="5" name="Título 1"/>
          <p:cNvSpPr>
            <a:spLocks noGrp="1"/>
          </p:cNvSpPr>
          <p:nvPr>
            <p:ph type="title"/>
          </p:nvPr>
        </p:nvSpPr>
        <p:spPr>
          <a:xfrm>
            <a:off x="457200" y="2646040"/>
            <a:ext cx="7467600" cy="1143000"/>
          </a:xfrm>
        </p:spPr>
        <p:txBody>
          <a:bodyPr>
            <a:normAutofit/>
          </a:bodyPr>
          <a:lstStyle/>
          <a:p>
            <a:r>
              <a:rPr lang="pt-BR" dirty="0"/>
              <a:t>Narrativa do Caso de Uso</a:t>
            </a:r>
            <a:br>
              <a:rPr lang="pt-BR" dirty="0"/>
            </a:br>
            <a:r>
              <a:rPr lang="pt-BR" dirty="0"/>
              <a:t>“Emitir Pedido” </a:t>
            </a:r>
            <a:r>
              <a:rPr lang="pt-BR" sz="2000" dirty="0"/>
              <a:t>(</a:t>
            </a:r>
            <a:r>
              <a:rPr lang="pt-BR" sz="2000" dirty="0" err="1"/>
              <a:t>cont</a:t>
            </a:r>
            <a:r>
              <a:rPr lang="pt-BR" sz="2000" dirty="0"/>
              <a:t>)</a:t>
            </a:r>
          </a:p>
        </p:txBody>
      </p:sp>
    </p:spTree>
    <p:extLst>
      <p:ext uri="{BB962C8B-B14F-4D97-AF65-F5344CB8AC3E}">
        <p14:creationId xmlns:p14="http://schemas.microsoft.com/office/powerpoint/2010/main" val="242532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16632"/>
            <a:ext cx="9036496" cy="6741368"/>
          </a:xfrm>
        </p:spPr>
        <p:txBody>
          <a:bodyPr>
            <a:noAutofit/>
          </a:bodyPr>
          <a:lstStyle/>
          <a:p>
            <a:r>
              <a:rPr lang="pt-BR" sz="2000" b="1" dirty="0"/>
              <a:t>Caso de Uso: Emitir Pedido</a:t>
            </a:r>
            <a:br>
              <a:rPr lang="pt-BR" sz="2000" b="1" dirty="0"/>
            </a:br>
            <a:r>
              <a:rPr lang="pt-BR" sz="2000" b="1" dirty="0"/>
              <a:t>Ator: Vendedor</a:t>
            </a:r>
            <a:endParaRPr lang="pt-BR" sz="2000" dirty="0"/>
          </a:p>
          <a:p>
            <a:r>
              <a:rPr lang="pt-BR" sz="2000" dirty="0"/>
              <a:t>1. O Ator inicia o caso de uso selecionando “Emitir Pedido”;</a:t>
            </a:r>
            <a:br>
              <a:rPr lang="pt-BR" sz="2000" dirty="0"/>
            </a:br>
            <a:r>
              <a:rPr lang="pt-BR" sz="2000" dirty="0"/>
              <a:t>2. O Sistema oferece a interface para emissão de pedidos;</a:t>
            </a:r>
            <a:br>
              <a:rPr lang="pt-BR" sz="2000" dirty="0"/>
            </a:br>
            <a:r>
              <a:rPr lang="pt-BR" sz="2000" dirty="0"/>
              <a:t>3. O Ator seleciona um cliente para o pedido;</a:t>
            </a:r>
            <a:br>
              <a:rPr lang="pt-BR" sz="2000" dirty="0"/>
            </a:br>
            <a:r>
              <a:rPr lang="pt-BR" sz="2000" dirty="0"/>
              <a:t>4. O Sistema exibe as informações do cliente;</a:t>
            </a:r>
            <a:br>
              <a:rPr lang="pt-BR" sz="2000" dirty="0"/>
            </a:br>
            <a:r>
              <a:rPr lang="pt-BR" sz="2000" dirty="0"/>
              <a:t>5. O Ator seleciona um grupo de produtos;</a:t>
            </a:r>
            <a:br>
              <a:rPr lang="pt-BR" sz="2000" dirty="0"/>
            </a:br>
            <a:r>
              <a:rPr lang="pt-BR" sz="2000" dirty="0"/>
              <a:t>6. O Sistema lista os subgrupos do grupo selecionado;</a:t>
            </a:r>
            <a:br>
              <a:rPr lang="pt-BR" sz="2000" dirty="0"/>
            </a:br>
            <a:r>
              <a:rPr lang="pt-BR" sz="2000" dirty="0"/>
              <a:t>7. O Ator seleciona um subgrupo de produtos;</a:t>
            </a:r>
            <a:br>
              <a:rPr lang="pt-BR" sz="2000" dirty="0"/>
            </a:br>
            <a:r>
              <a:rPr lang="pt-BR" sz="2000" dirty="0"/>
              <a:t>8. O Sistema apresenta os produtos do subgrupo selecionado;</a:t>
            </a:r>
            <a:br>
              <a:rPr lang="pt-BR" sz="2000" dirty="0"/>
            </a:br>
            <a:r>
              <a:rPr lang="pt-BR" sz="2000" dirty="0"/>
              <a:t>9. O Ator seleciona os produtos desejados pelo cliente;</a:t>
            </a:r>
            <a:br>
              <a:rPr lang="pt-BR" sz="2000" dirty="0"/>
            </a:br>
            <a:r>
              <a:rPr lang="pt-BR" sz="2000" dirty="0"/>
              <a:t>10. O Sistema calcula os preços e impostos dos produtos;</a:t>
            </a:r>
            <a:br>
              <a:rPr lang="pt-BR" sz="2000" dirty="0"/>
            </a:br>
            <a:r>
              <a:rPr lang="pt-BR" sz="2000" dirty="0"/>
              <a:t>11. O Ator informa que deseja finalizar o pedido;</a:t>
            </a:r>
            <a:br>
              <a:rPr lang="pt-BR" sz="2000" dirty="0"/>
            </a:br>
            <a:r>
              <a:rPr lang="pt-BR" sz="2000" dirty="0"/>
              <a:t>12. O Sistema questiona sobre a forma de pagamento e entrega;</a:t>
            </a:r>
            <a:br>
              <a:rPr lang="pt-BR" sz="2000" dirty="0"/>
            </a:br>
            <a:r>
              <a:rPr lang="pt-BR" sz="2000" dirty="0"/>
              <a:t>13. O Ator seleciona a forma de pagamento e entrega;</a:t>
            </a:r>
            <a:br>
              <a:rPr lang="pt-BR" sz="2000" dirty="0"/>
            </a:br>
            <a:r>
              <a:rPr lang="pt-BR" sz="2000" dirty="0"/>
              <a:t>14. O Sistema informa o adicional de juros, o frete e solicita uma confirmação de todos os dados do pedido;</a:t>
            </a:r>
            <a:br>
              <a:rPr lang="pt-BR" sz="2000" dirty="0"/>
            </a:br>
            <a:r>
              <a:rPr lang="pt-BR" sz="2000" dirty="0"/>
              <a:t>15. O Ator confirma o pedido;</a:t>
            </a:r>
            <a:br>
              <a:rPr lang="pt-BR" sz="2000" dirty="0"/>
            </a:br>
            <a:r>
              <a:rPr lang="pt-BR" sz="2000" dirty="0"/>
              <a:t>16. O Sistema informa que o pedido foi emitido com sucesso;</a:t>
            </a:r>
          </a:p>
        </p:txBody>
      </p:sp>
      <p:sp>
        <p:nvSpPr>
          <p:cNvPr id="5" name="Slide Number Placeholder 4"/>
          <p:cNvSpPr>
            <a:spLocks noGrp="1"/>
          </p:cNvSpPr>
          <p:nvPr>
            <p:ph type="sldNum" sz="quarter" idx="15"/>
          </p:nvPr>
        </p:nvSpPr>
        <p:spPr/>
        <p:txBody>
          <a:bodyPr/>
          <a:lstStyle/>
          <a:p>
            <a:fld id="{B1E133B5-36C1-43A8-9363-885FE5A16835}" type="slidenum">
              <a:rPr lang="pt-BR" smtClean="0"/>
              <a:pPr/>
              <a:t>27</a:t>
            </a:fld>
            <a:endParaRPr lang="pt-BR"/>
          </a:p>
        </p:txBody>
      </p:sp>
    </p:spTree>
    <p:extLst>
      <p:ext uri="{BB962C8B-B14F-4D97-AF65-F5344CB8AC3E}">
        <p14:creationId xmlns:p14="http://schemas.microsoft.com/office/powerpoint/2010/main" val="1438932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Caso de Uso = Objetivo do Ator</a:t>
            </a:r>
            <a:endParaRPr lang="pt-BR" sz="2000" dirty="0"/>
          </a:p>
        </p:txBody>
      </p:sp>
      <p:sp>
        <p:nvSpPr>
          <p:cNvPr id="3" name="Espaço Reservado para Conteúdo 2"/>
          <p:cNvSpPr>
            <a:spLocks noGrp="1"/>
          </p:cNvSpPr>
          <p:nvPr>
            <p:ph idx="1"/>
          </p:nvPr>
        </p:nvSpPr>
        <p:spPr>
          <a:xfrm>
            <a:off x="179512" y="1714488"/>
            <a:ext cx="8507288" cy="4286280"/>
          </a:xfrm>
        </p:spPr>
        <p:txBody>
          <a:bodyPr>
            <a:normAutofit/>
          </a:bodyPr>
          <a:lstStyle/>
          <a:p>
            <a:r>
              <a:rPr lang="pt-BR" dirty="0"/>
              <a:t>Um dos erros mais comuns que vemos nas narrativas de Casos de Uso é o analista imaginar o Caso de Uso como um programa e tratar a sua narrativa como um passo a passo sobre as tarefas internas do sistema;</a:t>
            </a:r>
          </a:p>
          <a:p>
            <a:r>
              <a:rPr lang="pt-BR" dirty="0"/>
              <a:t>O analista também pode errar se quebrar o objetivo do Ator em diversos Casos de Uso menores já imaginando como o sistema será implementado (como a decomposição funcional);</a:t>
            </a:r>
          </a:p>
          <a:p>
            <a:r>
              <a:rPr lang="pt-BR" dirty="0"/>
              <a:t>Lembre-se: nesse momento o seu foco deve ser o </a:t>
            </a:r>
            <a:r>
              <a:rPr lang="pt-BR" b="1" dirty="0"/>
              <a:t>objetivo do Ator</a:t>
            </a:r>
            <a:r>
              <a:rPr lang="pt-BR" dirty="0"/>
              <a:t>, e não como o sistema resolverá esse objetivo. </a:t>
            </a:r>
          </a:p>
        </p:txBody>
      </p:sp>
      <p:sp>
        <p:nvSpPr>
          <p:cNvPr id="4" name="Slide Number Placeholder 3"/>
          <p:cNvSpPr>
            <a:spLocks noGrp="1"/>
          </p:cNvSpPr>
          <p:nvPr>
            <p:ph type="sldNum" sz="quarter" idx="15"/>
          </p:nvPr>
        </p:nvSpPr>
        <p:spPr/>
        <p:txBody>
          <a:bodyPr/>
          <a:lstStyle/>
          <a:p>
            <a:fld id="{B1E133B5-36C1-43A8-9363-885FE5A16835}" type="slidenum">
              <a:rPr lang="pt-BR" smtClean="0"/>
              <a:pPr/>
              <a:t>28</a:t>
            </a:fld>
            <a:endParaRPr lang="pt-BR"/>
          </a:p>
        </p:txBody>
      </p:sp>
    </p:spTree>
    <p:extLst>
      <p:ext uri="{BB962C8B-B14F-4D97-AF65-F5344CB8AC3E}">
        <p14:creationId xmlns:p14="http://schemas.microsoft.com/office/powerpoint/2010/main" val="351649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706090"/>
          </a:xfrm>
        </p:spPr>
        <p:txBody>
          <a:bodyPr>
            <a:normAutofit/>
          </a:bodyPr>
          <a:lstStyle/>
          <a:p>
            <a:r>
              <a:rPr lang="pt-BR" dirty="0"/>
              <a:t>Caso de Uso = Objetivo do Ator </a:t>
            </a:r>
            <a:r>
              <a:rPr lang="pt-BR" sz="2000" dirty="0"/>
              <a:t>(</a:t>
            </a:r>
            <a:r>
              <a:rPr lang="pt-BR" sz="2000" dirty="0" err="1"/>
              <a:t>cont</a:t>
            </a:r>
            <a:r>
              <a:rPr lang="pt-BR" sz="2000" dirty="0"/>
              <a:t>)</a:t>
            </a:r>
          </a:p>
        </p:txBody>
      </p:sp>
      <p:sp>
        <p:nvSpPr>
          <p:cNvPr id="3" name="Espaço Reservado para Conteúdo 2"/>
          <p:cNvSpPr>
            <a:spLocks noGrp="1"/>
          </p:cNvSpPr>
          <p:nvPr>
            <p:ph idx="1"/>
          </p:nvPr>
        </p:nvSpPr>
        <p:spPr>
          <a:xfrm>
            <a:off x="179512" y="1196752"/>
            <a:ext cx="8507288" cy="5375520"/>
          </a:xfrm>
        </p:spPr>
        <p:txBody>
          <a:bodyPr>
            <a:normAutofit/>
          </a:bodyPr>
          <a:lstStyle/>
          <a:p>
            <a:r>
              <a:rPr lang="pt-BR" dirty="0"/>
              <a:t>Como exemplo: o Caso de Uso “Emitir Pedido” envolve várias tarefas menores como selecionar produtos, escolher forma de pagamento, calcular descontos, escolher forma de entrega, porém, tudo isso são partes do objetivo maior que é </a:t>
            </a:r>
            <a:r>
              <a:rPr lang="pt-BR" i="1" dirty="0"/>
              <a:t>Emitir o Pedido</a:t>
            </a:r>
            <a:r>
              <a:rPr lang="pt-BR" dirty="0"/>
              <a:t>;</a:t>
            </a:r>
          </a:p>
          <a:p>
            <a:r>
              <a:rPr lang="pt-BR" dirty="0"/>
              <a:t>O Caso de Uso é um objetivo do Ator e não uma tarefa do sistema. Uma das formas de evitar essa proliferação de Casos de Uso no sistema é perguntar a si mesmo ao criar um Caso de Uso:</a:t>
            </a:r>
          </a:p>
          <a:p>
            <a:r>
              <a:rPr lang="pt-BR" i="1" dirty="0"/>
              <a:t>Se eu entregar esse Caso de Uso sozinho para os usuários do sistema, resolveria algum problema deles? Agregaria algum valor para os usuários? Com esse Caso de Uso o usuário conseguiria resolver algum problema que o sistema deve atender?</a:t>
            </a:r>
          </a:p>
        </p:txBody>
      </p:sp>
      <p:sp>
        <p:nvSpPr>
          <p:cNvPr id="4" name="Slide Number Placeholder 3"/>
          <p:cNvSpPr>
            <a:spLocks noGrp="1"/>
          </p:cNvSpPr>
          <p:nvPr>
            <p:ph type="sldNum" sz="quarter" idx="15"/>
          </p:nvPr>
        </p:nvSpPr>
        <p:spPr/>
        <p:txBody>
          <a:bodyPr/>
          <a:lstStyle/>
          <a:p>
            <a:fld id="{B1E133B5-36C1-43A8-9363-885FE5A16835}" type="slidenum">
              <a:rPr lang="pt-BR" smtClean="0"/>
              <a:pPr/>
              <a:t>29</a:t>
            </a:fld>
            <a:endParaRPr lang="pt-BR"/>
          </a:p>
        </p:txBody>
      </p:sp>
    </p:spTree>
    <p:extLst>
      <p:ext uri="{BB962C8B-B14F-4D97-AF65-F5344CB8AC3E}">
        <p14:creationId xmlns:p14="http://schemas.microsoft.com/office/powerpoint/2010/main" val="350813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sz="quarter" idx="1"/>
          </p:nvPr>
        </p:nvSpPr>
        <p:spPr/>
        <p:txBody>
          <a:bodyPr>
            <a:normAutofit lnSpcReduction="10000"/>
          </a:bodyPr>
          <a:lstStyle/>
          <a:p>
            <a:r>
              <a:rPr lang="pt-BR" sz="2800" dirty="0"/>
              <a:t>A grande questão:</a:t>
            </a:r>
          </a:p>
          <a:p>
            <a:pPr lvl="1"/>
            <a:r>
              <a:rPr lang="pt-BR" sz="2400" dirty="0"/>
              <a:t>Mudanças das regras do requisito de negócio (por parte do cliente).</a:t>
            </a:r>
          </a:p>
          <a:p>
            <a:r>
              <a:rPr lang="pt-BR" sz="2700" dirty="0"/>
              <a:t>Os Casos de Uso:</a:t>
            </a:r>
          </a:p>
          <a:p>
            <a:pPr lvl="1"/>
            <a:r>
              <a:rPr lang="pt-BR" dirty="0"/>
              <a:t>Tendem a minimizar estes problemas originados no levantamento de requisitos;</a:t>
            </a:r>
          </a:p>
          <a:p>
            <a:pPr lvl="1"/>
            <a:r>
              <a:rPr lang="pt-BR" dirty="0"/>
              <a:t>Apresentação visual dos itens que estão contidos dentro do escopo (definidos pelo Cliente);</a:t>
            </a:r>
          </a:p>
          <a:p>
            <a:pPr lvl="1"/>
            <a:r>
              <a:rPr lang="pt-BR" dirty="0"/>
              <a:t>Auxilia a equipe de desenvolvimento do projeto e o usuário a validarem o necessidade real;</a:t>
            </a:r>
          </a:p>
          <a:p>
            <a:pPr lvl="1"/>
            <a:r>
              <a:rPr lang="pt-BR" dirty="0"/>
              <a:t>Com os UC, consegue-se formalizar o escopo a ser contratado, evidenciar a complexidade do projeto e divulgar a todos os envolvidos o entendimento do projeto.</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3</a:t>
            </a:fld>
            <a:endParaRPr lang="pt-B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706090"/>
          </a:xfrm>
        </p:spPr>
        <p:txBody>
          <a:bodyPr>
            <a:normAutofit/>
          </a:bodyPr>
          <a:lstStyle/>
          <a:p>
            <a:r>
              <a:rPr lang="pt-BR" dirty="0"/>
              <a:t>Caso de Uso = Objetivo do Ator </a:t>
            </a:r>
            <a:r>
              <a:rPr lang="pt-BR" sz="2000" dirty="0"/>
              <a:t>(</a:t>
            </a:r>
            <a:r>
              <a:rPr lang="pt-BR" sz="2000" dirty="0" err="1"/>
              <a:t>cont</a:t>
            </a:r>
            <a:r>
              <a:rPr lang="pt-BR" sz="2000" dirty="0"/>
              <a:t>)</a:t>
            </a:r>
          </a:p>
        </p:txBody>
      </p:sp>
      <p:sp>
        <p:nvSpPr>
          <p:cNvPr id="3" name="Espaço Reservado para Conteúdo 2"/>
          <p:cNvSpPr>
            <a:spLocks noGrp="1"/>
          </p:cNvSpPr>
          <p:nvPr>
            <p:ph idx="1"/>
          </p:nvPr>
        </p:nvSpPr>
        <p:spPr>
          <a:xfrm>
            <a:off x="179512" y="1196752"/>
            <a:ext cx="8507288" cy="5375520"/>
          </a:xfrm>
        </p:spPr>
        <p:txBody>
          <a:bodyPr>
            <a:normAutofit/>
          </a:bodyPr>
          <a:lstStyle/>
          <a:p>
            <a:r>
              <a:rPr lang="pt-BR" dirty="0"/>
              <a:t>Essas perguntas são suficientes. Como exemplo, no caso anterior, se o analista criar um Caso de Uso chamado “Escolher Forma de Pagamento” e o entregar para os usuários, isso teria algum valor? Claro que não!!!</a:t>
            </a:r>
          </a:p>
          <a:p>
            <a:r>
              <a:rPr lang="pt-BR" dirty="0"/>
              <a:t>Os usuários diriam que não serve pra nada fora da funcionalidade “Emitir Pedido”.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30</a:t>
            </a:fld>
            <a:endParaRPr lang="pt-BR"/>
          </a:p>
        </p:txBody>
      </p:sp>
    </p:spTree>
    <p:extLst>
      <p:ext uri="{BB962C8B-B14F-4D97-AF65-F5344CB8AC3E}">
        <p14:creationId xmlns:p14="http://schemas.microsoft.com/office/powerpoint/2010/main" val="249558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Caso de Uso = Objetivo do Ator </a:t>
            </a:r>
            <a:r>
              <a:rPr lang="pt-BR" sz="2000" dirty="0"/>
              <a:t>(</a:t>
            </a:r>
            <a:r>
              <a:rPr lang="pt-BR" sz="2000" dirty="0" err="1"/>
              <a:t>cont</a:t>
            </a:r>
            <a:r>
              <a:rPr lang="pt-BR" sz="2000" dirty="0"/>
              <a:t>)</a:t>
            </a:r>
          </a:p>
        </p:txBody>
      </p:sp>
      <p:sp>
        <p:nvSpPr>
          <p:cNvPr id="3" name="Espaço Reservado para Conteúdo 2"/>
          <p:cNvSpPr>
            <a:spLocks noGrp="1"/>
          </p:cNvSpPr>
          <p:nvPr>
            <p:ph idx="1"/>
          </p:nvPr>
        </p:nvSpPr>
        <p:spPr>
          <a:xfrm>
            <a:off x="457200" y="1714488"/>
            <a:ext cx="8229600" cy="4857784"/>
          </a:xfrm>
        </p:spPr>
        <p:txBody>
          <a:bodyPr>
            <a:normAutofit/>
          </a:bodyPr>
          <a:lstStyle/>
          <a:p>
            <a:r>
              <a:rPr lang="pt-BR" sz="2600" dirty="0"/>
              <a:t>Para pensar:</a:t>
            </a:r>
          </a:p>
          <a:p>
            <a:r>
              <a:rPr lang="pt-BR" sz="2600" dirty="0"/>
              <a:t>Quando você usa uma máquina de caixa eletrônico do banco quais são os seus objetivos?</a:t>
            </a:r>
          </a:p>
          <a:p>
            <a:pPr lvl="1"/>
            <a:r>
              <a:rPr lang="pt-BR" sz="2400" dirty="0"/>
              <a:t>Consultar o saldo</a:t>
            </a:r>
          </a:p>
          <a:p>
            <a:pPr lvl="1"/>
            <a:r>
              <a:rPr lang="pt-BR" sz="2400" dirty="0"/>
              <a:t>Sacar dinheiro</a:t>
            </a:r>
          </a:p>
          <a:p>
            <a:pPr lvl="1"/>
            <a:r>
              <a:rPr lang="pt-BR" sz="2400" dirty="0"/>
              <a:t>Inserir o cartão</a:t>
            </a:r>
          </a:p>
          <a:p>
            <a:pPr lvl="1"/>
            <a:r>
              <a:rPr lang="pt-BR" sz="2400" dirty="0"/>
              <a:t>Digitar sua senha.</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31</a:t>
            </a:fld>
            <a:endParaRPr lang="pt-BR"/>
          </a:p>
        </p:txBody>
      </p:sp>
      <p:sp>
        <p:nvSpPr>
          <p:cNvPr id="5" name="Right Arrow 4"/>
          <p:cNvSpPr/>
          <p:nvPr/>
        </p:nvSpPr>
        <p:spPr>
          <a:xfrm rot="10800000">
            <a:off x="3995936" y="2996951"/>
            <a:ext cx="936104" cy="468053"/>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3419873" y="3501008"/>
            <a:ext cx="936104" cy="540062"/>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5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7467600" cy="562074"/>
          </a:xfrm>
        </p:spPr>
        <p:txBody>
          <a:bodyPr>
            <a:normAutofit/>
          </a:bodyPr>
          <a:lstStyle/>
          <a:p>
            <a:r>
              <a:rPr lang="pt-BR" dirty="0"/>
              <a:t>Escopo do Caso de Uso</a:t>
            </a:r>
            <a:endParaRPr lang="pt-BR" sz="2000" dirty="0"/>
          </a:p>
        </p:txBody>
      </p:sp>
      <p:sp>
        <p:nvSpPr>
          <p:cNvPr id="3" name="Espaço Reservado para Conteúdo 2"/>
          <p:cNvSpPr>
            <a:spLocks noGrp="1"/>
          </p:cNvSpPr>
          <p:nvPr>
            <p:ph idx="1"/>
          </p:nvPr>
        </p:nvSpPr>
        <p:spPr>
          <a:xfrm>
            <a:off x="-33180" y="692696"/>
            <a:ext cx="8686800" cy="5976664"/>
          </a:xfrm>
        </p:spPr>
        <p:txBody>
          <a:bodyPr>
            <a:normAutofit fontScale="92500" lnSpcReduction="20000"/>
          </a:bodyPr>
          <a:lstStyle/>
          <a:p>
            <a:r>
              <a:rPr lang="pt-BR" b="1" dirty="0"/>
              <a:t>Veja o Caso de Uso novamente...</a:t>
            </a:r>
          </a:p>
          <a:p>
            <a:r>
              <a:rPr lang="pt-BR" b="1" dirty="0"/>
              <a:t>Caso de Uso: Emitir Pedido</a:t>
            </a:r>
            <a:br>
              <a:rPr lang="pt-BR" b="1" dirty="0"/>
            </a:br>
            <a:r>
              <a:rPr lang="pt-BR" b="1" dirty="0"/>
              <a:t>Ator: Vendedor</a:t>
            </a:r>
            <a:endParaRPr lang="pt-BR" dirty="0"/>
          </a:p>
          <a:p>
            <a:r>
              <a:rPr lang="pt-BR" dirty="0"/>
              <a:t>1. O Ator inicia o caso de uso selecionando “Emitir Pedido”;</a:t>
            </a:r>
            <a:br>
              <a:rPr lang="pt-BR" dirty="0"/>
            </a:br>
            <a:r>
              <a:rPr lang="pt-BR" dirty="0"/>
              <a:t>2. O Sistema oferece a interface para emissão de pedidos;</a:t>
            </a:r>
            <a:br>
              <a:rPr lang="pt-BR" dirty="0"/>
            </a:br>
            <a:r>
              <a:rPr lang="pt-BR" dirty="0"/>
              <a:t>3. O Ator seleciona um cliente para o pedido;</a:t>
            </a:r>
            <a:br>
              <a:rPr lang="pt-BR" dirty="0"/>
            </a:br>
            <a:r>
              <a:rPr lang="pt-BR" dirty="0"/>
              <a:t>4. O Sistema exibe as informações do cliente;</a:t>
            </a:r>
            <a:br>
              <a:rPr lang="pt-BR" dirty="0"/>
            </a:br>
            <a:r>
              <a:rPr lang="pt-BR" dirty="0"/>
              <a:t>5. O Ator seleciona um grupo de produtos;</a:t>
            </a:r>
            <a:br>
              <a:rPr lang="pt-BR" dirty="0"/>
            </a:br>
            <a:r>
              <a:rPr lang="pt-BR" dirty="0"/>
              <a:t>6. O Sistema lista os subgrupos do grupo selecionado;</a:t>
            </a:r>
            <a:br>
              <a:rPr lang="pt-BR" dirty="0"/>
            </a:br>
            <a:r>
              <a:rPr lang="pt-BR" dirty="0"/>
              <a:t>7. O Ator seleciona um subgrupo de produtos;</a:t>
            </a:r>
            <a:br>
              <a:rPr lang="pt-BR" dirty="0"/>
            </a:br>
            <a:r>
              <a:rPr lang="pt-BR" dirty="0"/>
              <a:t>8. O Sistema apresenta os produtos do subgrupo selecionado;</a:t>
            </a:r>
            <a:br>
              <a:rPr lang="pt-BR" dirty="0"/>
            </a:br>
            <a:r>
              <a:rPr lang="pt-BR" dirty="0"/>
              <a:t>9. O Ator seleciona os produtos desejados pelo cliente;</a:t>
            </a:r>
            <a:br>
              <a:rPr lang="pt-BR" dirty="0"/>
            </a:br>
            <a:r>
              <a:rPr lang="pt-BR" dirty="0"/>
              <a:t>10. O Sistema calcula os preços e impostos dos produtos;</a:t>
            </a:r>
            <a:br>
              <a:rPr lang="pt-BR" dirty="0"/>
            </a:br>
            <a:r>
              <a:rPr lang="pt-BR" dirty="0"/>
              <a:t>11. O Ator informa que deseja finalizar o pedido;</a:t>
            </a:r>
            <a:br>
              <a:rPr lang="pt-BR" dirty="0"/>
            </a:br>
            <a:r>
              <a:rPr lang="pt-BR" dirty="0"/>
              <a:t>12. O Sistema questiona sobre a forma de pagamento e entrega;</a:t>
            </a:r>
            <a:br>
              <a:rPr lang="pt-BR" dirty="0"/>
            </a:br>
            <a:r>
              <a:rPr lang="pt-BR" dirty="0"/>
              <a:t>13. O Ator seleciona a forma de pagamento e entrega;</a:t>
            </a:r>
            <a:br>
              <a:rPr lang="pt-BR" dirty="0"/>
            </a:br>
            <a:r>
              <a:rPr lang="pt-BR" dirty="0"/>
              <a:t>14. O Sistema informa o adicional de juros, o frete e solicita uma confirmação de todos os dados do pedido;</a:t>
            </a:r>
            <a:br>
              <a:rPr lang="pt-BR" dirty="0"/>
            </a:br>
            <a:r>
              <a:rPr lang="pt-BR" dirty="0"/>
              <a:t>15. O Ator confirma o pedido;</a:t>
            </a:r>
            <a:br>
              <a:rPr lang="pt-BR" dirty="0"/>
            </a:br>
            <a:r>
              <a:rPr lang="pt-BR" dirty="0"/>
              <a:t>16. O Sistema informa que o pedido foi emitido com sucesso.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32</a:t>
            </a:fld>
            <a:endParaRPr lang="pt-BR"/>
          </a:p>
        </p:txBody>
      </p:sp>
    </p:spTree>
    <p:extLst>
      <p:ext uri="{BB962C8B-B14F-4D97-AF65-F5344CB8AC3E}">
        <p14:creationId xmlns:p14="http://schemas.microsoft.com/office/powerpoint/2010/main" val="696992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706090"/>
          </a:xfrm>
        </p:spPr>
        <p:txBody>
          <a:bodyPr>
            <a:normAutofit/>
          </a:bodyPr>
          <a:lstStyle/>
          <a:p>
            <a:r>
              <a:rPr lang="pt-BR" dirty="0"/>
              <a:t>Escopo do Caso de Uso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1124744"/>
            <a:ext cx="8715436" cy="5590404"/>
          </a:xfrm>
        </p:spPr>
        <p:txBody>
          <a:bodyPr>
            <a:normAutofit/>
          </a:bodyPr>
          <a:lstStyle/>
          <a:p>
            <a:r>
              <a:rPr lang="pt-BR" sz="2700" dirty="0"/>
              <a:t>Note que o Caso de Uso não revela sobre como o sistema deverá resolver algumas questões difíceis como calcular preços e impostos;</a:t>
            </a:r>
          </a:p>
          <a:p>
            <a:r>
              <a:rPr lang="pt-BR" sz="2700" dirty="0"/>
              <a:t>Tenha certeza de que esses pontos envolvem regras e cálculos com várias informações de diversas tabelas do sistema, porém, os detalhes de como serão resolvidos internamente </a:t>
            </a:r>
            <a:r>
              <a:rPr lang="pt-BR" sz="2700" b="1" dirty="0"/>
              <a:t>o Ator não consegue ver;</a:t>
            </a:r>
          </a:p>
          <a:p>
            <a:r>
              <a:rPr lang="pt-BR" sz="2700" dirty="0"/>
              <a:t>Nesse ponto do projeto nosso trabalho se limita ao que o sistema deve fazer (escopo), e não como ele irá fazer (implementação).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33</a:t>
            </a:fld>
            <a:endParaRPr lang="pt-BR"/>
          </a:p>
        </p:txBody>
      </p:sp>
    </p:spTree>
    <p:extLst>
      <p:ext uri="{BB962C8B-B14F-4D97-AF65-F5344CB8AC3E}">
        <p14:creationId xmlns:p14="http://schemas.microsoft.com/office/powerpoint/2010/main" val="265340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706090"/>
          </a:xfrm>
        </p:spPr>
        <p:txBody>
          <a:bodyPr>
            <a:normAutofit/>
          </a:bodyPr>
          <a:lstStyle/>
          <a:p>
            <a:r>
              <a:rPr lang="pt-BR" dirty="0"/>
              <a:t>Escopo do Caso de Uso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1124744"/>
            <a:ext cx="8715436" cy="5590404"/>
          </a:xfrm>
        </p:spPr>
        <p:txBody>
          <a:bodyPr>
            <a:normAutofit/>
          </a:bodyPr>
          <a:lstStyle/>
          <a:p>
            <a:r>
              <a:rPr lang="pt-BR" dirty="0"/>
              <a:t>Essa regra de </a:t>
            </a:r>
            <a:r>
              <a:rPr lang="pt-BR" b="1" dirty="0"/>
              <a:t>escrever somente o que o usuário vê</a:t>
            </a:r>
            <a:r>
              <a:rPr lang="pt-BR" dirty="0"/>
              <a:t> é importante para agilizar a fase de análise do sistema e principalmente é esta regra que permite derivar os Casos de Teste a partir da narrativa, pois sabendo </a:t>
            </a:r>
            <a:r>
              <a:rPr lang="pt-BR" b="1" dirty="0"/>
              <a:t>o que</a:t>
            </a:r>
            <a:r>
              <a:rPr lang="pt-BR" dirty="0"/>
              <a:t> o sistema deve fazer é possível </a:t>
            </a:r>
            <a:r>
              <a:rPr lang="pt-BR" b="1" dirty="0"/>
              <a:t>planejar</a:t>
            </a:r>
            <a:r>
              <a:rPr lang="pt-BR" dirty="0"/>
              <a:t> como testar a funcionalidade independente de como ficará a implementação.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34</a:t>
            </a:fld>
            <a:endParaRPr lang="pt-BR"/>
          </a:p>
        </p:txBody>
      </p:sp>
    </p:spTree>
    <p:extLst>
      <p:ext uri="{BB962C8B-B14F-4D97-AF65-F5344CB8AC3E}">
        <p14:creationId xmlns:p14="http://schemas.microsoft.com/office/powerpoint/2010/main" val="171181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Escopo do Caso de Uso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1714488"/>
            <a:ext cx="8715436" cy="5000660"/>
          </a:xfrm>
        </p:spPr>
        <p:txBody>
          <a:bodyPr>
            <a:normAutofit/>
          </a:bodyPr>
          <a:lstStyle/>
          <a:p>
            <a:r>
              <a:rPr lang="pt-BR" sz="2800" b="1" dirty="0"/>
              <a:t>IMPORTANTE</a:t>
            </a:r>
            <a:r>
              <a:rPr lang="pt-BR" sz="2800" dirty="0"/>
              <a:t>: </a:t>
            </a:r>
          </a:p>
          <a:p>
            <a:pPr lvl="1"/>
            <a:r>
              <a:rPr lang="pt-BR" sz="2400" dirty="0"/>
              <a:t>Na narrativa do Caso de Uso </a:t>
            </a:r>
            <a:r>
              <a:rPr lang="pt-BR" sz="2400" b="1" dirty="0"/>
              <a:t>a resposta do sistema</a:t>
            </a:r>
            <a:r>
              <a:rPr lang="pt-BR" sz="2400" dirty="0"/>
              <a:t> deve se limitar somente ao que </a:t>
            </a:r>
            <a:r>
              <a:rPr lang="pt-BR" sz="2400" b="1" dirty="0"/>
              <a:t>o Ator consegue ver.</a:t>
            </a:r>
            <a:r>
              <a:rPr lang="pt-BR" sz="2400" dirty="0"/>
              <a:t> Não é necessário se preocupar em como o sistema obteve ou calculou os dados;</a:t>
            </a:r>
          </a:p>
          <a:p>
            <a:pPr lvl="1"/>
            <a:r>
              <a:rPr lang="pt-BR" sz="2400" dirty="0"/>
              <a:t>Limite-se a escrever </a:t>
            </a:r>
            <a:r>
              <a:rPr lang="pt-BR" sz="2400" b="1" dirty="0"/>
              <a:t>o que</a:t>
            </a:r>
            <a:r>
              <a:rPr lang="pt-BR" sz="2400" dirty="0"/>
              <a:t> o sistema responde e não </a:t>
            </a:r>
            <a:r>
              <a:rPr lang="pt-BR" sz="2400" b="1" dirty="0"/>
              <a:t>como</a:t>
            </a:r>
            <a:r>
              <a:rPr lang="pt-BR" sz="2400" dirty="0"/>
              <a:t> ele obtém a resposta.</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35</a:t>
            </a:fld>
            <a:endParaRPr lang="pt-BR"/>
          </a:p>
        </p:txBody>
      </p:sp>
    </p:spTree>
    <p:extLst>
      <p:ext uri="{BB962C8B-B14F-4D97-AF65-F5344CB8AC3E}">
        <p14:creationId xmlns:p14="http://schemas.microsoft.com/office/powerpoint/2010/main" val="169686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4624"/>
            <a:ext cx="7467600" cy="1143000"/>
          </a:xfrm>
        </p:spPr>
        <p:txBody>
          <a:bodyPr>
            <a:normAutofit/>
          </a:bodyPr>
          <a:lstStyle/>
          <a:p>
            <a:r>
              <a:rPr lang="pt-BR" dirty="0"/>
              <a:t>Modelo de Casos de Uso: somente uma parte dos Requisitos</a:t>
            </a:r>
          </a:p>
        </p:txBody>
      </p:sp>
      <p:sp>
        <p:nvSpPr>
          <p:cNvPr id="3" name="Espaço Reservado para Conteúdo 2"/>
          <p:cNvSpPr>
            <a:spLocks noGrp="1"/>
          </p:cNvSpPr>
          <p:nvPr>
            <p:ph idx="1"/>
          </p:nvPr>
        </p:nvSpPr>
        <p:spPr>
          <a:xfrm>
            <a:off x="107504" y="1340768"/>
            <a:ext cx="8496944" cy="5133184"/>
          </a:xfrm>
        </p:spPr>
        <p:txBody>
          <a:bodyPr>
            <a:normAutofit/>
          </a:bodyPr>
          <a:lstStyle/>
          <a:p>
            <a:r>
              <a:rPr lang="pt-BR" sz="2800" dirty="0"/>
              <a:t>Muitas pessoas olham para os Casos de Uso e sentem que somente o diagrama e a narrativa não são nem um pouco suficientes para fechar um escopo;</a:t>
            </a:r>
          </a:p>
          <a:p>
            <a:r>
              <a:rPr lang="pt-BR" sz="2800" dirty="0"/>
              <a:t>E, realmente, não são suficientes! </a:t>
            </a:r>
          </a:p>
          <a:p>
            <a:r>
              <a:rPr lang="pt-BR" sz="2800" dirty="0"/>
              <a:t>O modelo de Casos de Uso (diagrama + narrativa) controla somente uma parte dos requisitos:</a:t>
            </a:r>
          </a:p>
          <a:p>
            <a:pPr lvl="1"/>
            <a:r>
              <a:rPr lang="pt-BR" dirty="0"/>
              <a:t>Estatisticamente é próximo de um terço dos requisitos. </a:t>
            </a:r>
          </a:p>
          <a:p>
            <a:pPr lvl="1"/>
            <a:r>
              <a:rPr lang="pt-BR" dirty="0"/>
              <a:t>Essa parte dos requisitos é uma parte importante, pois fornece a visão funcional do sistema, mas mesmo assim, é só um terço dos requisitos. </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36</a:t>
            </a:fld>
            <a:endParaRPr lang="pt-BR"/>
          </a:p>
        </p:txBody>
      </p:sp>
    </p:spTree>
    <p:extLst>
      <p:ext uri="{BB962C8B-B14F-4D97-AF65-F5344CB8AC3E}">
        <p14:creationId xmlns:p14="http://schemas.microsoft.com/office/powerpoint/2010/main" val="113370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Modelo de Casos de Uso: somente uma parte dos Requisitos </a:t>
            </a:r>
            <a:r>
              <a:rPr lang="pt-BR" sz="1800" dirty="0"/>
              <a:t>(cont)</a:t>
            </a:r>
          </a:p>
        </p:txBody>
      </p:sp>
      <p:sp>
        <p:nvSpPr>
          <p:cNvPr id="3" name="Espaço Reservado para Conteúdo 2"/>
          <p:cNvSpPr>
            <a:spLocks noGrp="1"/>
          </p:cNvSpPr>
          <p:nvPr>
            <p:ph idx="1"/>
          </p:nvPr>
        </p:nvSpPr>
        <p:spPr>
          <a:xfrm>
            <a:off x="107504" y="1600200"/>
            <a:ext cx="8496944" cy="4873752"/>
          </a:xfrm>
        </p:spPr>
        <p:txBody>
          <a:bodyPr>
            <a:normAutofit/>
          </a:bodyPr>
          <a:lstStyle/>
          <a:p>
            <a:r>
              <a:rPr lang="pt-BR" sz="2800" dirty="0"/>
              <a:t>Olhando para a narrativa “Emitir Pedido” não conseguimos saber exatamente como é a tela de emissão de pedidos e nem detalhes dos campos envolvidos, mas conseguimos entender claramente como o </a:t>
            </a:r>
            <a:r>
              <a:rPr lang="pt-BR" sz="2800" b="1" dirty="0"/>
              <a:t>Vendedor</a:t>
            </a:r>
            <a:r>
              <a:rPr lang="pt-BR" sz="2800" dirty="0"/>
              <a:t> usa o </a:t>
            </a:r>
            <a:r>
              <a:rPr lang="pt-BR" sz="2800" b="1" dirty="0"/>
              <a:t>Sistema</a:t>
            </a:r>
            <a:r>
              <a:rPr lang="pt-BR" sz="2800" dirty="0"/>
              <a:t> para emitir pedidos.</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37</a:t>
            </a:fld>
            <a:endParaRPr lang="pt-BR"/>
          </a:p>
        </p:txBody>
      </p:sp>
      <p:pic>
        <p:nvPicPr>
          <p:cNvPr id="5" name="Picture 2"/>
          <p:cNvPicPr>
            <a:picLocks noChangeAspect="1" noChangeArrowheads="1"/>
          </p:cNvPicPr>
          <p:nvPr/>
        </p:nvPicPr>
        <p:blipFill>
          <a:blip r:embed="rId2" cstate="print"/>
          <a:srcRect/>
          <a:stretch>
            <a:fillRect/>
          </a:stretch>
        </p:blipFill>
        <p:spPr bwMode="auto">
          <a:xfrm>
            <a:off x="1792105" y="4797152"/>
            <a:ext cx="5228167" cy="1857388"/>
          </a:xfrm>
          <a:prstGeom prst="rect">
            <a:avLst/>
          </a:prstGeom>
          <a:noFill/>
          <a:ln w="9525">
            <a:noFill/>
            <a:miter lim="800000"/>
            <a:headEnd/>
            <a:tailEnd/>
          </a:ln>
          <a:effectLst/>
        </p:spPr>
      </p:pic>
    </p:spTree>
    <p:extLst>
      <p:ext uri="{BB962C8B-B14F-4D97-AF65-F5344CB8AC3E}">
        <p14:creationId xmlns:p14="http://schemas.microsoft.com/office/powerpoint/2010/main" val="4127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Protótipo Visual - Suporte Visual ao Caso de Uso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b="1" dirty="0"/>
              <a:t>Caso de Uso: Emitir Pedido</a:t>
            </a:r>
            <a:br>
              <a:rPr lang="pt-BR" b="1" dirty="0"/>
            </a:br>
            <a:r>
              <a:rPr lang="pt-BR" b="1" dirty="0"/>
              <a:t>Ator: Vendedor</a:t>
            </a:r>
            <a:endParaRPr lang="pt-BR" dirty="0"/>
          </a:p>
          <a:p>
            <a:r>
              <a:rPr lang="pt-BR" dirty="0"/>
              <a:t>1. O Ator inicia o caso de uso selecionando "Emitir Pedido";</a:t>
            </a:r>
            <a:br>
              <a:rPr lang="pt-BR" dirty="0"/>
            </a:br>
            <a:r>
              <a:rPr lang="pt-BR" dirty="0"/>
              <a:t>2. O Sistema oferece a interface para emissão de pedidos;</a:t>
            </a:r>
            <a:br>
              <a:rPr lang="pt-BR" dirty="0"/>
            </a:br>
            <a:r>
              <a:rPr lang="pt-BR" dirty="0"/>
              <a:t>3. O Ator seleciona um cliente para o pedido;</a:t>
            </a:r>
            <a:br>
              <a:rPr lang="pt-BR" dirty="0"/>
            </a:br>
            <a:r>
              <a:rPr lang="pt-BR" dirty="0"/>
              <a:t>4. O Sistema exibe as informações do cliente;</a:t>
            </a:r>
            <a:br>
              <a:rPr lang="pt-BR" dirty="0"/>
            </a:br>
            <a:r>
              <a:rPr lang="pt-BR" dirty="0"/>
              <a:t>5. O Ator seleciona um grupo de produtos;</a:t>
            </a:r>
            <a:br>
              <a:rPr lang="pt-BR" dirty="0"/>
            </a:br>
            <a:r>
              <a:rPr lang="pt-BR" dirty="0"/>
              <a:t>6. O Sistema lista os subgrupos do grupo selecionado;</a:t>
            </a:r>
            <a:br>
              <a:rPr lang="pt-BR" dirty="0"/>
            </a:br>
            <a:r>
              <a:rPr lang="pt-BR" dirty="0"/>
              <a:t>7. O Ator seleciona um subgrupo de produtos;</a:t>
            </a:r>
            <a:br>
              <a:rPr lang="pt-BR" dirty="0"/>
            </a:br>
            <a:r>
              <a:rPr lang="pt-BR" dirty="0"/>
              <a:t>8. O Sistema apresenta os produtos do subgrupo selecionado;</a:t>
            </a:r>
            <a:br>
              <a:rPr lang="pt-BR" dirty="0"/>
            </a:br>
            <a:r>
              <a:rPr lang="pt-BR" dirty="0"/>
              <a:t>9. O Ator seleciona os produtos desejados pelo cliente;</a:t>
            </a:r>
            <a:br>
              <a:rPr lang="pt-BR" dirty="0"/>
            </a:br>
            <a:r>
              <a:rPr lang="pt-BR" dirty="0"/>
              <a:t>10. O Sistema calcula os preços e impostos dos produtos;</a:t>
            </a:r>
            <a:br>
              <a:rPr lang="pt-BR" dirty="0"/>
            </a:br>
            <a:r>
              <a:rPr lang="pt-BR" dirty="0"/>
              <a:t>11. O Ator informa que deseja finalizar o pedido;</a:t>
            </a:r>
            <a:br>
              <a:rPr lang="pt-BR" dirty="0"/>
            </a:br>
            <a:r>
              <a:rPr lang="pt-BR" dirty="0"/>
              <a:t>12. O Sistema questiona sobre a forma de pagamento e entrega;</a:t>
            </a:r>
            <a:br>
              <a:rPr lang="pt-BR" dirty="0"/>
            </a:br>
            <a:r>
              <a:rPr lang="pt-BR" dirty="0"/>
              <a:t>13. O Ator seleciona a forma de pagamento e entrega;</a:t>
            </a:r>
            <a:br>
              <a:rPr lang="pt-BR" dirty="0"/>
            </a:br>
            <a:r>
              <a:rPr lang="pt-BR" dirty="0"/>
              <a:t>14. O Sistema informa o adicional de juros, o frete e solicita uma confirmação de todos os dados do pedido;</a:t>
            </a:r>
            <a:br>
              <a:rPr lang="pt-BR" dirty="0"/>
            </a:br>
            <a:r>
              <a:rPr lang="pt-BR" dirty="0"/>
              <a:t>15. O Ator confirma o pedido;</a:t>
            </a:r>
            <a:br>
              <a:rPr lang="pt-BR" dirty="0"/>
            </a:br>
            <a:r>
              <a:rPr lang="pt-BR" dirty="0"/>
              <a:t>16. O Sistema informa que o pedido foi emitido com sucesso;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38</a:t>
            </a:fld>
            <a:endParaRPr lang="pt-BR"/>
          </a:p>
        </p:txBody>
      </p:sp>
    </p:spTree>
    <p:extLst>
      <p:ext uri="{BB962C8B-B14F-4D97-AF65-F5344CB8AC3E}">
        <p14:creationId xmlns:p14="http://schemas.microsoft.com/office/powerpoint/2010/main" val="1674713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Protótipo Visual - Suporte Visual ao Caso de Uso </a:t>
            </a:r>
            <a:r>
              <a:rPr lang="pt-BR" sz="2000" b="1" dirty="0"/>
              <a:t>(</a:t>
            </a:r>
            <a:r>
              <a:rPr lang="pt-BR" sz="2000" b="1" dirty="0" err="1"/>
              <a:t>cont</a:t>
            </a:r>
            <a:r>
              <a:rPr lang="pt-BR" sz="2000" b="1" dirty="0"/>
              <a:t>)</a:t>
            </a:r>
            <a:endParaRPr lang="pt-BR" sz="2000" dirty="0"/>
          </a:p>
        </p:txBody>
      </p:sp>
      <p:sp>
        <p:nvSpPr>
          <p:cNvPr id="3" name="Espaço Reservado para Conteúdo 2"/>
          <p:cNvSpPr>
            <a:spLocks noGrp="1"/>
          </p:cNvSpPr>
          <p:nvPr>
            <p:ph idx="1"/>
          </p:nvPr>
        </p:nvSpPr>
        <p:spPr>
          <a:xfrm>
            <a:off x="457200" y="1600200"/>
            <a:ext cx="8229600" cy="5043510"/>
          </a:xfrm>
        </p:spPr>
        <p:txBody>
          <a:bodyPr>
            <a:normAutofit/>
          </a:bodyPr>
          <a:lstStyle/>
          <a:p>
            <a:r>
              <a:rPr lang="pt-BR" dirty="0"/>
              <a:t>Se você observar a narrativa acima você pode imaginar que entre o passo 10 e o passo 11 o Ator poderia entrar com outras informações que seriam só informativos para o pedido, tais como:</a:t>
            </a:r>
          </a:p>
          <a:p>
            <a:pPr lvl="1"/>
            <a:r>
              <a:rPr lang="pt-BR" dirty="0"/>
              <a:t>observações do produto</a:t>
            </a:r>
          </a:p>
          <a:p>
            <a:pPr lvl="1"/>
            <a:r>
              <a:rPr lang="pt-BR" dirty="0"/>
              <a:t>referências para entrega</a:t>
            </a:r>
          </a:p>
          <a:p>
            <a:pPr lvl="1"/>
            <a:r>
              <a:rPr lang="pt-BR" dirty="0"/>
              <a:t>informações de empacotamento dos produtos, etc.</a:t>
            </a:r>
          </a:p>
          <a:p>
            <a:r>
              <a:rPr lang="pt-BR" dirty="0"/>
              <a:t>Todos esses dados existirão na tela de pedidos e até serão apresentados em outras telas do sistema, mas são dados só informativos, eles não alteram o comportamento do Caso de Uso, por isso, a narrativa não deve fazer qualquer menção a eles.</a:t>
            </a:r>
          </a:p>
        </p:txBody>
      </p:sp>
      <p:sp>
        <p:nvSpPr>
          <p:cNvPr id="4" name="Slide Number Placeholder 3"/>
          <p:cNvSpPr>
            <a:spLocks noGrp="1"/>
          </p:cNvSpPr>
          <p:nvPr>
            <p:ph type="sldNum" sz="quarter" idx="15"/>
          </p:nvPr>
        </p:nvSpPr>
        <p:spPr/>
        <p:txBody>
          <a:bodyPr/>
          <a:lstStyle/>
          <a:p>
            <a:fld id="{B1E133B5-36C1-43A8-9363-885FE5A16835}" type="slidenum">
              <a:rPr lang="pt-BR" smtClean="0"/>
              <a:pPr/>
              <a:t>39</a:t>
            </a:fld>
            <a:endParaRPr lang="pt-BR"/>
          </a:p>
        </p:txBody>
      </p:sp>
    </p:spTree>
    <p:extLst>
      <p:ext uri="{BB962C8B-B14F-4D97-AF65-F5344CB8AC3E}">
        <p14:creationId xmlns:p14="http://schemas.microsoft.com/office/powerpoint/2010/main" val="9686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Definição de Casos de Uso (UC)</a:t>
            </a:r>
          </a:p>
        </p:txBody>
      </p:sp>
      <p:sp>
        <p:nvSpPr>
          <p:cNvPr id="3" name="Espaço Reservado para Conteúdo 2"/>
          <p:cNvSpPr>
            <a:spLocks noGrp="1"/>
          </p:cNvSpPr>
          <p:nvPr>
            <p:ph sz="quarter" idx="1"/>
          </p:nvPr>
        </p:nvSpPr>
        <p:spPr>
          <a:xfrm>
            <a:off x="457200" y="1600200"/>
            <a:ext cx="8043890" cy="4873752"/>
          </a:xfrm>
        </p:spPr>
        <p:txBody>
          <a:bodyPr>
            <a:normAutofit/>
          </a:bodyPr>
          <a:lstStyle/>
          <a:p>
            <a:r>
              <a:rPr lang="pt-BR" sz="2800" dirty="0"/>
              <a:t>É um conjunto de cenários ligados por um objetivo comum de usuário;</a:t>
            </a:r>
          </a:p>
          <a:p>
            <a:r>
              <a:rPr lang="pt-BR" sz="2800" dirty="0"/>
              <a:t>É uma descrição operacional narrativa de como o sistema será elaborado;</a:t>
            </a:r>
          </a:p>
          <a:p>
            <a:r>
              <a:rPr lang="pt-BR" sz="2800" dirty="0"/>
              <a:t>O UC descreve </a:t>
            </a:r>
            <a:r>
              <a:rPr lang="pt-BR" sz="2800" i="1" dirty="0"/>
              <a:t>o que</a:t>
            </a:r>
            <a:r>
              <a:rPr lang="pt-BR" sz="2800" dirty="0"/>
              <a:t> um sistema faz, mas ele não especifica </a:t>
            </a:r>
            <a:r>
              <a:rPr lang="pt-BR" sz="2800" i="1" dirty="0"/>
              <a:t>como</a:t>
            </a:r>
            <a:r>
              <a:rPr lang="pt-BR" sz="2800" dirty="0"/>
              <a:t> isso é feito.</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4</a:t>
            </a:fld>
            <a:endParaRPr lang="pt-B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Protótipo Visual - Suporte Visual ao Caso de Uso </a:t>
            </a:r>
            <a:r>
              <a:rPr lang="pt-BR" sz="2000" b="1" dirty="0"/>
              <a:t>(</a:t>
            </a:r>
            <a:r>
              <a:rPr lang="pt-BR" sz="2000" b="1" dirty="0" err="1"/>
              <a:t>cont</a:t>
            </a:r>
            <a:r>
              <a:rPr lang="pt-BR" sz="2000" b="1" dirty="0"/>
              <a:t>)</a:t>
            </a:r>
            <a:endParaRPr lang="pt-BR" sz="2000" dirty="0"/>
          </a:p>
        </p:txBody>
      </p:sp>
      <p:sp>
        <p:nvSpPr>
          <p:cNvPr id="3" name="Espaço Reservado para Conteúdo 2"/>
          <p:cNvSpPr>
            <a:spLocks noGrp="1"/>
          </p:cNvSpPr>
          <p:nvPr>
            <p:ph idx="1"/>
          </p:nvPr>
        </p:nvSpPr>
        <p:spPr>
          <a:xfrm>
            <a:off x="457200" y="1600200"/>
            <a:ext cx="8229600" cy="5043510"/>
          </a:xfrm>
        </p:spPr>
        <p:txBody>
          <a:bodyPr>
            <a:normAutofit/>
          </a:bodyPr>
          <a:lstStyle/>
          <a:p>
            <a:r>
              <a:rPr lang="pt-BR" sz="2600" dirty="0"/>
              <a:t>Um dos artefatos muito importantes para fechar os requisitos do sistema é o </a:t>
            </a:r>
            <a:r>
              <a:rPr lang="pt-BR" sz="2600" b="1" dirty="0"/>
              <a:t>Protótipo Visual</a:t>
            </a:r>
            <a:r>
              <a:rPr lang="pt-BR" sz="2600" dirty="0"/>
              <a:t>. </a:t>
            </a:r>
          </a:p>
          <a:p>
            <a:r>
              <a:rPr lang="pt-BR" sz="2600" dirty="0"/>
              <a:t>O protótipo é um esqueleto visual da aplicação que só tem aparência, navegação e uma ideia dos campos de tela. </a:t>
            </a:r>
          </a:p>
          <a:p>
            <a:r>
              <a:rPr lang="pt-BR" sz="2600" dirty="0"/>
              <a:t>É provável que o usuário ou </a:t>
            </a:r>
            <a:r>
              <a:rPr lang="pt-BR" sz="2600" i="1" dirty="0"/>
              <a:t>stakeholder</a:t>
            </a:r>
            <a:r>
              <a:rPr lang="pt-BR" sz="2600" dirty="0"/>
              <a:t> do projeto não entenda o Caso de Uso, então, o protótipo é muito mais simples e mostra como será a “cara do sistema” antes dele ficar pronto. </a:t>
            </a:r>
          </a:p>
          <a:p>
            <a:r>
              <a:rPr lang="pt-BR" sz="2600" dirty="0"/>
              <a:t>Nesse protótipo é que aparecem os "campos" informativos que não possuem "inteligência". </a:t>
            </a:r>
          </a:p>
        </p:txBody>
      </p:sp>
      <p:sp>
        <p:nvSpPr>
          <p:cNvPr id="4" name="Slide Number Placeholder 3"/>
          <p:cNvSpPr>
            <a:spLocks noGrp="1"/>
          </p:cNvSpPr>
          <p:nvPr>
            <p:ph type="sldNum" sz="quarter" idx="15"/>
          </p:nvPr>
        </p:nvSpPr>
        <p:spPr/>
        <p:txBody>
          <a:bodyPr/>
          <a:lstStyle/>
          <a:p>
            <a:fld id="{B1E133B5-36C1-43A8-9363-885FE5A16835}" type="slidenum">
              <a:rPr lang="pt-BR" smtClean="0"/>
              <a:pPr/>
              <a:t>40</a:t>
            </a:fld>
            <a:endParaRPr lang="pt-BR"/>
          </a:p>
        </p:txBody>
      </p:sp>
    </p:spTree>
    <p:extLst>
      <p:ext uri="{BB962C8B-B14F-4D97-AF65-F5344CB8AC3E}">
        <p14:creationId xmlns:p14="http://schemas.microsoft.com/office/powerpoint/2010/main" val="18128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Protótipo Visual - Suporte Visual ao Caso de Uso </a:t>
            </a:r>
            <a:r>
              <a:rPr lang="pt-BR" sz="2000" b="1" dirty="0"/>
              <a:t>(</a:t>
            </a:r>
            <a:r>
              <a:rPr lang="pt-BR" sz="2000" b="1" dirty="0" err="1"/>
              <a:t>cont</a:t>
            </a:r>
            <a:r>
              <a:rPr lang="pt-BR" sz="2000" b="1" dirty="0"/>
              <a:t>)</a:t>
            </a:r>
            <a:endParaRPr lang="pt-BR" sz="2000" dirty="0"/>
          </a:p>
        </p:txBody>
      </p:sp>
      <p:sp>
        <p:nvSpPr>
          <p:cNvPr id="3" name="Espaço Reservado para Conteúdo 2"/>
          <p:cNvSpPr>
            <a:spLocks noGrp="1"/>
          </p:cNvSpPr>
          <p:nvPr>
            <p:ph idx="1"/>
          </p:nvPr>
        </p:nvSpPr>
        <p:spPr>
          <a:xfrm>
            <a:off x="457200" y="1600200"/>
            <a:ext cx="8229600" cy="5043510"/>
          </a:xfrm>
        </p:spPr>
        <p:txBody>
          <a:bodyPr>
            <a:normAutofit/>
          </a:bodyPr>
          <a:lstStyle/>
          <a:p>
            <a:r>
              <a:rPr lang="pt-BR" sz="2800" dirty="0"/>
              <a:t>Se o projeto é web o protótipo pode ser um conjunto de páginas html que mostrem a cara, a navegação e os campos sem inteligência nenhuma. </a:t>
            </a:r>
          </a:p>
          <a:p>
            <a:r>
              <a:rPr lang="pt-BR" sz="2800" dirty="0"/>
              <a:t>Esse protótipo é ótimo para fechar requisitos com os </a:t>
            </a:r>
            <a:r>
              <a:rPr lang="pt-BR" sz="2800" i="1" dirty="0"/>
              <a:t>stakeholders</a:t>
            </a:r>
            <a:r>
              <a:rPr lang="pt-BR" sz="2800" dirty="0"/>
              <a:t> e o tempo investido no protótipo não é perdido, pois essas páginas html serão convertidas em jsp, asp, php, acelerando a codificação.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41</a:t>
            </a:fld>
            <a:endParaRPr lang="pt-BR"/>
          </a:p>
        </p:txBody>
      </p:sp>
    </p:spTree>
    <p:extLst>
      <p:ext uri="{BB962C8B-B14F-4D97-AF65-F5344CB8AC3E}">
        <p14:creationId xmlns:p14="http://schemas.microsoft.com/office/powerpoint/2010/main" val="168988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Protótipo Visual - Suporte Visual ao Caso de Uso </a:t>
            </a:r>
            <a:r>
              <a:rPr lang="pt-BR" sz="2000" b="1" dirty="0"/>
              <a:t>(</a:t>
            </a:r>
            <a:r>
              <a:rPr lang="pt-BR" sz="2000" b="1" dirty="0" err="1"/>
              <a:t>cont</a:t>
            </a:r>
            <a:r>
              <a:rPr lang="pt-BR" sz="2000" b="1" dirty="0"/>
              <a:t>)</a:t>
            </a:r>
            <a:endParaRPr lang="pt-BR" sz="2000" dirty="0"/>
          </a:p>
        </p:txBody>
      </p:sp>
      <p:sp>
        <p:nvSpPr>
          <p:cNvPr id="3" name="Espaço Reservado para Conteúdo 2"/>
          <p:cNvSpPr>
            <a:spLocks noGrp="1"/>
          </p:cNvSpPr>
          <p:nvPr>
            <p:ph idx="1"/>
          </p:nvPr>
        </p:nvSpPr>
        <p:spPr>
          <a:xfrm>
            <a:off x="457200" y="1600200"/>
            <a:ext cx="8229600" cy="5043510"/>
          </a:xfrm>
        </p:spPr>
        <p:txBody>
          <a:bodyPr>
            <a:normAutofit/>
          </a:bodyPr>
          <a:lstStyle/>
          <a:p>
            <a:r>
              <a:rPr lang="pt-BR" sz="2800" dirty="0"/>
              <a:t>Muitos analistas inexperientes chegam colar imagens das telas ou descrever campos, tamanhos e tipos de dados nos documentos de casos de uso. </a:t>
            </a:r>
          </a:p>
          <a:p>
            <a:r>
              <a:rPr lang="pt-BR" sz="2800" dirty="0"/>
              <a:t>Isto não é um protótipo! </a:t>
            </a:r>
          </a:p>
          <a:p>
            <a:r>
              <a:rPr lang="pt-BR" sz="2800" dirty="0"/>
              <a:t>No caso das imagens é um layout de tela custoso para fazer e agrega muito pouco ao projeto (não é reaproveitado e não demonstra a navegação). </a:t>
            </a:r>
          </a:p>
        </p:txBody>
      </p:sp>
      <p:sp>
        <p:nvSpPr>
          <p:cNvPr id="4" name="Slide Number Placeholder 3"/>
          <p:cNvSpPr>
            <a:spLocks noGrp="1"/>
          </p:cNvSpPr>
          <p:nvPr>
            <p:ph type="sldNum" sz="quarter" idx="15"/>
          </p:nvPr>
        </p:nvSpPr>
        <p:spPr/>
        <p:txBody>
          <a:bodyPr/>
          <a:lstStyle/>
          <a:p>
            <a:fld id="{B1E133B5-36C1-43A8-9363-885FE5A16835}" type="slidenum">
              <a:rPr lang="pt-BR" smtClean="0"/>
              <a:pPr/>
              <a:t>42</a:t>
            </a:fld>
            <a:endParaRPr lang="pt-BR"/>
          </a:p>
        </p:txBody>
      </p:sp>
    </p:spTree>
    <p:extLst>
      <p:ext uri="{BB962C8B-B14F-4D97-AF65-F5344CB8AC3E}">
        <p14:creationId xmlns:p14="http://schemas.microsoft.com/office/powerpoint/2010/main" val="293744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706090"/>
          </a:xfrm>
        </p:spPr>
        <p:txBody>
          <a:bodyPr>
            <a:normAutofit/>
          </a:bodyPr>
          <a:lstStyle/>
          <a:p>
            <a:r>
              <a:rPr lang="pt-BR" dirty="0"/>
              <a:t>Regras de Negócio</a:t>
            </a:r>
          </a:p>
        </p:txBody>
      </p:sp>
      <p:sp>
        <p:nvSpPr>
          <p:cNvPr id="3" name="Espaço Reservado para Conteúdo 2"/>
          <p:cNvSpPr>
            <a:spLocks noGrp="1"/>
          </p:cNvSpPr>
          <p:nvPr>
            <p:ph idx="1"/>
          </p:nvPr>
        </p:nvSpPr>
        <p:spPr>
          <a:xfrm>
            <a:off x="107504" y="1052736"/>
            <a:ext cx="8640960" cy="5421216"/>
          </a:xfrm>
        </p:spPr>
        <p:txBody>
          <a:bodyPr>
            <a:normAutofit/>
          </a:bodyPr>
          <a:lstStyle/>
          <a:p>
            <a:r>
              <a:rPr lang="pt-BR" sz="2500" dirty="0"/>
              <a:t>O Caso de Uso também não destaca Regras de Negócio; </a:t>
            </a:r>
          </a:p>
          <a:p>
            <a:r>
              <a:rPr lang="pt-BR" sz="2500" dirty="0"/>
              <a:t>As regras até podem ser citadas, porém, a documentação mais detalhada da regra deve ser separada da narrativa do Caso de Uso;</a:t>
            </a:r>
          </a:p>
          <a:p>
            <a:r>
              <a:rPr lang="pt-BR" sz="2500" dirty="0"/>
              <a:t>Nesse exemplo que exploramos do Cálculo de Preços e Impostos (passo 10) a regra poderia ser uma fórmula:</a:t>
            </a:r>
          </a:p>
          <a:p>
            <a:pPr marL="365760" lvl="1" indent="0">
              <a:buNone/>
            </a:pPr>
            <a:r>
              <a:rPr lang="pt-BR" sz="2200" dirty="0"/>
              <a:t>Preço Total = Preço de Custo * (1 + Margem%) + Impostos</a:t>
            </a:r>
            <a:br>
              <a:rPr lang="pt-BR" sz="2200" dirty="0"/>
            </a:br>
            <a:r>
              <a:rPr lang="pt-BR" sz="2200" dirty="0"/>
              <a:t>Impostos = Preço de Custo * (1 + Margem%) * </a:t>
            </a:r>
            <a:r>
              <a:rPr lang="pt-BR" sz="2200" dirty="0" err="1"/>
              <a:t>Aliquota</a:t>
            </a:r>
            <a:endParaRPr lang="pt-BR" sz="2200" dirty="0"/>
          </a:p>
          <a:p>
            <a:r>
              <a:rPr lang="pt-BR" sz="2500" dirty="0"/>
              <a:t>As Regras de Negócio geralmente se aplicam a mais de um Caso de Uso do seu modelo, então, separamos a especificação da regra da narrativa para que não ocorra repetição da especificação em vários Casos de Uso.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43</a:t>
            </a:fld>
            <a:endParaRPr lang="pt-BR"/>
          </a:p>
        </p:txBody>
      </p:sp>
    </p:spTree>
    <p:extLst>
      <p:ext uri="{BB962C8B-B14F-4D97-AF65-F5344CB8AC3E}">
        <p14:creationId xmlns:p14="http://schemas.microsoft.com/office/powerpoint/2010/main" val="131447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Descrição do trabalho</a:t>
            </a:r>
            <a:endParaRPr lang="en-US" dirty="0"/>
          </a:p>
        </p:txBody>
      </p:sp>
      <p:sp>
        <p:nvSpPr>
          <p:cNvPr id="3" name="Content Placeholder 2"/>
          <p:cNvSpPr>
            <a:spLocks noGrp="1"/>
          </p:cNvSpPr>
          <p:nvPr>
            <p:ph sz="quarter" idx="1"/>
          </p:nvPr>
        </p:nvSpPr>
        <p:spPr>
          <a:xfrm>
            <a:off x="107504" y="1600200"/>
            <a:ext cx="7817296" cy="4873752"/>
          </a:xfrm>
        </p:spPr>
        <p:txBody>
          <a:bodyPr/>
          <a:lstStyle/>
          <a:p>
            <a:r>
              <a:rPr lang="pt-BR" sz="2800" dirty="0"/>
              <a:t>Apresentar e descrever o sistema escolhido;</a:t>
            </a:r>
          </a:p>
          <a:p>
            <a:r>
              <a:rPr lang="en-US" sz="2800" dirty="0" err="1"/>
              <a:t>Apresentar</a:t>
            </a:r>
            <a:r>
              <a:rPr lang="en-US" sz="2800" dirty="0"/>
              <a:t> </a:t>
            </a:r>
            <a:r>
              <a:rPr lang="en-US" sz="2800" dirty="0" err="1"/>
              <a:t>os</a:t>
            </a:r>
            <a:r>
              <a:rPr lang="en-US" sz="2800" dirty="0"/>
              <a:t> </a:t>
            </a:r>
            <a:r>
              <a:rPr lang="en-US" sz="2800" dirty="0" err="1"/>
              <a:t>seguintes</a:t>
            </a:r>
            <a:r>
              <a:rPr lang="en-US" sz="2800" dirty="0"/>
              <a:t> </a:t>
            </a:r>
            <a:r>
              <a:rPr lang="en-US" sz="2800" dirty="0" err="1"/>
              <a:t>artefatos</a:t>
            </a:r>
            <a:r>
              <a:rPr lang="en-US" sz="2800" dirty="0"/>
              <a:t>:</a:t>
            </a:r>
          </a:p>
          <a:p>
            <a:pPr lvl="1"/>
            <a:r>
              <a:rPr lang="en-US" sz="2400" dirty="0" err="1"/>
              <a:t>Diagrama</a:t>
            </a:r>
            <a:r>
              <a:rPr lang="en-US" sz="2400" dirty="0"/>
              <a:t> de UC</a:t>
            </a:r>
          </a:p>
          <a:p>
            <a:pPr lvl="1"/>
            <a:r>
              <a:rPr lang="en-US" sz="2400" dirty="0" err="1"/>
              <a:t>Protótipo</a:t>
            </a:r>
            <a:r>
              <a:rPr lang="en-US" sz="2400" dirty="0"/>
              <a:t> do </a:t>
            </a:r>
            <a:r>
              <a:rPr lang="en-US" sz="2400" dirty="0" err="1"/>
              <a:t>sistema</a:t>
            </a:r>
            <a:r>
              <a:rPr lang="en-US" sz="2400" dirty="0"/>
              <a:t> </a:t>
            </a:r>
            <a:r>
              <a:rPr lang="en-US" sz="2400" dirty="0" err="1"/>
              <a:t>estudado</a:t>
            </a:r>
            <a:endParaRPr lang="en-US" sz="2400" dirty="0"/>
          </a:p>
        </p:txBody>
      </p:sp>
      <p:sp>
        <p:nvSpPr>
          <p:cNvPr id="4" name="Slide Number Placeholder 3"/>
          <p:cNvSpPr>
            <a:spLocks noGrp="1"/>
          </p:cNvSpPr>
          <p:nvPr>
            <p:ph type="sldNum" sz="quarter" idx="15"/>
          </p:nvPr>
        </p:nvSpPr>
        <p:spPr/>
        <p:txBody>
          <a:bodyPr/>
          <a:lstStyle/>
          <a:p>
            <a:fld id="{B1E133B5-36C1-43A8-9363-885FE5A16835}" type="slidenum">
              <a:rPr lang="pt-BR" smtClean="0"/>
              <a:pPr/>
              <a:t>44</a:t>
            </a:fld>
            <a:endParaRPr lang="pt-BR"/>
          </a:p>
        </p:txBody>
      </p:sp>
    </p:spTree>
    <p:extLst>
      <p:ext uri="{BB962C8B-B14F-4D97-AF65-F5344CB8AC3E}">
        <p14:creationId xmlns:p14="http://schemas.microsoft.com/office/powerpoint/2010/main" val="2147691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dirty="0" err="1"/>
              <a:t>Ferramentas</a:t>
            </a:r>
            <a:r>
              <a:rPr lang="en-US" dirty="0"/>
              <a:t> </a:t>
            </a:r>
            <a:r>
              <a:rPr lang="en-US" dirty="0" err="1"/>
              <a:t>para</a:t>
            </a:r>
            <a:r>
              <a:rPr lang="en-US" dirty="0"/>
              <a:t> </a:t>
            </a:r>
            <a:r>
              <a:rPr lang="en-US" dirty="0" err="1"/>
              <a:t>gerar</a:t>
            </a:r>
            <a:r>
              <a:rPr lang="en-US" dirty="0"/>
              <a:t> </a:t>
            </a:r>
            <a:r>
              <a:rPr lang="en-US" dirty="0" err="1"/>
              <a:t>protótipos</a:t>
            </a:r>
            <a:endParaRPr lang="en-US" dirty="0"/>
          </a:p>
        </p:txBody>
      </p:sp>
      <p:sp>
        <p:nvSpPr>
          <p:cNvPr id="3" name="Content Placeholder 2"/>
          <p:cNvSpPr>
            <a:spLocks noGrp="1"/>
          </p:cNvSpPr>
          <p:nvPr>
            <p:ph sz="quarter" idx="1"/>
          </p:nvPr>
        </p:nvSpPr>
        <p:spPr>
          <a:xfrm>
            <a:off x="251520" y="1052736"/>
            <a:ext cx="7673280" cy="5421216"/>
          </a:xfrm>
        </p:spPr>
        <p:txBody>
          <a:bodyPr>
            <a:noAutofit/>
          </a:bodyPr>
          <a:lstStyle/>
          <a:p>
            <a:r>
              <a:rPr lang="en-US" sz="2600" b="1" dirty="0" err="1" smtClean="0"/>
              <a:t>Figma</a:t>
            </a:r>
            <a:endParaRPr lang="en-US" sz="2600" b="1" dirty="0"/>
          </a:p>
          <a:p>
            <a:pPr lvl="1">
              <a:buFont typeface="Arial" panose="020B0604020202020204" pitchFamily="34" charset="0"/>
              <a:buChar char="•"/>
            </a:pPr>
            <a:r>
              <a:rPr lang="en-US" sz="2300" b="1" dirty="0">
                <a:hlinkClick r:id="rId2"/>
              </a:rPr>
              <a:t>https://</a:t>
            </a:r>
            <a:r>
              <a:rPr lang="en-US" sz="2300" b="1" dirty="0" smtClean="0">
                <a:hlinkClick r:id="rId2"/>
              </a:rPr>
              <a:t>www.figma.com/downloads</a:t>
            </a:r>
            <a:endParaRPr lang="en-US" sz="2300" b="1" dirty="0" smtClean="0"/>
          </a:p>
          <a:p>
            <a:r>
              <a:rPr lang="en-US" sz="2600" b="1" dirty="0" smtClean="0"/>
              <a:t>/</a:t>
            </a:r>
            <a:r>
              <a:rPr lang="en-US" sz="2600" b="1" dirty="0"/>
              <a:t>Quant-ux</a:t>
            </a:r>
            <a:endParaRPr lang="en-US" sz="2600" b="1" dirty="0"/>
          </a:p>
          <a:p>
            <a:pPr lvl="1"/>
            <a:r>
              <a:rPr lang="pt-BR" sz="2400" dirty="0">
                <a:hlinkClick r:id="rId3"/>
              </a:rPr>
              <a:t>https://www.quant-ux.com/#/</a:t>
            </a:r>
            <a:endParaRPr lang="en-US" sz="2300" dirty="0"/>
          </a:p>
          <a:p>
            <a:r>
              <a:rPr lang="en-US" sz="2600" b="1" dirty="0" err="1"/>
              <a:t>MockupScreens</a:t>
            </a:r>
            <a:endParaRPr lang="en-US" sz="2600" b="1" dirty="0"/>
          </a:p>
          <a:p>
            <a:pPr lvl="1"/>
            <a:r>
              <a:rPr lang="en-US" sz="2300" dirty="0"/>
              <a:t>http://mockupscreens.com/</a:t>
            </a:r>
          </a:p>
          <a:p>
            <a:r>
              <a:rPr lang="en-US" sz="2600" b="1" dirty="0"/>
              <a:t>Pencil</a:t>
            </a:r>
          </a:p>
          <a:p>
            <a:pPr lvl="1"/>
            <a:r>
              <a:rPr lang="en-US" sz="2300" dirty="0"/>
              <a:t>http://pencil.evolus.vn/en-US/Home.aspx</a:t>
            </a:r>
          </a:p>
          <a:p>
            <a:r>
              <a:rPr lang="en-US" sz="2600" b="1" dirty="0"/>
              <a:t>Mockup Tiger</a:t>
            </a:r>
          </a:p>
          <a:p>
            <a:pPr lvl="1"/>
            <a:r>
              <a:rPr lang="en-US" sz="2300" dirty="0"/>
              <a:t>http://www.mockuptiger.com/</a:t>
            </a:r>
          </a:p>
          <a:p>
            <a:r>
              <a:rPr lang="en-US" sz="2600" b="1" dirty="0" err="1"/>
              <a:t>Axure</a:t>
            </a:r>
            <a:endParaRPr lang="en-US" sz="2600" b="1" dirty="0"/>
          </a:p>
          <a:p>
            <a:pPr lvl="1"/>
            <a:r>
              <a:rPr lang="en-US" sz="2300" dirty="0"/>
              <a:t>http://www.axure.com/</a:t>
            </a:r>
          </a:p>
          <a:p>
            <a:pPr marL="365760" lvl="1" indent="0">
              <a:buNone/>
            </a:pPr>
            <a:endParaRPr lang="en-US" sz="2300" dirty="0"/>
          </a:p>
        </p:txBody>
      </p:sp>
      <p:sp>
        <p:nvSpPr>
          <p:cNvPr id="4" name="Slide Number Placeholder 3"/>
          <p:cNvSpPr>
            <a:spLocks noGrp="1"/>
          </p:cNvSpPr>
          <p:nvPr>
            <p:ph type="sldNum" sz="quarter" idx="15"/>
          </p:nvPr>
        </p:nvSpPr>
        <p:spPr/>
        <p:txBody>
          <a:bodyPr/>
          <a:lstStyle/>
          <a:p>
            <a:fld id="{B1E133B5-36C1-43A8-9363-885FE5A16835}" type="slidenum">
              <a:rPr lang="pt-BR" smtClean="0"/>
              <a:pPr/>
              <a:t>45</a:t>
            </a:fld>
            <a:endParaRPr lang="pt-BR"/>
          </a:p>
        </p:txBody>
      </p:sp>
      <p:cxnSp>
        <p:nvCxnSpPr>
          <p:cNvPr id="5" name="Straight Connector 4"/>
          <p:cNvCxnSpPr/>
          <p:nvPr/>
        </p:nvCxnSpPr>
        <p:spPr>
          <a:xfrm>
            <a:off x="6732240" y="6597352"/>
            <a:ext cx="180020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62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4282" y="274638"/>
            <a:ext cx="8786874" cy="1143000"/>
          </a:xfrm>
        </p:spPr>
        <p:txBody>
          <a:bodyPr>
            <a:normAutofit/>
          </a:bodyPr>
          <a:lstStyle/>
          <a:p>
            <a:r>
              <a:rPr lang="pt-BR" sz="2800" dirty="0"/>
              <a:t>Vamos descrever também o Caso de Uso “Consultar Preço”:</a:t>
            </a:r>
            <a:endParaRPr lang="pt-BR" sz="2800" b="1" dirty="0">
              <a:solidFill>
                <a:srgbClr val="FF0000"/>
              </a:solidFill>
            </a:endParaRPr>
          </a:p>
        </p:txBody>
      </p:sp>
      <p:sp>
        <p:nvSpPr>
          <p:cNvPr id="3" name="Espaço Reservado para Conteúdo 2"/>
          <p:cNvSpPr>
            <a:spLocks noGrp="1"/>
          </p:cNvSpPr>
          <p:nvPr>
            <p:ph idx="1"/>
          </p:nvPr>
        </p:nvSpPr>
        <p:spPr>
          <a:xfrm>
            <a:off x="214282" y="1600200"/>
            <a:ext cx="8786874" cy="3484983"/>
          </a:xfrm>
        </p:spPr>
        <p:txBody>
          <a:bodyPr>
            <a:normAutofit fontScale="92500" lnSpcReduction="10000"/>
          </a:bodyPr>
          <a:lstStyle/>
          <a:p>
            <a:r>
              <a:rPr lang="pt-BR" b="1" dirty="0"/>
              <a:t>Caso de Uso: Consultar Preço</a:t>
            </a:r>
            <a:br>
              <a:rPr lang="pt-BR" b="1" dirty="0"/>
            </a:br>
            <a:r>
              <a:rPr lang="pt-BR" b="1" dirty="0"/>
              <a:t>Ator: Vendedor</a:t>
            </a:r>
            <a:endParaRPr lang="pt-BR" dirty="0"/>
          </a:p>
          <a:p>
            <a:r>
              <a:rPr lang="pt-BR" dirty="0"/>
              <a:t>1. O Ator inicia o caso de uso selecionando “Consultar Preço”;</a:t>
            </a:r>
            <a:br>
              <a:rPr lang="pt-BR" dirty="0"/>
            </a:br>
            <a:r>
              <a:rPr lang="pt-BR" dirty="0"/>
              <a:t>2. O Sistema oferece a interface para consulta de preços;</a:t>
            </a:r>
            <a:br>
              <a:rPr lang="pt-BR" dirty="0"/>
            </a:br>
            <a:r>
              <a:rPr lang="pt-BR" dirty="0"/>
              <a:t>3. O Ator seleciona um grupo de produtos;</a:t>
            </a:r>
            <a:br>
              <a:rPr lang="pt-BR" dirty="0"/>
            </a:br>
            <a:r>
              <a:rPr lang="pt-BR" dirty="0"/>
              <a:t>4. O Sistema lista os subgrupos do grupo selecionado;</a:t>
            </a:r>
            <a:br>
              <a:rPr lang="pt-BR" dirty="0"/>
            </a:br>
            <a:r>
              <a:rPr lang="pt-BR" dirty="0"/>
              <a:t>5. O Ator seleciona um subgrupo de produtos;</a:t>
            </a:r>
            <a:br>
              <a:rPr lang="pt-BR" dirty="0"/>
            </a:br>
            <a:r>
              <a:rPr lang="pt-BR" dirty="0"/>
              <a:t>6. O Sistema apresenta os produtos do subgrupo selecionado;</a:t>
            </a:r>
            <a:br>
              <a:rPr lang="pt-BR" dirty="0"/>
            </a:br>
            <a:r>
              <a:rPr lang="pt-BR" dirty="0"/>
              <a:t>7. O Ator seleciona os produtos;</a:t>
            </a:r>
            <a:br>
              <a:rPr lang="pt-BR" dirty="0"/>
            </a:br>
            <a:r>
              <a:rPr lang="pt-BR" dirty="0"/>
              <a:t>8. O Sistema calcula os preços;</a:t>
            </a:r>
          </a:p>
          <a:p>
            <a:endParaRPr lang="pt-BR" dirty="0"/>
          </a:p>
        </p:txBody>
      </p:sp>
      <p:pic>
        <p:nvPicPr>
          <p:cNvPr id="4" name="Picture 2"/>
          <p:cNvPicPr>
            <a:picLocks noChangeAspect="1" noChangeArrowheads="1"/>
          </p:cNvPicPr>
          <p:nvPr/>
        </p:nvPicPr>
        <p:blipFill>
          <a:blip r:embed="rId2" cstate="print"/>
          <a:srcRect/>
          <a:stretch>
            <a:fillRect/>
          </a:stretch>
        </p:blipFill>
        <p:spPr bwMode="auto">
          <a:xfrm>
            <a:off x="1226356" y="4973455"/>
            <a:ext cx="6274602" cy="1839921"/>
          </a:xfrm>
          <a:prstGeom prst="rect">
            <a:avLst/>
          </a:prstGeom>
          <a:noFill/>
          <a:ln w="9525">
            <a:noFill/>
            <a:miter lim="800000"/>
            <a:headEnd/>
            <a:tailEnd/>
          </a:ln>
          <a:effectLst/>
        </p:spPr>
      </p:pic>
    </p:spTree>
    <p:extLst>
      <p:ext uri="{BB962C8B-B14F-4D97-AF65-F5344CB8AC3E}">
        <p14:creationId xmlns:p14="http://schemas.microsoft.com/office/powerpoint/2010/main" val="1787949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14282" y="274638"/>
            <a:ext cx="8786874" cy="939784"/>
          </a:xfrm>
        </p:spPr>
        <p:txBody>
          <a:bodyPr>
            <a:normAutofit/>
          </a:bodyPr>
          <a:lstStyle/>
          <a:p>
            <a:r>
              <a:rPr lang="pt-BR" sz="2400" dirty="0"/>
              <a:t>Observe agora atentamente a descrição do Caso de Uso "Emitir Pedido“, do exemplo anterior:</a:t>
            </a:r>
          </a:p>
        </p:txBody>
      </p:sp>
      <p:sp>
        <p:nvSpPr>
          <p:cNvPr id="4" name="Espaço Reservado para Conteúdo 3"/>
          <p:cNvSpPr>
            <a:spLocks noGrp="1"/>
          </p:cNvSpPr>
          <p:nvPr>
            <p:ph idx="1"/>
          </p:nvPr>
        </p:nvSpPr>
        <p:spPr>
          <a:xfrm>
            <a:off x="285720" y="1600200"/>
            <a:ext cx="8572560" cy="4900634"/>
          </a:xfrm>
        </p:spPr>
        <p:txBody>
          <a:bodyPr>
            <a:normAutofit fontScale="85000" lnSpcReduction="20000"/>
          </a:bodyPr>
          <a:lstStyle/>
          <a:p>
            <a:r>
              <a:rPr lang="pt-BR" b="1" dirty="0"/>
              <a:t>Caso de Uso: Emitir Pedido</a:t>
            </a:r>
            <a:br>
              <a:rPr lang="pt-BR" b="1" dirty="0"/>
            </a:br>
            <a:r>
              <a:rPr lang="pt-BR" b="1" dirty="0"/>
              <a:t>Ator: Vendedor</a:t>
            </a:r>
            <a:endParaRPr lang="pt-BR" dirty="0"/>
          </a:p>
          <a:p>
            <a:r>
              <a:rPr lang="pt-BR" dirty="0"/>
              <a:t>1. O Ator inicia o caso de uso selecionando “Emitir Pedido”;</a:t>
            </a:r>
            <a:br>
              <a:rPr lang="pt-BR" dirty="0"/>
            </a:br>
            <a:r>
              <a:rPr lang="pt-BR" dirty="0"/>
              <a:t>2. O Sistema oferece a interface para emissão de pedidos;</a:t>
            </a:r>
            <a:br>
              <a:rPr lang="pt-BR" dirty="0"/>
            </a:br>
            <a:r>
              <a:rPr lang="pt-BR" dirty="0"/>
              <a:t>3. O Ator seleciona um cliente para o pedido;</a:t>
            </a:r>
            <a:br>
              <a:rPr lang="pt-BR" dirty="0"/>
            </a:br>
            <a:r>
              <a:rPr lang="pt-BR" dirty="0"/>
              <a:t>4. O Sistema exibe as informações do cliente;</a:t>
            </a:r>
            <a:br>
              <a:rPr lang="pt-BR" dirty="0"/>
            </a:br>
            <a:r>
              <a:rPr lang="pt-BR" dirty="0">
                <a:solidFill>
                  <a:srgbClr val="FF0000"/>
                </a:solidFill>
              </a:rPr>
              <a:t>5. O Ator seleciona um grupo de produtos;</a:t>
            </a:r>
            <a:br>
              <a:rPr lang="pt-BR" dirty="0">
                <a:solidFill>
                  <a:srgbClr val="FF0000"/>
                </a:solidFill>
              </a:rPr>
            </a:br>
            <a:r>
              <a:rPr lang="pt-BR" dirty="0">
                <a:solidFill>
                  <a:srgbClr val="FF0000"/>
                </a:solidFill>
              </a:rPr>
              <a:t>6. O Sistema lista os subgrupos do grupo selecionado;</a:t>
            </a:r>
            <a:br>
              <a:rPr lang="pt-BR" dirty="0">
                <a:solidFill>
                  <a:srgbClr val="FF0000"/>
                </a:solidFill>
              </a:rPr>
            </a:br>
            <a:r>
              <a:rPr lang="pt-BR" dirty="0">
                <a:solidFill>
                  <a:srgbClr val="FF0000"/>
                </a:solidFill>
              </a:rPr>
              <a:t>7. O Ator seleciona um subgrupo de produtos;</a:t>
            </a:r>
            <a:br>
              <a:rPr lang="pt-BR" dirty="0">
                <a:solidFill>
                  <a:srgbClr val="FF0000"/>
                </a:solidFill>
              </a:rPr>
            </a:br>
            <a:r>
              <a:rPr lang="pt-BR" dirty="0">
                <a:solidFill>
                  <a:srgbClr val="FF0000"/>
                </a:solidFill>
              </a:rPr>
              <a:t>8. O Sistema apresenta os produtos do subgrupo selecionado;</a:t>
            </a:r>
            <a:br>
              <a:rPr lang="pt-BR" dirty="0">
                <a:solidFill>
                  <a:srgbClr val="FF0000"/>
                </a:solidFill>
              </a:rPr>
            </a:br>
            <a:r>
              <a:rPr lang="pt-BR" dirty="0">
                <a:solidFill>
                  <a:srgbClr val="FF0000"/>
                </a:solidFill>
              </a:rPr>
              <a:t>9. O Ator seleciona os produtos desejados pelo cliente;</a:t>
            </a:r>
            <a:r>
              <a:rPr lang="pt-BR" dirty="0"/>
              <a:t/>
            </a:r>
            <a:br>
              <a:rPr lang="pt-BR" dirty="0"/>
            </a:br>
            <a:r>
              <a:rPr lang="pt-BR" dirty="0"/>
              <a:t>10. O Sistema calcula os preços e impostos dos produtos;</a:t>
            </a:r>
            <a:br>
              <a:rPr lang="pt-BR" dirty="0"/>
            </a:br>
            <a:r>
              <a:rPr lang="pt-BR" dirty="0"/>
              <a:t>11. O Ator informa que deseja finalizar o pedido;</a:t>
            </a:r>
            <a:br>
              <a:rPr lang="pt-BR" dirty="0"/>
            </a:br>
            <a:r>
              <a:rPr lang="pt-BR" dirty="0"/>
              <a:t>12. O Sistema questiona sobre a forma de pagamento e entrega;</a:t>
            </a:r>
            <a:br>
              <a:rPr lang="pt-BR" dirty="0"/>
            </a:br>
            <a:r>
              <a:rPr lang="pt-BR" dirty="0"/>
              <a:t>13. O Ator seleciona a forma de pagamento e entrega;</a:t>
            </a:r>
            <a:br>
              <a:rPr lang="pt-BR" dirty="0"/>
            </a:br>
            <a:r>
              <a:rPr lang="pt-BR" dirty="0"/>
              <a:t>14. O Sistema informa o adicional de juros, o frete e solicita uma confirmação de todos os dados do pedido;</a:t>
            </a:r>
            <a:br>
              <a:rPr lang="pt-BR" dirty="0"/>
            </a:br>
            <a:r>
              <a:rPr lang="pt-BR" dirty="0"/>
              <a:t>15. O Ator confirma o pedido;</a:t>
            </a:r>
            <a:br>
              <a:rPr lang="pt-BR" dirty="0"/>
            </a:br>
            <a:r>
              <a:rPr lang="pt-BR" dirty="0"/>
              <a:t>16. O Sistema informa que o pedido foi emitido com sucesso; </a:t>
            </a:r>
          </a:p>
          <a:p>
            <a:endParaRPr lang="pt-BR" dirty="0"/>
          </a:p>
        </p:txBody>
      </p:sp>
      <p:sp>
        <p:nvSpPr>
          <p:cNvPr id="5" name="TextBox 4"/>
          <p:cNvSpPr txBox="1"/>
          <p:nvPr/>
        </p:nvSpPr>
        <p:spPr>
          <a:xfrm>
            <a:off x="6588224" y="1268760"/>
            <a:ext cx="2363147" cy="646331"/>
          </a:xfrm>
          <a:prstGeom prst="rect">
            <a:avLst/>
          </a:prstGeom>
          <a:noFill/>
        </p:spPr>
        <p:txBody>
          <a:bodyPr wrap="none" rtlCol="0">
            <a:spAutoFit/>
          </a:bodyPr>
          <a:lstStyle/>
          <a:p>
            <a:pPr algn="ctr"/>
            <a:r>
              <a:rPr lang="pt-BR" b="1" dirty="0">
                <a:solidFill>
                  <a:srgbClr val="FF0000"/>
                </a:solidFill>
              </a:rPr>
              <a:t>Esse é o UC</a:t>
            </a:r>
          </a:p>
          <a:p>
            <a:pPr algn="ctr"/>
            <a:r>
              <a:rPr lang="pt-BR" b="1" dirty="0">
                <a:solidFill>
                  <a:srgbClr val="FF0000"/>
                </a:solidFill>
              </a:rPr>
              <a:t>“Consultar Preço”</a:t>
            </a:r>
            <a:endParaRPr lang="en-US" b="1" dirty="0">
              <a:solidFill>
                <a:srgbClr val="FF0000"/>
              </a:solidFill>
            </a:endParaRPr>
          </a:p>
        </p:txBody>
      </p:sp>
      <p:sp>
        <p:nvSpPr>
          <p:cNvPr id="6" name="Freeform 5"/>
          <p:cNvSpPr/>
          <p:nvPr/>
        </p:nvSpPr>
        <p:spPr>
          <a:xfrm>
            <a:off x="7467600" y="1967345"/>
            <a:ext cx="933648" cy="1551710"/>
          </a:xfrm>
          <a:custGeom>
            <a:avLst/>
            <a:gdLst>
              <a:gd name="connsiteX0" fmla="*/ 789709 w 933648"/>
              <a:gd name="connsiteY0" fmla="*/ 0 h 1551710"/>
              <a:gd name="connsiteX1" fmla="*/ 872836 w 933648"/>
              <a:gd name="connsiteY1" fmla="*/ 886691 h 1551710"/>
              <a:gd name="connsiteX2" fmla="*/ 0 w 933648"/>
              <a:gd name="connsiteY2" fmla="*/ 1551710 h 1551710"/>
            </a:gdLst>
            <a:ahLst/>
            <a:cxnLst>
              <a:cxn ang="0">
                <a:pos x="connsiteX0" y="connsiteY0"/>
              </a:cxn>
              <a:cxn ang="0">
                <a:pos x="connsiteX1" y="connsiteY1"/>
              </a:cxn>
              <a:cxn ang="0">
                <a:pos x="connsiteX2" y="connsiteY2"/>
              </a:cxn>
            </a:cxnLst>
            <a:rect l="l" t="t" r="r" b="b"/>
            <a:pathLst>
              <a:path w="933648" h="1551710">
                <a:moveTo>
                  <a:pt x="789709" y="0"/>
                </a:moveTo>
                <a:cubicBezTo>
                  <a:pt x="897081" y="314036"/>
                  <a:pt x="1004454" y="628073"/>
                  <a:pt x="872836" y="886691"/>
                </a:cubicBezTo>
                <a:cubicBezTo>
                  <a:pt x="741218" y="1145309"/>
                  <a:pt x="370609" y="1348509"/>
                  <a:pt x="0" y="1551710"/>
                </a:cubicBezTo>
              </a:path>
            </a:pathLst>
          </a:custGeom>
          <a:ln w="28575">
            <a:prstDash val="sysDash"/>
            <a:headEnd type="none" w="med" len="med"/>
            <a:tailEnd type="arrow"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327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57200" y="142852"/>
            <a:ext cx="8229600" cy="642942"/>
          </a:xfrm>
        </p:spPr>
        <p:txBody>
          <a:bodyPr>
            <a:normAutofit fontScale="90000"/>
          </a:bodyPr>
          <a:lstStyle/>
          <a:p>
            <a:r>
              <a:rPr lang="pt-BR" sz="3200" dirty="0"/>
              <a:t>Notação do relacionamento &lt;&lt;include&gt;&gt;</a:t>
            </a:r>
          </a:p>
        </p:txBody>
      </p:sp>
      <p:sp>
        <p:nvSpPr>
          <p:cNvPr id="4" name="Espaço Reservado para Conteúdo 3"/>
          <p:cNvSpPr>
            <a:spLocks noGrp="1"/>
          </p:cNvSpPr>
          <p:nvPr>
            <p:ph idx="1"/>
          </p:nvPr>
        </p:nvSpPr>
        <p:spPr>
          <a:xfrm>
            <a:off x="457200" y="928670"/>
            <a:ext cx="8229600" cy="2400303"/>
          </a:xfrm>
        </p:spPr>
        <p:txBody>
          <a:bodyPr>
            <a:normAutofit/>
          </a:bodyPr>
          <a:lstStyle/>
          <a:p>
            <a:r>
              <a:rPr lang="pt-BR" dirty="0"/>
              <a:t>Observando o Caso de Uso “Emitir Pedido” descrito anteriormente, os passos para a seleção de produtos possuem um comportamento exatamente igual;</a:t>
            </a:r>
          </a:p>
          <a:p>
            <a:r>
              <a:rPr lang="pt-BR" dirty="0"/>
              <a:t>Nesse caso, é possível extrair os passos iguais e criar um novo Caso de Uso separado com um relacionamento «include» entre eles:</a:t>
            </a:r>
          </a:p>
        </p:txBody>
      </p:sp>
      <p:pic>
        <p:nvPicPr>
          <p:cNvPr id="2050" name="Picture 2"/>
          <p:cNvPicPr>
            <a:picLocks noChangeAspect="1" noChangeArrowheads="1"/>
          </p:cNvPicPr>
          <p:nvPr/>
        </p:nvPicPr>
        <p:blipFill>
          <a:blip r:embed="rId2" cstate="print"/>
          <a:srcRect/>
          <a:stretch>
            <a:fillRect/>
          </a:stretch>
        </p:blipFill>
        <p:spPr bwMode="auto">
          <a:xfrm>
            <a:off x="169083" y="3733816"/>
            <a:ext cx="8760635" cy="2695580"/>
          </a:xfrm>
          <a:prstGeom prst="rect">
            <a:avLst/>
          </a:prstGeom>
          <a:noFill/>
          <a:ln w="9525">
            <a:noFill/>
            <a:miter lim="800000"/>
            <a:headEnd/>
            <a:tailEnd/>
          </a:ln>
          <a:effectLst/>
        </p:spPr>
      </p:pic>
    </p:spTree>
    <p:extLst>
      <p:ext uri="{BB962C8B-B14F-4D97-AF65-F5344CB8AC3E}">
        <p14:creationId xmlns:p14="http://schemas.microsoft.com/office/powerpoint/2010/main" val="247048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heel(1)">
                                      <p:cBhvr>
                                        <p:cTn id="12" dur="2000"/>
                                        <p:tgtEl>
                                          <p:spTgt spid="4">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heel(1)">
                                      <p:cBhvr>
                                        <p:cTn id="15"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79512" y="142852"/>
            <a:ext cx="8640960" cy="642942"/>
          </a:xfrm>
        </p:spPr>
        <p:txBody>
          <a:bodyPr>
            <a:normAutofit fontScale="90000"/>
          </a:bodyPr>
          <a:lstStyle/>
          <a:p>
            <a:r>
              <a:rPr lang="pt-BR" sz="3200" dirty="0"/>
              <a:t>Notação do relacionamento &lt;&lt;include&gt;&gt; </a:t>
            </a:r>
            <a:r>
              <a:rPr lang="pt-BR" sz="1800" dirty="0"/>
              <a:t>(</a:t>
            </a:r>
            <a:r>
              <a:rPr lang="pt-BR" sz="1800" dirty="0" err="1"/>
              <a:t>cont</a:t>
            </a:r>
            <a:r>
              <a:rPr lang="pt-BR" sz="1800" dirty="0"/>
              <a:t>)</a:t>
            </a:r>
          </a:p>
        </p:txBody>
      </p:sp>
      <p:sp>
        <p:nvSpPr>
          <p:cNvPr id="4" name="Espaço Reservado para Conteúdo 3"/>
          <p:cNvSpPr>
            <a:spLocks noGrp="1"/>
          </p:cNvSpPr>
          <p:nvPr>
            <p:ph idx="1"/>
          </p:nvPr>
        </p:nvSpPr>
        <p:spPr>
          <a:xfrm>
            <a:off x="428596" y="1643050"/>
            <a:ext cx="8229600" cy="4357718"/>
          </a:xfrm>
        </p:spPr>
        <p:txBody>
          <a:bodyPr>
            <a:normAutofit/>
          </a:bodyPr>
          <a:lstStyle/>
          <a:p>
            <a:r>
              <a:rPr lang="pt-BR" dirty="0"/>
              <a:t>O Caso de Uso “Selecionar Produtos”:</a:t>
            </a:r>
          </a:p>
          <a:p>
            <a:r>
              <a:rPr lang="pt-BR" b="1" dirty="0"/>
              <a:t>Caso de Uso: Selecionar Produtos</a:t>
            </a:r>
            <a:endParaRPr lang="pt-BR" dirty="0"/>
          </a:p>
          <a:p>
            <a:r>
              <a:rPr lang="pt-BR" dirty="0"/>
              <a:t>1. O Ator seleciona um grupo de produtos;</a:t>
            </a:r>
            <a:br>
              <a:rPr lang="pt-BR" dirty="0"/>
            </a:br>
            <a:r>
              <a:rPr lang="pt-BR" dirty="0"/>
              <a:t>2. O Sistema lista os subgrupos do grupo selecionado;</a:t>
            </a:r>
            <a:br>
              <a:rPr lang="pt-BR" dirty="0"/>
            </a:br>
            <a:r>
              <a:rPr lang="pt-BR" dirty="0"/>
              <a:t>3. O Ator seleciona um subgrupo de produtos;</a:t>
            </a:r>
            <a:br>
              <a:rPr lang="pt-BR" dirty="0"/>
            </a:br>
            <a:r>
              <a:rPr lang="pt-BR" dirty="0"/>
              <a:t>4. O Sistema apresenta os produtos do subgrupo selecionado;</a:t>
            </a:r>
            <a:br>
              <a:rPr lang="pt-BR" dirty="0"/>
            </a:br>
            <a:r>
              <a:rPr lang="pt-BR" dirty="0"/>
              <a:t>5. O Ator seleciona os produtos.</a:t>
            </a:r>
          </a:p>
        </p:txBody>
      </p:sp>
    </p:spTree>
    <p:extLst>
      <p:ext uri="{BB962C8B-B14F-4D97-AF65-F5344CB8AC3E}">
        <p14:creationId xmlns:p14="http://schemas.microsoft.com/office/powerpoint/2010/main" val="81128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Em resumo</a:t>
            </a:r>
          </a:p>
        </p:txBody>
      </p:sp>
      <p:sp>
        <p:nvSpPr>
          <p:cNvPr id="3" name="Espaço Reservado para Conteúdo 2"/>
          <p:cNvSpPr>
            <a:spLocks noGrp="1"/>
          </p:cNvSpPr>
          <p:nvPr>
            <p:ph sz="quarter" idx="1"/>
          </p:nvPr>
        </p:nvSpPr>
        <p:spPr>
          <a:xfrm>
            <a:off x="285720" y="1600200"/>
            <a:ext cx="8429684" cy="4873752"/>
          </a:xfrm>
        </p:spPr>
        <p:txBody>
          <a:bodyPr/>
          <a:lstStyle/>
          <a:p>
            <a:r>
              <a:rPr lang="pt-BR" sz="2800" dirty="0"/>
              <a:t>O UC mostra o quê deve ser feito;</a:t>
            </a:r>
          </a:p>
          <a:p>
            <a:r>
              <a:rPr lang="pt-BR" sz="2800" dirty="0"/>
              <a:t>Mapeia as necessidades do cliente;</a:t>
            </a:r>
          </a:p>
          <a:p>
            <a:r>
              <a:rPr lang="pt-BR" sz="2800" dirty="0"/>
              <a:t>Admite mudanças nas regras e requisitos;</a:t>
            </a:r>
          </a:p>
          <a:p>
            <a:r>
              <a:rPr lang="pt-BR" sz="2800" dirty="0"/>
              <a:t>Apresenta visualmente itens que estão contidos dentro do escopo do software;</a:t>
            </a:r>
          </a:p>
          <a:p>
            <a:r>
              <a:rPr lang="pt-BR" sz="2800" dirty="0"/>
              <a:t>Formaliza o escopo a ser contratado ($);</a:t>
            </a:r>
          </a:p>
          <a:p>
            <a:r>
              <a:rPr lang="pt-BR" sz="2800" dirty="0"/>
              <a:t>Facilita a comunicação entre a equipe e o cliente;</a:t>
            </a:r>
          </a:p>
          <a:p>
            <a:endParaRPr lang="pt-BR" dirty="0"/>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5</a:t>
            </a:fld>
            <a:endParaRPr lang="pt-B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Alguns questionamentos!</a:t>
            </a:r>
            <a:endParaRPr lang="pt-BR" dirty="0"/>
          </a:p>
        </p:txBody>
      </p:sp>
      <p:sp>
        <p:nvSpPr>
          <p:cNvPr id="3" name="Espaço Reservado para Conteúdo 2"/>
          <p:cNvSpPr>
            <a:spLocks noGrp="1"/>
          </p:cNvSpPr>
          <p:nvPr>
            <p:ph idx="1"/>
          </p:nvPr>
        </p:nvSpPr>
        <p:spPr>
          <a:xfrm>
            <a:off x="179512" y="1600200"/>
            <a:ext cx="8424936" cy="4873752"/>
          </a:xfrm>
        </p:spPr>
        <p:txBody>
          <a:bodyPr>
            <a:normAutofit/>
          </a:bodyPr>
          <a:lstStyle/>
          <a:p>
            <a:r>
              <a:rPr lang="pt-BR" dirty="0"/>
              <a:t>"O nome do Caso de Uso deve ser o objetivo do Ator, e este não pode ser quebrado“;</a:t>
            </a:r>
          </a:p>
          <a:p>
            <a:r>
              <a:rPr lang="pt-BR" dirty="0"/>
              <a:t>A técnica de extrair um Caso de Uso de dentro de outro só deve ser aplicada quando </a:t>
            </a:r>
            <a:r>
              <a:rPr lang="pt-BR" b="1" dirty="0"/>
              <a:t>visar reutilização do comportamento</a:t>
            </a:r>
            <a:r>
              <a:rPr lang="pt-BR" dirty="0"/>
              <a:t> que está sendo extraído;</a:t>
            </a:r>
            <a:br>
              <a:rPr lang="pt-BR" dirty="0"/>
            </a:br>
            <a:r>
              <a:rPr lang="pt-BR" dirty="0"/>
              <a:t/>
            </a:r>
            <a:br>
              <a:rPr lang="pt-BR" dirty="0"/>
            </a:br>
            <a:r>
              <a:rPr lang="pt-BR" dirty="0"/>
              <a:t>Como foi descrito no exemplo, o Caso de Uso “Consultar Preço” possuía um trecho de comportamento que já existia em “Emitir Pedido”, por esse motivo o Caso de Uso “Selecionar Produtos” foi extraído. Se não existisse “Consultar Preço”, o comportamento de selecionar produtos ainda ficaria dentro de “Emitir Pedido”.</a:t>
            </a:r>
          </a:p>
        </p:txBody>
      </p:sp>
    </p:spTree>
    <p:extLst>
      <p:ext uri="{BB962C8B-B14F-4D97-AF65-F5344CB8AC3E}">
        <p14:creationId xmlns:p14="http://schemas.microsoft.com/office/powerpoint/2010/main" val="16995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634082"/>
          </a:xfrm>
        </p:spPr>
        <p:txBody>
          <a:bodyPr>
            <a:normAutofit/>
          </a:bodyPr>
          <a:lstStyle/>
          <a:p>
            <a:r>
              <a:rPr lang="pt-BR" b="1" dirty="0"/>
              <a:t>Dependências do Modelo</a:t>
            </a:r>
            <a:endParaRPr lang="pt-BR" dirty="0"/>
          </a:p>
        </p:txBody>
      </p:sp>
      <p:sp>
        <p:nvSpPr>
          <p:cNvPr id="3" name="Espaço Reservado para Conteúdo 2"/>
          <p:cNvSpPr>
            <a:spLocks noGrp="1"/>
          </p:cNvSpPr>
          <p:nvPr>
            <p:ph idx="1"/>
          </p:nvPr>
        </p:nvSpPr>
        <p:spPr>
          <a:xfrm>
            <a:off x="285720" y="1124744"/>
            <a:ext cx="8715436" cy="5447528"/>
          </a:xfrm>
        </p:spPr>
        <p:txBody>
          <a:bodyPr>
            <a:normAutofit lnSpcReduction="10000"/>
          </a:bodyPr>
          <a:lstStyle/>
          <a:p>
            <a:r>
              <a:rPr lang="pt-BR" dirty="0"/>
              <a:t>Um outro conceito que deve ser levado em consideração são as </a:t>
            </a:r>
            <a:r>
              <a:rPr lang="pt-BR" b="1" dirty="0"/>
              <a:t>dependências no modelo UML;</a:t>
            </a:r>
          </a:p>
          <a:p>
            <a:r>
              <a:rPr lang="pt-BR" dirty="0"/>
              <a:t>A linha tracejada que liga os Casos de Uso com o relacionamento «</a:t>
            </a:r>
            <a:r>
              <a:rPr lang="pt-BR" i="1" dirty="0"/>
              <a:t>include</a:t>
            </a:r>
            <a:r>
              <a:rPr lang="pt-BR" dirty="0"/>
              <a:t>» significa que o elemento que está lançando a seta depende do elemento que está sendo atingido pela seta;</a:t>
            </a:r>
          </a:p>
          <a:p>
            <a:r>
              <a:rPr lang="pt-BR" dirty="0"/>
              <a:t>Assim, o Caso de Uso “Emitir Pedido” depende de “Selecionar Produtos”;</a:t>
            </a:r>
          </a:p>
          <a:p>
            <a:r>
              <a:rPr lang="pt-BR" dirty="0"/>
              <a:t>“Emitir Pedido” só pode ser testado e entregue aos usuários </a:t>
            </a:r>
            <a:r>
              <a:rPr lang="pt-BR" b="1" dirty="0"/>
              <a:t>após ou juntamente com</a:t>
            </a:r>
            <a:r>
              <a:rPr lang="pt-BR" dirty="0"/>
              <a:t> “Selecionar Produtos”;</a:t>
            </a:r>
          </a:p>
          <a:p>
            <a:r>
              <a:rPr lang="pt-BR" dirty="0"/>
              <a:t>Não é possível atingir o objetivo do Ator em “Emitir Pedido” sem “Selecionar Produtos”, o mesmo acontece com “Consultar Preços”.</a:t>
            </a:r>
          </a:p>
        </p:txBody>
      </p:sp>
    </p:spTree>
    <p:extLst>
      <p:ext uri="{BB962C8B-B14F-4D97-AF65-F5344CB8AC3E}">
        <p14:creationId xmlns:p14="http://schemas.microsoft.com/office/powerpoint/2010/main" val="359469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a:t>
            </a:r>
            <a:endParaRPr lang="pt-BR" dirty="0"/>
          </a:p>
        </p:txBody>
      </p:sp>
      <p:sp>
        <p:nvSpPr>
          <p:cNvPr id="3" name="Espaço Reservado para Conteúdo 2"/>
          <p:cNvSpPr>
            <a:spLocks noGrp="1"/>
          </p:cNvSpPr>
          <p:nvPr>
            <p:ph sz="quarter" idx="1"/>
          </p:nvPr>
        </p:nvSpPr>
        <p:spPr/>
        <p:txBody>
          <a:bodyPr/>
          <a:lstStyle/>
          <a:p>
            <a:r>
              <a:rPr lang="pt-BR" dirty="0" smtClean="0"/>
              <a:t>Aluguel de Festa</a:t>
            </a:r>
            <a:endParaRPr lang="pt-BR" dirty="0"/>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52</a:t>
            </a:fld>
            <a:endParaRPr lang="pt-BR"/>
          </a:p>
        </p:txBody>
      </p:sp>
    </p:spTree>
    <p:extLst>
      <p:ext uri="{BB962C8B-B14F-4D97-AF65-F5344CB8AC3E}">
        <p14:creationId xmlns:p14="http://schemas.microsoft.com/office/powerpoint/2010/main" val="1984368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8640"/>
            <a:ext cx="7467600" cy="508918"/>
          </a:xfrm>
        </p:spPr>
        <p:txBody>
          <a:bodyPr>
            <a:normAutofit fontScale="90000"/>
          </a:bodyPr>
          <a:lstStyle/>
          <a:p>
            <a:r>
              <a:rPr lang="pt-BR" dirty="0"/>
              <a:t>Fluxos Alternativos</a:t>
            </a:r>
          </a:p>
        </p:txBody>
      </p:sp>
      <p:sp>
        <p:nvSpPr>
          <p:cNvPr id="3" name="Espaço Reservado para Conteúdo 2"/>
          <p:cNvSpPr>
            <a:spLocks noGrp="1"/>
          </p:cNvSpPr>
          <p:nvPr>
            <p:ph idx="1"/>
          </p:nvPr>
        </p:nvSpPr>
        <p:spPr>
          <a:xfrm>
            <a:off x="179512" y="980728"/>
            <a:ext cx="8496944" cy="5493224"/>
          </a:xfrm>
        </p:spPr>
        <p:txBody>
          <a:bodyPr>
            <a:normAutofit/>
          </a:bodyPr>
          <a:lstStyle/>
          <a:p>
            <a:r>
              <a:rPr lang="pt-BR" dirty="0"/>
              <a:t>Até agora descrevemos narrativas somente com o que chamamos “fluxo básico”;</a:t>
            </a:r>
          </a:p>
          <a:p>
            <a:r>
              <a:rPr lang="pt-BR" dirty="0"/>
              <a:t>O fluxo básico do Caso de Uso é a maneira mais comum que o Ator usará para atingir o seu objetivo com sucesso;</a:t>
            </a:r>
          </a:p>
          <a:p>
            <a:r>
              <a:rPr lang="pt-BR" dirty="0"/>
              <a:t>Mas a narrativa não é só o "fluxo básico"! Pode ser que existam </a:t>
            </a:r>
            <a:r>
              <a:rPr lang="pt-BR" b="1" dirty="0"/>
              <a:t>outros caminhos</a:t>
            </a:r>
            <a:r>
              <a:rPr lang="pt-BR" dirty="0"/>
              <a:t> para atingir o mesmo objetivo, ou por alguma razão o objetivo </a:t>
            </a:r>
            <a:r>
              <a:rPr lang="pt-BR" b="1" dirty="0"/>
              <a:t>não pode ser alcançado</a:t>
            </a:r>
            <a:r>
              <a:rPr lang="pt-BR" dirty="0"/>
              <a:t>;</a:t>
            </a:r>
          </a:p>
          <a:p>
            <a:r>
              <a:rPr lang="pt-BR" dirty="0"/>
              <a:t>O sistema necessitará atender a outros fluxos que o Ator deseja para chegar lá. Tendo isso em vista, a técnica de Casos de Uso nos fornece a ferramenta do “</a:t>
            </a:r>
            <a:r>
              <a:rPr lang="pt-BR" b="1" dirty="0">
                <a:solidFill>
                  <a:schemeClr val="accent3"/>
                </a:solidFill>
              </a:rPr>
              <a:t>fluxo alternativo</a:t>
            </a:r>
            <a:r>
              <a:rPr lang="pt-BR" dirty="0"/>
              <a:t>”.</a:t>
            </a:r>
          </a:p>
        </p:txBody>
      </p:sp>
    </p:spTree>
    <p:extLst>
      <p:ext uri="{BB962C8B-B14F-4D97-AF65-F5344CB8AC3E}">
        <p14:creationId xmlns:p14="http://schemas.microsoft.com/office/powerpoint/2010/main" val="398544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Fluxos Alternativos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179512" y="1600201"/>
            <a:ext cx="8507288" cy="971543"/>
          </a:xfrm>
        </p:spPr>
        <p:txBody>
          <a:bodyPr>
            <a:normAutofit/>
          </a:bodyPr>
          <a:lstStyle/>
          <a:p>
            <a:r>
              <a:rPr lang="pt-BR" sz="2800" dirty="0"/>
              <a:t>Vamos continuar nossa análise com o Caso de Uso “</a:t>
            </a:r>
            <a:r>
              <a:rPr lang="pt-BR" sz="2800" i="1" dirty="0"/>
              <a:t>Consultar Pedido</a:t>
            </a:r>
            <a:r>
              <a:rPr lang="pt-BR" sz="2800" dirty="0"/>
              <a:t>”:</a:t>
            </a:r>
          </a:p>
        </p:txBody>
      </p:sp>
      <p:sp>
        <p:nvSpPr>
          <p:cNvPr id="4" name="CaixaDeTexto 3"/>
          <p:cNvSpPr txBox="1"/>
          <p:nvPr/>
        </p:nvSpPr>
        <p:spPr>
          <a:xfrm>
            <a:off x="179512" y="4143380"/>
            <a:ext cx="8424936" cy="2123658"/>
          </a:xfrm>
          <a:prstGeom prst="rect">
            <a:avLst/>
          </a:prstGeom>
          <a:noFill/>
        </p:spPr>
        <p:txBody>
          <a:bodyPr wrap="square" rtlCol="0">
            <a:spAutoFit/>
          </a:bodyPr>
          <a:lstStyle/>
          <a:p>
            <a:r>
              <a:rPr lang="pt-BR" sz="2200" b="1" dirty="0"/>
              <a:t>Caso de Uso: Consultar Pedido</a:t>
            </a:r>
            <a:br>
              <a:rPr lang="pt-BR" sz="2200" b="1" dirty="0"/>
            </a:br>
            <a:r>
              <a:rPr lang="pt-BR" sz="2200" b="1" dirty="0"/>
              <a:t>Ator: Vendedor</a:t>
            </a:r>
            <a:endParaRPr lang="pt-BR" sz="2200" dirty="0"/>
          </a:p>
          <a:p>
            <a:r>
              <a:rPr lang="pt-BR" sz="2200" dirty="0"/>
              <a:t>1. O Ator inicia o caso de uso selecionando “Consultar Pedido”;</a:t>
            </a:r>
            <a:br>
              <a:rPr lang="pt-BR" sz="2200" dirty="0"/>
            </a:br>
            <a:r>
              <a:rPr lang="pt-BR" sz="2200" dirty="0"/>
              <a:t>2. O Sistema oferece a interface de consulta para pedidos;</a:t>
            </a:r>
            <a:br>
              <a:rPr lang="pt-BR" sz="2200" dirty="0"/>
            </a:br>
            <a:r>
              <a:rPr lang="pt-BR" sz="2200" dirty="0"/>
              <a:t>3. O Ator informa o número do pedido desejado;</a:t>
            </a:r>
            <a:br>
              <a:rPr lang="pt-BR" sz="2200" dirty="0"/>
            </a:br>
            <a:r>
              <a:rPr lang="pt-BR" sz="2200" dirty="0"/>
              <a:t>4. O Sistema exibe os dados do pedido;</a:t>
            </a:r>
          </a:p>
        </p:txBody>
      </p:sp>
      <p:pic>
        <p:nvPicPr>
          <p:cNvPr id="1026" name="Picture 2"/>
          <p:cNvPicPr>
            <a:picLocks noChangeAspect="1" noChangeArrowheads="1"/>
          </p:cNvPicPr>
          <p:nvPr/>
        </p:nvPicPr>
        <p:blipFill>
          <a:blip r:embed="rId2" cstate="print"/>
          <a:srcRect/>
          <a:stretch>
            <a:fillRect/>
          </a:stretch>
        </p:blipFill>
        <p:spPr bwMode="auto">
          <a:xfrm>
            <a:off x="2071670" y="2643182"/>
            <a:ext cx="5372504" cy="1500198"/>
          </a:xfrm>
          <a:prstGeom prst="rect">
            <a:avLst/>
          </a:prstGeom>
          <a:noFill/>
          <a:ln w="9525">
            <a:noFill/>
            <a:miter lim="800000"/>
            <a:headEnd/>
            <a:tailEnd/>
          </a:ln>
          <a:effectLst/>
        </p:spPr>
      </p:pic>
    </p:spTree>
    <p:extLst>
      <p:ext uri="{BB962C8B-B14F-4D97-AF65-F5344CB8AC3E}">
        <p14:creationId xmlns:p14="http://schemas.microsoft.com/office/powerpoint/2010/main" val="1550882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8640"/>
            <a:ext cx="7467600" cy="652934"/>
          </a:xfrm>
        </p:spPr>
        <p:txBody>
          <a:bodyPr/>
          <a:lstStyle/>
          <a:p>
            <a:r>
              <a:rPr lang="pt-BR" dirty="0"/>
              <a:t>Fluxos Alternativos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980729"/>
            <a:ext cx="8715436" cy="3591280"/>
          </a:xfrm>
        </p:spPr>
        <p:txBody>
          <a:bodyPr>
            <a:normAutofit fontScale="92500" lnSpcReduction="20000"/>
          </a:bodyPr>
          <a:lstStyle/>
          <a:p>
            <a:r>
              <a:rPr lang="pt-BR" sz="2800" dirty="0"/>
              <a:t>Vamos imaginar que ao terminar de descrever esse caso de uso, fomos checar se todos os requisitos de consulta de pedidos estão atendidos. De repente, deparamos com o seguinte requisito que deixamos escapar:</a:t>
            </a:r>
          </a:p>
          <a:p>
            <a:r>
              <a:rPr lang="pt-BR" sz="2800" i="1" dirty="0"/>
              <a:t>“O sistema deverá permitir consulta do pedido por número </a:t>
            </a:r>
            <a:r>
              <a:rPr lang="pt-BR" sz="2800" b="1" i="1" dirty="0"/>
              <a:t>ou através de uma lista de pedidos por cliente</a:t>
            </a:r>
            <a:r>
              <a:rPr lang="pt-BR" sz="2800" i="1" dirty="0"/>
              <a:t>, nesse último caso, a lista deverá ter todos os pedidos não faturados do cliente em ordem cronológica decrescente para seleção”.</a:t>
            </a:r>
            <a:endParaRPr lang="pt-BR" sz="2800" dirty="0"/>
          </a:p>
        </p:txBody>
      </p:sp>
      <p:sp>
        <p:nvSpPr>
          <p:cNvPr id="4" name="CaixaDeTexto 3"/>
          <p:cNvSpPr txBox="1"/>
          <p:nvPr/>
        </p:nvSpPr>
        <p:spPr>
          <a:xfrm>
            <a:off x="1214414" y="4786322"/>
            <a:ext cx="6087116" cy="1754326"/>
          </a:xfrm>
          <a:prstGeom prst="rect">
            <a:avLst/>
          </a:prstGeom>
          <a:noFill/>
        </p:spPr>
        <p:txBody>
          <a:bodyPr wrap="none" rtlCol="0">
            <a:spAutoFit/>
          </a:bodyPr>
          <a:lstStyle/>
          <a:p>
            <a:r>
              <a:rPr lang="pt-BR" b="1" dirty="0"/>
              <a:t>Caso de Uso: Consultar Pedido</a:t>
            </a:r>
            <a:br>
              <a:rPr lang="pt-BR" b="1" dirty="0"/>
            </a:br>
            <a:r>
              <a:rPr lang="pt-BR" b="1" dirty="0"/>
              <a:t>Ator: Vendedor</a:t>
            </a:r>
            <a:endParaRPr lang="pt-BR" dirty="0"/>
          </a:p>
          <a:p>
            <a:r>
              <a:rPr lang="pt-BR" dirty="0"/>
              <a:t>1. O Ator inicia o caso de uso selecionando “Consultar Pedido”;</a:t>
            </a:r>
            <a:br>
              <a:rPr lang="pt-BR" dirty="0"/>
            </a:br>
            <a:r>
              <a:rPr lang="pt-BR" dirty="0"/>
              <a:t>2. O Sistema oferece a interface de consulta para pedidos;</a:t>
            </a:r>
            <a:br>
              <a:rPr lang="pt-BR" dirty="0"/>
            </a:br>
            <a:r>
              <a:rPr lang="pt-BR" dirty="0"/>
              <a:t>3. O Ator informa o número do pedido desejado;</a:t>
            </a:r>
            <a:br>
              <a:rPr lang="pt-BR" dirty="0"/>
            </a:br>
            <a:r>
              <a:rPr lang="pt-BR" dirty="0"/>
              <a:t>4. O Sistema exibe os dados do pedido;</a:t>
            </a:r>
          </a:p>
        </p:txBody>
      </p:sp>
    </p:spTree>
    <p:extLst>
      <p:ext uri="{BB962C8B-B14F-4D97-AF65-F5344CB8AC3E}">
        <p14:creationId xmlns:p14="http://schemas.microsoft.com/office/powerpoint/2010/main" val="1894379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808" y="116632"/>
            <a:ext cx="7467600" cy="580926"/>
          </a:xfrm>
        </p:spPr>
        <p:txBody>
          <a:bodyPr/>
          <a:lstStyle/>
          <a:p>
            <a:r>
              <a:rPr lang="pt-BR" dirty="0"/>
              <a:t>Fluxos Alternativos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836713"/>
            <a:ext cx="8715436" cy="2016223"/>
          </a:xfrm>
        </p:spPr>
        <p:txBody>
          <a:bodyPr>
            <a:normAutofit lnSpcReduction="10000"/>
          </a:bodyPr>
          <a:lstStyle/>
          <a:p>
            <a:r>
              <a:rPr lang="pt-BR" sz="2400" dirty="0"/>
              <a:t>Nossa narrativa acima não atende a este requisito! </a:t>
            </a:r>
          </a:p>
          <a:p>
            <a:r>
              <a:rPr lang="pt-BR" sz="2400" dirty="0"/>
              <a:t>O usuário pode escolher entre o Caso de Uso do jeito que está e através de uma lista de pedidos do cliente.</a:t>
            </a:r>
          </a:p>
          <a:p>
            <a:r>
              <a:rPr lang="pt-BR" sz="2400" dirty="0"/>
              <a:t>Usaremos um Fluxo Alternativo para atender essa necessidade:</a:t>
            </a:r>
          </a:p>
        </p:txBody>
      </p:sp>
      <p:sp>
        <p:nvSpPr>
          <p:cNvPr id="4" name="CaixaDeTexto 3"/>
          <p:cNvSpPr txBox="1"/>
          <p:nvPr/>
        </p:nvSpPr>
        <p:spPr>
          <a:xfrm>
            <a:off x="107504" y="2852936"/>
            <a:ext cx="8856984" cy="3631763"/>
          </a:xfrm>
          <a:prstGeom prst="rect">
            <a:avLst/>
          </a:prstGeom>
          <a:noFill/>
        </p:spPr>
        <p:txBody>
          <a:bodyPr wrap="square" rtlCol="0">
            <a:spAutoFit/>
          </a:bodyPr>
          <a:lstStyle/>
          <a:p>
            <a:r>
              <a:rPr lang="pt-BR" sz="2300" b="1" dirty="0"/>
              <a:t>Caso de Uso: Consultar Pedido - Ator: Vendedor</a:t>
            </a:r>
            <a:endParaRPr lang="pt-BR" sz="2300" dirty="0"/>
          </a:p>
          <a:p>
            <a:r>
              <a:rPr lang="pt-BR" sz="2300" dirty="0"/>
              <a:t>1. O Ator inicia o caso de uso selecionando “Consultar Pedido”;</a:t>
            </a:r>
            <a:br>
              <a:rPr lang="pt-BR" sz="2300" dirty="0"/>
            </a:br>
            <a:r>
              <a:rPr lang="pt-BR" sz="2300" dirty="0"/>
              <a:t>2. O Sistema oferece a interface de consulta para pedidos;</a:t>
            </a:r>
            <a:br>
              <a:rPr lang="pt-BR" sz="2300" dirty="0"/>
            </a:br>
            <a:r>
              <a:rPr lang="pt-BR" sz="2300" dirty="0"/>
              <a:t>3. O Ator informa o número do pedido desejado [</a:t>
            </a:r>
            <a:r>
              <a:rPr lang="pt-BR" sz="2300" b="1" dirty="0">
                <a:solidFill>
                  <a:srgbClr val="00B0F0"/>
                </a:solidFill>
              </a:rPr>
              <a:t>A1</a:t>
            </a:r>
            <a:r>
              <a:rPr lang="pt-BR" sz="2300" dirty="0"/>
              <a:t>];</a:t>
            </a:r>
            <a:br>
              <a:rPr lang="pt-BR" sz="2300" dirty="0"/>
            </a:br>
            <a:r>
              <a:rPr lang="pt-BR" sz="2300" dirty="0"/>
              <a:t>4. O Sistema exibe os dados do pedido;</a:t>
            </a:r>
          </a:p>
          <a:p>
            <a:r>
              <a:rPr lang="pt-BR" sz="2300" b="1" dirty="0">
                <a:solidFill>
                  <a:srgbClr val="00B0F0"/>
                </a:solidFill>
              </a:rPr>
              <a:t>Fluxo Alternativo A1 – Consultar por Cliente</a:t>
            </a:r>
            <a:br>
              <a:rPr lang="pt-BR" sz="2300" b="1" dirty="0">
                <a:solidFill>
                  <a:srgbClr val="00B0F0"/>
                </a:solidFill>
              </a:rPr>
            </a:br>
            <a:r>
              <a:rPr lang="pt-BR" sz="2300" dirty="0">
                <a:solidFill>
                  <a:srgbClr val="00B0F0"/>
                </a:solidFill>
              </a:rPr>
              <a:t>3. O Ator informa um cliente;</a:t>
            </a:r>
            <a:br>
              <a:rPr lang="pt-BR" sz="2300" dirty="0">
                <a:solidFill>
                  <a:srgbClr val="00B0F0"/>
                </a:solidFill>
              </a:rPr>
            </a:br>
            <a:r>
              <a:rPr lang="pt-BR" sz="2300" dirty="0">
                <a:solidFill>
                  <a:srgbClr val="00B0F0"/>
                </a:solidFill>
              </a:rPr>
              <a:t>3.1. O Sistema exibe uma lista de pedidos do cliente selecionado em ordem cronológica decrescente;</a:t>
            </a:r>
            <a:br>
              <a:rPr lang="pt-BR" sz="2300" dirty="0">
                <a:solidFill>
                  <a:srgbClr val="00B0F0"/>
                </a:solidFill>
              </a:rPr>
            </a:br>
            <a:r>
              <a:rPr lang="pt-BR" sz="2300" dirty="0">
                <a:solidFill>
                  <a:srgbClr val="00B0F0"/>
                </a:solidFill>
              </a:rPr>
              <a:t>3.2. O Ator seleciona um pedido do cliente; volta ao fluxo básico;</a:t>
            </a:r>
          </a:p>
        </p:txBody>
      </p:sp>
    </p:spTree>
    <p:extLst>
      <p:ext uri="{BB962C8B-B14F-4D97-AF65-F5344CB8AC3E}">
        <p14:creationId xmlns:p14="http://schemas.microsoft.com/office/powerpoint/2010/main" val="21417535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68346"/>
          </a:xfrm>
        </p:spPr>
        <p:txBody>
          <a:bodyPr/>
          <a:lstStyle/>
          <a:p>
            <a:r>
              <a:rPr lang="pt-BR" dirty="0"/>
              <a:t>Fluxos Alternativos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1285860"/>
            <a:ext cx="8715436" cy="757229"/>
          </a:xfrm>
        </p:spPr>
        <p:txBody>
          <a:bodyPr>
            <a:normAutofit lnSpcReduction="10000"/>
          </a:bodyPr>
          <a:lstStyle/>
          <a:p>
            <a:r>
              <a:rPr lang="pt-BR" sz="2400" dirty="0"/>
              <a:t>Estamos contentes com nosso Caso de Uso "Consultar Pedido"! </a:t>
            </a:r>
          </a:p>
        </p:txBody>
      </p:sp>
      <p:pic>
        <p:nvPicPr>
          <p:cNvPr id="5" name="Picture 2"/>
          <p:cNvPicPr>
            <a:picLocks noChangeAspect="1" noChangeArrowheads="1"/>
          </p:cNvPicPr>
          <p:nvPr/>
        </p:nvPicPr>
        <p:blipFill>
          <a:blip r:embed="rId2" cstate="print"/>
          <a:srcRect/>
          <a:stretch>
            <a:fillRect/>
          </a:stretch>
        </p:blipFill>
        <p:spPr bwMode="auto">
          <a:xfrm>
            <a:off x="1785918" y="2000240"/>
            <a:ext cx="5086752" cy="1420406"/>
          </a:xfrm>
          <a:prstGeom prst="rect">
            <a:avLst/>
          </a:prstGeom>
          <a:noFill/>
          <a:ln w="9525">
            <a:noFill/>
            <a:miter lim="800000"/>
            <a:headEnd/>
            <a:tailEnd/>
          </a:ln>
          <a:effectLst/>
        </p:spPr>
      </p:pic>
      <p:sp>
        <p:nvSpPr>
          <p:cNvPr id="6" name="Espaço Reservado para Conteúdo 2"/>
          <p:cNvSpPr txBox="1">
            <a:spLocks/>
          </p:cNvSpPr>
          <p:nvPr/>
        </p:nvSpPr>
        <p:spPr>
          <a:xfrm>
            <a:off x="214282" y="3500438"/>
            <a:ext cx="8715436" cy="3143272"/>
          </a:xfrm>
          <a:prstGeom prst="rect">
            <a:avLst/>
          </a:prstGeom>
        </p:spPr>
        <p:txBody>
          <a:bodyPr vert="horz" lIns="91440" tIns="45720" rIns="91440" bIns="45720" rtlCol="0">
            <a:normAutofit/>
          </a:bodyPr>
          <a:lstStyle/>
          <a:p>
            <a:pPr>
              <a:buFont typeface="Arial" pitchFamily="34" charset="0"/>
              <a:buChar char="•"/>
            </a:pPr>
            <a:r>
              <a:rPr lang="pt-BR" sz="2400" dirty="0"/>
              <a:t> Fomos novamente checar se todos os requisitos de consulta de pedidos estão atendidos;</a:t>
            </a:r>
          </a:p>
          <a:p>
            <a:pPr>
              <a:buFont typeface="Arial" pitchFamily="34" charset="0"/>
              <a:buChar char="•"/>
            </a:pPr>
            <a:r>
              <a:rPr lang="pt-BR" sz="2400" dirty="0"/>
              <a:t> Aí, mais uma surpresa no seguinte item:</a:t>
            </a:r>
          </a:p>
          <a:p>
            <a:pPr lvl="1"/>
            <a:r>
              <a:rPr lang="pt-BR" sz="2400" i="1" dirty="0"/>
              <a:t>"Pedidos </a:t>
            </a:r>
            <a:r>
              <a:rPr lang="pt-BR" sz="2400" b="1" i="1" dirty="0"/>
              <a:t>cancelados</a:t>
            </a:r>
            <a:r>
              <a:rPr lang="pt-BR" sz="2400" i="1" dirty="0"/>
              <a:t> não podem ser consultados."</a:t>
            </a:r>
            <a:endParaRPr lang="pt-BR" sz="2400" dirty="0"/>
          </a:p>
          <a:p>
            <a:pPr>
              <a:buFont typeface="Arial" pitchFamily="34" charset="0"/>
              <a:buChar char="•"/>
            </a:pPr>
            <a:r>
              <a:rPr lang="pt-BR" sz="2400" dirty="0"/>
              <a:t> Mais um fluxo alternativo que vamos escrever [A2]. Verifique a narrativa atualizada abaixo com os destaques:</a:t>
            </a:r>
          </a:p>
        </p:txBody>
      </p:sp>
    </p:spTree>
    <p:extLst>
      <p:ext uri="{BB962C8B-B14F-4D97-AF65-F5344CB8AC3E}">
        <p14:creationId xmlns:p14="http://schemas.microsoft.com/office/powerpoint/2010/main" val="64215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68346"/>
          </a:xfrm>
        </p:spPr>
        <p:txBody>
          <a:bodyPr/>
          <a:lstStyle/>
          <a:p>
            <a:r>
              <a:rPr lang="pt-BR" dirty="0"/>
              <a:t>Fluxos Alternativos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1285860"/>
            <a:ext cx="8715436" cy="4286280"/>
          </a:xfrm>
        </p:spPr>
        <p:txBody>
          <a:bodyPr>
            <a:normAutofit fontScale="85000" lnSpcReduction="20000"/>
          </a:bodyPr>
          <a:lstStyle/>
          <a:p>
            <a:r>
              <a:rPr lang="pt-BR" sz="2400" b="1" dirty="0"/>
              <a:t>Caso de Uso: Consultar Pedido - Versão: 1.2</a:t>
            </a:r>
            <a:br>
              <a:rPr lang="pt-BR" sz="2400" b="1" dirty="0"/>
            </a:br>
            <a:r>
              <a:rPr lang="pt-BR" sz="2400" b="1" dirty="0"/>
              <a:t>Ator: Vendedor</a:t>
            </a:r>
            <a:endParaRPr lang="pt-BR" sz="2400" dirty="0"/>
          </a:p>
          <a:p>
            <a:r>
              <a:rPr lang="pt-BR" sz="2400" dirty="0"/>
              <a:t>1. O Ator inicia o caso de uso selecionando "Consultar Pedido";</a:t>
            </a:r>
            <a:br>
              <a:rPr lang="pt-BR" sz="2400" dirty="0"/>
            </a:br>
            <a:r>
              <a:rPr lang="pt-BR" sz="2400" dirty="0"/>
              <a:t>2. O Sistema oferece a interface de consulta para pedidos;</a:t>
            </a:r>
            <a:br>
              <a:rPr lang="pt-BR" sz="2400" dirty="0"/>
            </a:br>
            <a:r>
              <a:rPr lang="pt-BR" sz="2400" dirty="0"/>
              <a:t>3. O Ator informa o número do pedido desejado [</a:t>
            </a:r>
            <a:r>
              <a:rPr lang="pt-BR" sz="2400" b="1" dirty="0">
                <a:solidFill>
                  <a:srgbClr val="00B0F0"/>
                </a:solidFill>
              </a:rPr>
              <a:t>A1</a:t>
            </a:r>
            <a:r>
              <a:rPr lang="pt-BR" sz="2400" dirty="0"/>
              <a:t>];</a:t>
            </a:r>
            <a:br>
              <a:rPr lang="pt-BR" sz="2400" dirty="0"/>
            </a:br>
            <a:r>
              <a:rPr lang="pt-BR" sz="2400" dirty="0"/>
              <a:t>4. O Sistema exibe os dados do pedido [</a:t>
            </a:r>
            <a:r>
              <a:rPr lang="pt-BR" sz="2400" b="1" dirty="0">
                <a:solidFill>
                  <a:srgbClr val="00B050"/>
                </a:solidFill>
              </a:rPr>
              <a:t>A2</a:t>
            </a:r>
            <a:r>
              <a:rPr lang="pt-BR" sz="2400" dirty="0"/>
              <a:t>]; </a:t>
            </a:r>
          </a:p>
          <a:p>
            <a:r>
              <a:rPr lang="pt-BR" sz="2400" b="1" dirty="0">
                <a:solidFill>
                  <a:srgbClr val="00B0F0"/>
                </a:solidFill>
              </a:rPr>
              <a:t>Fluxo Alternativo A1 – Consultar por Cliente</a:t>
            </a:r>
            <a:br>
              <a:rPr lang="pt-BR" sz="2400" b="1" dirty="0">
                <a:solidFill>
                  <a:srgbClr val="00B0F0"/>
                </a:solidFill>
              </a:rPr>
            </a:br>
            <a:r>
              <a:rPr lang="pt-BR" sz="2400" dirty="0">
                <a:solidFill>
                  <a:srgbClr val="00B0F0"/>
                </a:solidFill>
              </a:rPr>
              <a:t>3. O Ator informa um cliente;</a:t>
            </a:r>
            <a:br>
              <a:rPr lang="pt-BR" sz="2400" dirty="0">
                <a:solidFill>
                  <a:srgbClr val="00B0F0"/>
                </a:solidFill>
              </a:rPr>
            </a:br>
            <a:r>
              <a:rPr lang="pt-BR" sz="2400" dirty="0">
                <a:solidFill>
                  <a:srgbClr val="00B0F0"/>
                </a:solidFill>
              </a:rPr>
              <a:t>3.1. O Sistema exibe uma lista de pedidos do cliente selecionado em ordem cronológica decrescente;</a:t>
            </a:r>
            <a:br>
              <a:rPr lang="pt-BR" sz="2400" dirty="0">
                <a:solidFill>
                  <a:srgbClr val="00B0F0"/>
                </a:solidFill>
              </a:rPr>
            </a:br>
            <a:r>
              <a:rPr lang="pt-BR" sz="2400" dirty="0">
                <a:solidFill>
                  <a:srgbClr val="00B0F0"/>
                </a:solidFill>
              </a:rPr>
              <a:t>3.2. O Ator seleciona um pedido do cliente; volta ao fluxo básico;</a:t>
            </a:r>
          </a:p>
          <a:p>
            <a:r>
              <a:rPr lang="pt-BR" sz="2400" b="1" dirty="0">
                <a:solidFill>
                  <a:srgbClr val="00B050"/>
                </a:solidFill>
              </a:rPr>
              <a:t>Fluxo Alternativo A2 – Pedidos Cancelados não podem ser consultados</a:t>
            </a:r>
            <a:br>
              <a:rPr lang="pt-BR" sz="2400" b="1" dirty="0">
                <a:solidFill>
                  <a:srgbClr val="00B050"/>
                </a:solidFill>
              </a:rPr>
            </a:br>
            <a:r>
              <a:rPr lang="pt-BR" sz="2400" dirty="0">
                <a:solidFill>
                  <a:srgbClr val="00B050"/>
                </a:solidFill>
              </a:rPr>
              <a:t>4. O Sistema informa que o pedido está cancelado e volta ao passo 2 do fluxo básico;</a:t>
            </a:r>
          </a:p>
        </p:txBody>
      </p:sp>
    </p:spTree>
    <p:extLst>
      <p:ext uri="{BB962C8B-B14F-4D97-AF65-F5344CB8AC3E}">
        <p14:creationId xmlns:p14="http://schemas.microsoft.com/office/powerpoint/2010/main" val="1121140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25470"/>
          </a:xfrm>
        </p:spPr>
        <p:txBody>
          <a:bodyPr>
            <a:normAutofit/>
          </a:bodyPr>
          <a:lstStyle/>
          <a:p>
            <a:r>
              <a:rPr lang="pt-BR" dirty="0"/>
              <a:t>Fluxos Alternativos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1285860"/>
            <a:ext cx="8715436" cy="1643074"/>
          </a:xfrm>
        </p:spPr>
        <p:txBody>
          <a:bodyPr>
            <a:normAutofit fontScale="92500"/>
          </a:bodyPr>
          <a:lstStyle/>
          <a:p>
            <a:r>
              <a:rPr lang="pt-BR" sz="2800" dirty="0"/>
              <a:t>Causas do Fluxo Alternativo:</a:t>
            </a:r>
            <a:endParaRPr lang="pt-BR" sz="2000" b="1" dirty="0"/>
          </a:p>
          <a:p>
            <a:pPr lvl="1"/>
            <a:r>
              <a:rPr lang="pt-BR" sz="2600" dirty="0"/>
              <a:t>Fluxo Alternativo pode ocorrer pelas seguintes razões:</a:t>
            </a:r>
          </a:p>
          <a:p>
            <a:pPr lvl="2">
              <a:buNone/>
            </a:pPr>
            <a:r>
              <a:rPr lang="pt-BR" dirty="0"/>
              <a:t>1. Pela decisão do Ator</a:t>
            </a:r>
          </a:p>
          <a:p>
            <a:pPr lvl="2">
              <a:buNone/>
            </a:pPr>
            <a:r>
              <a:rPr lang="pt-BR" dirty="0"/>
              <a:t>2. Pelo estado do Sistema</a:t>
            </a:r>
          </a:p>
        </p:txBody>
      </p:sp>
      <p:sp>
        <p:nvSpPr>
          <p:cNvPr id="4" name="CaixaDeTexto 3"/>
          <p:cNvSpPr txBox="1"/>
          <p:nvPr/>
        </p:nvSpPr>
        <p:spPr>
          <a:xfrm>
            <a:off x="263210" y="2857496"/>
            <a:ext cx="8380756" cy="3693319"/>
          </a:xfrm>
          <a:prstGeom prst="rect">
            <a:avLst/>
          </a:prstGeom>
          <a:noFill/>
        </p:spPr>
        <p:txBody>
          <a:bodyPr wrap="none" rtlCol="0">
            <a:spAutoFit/>
          </a:bodyPr>
          <a:lstStyle/>
          <a:p>
            <a:r>
              <a:rPr lang="pt-BR" b="1" dirty="0"/>
              <a:t>Caso de Uso: Consultar Pedido - Versão: 1.2</a:t>
            </a:r>
            <a:br>
              <a:rPr lang="pt-BR" b="1" dirty="0"/>
            </a:br>
            <a:r>
              <a:rPr lang="pt-BR" b="1" dirty="0"/>
              <a:t>Ator: Vendedor</a:t>
            </a:r>
          </a:p>
          <a:p>
            <a:r>
              <a:rPr lang="pt-BR" dirty="0"/>
              <a:t>1. O Ator inicia o caso de uso selecionando "Consultar Pedido";</a:t>
            </a:r>
            <a:br>
              <a:rPr lang="pt-BR" dirty="0"/>
            </a:br>
            <a:r>
              <a:rPr lang="pt-BR" dirty="0"/>
              <a:t>2. O Sistema oferece a interface de consulta para pedidos;</a:t>
            </a:r>
            <a:br>
              <a:rPr lang="pt-BR" dirty="0"/>
            </a:br>
            <a:r>
              <a:rPr lang="pt-BR" dirty="0"/>
              <a:t>3. O Ator informa o número do pedido desejado [</a:t>
            </a:r>
            <a:r>
              <a:rPr lang="pt-BR" b="1" dirty="0"/>
              <a:t>A1</a:t>
            </a:r>
            <a:r>
              <a:rPr lang="pt-BR" dirty="0"/>
              <a:t>];</a:t>
            </a:r>
            <a:br>
              <a:rPr lang="pt-BR" dirty="0"/>
            </a:br>
            <a:r>
              <a:rPr lang="pt-BR" dirty="0"/>
              <a:t>4. O Sistema exibe os dados do pedido [</a:t>
            </a:r>
            <a:r>
              <a:rPr lang="pt-BR" b="1" dirty="0"/>
              <a:t>A2</a:t>
            </a:r>
            <a:r>
              <a:rPr lang="pt-BR" dirty="0"/>
              <a:t>]; </a:t>
            </a:r>
          </a:p>
          <a:p>
            <a:r>
              <a:rPr lang="pt-BR" b="1" dirty="0"/>
              <a:t>Fluxo Alternativo A1 – Consultar por Cliente</a:t>
            </a:r>
            <a:br>
              <a:rPr lang="pt-BR" b="1" dirty="0"/>
            </a:br>
            <a:r>
              <a:rPr lang="pt-BR" dirty="0"/>
              <a:t>3. O Ator informa um cliente;</a:t>
            </a:r>
            <a:br>
              <a:rPr lang="pt-BR" dirty="0"/>
            </a:br>
            <a:r>
              <a:rPr lang="pt-BR" dirty="0"/>
              <a:t>3.1. O Sistema exibe uma lista de pedidos do cliente selecionado em ordem cronológica</a:t>
            </a:r>
          </a:p>
          <a:p>
            <a:r>
              <a:rPr lang="pt-BR" dirty="0"/>
              <a:t>       decrescente;</a:t>
            </a:r>
            <a:br>
              <a:rPr lang="pt-BR" dirty="0"/>
            </a:br>
            <a:r>
              <a:rPr lang="pt-BR" dirty="0"/>
              <a:t>3.2. O Ator seleciona um pedido do cliente; volta ao fluxo básico;</a:t>
            </a:r>
          </a:p>
          <a:p>
            <a:r>
              <a:rPr lang="pt-BR" b="1" dirty="0"/>
              <a:t>Fluxo Alternativo A2 – Pedidos Cancelados não podem ser consultados</a:t>
            </a:r>
            <a:br>
              <a:rPr lang="pt-BR" b="1" dirty="0"/>
            </a:br>
            <a:r>
              <a:rPr lang="pt-BR" dirty="0"/>
              <a:t>4. O Sistema informa que o pedido está cancelado e volta ao passo 2 do fluxo básico;</a:t>
            </a:r>
          </a:p>
        </p:txBody>
      </p:sp>
    </p:spTree>
    <p:extLst>
      <p:ext uri="{BB962C8B-B14F-4D97-AF65-F5344CB8AC3E}">
        <p14:creationId xmlns:p14="http://schemas.microsoft.com/office/powerpoint/2010/main" val="2297415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714480" y="5715016"/>
            <a:ext cx="5357850" cy="785818"/>
          </a:xfrm>
          <a:prstGeom prst="ellipse">
            <a:avLst/>
          </a:prstGeom>
          <a:solidFill>
            <a:schemeClr val="bg2"/>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lipse 3"/>
          <p:cNvSpPr/>
          <p:nvPr/>
        </p:nvSpPr>
        <p:spPr>
          <a:xfrm>
            <a:off x="857224" y="5786454"/>
            <a:ext cx="928694" cy="642942"/>
          </a:xfrm>
          <a:prstGeom prst="ellipse">
            <a:avLst/>
          </a:prstGeom>
          <a:solidFill>
            <a:schemeClr val="accent4">
              <a:lumMod val="60000"/>
              <a:lumOff val="4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457200" y="642918"/>
            <a:ext cx="7467600" cy="774720"/>
          </a:xfrm>
        </p:spPr>
        <p:txBody>
          <a:bodyPr/>
          <a:lstStyle/>
          <a:p>
            <a:r>
              <a:rPr lang="pt-BR" dirty="0"/>
              <a:t>Atores</a:t>
            </a:r>
          </a:p>
        </p:txBody>
      </p:sp>
      <p:sp>
        <p:nvSpPr>
          <p:cNvPr id="3" name="Espaço Reservado para Conteúdo 2"/>
          <p:cNvSpPr>
            <a:spLocks noGrp="1"/>
          </p:cNvSpPr>
          <p:nvPr>
            <p:ph sz="quarter" idx="1"/>
          </p:nvPr>
        </p:nvSpPr>
        <p:spPr>
          <a:xfrm>
            <a:off x="285720" y="1600200"/>
            <a:ext cx="8429684" cy="4873752"/>
          </a:xfrm>
        </p:spPr>
        <p:txBody>
          <a:bodyPr/>
          <a:lstStyle/>
          <a:p>
            <a:r>
              <a:rPr lang="pt-BR" sz="2800" dirty="0"/>
              <a:t>Ator:</a:t>
            </a:r>
          </a:p>
          <a:p>
            <a:pPr lvl="1"/>
            <a:r>
              <a:rPr lang="pt-BR" sz="2500" dirty="0"/>
              <a:t>Representa alguém ou algo que necessita interagir com o sistema, mas não faz parte do mesmo.</a:t>
            </a:r>
          </a:p>
          <a:p>
            <a:pPr lvl="1"/>
            <a:r>
              <a:rPr lang="pt-BR" sz="2500" dirty="0"/>
              <a:t>O Ator fornece/recebe informação interagindo com o sistema.</a:t>
            </a:r>
          </a:p>
          <a:p>
            <a:pPr lvl="1"/>
            <a:r>
              <a:rPr lang="pt-BR" sz="2500" dirty="0"/>
              <a:t>Exemplo:</a:t>
            </a:r>
          </a:p>
          <a:p>
            <a:pPr lvl="2"/>
            <a:r>
              <a:rPr lang="pt-BR" sz="2200" dirty="0"/>
              <a:t>Cliente</a:t>
            </a:r>
          </a:p>
          <a:p>
            <a:pPr lvl="2"/>
            <a:r>
              <a:rPr lang="pt-BR" sz="2200" dirty="0"/>
              <a:t>Administrador</a:t>
            </a:r>
          </a:p>
          <a:p>
            <a:pPr lvl="2"/>
            <a:r>
              <a:rPr lang="pt-BR" sz="2200" dirty="0"/>
              <a:t>Funcionário</a:t>
            </a:r>
          </a:p>
          <a:p>
            <a:pPr lvl="2"/>
            <a:endParaRPr lang="pt-BR" sz="2200" dirty="0"/>
          </a:p>
          <a:p>
            <a:pPr lvl="1"/>
            <a:r>
              <a:rPr lang="pt-BR" sz="2500" dirty="0"/>
              <a:t>Obs:  </a:t>
            </a:r>
            <a:r>
              <a:rPr lang="pt-BR" sz="2500" i="1" dirty="0"/>
              <a:t>não existe </a:t>
            </a:r>
            <a:r>
              <a:rPr lang="pt-BR" sz="2500" dirty="0"/>
              <a:t>Caso de Uso </a:t>
            </a:r>
            <a:r>
              <a:rPr lang="pt-BR" sz="2500" i="1" dirty="0"/>
              <a:t>sem</a:t>
            </a:r>
            <a:r>
              <a:rPr lang="pt-BR" sz="2500" dirty="0"/>
              <a:t> Ator.</a:t>
            </a:r>
          </a:p>
          <a:p>
            <a:endParaRPr lang="pt-BR" dirty="0"/>
          </a:p>
        </p:txBody>
      </p:sp>
      <p:sp>
        <p:nvSpPr>
          <p:cNvPr id="5" name="Espaço Reservado para Número de Slide 4"/>
          <p:cNvSpPr>
            <a:spLocks noGrp="1"/>
          </p:cNvSpPr>
          <p:nvPr>
            <p:ph type="sldNum" sz="quarter" idx="15"/>
          </p:nvPr>
        </p:nvSpPr>
        <p:spPr/>
        <p:txBody>
          <a:bodyPr/>
          <a:lstStyle/>
          <a:p>
            <a:fld id="{B1E133B5-36C1-43A8-9363-885FE5A16835}" type="slidenum">
              <a:rPr lang="pt-BR" smtClean="0"/>
              <a:pPr/>
              <a:t>6</a:t>
            </a:fld>
            <a:endParaRPr lang="pt-B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25470"/>
          </a:xfrm>
        </p:spPr>
        <p:txBody>
          <a:bodyPr>
            <a:normAutofit/>
          </a:bodyPr>
          <a:lstStyle/>
          <a:p>
            <a:r>
              <a:rPr lang="pt-BR" dirty="0"/>
              <a:t>Fluxos Alternativos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1285860"/>
            <a:ext cx="8715436" cy="5214974"/>
          </a:xfrm>
        </p:spPr>
        <p:txBody>
          <a:bodyPr>
            <a:normAutofit fontScale="77500" lnSpcReduction="20000"/>
          </a:bodyPr>
          <a:lstStyle/>
          <a:p>
            <a:r>
              <a:rPr lang="pt-BR" dirty="0"/>
              <a:t>Vamos descrever outro Fluxo Alternativo [A3] para demonstrar mais uma situação no nosso Caso de Uso:</a:t>
            </a:r>
          </a:p>
          <a:p>
            <a:pPr>
              <a:buNone/>
            </a:pPr>
            <a:r>
              <a:rPr lang="pt-BR" b="1" dirty="0"/>
              <a:t>Caso de Uso: Consultar Pedido - Versão: 1.2</a:t>
            </a:r>
            <a:br>
              <a:rPr lang="pt-BR" b="1" dirty="0"/>
            </a:br>
            <a:r>
              <a:rPr lang="pt-BR" b="1" dirty="0"/>
              <a:t>Ator: Vendedor</a:t>
            </a:r>
          </a:p>
          <a:p>
            <a:pPr>
              <a:buNone/>
            </a:pPr>
            <a:r>
              <a:rPr lang="pt-BR" b="1" dirty="0"/>
              <a:t>	</a:t>
            </a:r>
            <a:r>
              <a:rPr lang="pt-BR" dirty="0"/>
              <a:t>1. O Ator inicia o caso de uso selecionando "Consultar Pedido";</a:t>
            </a:r>
            <a:br>
              <a:rPr lang="pt-BR" dirty="0"/>
            </a:br>
            <a:r>
              <a:rPr lang="pt-BR" dirty="0"/>
              <a:t>2. O Sistema oferece a interface de consulta para pedidos [</a:t>
            </a:r>
            <a:r>
              <a:rPr lang="pt-BR" b="1" dirty="0">
                <a:solidFill>
                  <a:schemeClr val="accent6">
                    <a:lumMod val="75000"/>
                  </a:schemeClr>
                </a:solidFill>
              </a:rPr>
              <a:t>A3</a:t>
            </a:r>
            <a:r>
              <a:rPr lang="pt-BR" dirty="0"/>
              <a:t>];</a:t>
            </a:r>
            <a:br>
              <a:rPr lang="pt-BR" dirty="0"/>
            </a:br>
            <a:r>
              <a:rPr lang="pt-BR" dirty="0"/>
              <a:t>3. O Ator informa o número do pedido desejado [</a:t>
            </a:r>
            <a:r>
              <a:rPr lang="pt-BR" b="1" dirty="0"/>
              <a:t>A1</a:t>
            </a:r>
            <a:r>
              <a:rPr lang="pt-BR" dirty="0"/>
              <a:t>];</a:t>
            </a:r>
            <a:br>
              <a:rPr lang="pt-BR" dirty="0"/>
            </a:br>
            <a:r>
              <a:rPr lang="pt-BR" dirty="0"/>
              <a:t>4. O Sistema exibe os dados do pedido [</a:t>
            </a:r>
            <a:r>
              <a:rPr lang="pt-BR" b="1" dirty="0"/>
              <a:t>A2</a:t>
            </a:r>
            <a:r>
              <a:rPr lang="pt-BR" dirty="0"/>
              <a:t>]; </a:t>
            </a:r>
          </a:p>
          <a:p>
            <a:pPr>
              <a:buNone/>
            </a:pPr>
            <a:r>
              <a:rPr lang="pt-BR" b="1" dirty="0"/>
              <a:t>Fluxo Alternativo A1 – Consultar por Cliente</a:t>
            </a:r>
            <a:br>
              <a:rPr lang="pt-BR" b="1" dirty="0"/>
            </a:br>
            <a:r>
              <a:rPr lang="pt-BR" dirty="0"/>
              <a:t>3. O Ator informa um cliente;</a:t>
            </a:r>
            <a:br>
              <a:rPr lang="pt-BR" dirty="0"/>
            </a:br>
            <a:r>
              <a:rPr lang="pt-BR" dirty="0"/>
              <a:t>3.1. O Sistema exibe uma lista de pedidos do cliente selecionado em ordem cronológica decrescente;</a:t>
            </a:r>
            <a:br>
              <a:rPr lang="pt-BR" dirty="0"/>
            </a:br>
            <a:r>
              <a:rPr lang="pt-BR" dirty="0"/>
              <a:t>3.2. O Ator seleciona um pedido do cliente; volta ao fluxo básico;</a:t>
            </a:r>
          </a:p>
          <a:p>
            <a:pPr>
              <a:buNone/>
            </a:pPr>
            <a:r>
              <a:rPr lang="pt-BR" b="1" dirty="0"/>
              <a:t>Fluxo Alternativo A2 – Pedidos Cancelados não podem ser consultados</a:t>
            </a:r>
            <a:br>
              <a:rPr lang="pt-BR" b="1" dirty="0"/>
            </a:br>
            <a:r>
              <a:rPr lang="pt-BR" dirty="0"/>
              <a:t>4. O Sistema informa que o pedido está cancelado e volta ao passo 2 do fluxo básico</a:t>
            </a:r>
          </a:p>
          <a:p>
            <a:pPr>
              <a:buNone/>
            </a:pPr>
            <a:r>
              <a:rPr lang="pt-BR" b="1" dirty="0">
                <a:solidFill>
                  <a:schemeClr val="accent6">
                    <a:lumMod val="75000"/>
                  </a:schemeClr>
                </a:solidFill>
              </a:rPr>
              <a:t>Fluxo Alternativo A3 – Não existem pedidos para consulta</a:t>
            </a:r>
            <a:br>
              <a:rPr lang="pt-BR" b="1" dirty="0">
                <a:solidFill>
                  <a:schemeClr val="accent6">
                    <a:lumMod val="75000"/>
                  </a:schemeClr>
                </a:solidFill>
              </a:rPr>
            </a:br>
            <a:r>
              <a:rPr lang="pt-BR" dirty="0">
                <a:solidFill>
                  <a:schemeClr val="accent6">
                    <a:lumMod val="75000"/>
                  </a:schemeClr>
                </a:solidFill>
              </a:rPr>
              <a:t>2. O Sistema informa que não existem pedidos para consulta. O Caso de Uso é encerrado.</a:t>
            </a:r>
          </a:p>
        </p:txBody>
      </p:sp>
    </p:spTree>
    <p:extLst>
      <p:ext uri="{BB962C8B-B14F-4D97-AF65-F5344CB8AC3E}">
        <p14:creationId xmlns:p14="http://schemas.microsoft.com/office/powerpoint/2010/main" val="16550867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25470"/>
          </a:xfrm>
        </p:spPr>
        <p:txBody>
          <a:bodyPr>
            <a:normAutofit/>
          </a:bodyPr>
          <a:lstStyle/>
          <a:p>
            <a:r>
              <a:rPr lang="pt-BR" dirty="0"/>
              <a:t>Fluxos Alternativos </a:t>
            </a:r>
            <a:r>
              <a:rPr lang="pt-BR" sz="1800" dirty="0"/>
              <a:t>(</a:t>
            </a:r>
            <a:r>
              <a:rPr lang="pt-BR" sz="1800" dirty="0" err="1"/>
              <a:t>cont</a:t>
            </a:r>
            <a:r>
              <a:rPr lang="pt-BR" sz="1800" dirty="0"/>
              <a:t>)</a:t>
            </a:r>
          </a:p>
        </p:txBody>
      </p:sp>
      <p:sp>
        <p:nvSpPr>
          <p:cNvPr id="3" name="Espaço Reservado para Conteúdo 2"/>
          <p:cNvSpPr>
            <a:spLocks noGrp="1"/>
          </p:cNvSpPr>
          <p:nvPr>
            <p:ph idx="1"/>
          </p:nvPr>
        </p:nvSpPr>
        <p:spPr>
          <a:xfrm>
            <a:off x="214282" y="1285860"/>
            <a:ext cx="8715436" cy="857256"/>
          </a:xfrm>
        </p:spPr>
        <p:txBody>
          <a:bodyPr>
            <a:normAutofit/>
          </a:bodyPr>
          <a:lstStyle/>
          <a:p>
            <a:r>
              <a:rPr lang="pt-BR" dirty="0"/>
              <a:t>Causas e desfechos do Fluxo Alternativo:</a:t>
            </a:r>
          </a:p>
        </p:txBody>
      </p:sp>
      <p:graphicFrame>
        <p:nvGraphicFramePr>
          <p:cNvPr id="4" name="Tabela 3"/>
          <p:cNvGraphicFramePr>
            <a:graphicFrameLocks noGrp="1"/>
          </p:cNvGraphicFramePr>
          <p:nvPr/>
        </p:nvGraphicFramePr>
        <p:xfrm>
          <a:off x="785786" y="2258692"/>
          <a:ext cx="7715304" cy="2021840"/>
        </p:xfrm>
        <a:graphic>
          <a:graphicData uri="http://schemas.openxmlformats.org/drawingml/2006/table">
            <a:tbl>
              <a:tblPr firstRow="1" bandRow="1">
                <a:tableStyleId>{93296810-A885-4BE3-A3E7-6D5BEEA58F35}</a:tableStyleId>
              </a:tblPr>
              <a:tblGrid>
                <a:gridCol w="3857652">
                  <a:extLst>
                    <a:ext uri="{9D8B030D-6E8A-4147-A177-3AD203B41FA5}">
                      <a16:colId xmlns="" xmlns:a16="http://schemas.microsoft.com/office/drawing/2014/main" val="20000"/>
                    </a:ext>
                  </a:extLst>
                </a:gridCol>
                <a:gridCol w="3857652">
                  <a:extLst>
                    <a:ext uri="{9D8B030D-6E8A-4147-A177-3AD203B41FA5}">
                      <a16:colId xmlns="" xmlns:a16="http://schemas.microsoft.com/office/drawing/2014/main" val="20001"/>
                    </a:ext>
                  </a:extLst>
                </a:gridCol>
              </a:tblGrid>
              <a:tr h="370840">
                <a:tc>
                  <a:txBody>
                    <a:bodyPr/>
                    <a:lstStyle/>
                    <a:p>
                      <a:pPr algn="ctr"/>
                      <a:r>
                        <a:rPr lang="pt-BR" b="1" dirty="0">
                          <a:solidFill>
                            <a:schemeClr val="tx1"/>
                          </a:solidFill>
                        </a:rPr>
                        <a:t>O que causa um Fluxo Alternativo</a:t>
                      </a:r>
                    </a:p>
                  </a:txBody>
                  <a:tcPr>
                    <a:solidFill>
                      <a:schemeClr val="accent3">
                        <a:lumMod val="60000"/>
                        <a:lumOff val="40000"/>
                      </a:schemeClr>
                    </a:solidFill>
                  </a:tcPr>
                </a:tc>
                <a:tc>
                  <a:txBody>
                    <a:bodyPr/>
                    <a:lstStyle/>
                    <a:p>
                      <a:pPr algn="ctr"/>
                      <a:r>
                        <a:rPr lang="pt-BR" dirty="0"/>
                        <a:t>O que um Fluxo Alternativo pode fazer</a:t>
                      </a:r>
                    </a:p>
                  </a:txBody>
                  <a:tcPr/>
                </a:tc>
                <a:extLst>
                  <a:ext uri="{0D108BD9-81ED-4DB2-BD59-A6C34878D82A}">
                    <a16:rowId xmlns="" xmlns:a16="http://schemas.microsoft.com/office/drawing/2014/main" val="10000"/>
                  </a:ext>
                </a:extLst>
              </a:tr>
              <a:tr h="370840">
                <a:tc>
                  <a:txBody>
                    <a:bodyPr/>
                    <a:lstStyle/>
                    <a:p>
                      <a:r>
                        <a:rPr lang="pt-BR" dirty="0"/>
                        <a:t>Uma escolha</a:t>
                      </a:r>
                      <a:r>
                        <a:rPr lang="pt-BR" baseline="0" dirty="0"/>
                        <a:t> do Ator</a:t>
                      </a:r>
                      <a:endParaRPr lang="pt-BR" dirty="0"/>
                    </a:p>
                  </a:txBody>
                  <a:tcPr>
                    <a:solidFill>
                      <a:schemeClr val="accent3">
                        <a:lumMod val="60000"/>
                        <a:lumOff val="40000"/>
                      </a:schemeClr>
                    </a:solidFill>
                  </a:tcPr>
                </a:tc>
                <a:tc>
                  <a:txBody>
                    <a:bodyPr/>
                    <a:lstStyle/>
                    <a:p>
                      <a:r>
                        <a:rPr lang="pt-BR" dirty="0"/>
                        <a:t>Retroceder</a:t>
                      </a:r>
                      <a:r>
                        <a:rPr lang="pt-BR" baseline="0" dirty="0"/>
                        <a:t> para um passo anterior</a:t>
                      </a:r>
                    </a:p>
                  </a:txBody>
                  <a:tcPr/>
                </a:tc>
                <a:extLst>
                  <a:ext uri="{0D108BD9-81ED-4DB2-BD59-A6C34878D82A}">
                    <a16:rowId xmlns="" xmlns:a16="http://schemas.microsoft.com/office/drawing/2014/main" val="10001"/>
                  </a:ext>
                </a:extLst>
              </a:tr>
              <a:tr h="370840">
                <a:tc>
                  <a:txBody>
                    <a:bodyPr/>
                    <a:lstStyle/>
                    <a:p>
                      <a:r>
                        <a:rPr lang="pt-BR" dirty="0"/>
                        <a:t>O estado do sistema</a:t>
                      </a:r>
                    </a:p>
                  </a:txBody>
                  <a:tcPr>
                    <a:solidFill>
                      <a:schemeClr val="accent3">
                        <a:lumMod val="60000"/>
                        <a:lumOff val="40000"/>
                      </a:schemeClr>
                    </a:solidFill>
                  </a:tcPr>
                </a:tc>
                <a:tc>
                  <a:txBody>
                    <a:bodyPr/>
                    <a:lstStyle/>
                    <a:p>
                      <a:r>
                        <a:rPr lang="pt-BR" dirty="0"/>
                        <a:t>Avançar para um passo posterior</a:t>
                      </a:r>
                    </a:p>
                  </a:txBody>
                  <a:tcPr/>
                </a:tc>
                <a:extLst>
                  <a:ext uri="{0D108BD9-81ED-4DB2-BD59-A6C34878D82A}">
                    <a16:rowId xmlns="" xmlns:a16="http://schemas.microsoft.com/office/drawing/2014/main" val="10002"/>
                  </a:ext>
                </a:extLst>
              </a:tr>
              <a:tr h="370840">
                <a:tc>
                  <a:txBody>
                    <a:bodyPr/>
                    <a:lstStyle/>
                    <a:p>
                      <a:endParaRPr lang="pt-BR" dirty="0"/>
                    </a:p>
                  </a:txBody>
                  <a:tcPr>
                    <a:solidFill>
                      <a:schemeClr val="accent3">
                        <a:lumMod val="60000"/>
                        <a:lumOff val="40000"/>
                        <a:alpha val="0"/>
                      </a:schemeClr>
                    </a:solidFill>
                  </a:tcPr>
                </a:tc>
                <a:tc>
                  <a:txBody>
                    <a:bodyPr/>
                    <a:lstStyle/>
                    <a:p>
                      <a:r>
                        <a:rPr lang="pt-BR" dirty="0"/>
                        <a:t>Finalizar o Caso de Uso</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76682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39784"/>
          </a:xfrm>
        </p:spPr>
        <p:txBody>
          <a:bodyPr>
            <a:noAutofit/>
          </a:bodyPr>
          <a:lstStyle/>
          <a:p>
            <a:r>
              <a:rPr lang="pt-BR" sz="2800" dirty="0"/>
              <a:t>Fluxos Alternativos</a:t>
            </a:r>
            <a:br>
              <a:rPr lang="pt-BR" sz="2800" dirty="0"/>
            </a:br>
            <a:r>
              <a:rPr lang="pt-BR" sz="2800" dirty="0"/>
              <a:t>Uma observação importante!</a:t>
            </a:r>
          </a:p>
        </p:txBody>
      </p:sp>
      <p:sp>
        <p:nvSpPr>
          <p:cNvPr id="3" name="Espaço Reservado para Conteúdo 2"/>
          <p:cNvSpPr>
            <a:spLocks noGrp="1"/>
          </p:cNvSpPr>
          <p:nvPr>
            <p:ph idx="1"/>
          </p:nvPr>
        </p:nvSpPr>
        <p:spPr>
          <a:xfrm>
            <a:off x="214282" y="1285860"/>
            <a:ext cx="8715436" cy="5286412"/>
          </a:xfrm>
        </p:spPr>
        <p:txBody>
          <a:bodyPr>
            <a:normAutofit/>
          </a:bodyPr>
          <a:lstStyle/>
          <a:p>
            <a:r>
              <a:rPr lang="pt-BR" dirty="0"/>
              <a:t>Note que em toda narrativa do Caso de Uso estão descritas várias regras de condições para que fluxos alternativos ocorram, mas você não consegue encontrar em todo o texto uma só ocorrência da palavra “</a:t>
            </a:r>
            <a:r>
              <a:rPr lang="pt-BR" b="1" dirty="0"/>
              <a:t>se</a:t>
            </a:r>
            <a:r>
              <a:rPr lang="pt-BR" dirty="0"/>
              <a:t>” como:</a:t>
            </a:r>
          </a:p>
          <a:p>
            <a:pPr lvl="1"/>
            <a:r>
              <a:rPr lang="pt-BR" dirty="0"/>
              <a:t>“</a:t>
            </a:r>
            <a:r>
              <a:rPr lang="pt-BR" b="1" dirty="0"/>
              <a:t>se</a:t>
            </a:r>
            <a:r>
              <a:rPr lang="pt-BR" dirty="0"/>
              <a:t> o Ator fizer isso, então ocorrerá aquilo”. </a:t>
            </a:r>
          </a:p>
          <a:p>
            <a:r>
              <a:rPr lang="pt-BR" dirty="0"/>
              <a:t>Todas as alternativas estão em forma de afirmação. </a:t>
            </a:r>
          </a:p>
          <a:p>
            <a:r>
              <a:rPr lang="pt-BR" dirty="0"/>
              <a:t>Casos de Uso bem descritos não possuem a palavra “</a:t>
            </a:r>
            <a:r>
              <a:rPr lang="pt-BR" b="1" dirty="0"/>
              <a:t>se</a:t>
            </a:r>
            <a:r>
              <a:rPr lang="pt-BR" dirty="0"/>
              <a:t>” para definir o rumo dentro dos fluxos possíveis. </a:t>
            </a:r>
          </a:p>
          <a:p>
            <a:r>
              <a:rPr lang="pt-BR" dirty="0"/>
              <a:t>Toda ocorrência da palavra “se” pode ser substituída por um Fluxo Alternativo para permitir a decomposição de todos os caminhos possíveis do Caso de Uso (cenários). </a:t>
            </a:r>
          </a:p>
        </p:txBody>
      </p:sp>
    </p:spTree>
    <p:extLst>
      <p:ext uri="{BB962C8B-B14F-4D97-AF65-F5344CB8AC3E}">
        <p14:creationId xmlns:p14="http://schemas.microsoft.com/office/powerpoint/2010/main" val="3314174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39784"/>
          </a:xfrm>
        </p:spPr>
        <p:txBody>
          <a:bodyPr>
            <a:noAutofit/>
          </a:bodyPr>
          <a:lstStyle/>
          <a:p>
            <a:r>
              <a:rPr lang="pt-BR" sz="2800" dirty="0"/>
              <a:t>Fluxos Alternativos</a:t>
            </a:r>
            <a:br>
              <a:rPr lang="pt-BR" sz="2800" dirty="0"/>
            </a:br>
            <a:r>
              <a:rPr lang="pt-BR" sz="2800" dirty="0"/>
              <a:t>Uma observação importante!</a:t>
            </a:r>
          </a:p>
        </p:txBody>
      </p:sp>
      <p:sp>
        <p:nvSpPr>
          <p:cNvPr id="3" name="Espaço Reservado para Conteúdo 2"/>
          <p:cNvSpPr>
            <a:spLocks noGrp="1"/>
          </p:cNvSpPr>
          <p:nvPr>
            <p:ph idx="1"/>
          </p:nvPr>
        </p:nvSpPr>
        <p:spPr>
          <a:xfrm>
            <a:off x="214282" y="1285860"/>
            <a:ext cx="8715436" cy="5286412"/>
          </a:xfrm>
        </p:spPr>
        <p:txBody>
          <a:bodyPr>
            <a:normAutofit/>
          </a:bodyPr>
          <a:lstStyle/>
          <a:p>
            <a:r>
              <a:rPr lang="pt-BR" dirty="0"/>
              <a:t>Cenários são importantes para a criação dos Casos de Teste que validarão a funcionalidade implementada. </a:t>
            </a:r>
          </a:p>
          <a:p>
            <a:r>
              <a:rPr lang="pt-BR" dirty="0"/>
              <a:t>Os cenários extraídos da narrativa para teste são </a:t>
            </a:r>
            <a:r>
              <a:rPr lang="pt-BR" b="1" dirty="0"/>
              <a:t>TODAS </a:t>
            </a:r>
            <a:r>
              <a:rPr lang="pt-BR" dirty="0"/>
              <a:t>as combinações válidas de caminhos possíveis. </a:t>
            </a:r>
          </a:p>
          <a:p>
            <a:r>
              <a:rPr lang="pt-BR" dirty="0"/>
              <a:t>Todas as maneiras possíveis de se navegar em um Caso de Uso são testadas.</a:t>
            </a:r>
          </a:p>
        </p:txBody>
      </p:sp>
    </p:spTree>
    <p:extLst>
      <p:ext uri="{BB962C8B-B14F-4D97-AF65-F5344CB8AC3E}">
        <p14:creationId xmlns:p14="http://schemas.microsoft.com/office/powerpoint/2010/main" val="33785279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1300" dirty="0"/>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B1E133B5-36C1-43A8-9363-885FE5A16835}" type="slidenum">
              <a:rPr lang="pt-BR" smtClean="0"/>
              <a:pPr/>
              <a:t>64</a:t>
            </a:fld>
            <a:endParaRPr lang="pt-BR"/>
          </a:p>
        </p:txBody>
      </p:sp>
    </p:spTree>
    <p:extLst>
      <p:ext uri="{BB962C8B-B14F-4D97-AF65-F5344CB8AC3E}">
        <p14:creationId xmlns:p14="http://schemas.microsoft.com/office/powerpoint/2010/main" val="20676134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500066"/>
          </a:xfrm>
        </p:spPr>
        <p:txBody>
          <a:bodyPr>
            <a:normAutofit fontScale="90000"/>
          </a:bodyPr>
          <a:lstStyle/>
          <a:p>
            <a:pPr algn="ctr"/>
            <a:r>
              <a:rPr lang="pt-BR" dirty="0"/>
              <a:t>Especificação do Caso de Uso: nº - Nome</a:t>
            </a:r>
          </a:p>
        </p:txBody>
      </p:sp>
      <p:sp>
        <p:nvSpPr>
          <p:cNvPr id="3" name="Espaço Reservado para Conteúdo 2"/>
          <p:cNvSpPr>
            <a:spLocks noGrp="1"/>
          </p:cNvSpPr>
          <p:nvPr>
            <p:ph sz="quarter" idx="1"/>
          </p:nvPr>
        </p:nvSpPr>
        <p:spPr>
          <a:xfrm>
            <a:off x="285720" y="857232"/>
            <a:ext cx="8215370" cy="4786346"/>
          </a:xfrm>
        </p:spPr>
        <p:txBody>
          <a:bodyPr>
            <a:normAutofit/>
          </a:bodyPr>
          <a:lstStyle/>
          <a:p>
            <a:pPr marL="514350" indent="-514350">
              <a:buClrTx/>
              <a:buSzPct val="90000"/>
              <a:buFont typeface="+mj-lt"/>
              <a:buAutoNum type="arabicPeriod"/>
            </a:pPr>
            <a:r>
              <a:rPr lang="pt-BR" sz="2200" dirty="0"/>
              <a:t>Finalidade/Objetivo</a:t>
            </a:r>
          </a:p>
          <a:p>
            <a:pPr marL="880110" lvl="1" indent="-514350">
              <a:buClrTx/>
              <a:buSzPct val="90000"/>
            </a:pPr>
            <a:r>
              <a:rPr lang="pt-BR" sz="1900" dirty="0"/>
              <a:t>Informa a finalidade do UC</a:t>
            </a:r>
          </a:p>
          <a:p>
            <a:pPr marL="514350" indent="-514350">
              <a:buClrTx/>
              <a:buSzPct val="90000"/>
              <a:buFont typeface="+mj-lt"/>
              <a:buAutoNum type="arabicPeriod"/>
            </a:pPr>
            <a:r>
              <a:rPr lang="pt-BR" sz="2200" dirty="0"/>
              <a:t>Atores</a:t>
            </a:r>
          </a:p>
          <a:p>
            <a:pPr marL="880110" lvl="1" indent="-514350">
              <a:buClrTx/>
              <a:buSzPct val="90000"/>
            </a:pPr>
            <a:r>
              <a:rPr lang="pt-BR" sz="1900" dirty="0"/>
              <a:t>Lista de atores identificados que interagem com o UC em questão.</a:t>
            </a:r>
          </a:p>
          <a:p>
            <a:pPr marL="514350" indent="-514350">
              <a:buClrTx/>
              <a:buSzPct val="90000"/>
              <a:buFont typeface="+mj-lt"/>
              <a:buAutoNum type="arabicPeriod"/>
            </a:pPr>
            <a:r>
              <a:rPr lang="pt-BR" sz="2200" dirty="0"/>
              <a:t>Pré-condições</a:t>
            </a:r>
          </a:p>
          <a:p>
            <a:pPr marL="880110" lvl="1" indent="-514350">
              <a:buClrTx/>
              <a:buSzPct val="90000"/>
            </a:pPr>
            <a:r>
              <a:rPr lang="pt-BR" sz="1900" dirty="0"/>
              <a:t>Informa as condições preliminares para que o UC possa ser executado.</a:t>
            </a:r>
          </a:p>
          <a:p>
            <a:pPr marL="514350" indent="-514350">
              <a:buClrTx/>
              <a:buSzPct val="90000"/>
              <a:buFont typeface="+mj-lt"/>
              <a:buAutoNum type="arabicPeriod"/>
            </a:pPr>
            <a:r>
              <a:rPr lang="pt-BR" sz="2200" dirty="0"/>
              <a:t>Evento inicial</a:t>
            </a:r>
          </a:p>
          <a:p>
            <a:pPr marL="880110" lvl="1" indent="-514350">
              <a:buClrTx/>
              <a:buSzPct val="90000"/>
            </a:pPr>
            <a:r>
              <a:rPr lang="pt-BR" sz="1900" dirty="0"/>
              <a:t>Apresenta o 1º passo para que este UC possa ser iniciado.</a:t>
            </a:r>
          </a:p>
          <a:p>
            <a:pPr marL="514350" indent="-514350">
              <a:buClrTx/>
              <a:buSzPct val="90000"/>
              <a:buFont typeface="+mj-lt"/>
              <a:buAutoNum type="arabicPeriod"/>
            </a:pPr>
            <a:r>
              <a:rPr lang="pt-BR" sz="2200" dirty="0"/>
              <a:t>Fluxo principal</a:t>
            </a:r>
          </a:p>
          <a:p>
            <a:pPr marL="880110" lvl="1" indent="-514350">
              <a:buClrTx/>
              <a:buSzPct val="90000"/>
            </a:pPr>
            <a:r>
              <a:rPr lang="pt-BR" sz="1900" dirty="0"/>
              <a:t>Informa os passos para que um UC seja executado com sucesso.</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65</a:t>
            </a:fld>
            <a:endParaRPr lang="pt-B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500066"/>
          </a:xfrm>
        </p:spPr>
        <p:txBody>
          <a:bodyPr>
            <a:normAutofit fontScale="90000"/>
          </a:bodyPr>
          <a:lstStyle/>
          <a:p>
            <a:pPr algn="ctr"/>
            <a:r>
              <a:rPr lang="pt-BR" dirty="0"/>
              <a:t>Especificação do Caso de Uso: nº - Nome</a:t>
            </a:r>
          </a:p>
        </p:txBody>
      </p:sp>
      <p:sp>
        <p:nvSpPr>
          <p:cNvPr id="3" name="Espaço Reservado para Conteúdo 2"/>
          <p:cNvSpPr>
            <a:spLocks noGrp="1"/>
          </p:cNvSpPr>
          <p:nvPr>
            <p:ph sz="quarter" idx="1"/>
          </p:nvPr>
        </p:nvSpPr>
        <p:spPr>
          <a:xfrm>
            <a:off x="142844" y="857232"/>
            <a:ext cx="8572560" cy="5786478"/>
          </a:xfrm>
        </p:spPr>
        <p:txBody>
          <a:bodyPr>
            <a:normAutofit lnSpcReduction="10000"/>
          </a:bodyPr>
          <a:lstStyle/>
          <a:p>
            <a:pPr marL="514350" indent="-514350">
              <a:buClrTx/>
              <a:buSzPct val="90000"/>
              <a:buFont typeface="+mj-lt"/>
              <a:buAutoNum type="arabicPeriod" startAt="6"/>
            </a:pPr>
            <a:r>
              <a:rPr lang="pt-BR" sz="2200" dirty="0"/>
              <a:t>Fluxos alternativos</a:t>
            </a:r>
          </a:p>
          <a:p>
            <a:pPr marL="880110" lvl="1" indent="-514350">
              <a:buClrTx/>
              <a:buSzPct val="90000"/>
            </a:pPr>
            <a:r>
              <a:rPr lang="pt-BR" sz="1900" dirty="0"/>
              <a:t>Indica qualquer situação que represente um caminho diferente de um dos passos do fluxo principal, que altera o comportamento do UC.</a:t>
            </a:r>
          </a:p>
          <a:p>
            <a:pPr marL="880110" lvl="1" indent="-514350">
              <a:buClrTx/>
              <a:buSzPct val="90000"/>
            </a:pPr>
            <a:r>
              <a:rPr lang="pt-BR" sz="1900" dirty="0"/>
              <a:t>É uma escolha que o usuário deve realizar.</a:t>
            </a:r>
          </a:p>
          <a:p>
            <a:pPr marL="880110" lvl="1" indent="-514350">
              <a:buClrTx/>
              <a:buSzPct val="90000"/>
            </a:pPr>
            <a:r>
              <a:rPr lang="pt-BR" sz="1900" dirty="0"/>
              <a:t>Quando aparecerem muitos fluxos alternativos, ficar atento, pois esta quantidade pode indicar que eles sejam UC.</a:t>
            </a:r>
          </a:p>
          <a:p>
            <a:pPr marL="514350" indent="-514350">
              <a:buClrTx/>
              <a:buSzPct val="90000"/>
              <a:buFont typeface="+mj-lt"/>
              <a:buAutoNum type="arabicPeriod" startAt="7"/>
            </a:pPr>
            <a:r>
              <a:rPr lang="pt-BR" sz="2200" dirty="0"/>
              <a:t>Fluxos de exceção</a:t>
            </a:r>
          </a:p>
          <a:p>
            <a:pPr marL="880110" lvl="1" indent="-514350">
              <a:buClrTx/>
              <a:buSzPct val="90000"/>
            </a:pPr>
            <a:r>
              <a:rPr lang="pt-BR" sz="1900" dirty="0"/>
              <a:t>Indica qualquer situação que representa uma exceção ao fluxo principal.</a:t>
            </a:r>
          </a:p>
          <a:p>
            <a:pPr marL="880110" lvl="1" indent="-514350">
              <a:buClrTx/>
              <a:buSzPct val="90000"/>
            </a:pPr>
            <a:r>
              <a:rPr lang="pt-BR" sz="1900" dirty="0"/>
              <a:t>Situações de ocorrência nas quais o usuário não espere.</a:t>
            </a:r>
          </a:p>
          <a:p>
            <a:pPr marL="514350" indent="-514350">
              <a:buClrTx/>
              <a:buSzPct val="90000"/>
              <a:buFont typeface="+mj-lt"/>
              <a:buAutoNum type="arabicPeriod" startAt="7"/>
            </a:pPr>
            <a:r>
              <a:rPr lang="pt-BR" sz="2200" dirty="0"/>
              <a:t>Pós-condições</a:t>
            </a:r>
          </a:p>
          <a:p>
            <a:pPr marL="880110" lvl="1" indent="-514350">
              <a:buClrTx/>
              <a:buSzPct val="90000"/>
            </a:pPr>
            <a:r>
              <a:rPr lang="pt-BR" sz="1900" dirty="0"/>
              <a:t>Informa quais situações poderão ocorrer após a execução do UC.</a:t>
            </a:r>
          </a:p>
          <a:p>
            <a:pPr marL="514350" indent="-514350">
              <a:buClrTx/>
              <a:buSzPct val="90000"/>
              <a:buFont typeface="+mj-lt"/>
              <a:buAutoNum type="arabicPeriod" startAt="7"/>
            </a:pPr>
            <a:r>
              <a:rPr lang="pt-BR" sz="2200" dirty="0"/>
              <a:t>Casos de testes</a:t>
            </a:r>
          </a:p>
          <a:p>
            <a:pPr marL="880110" lvl="1" indent="-514350">
              <a:buClrTx/>
              <a:buSzPct val="90000"/>
            </a:pPr>
            <a:r>
              <a:rPr lang="pt-BR" sz="1900" dirty="0"/>
              <a:t>Descreve as situações que poderão acontecer dentro do UC, mapeando não somente o comportamento identificado no fluxo principal, como também nos fluxos alternativos e de exceção.</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66</a:t>
            </a:fld>
            <a:endParaRPr lang="pt-B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1E133B5-36C1-43A8-9363-885FE5A16835}" type="slidenum">
              <a:rPr lang="pt-BR" smtClean="0"/>
              <a:pPr/>
              <a:t>67</a:t>
            </a:fld>
            <a:endParaRPr lang="pt-BR"/>
          </a:p>
        </p:txBody>
      </p:sp>
      <p:sp>
        <p:nvSpPr>
          <p:cNvPr id="5" name="Rounded Rectangle 4"/>
          <p:cNvSpPr/>
          <p:nvPr/>
        </p:nvSpPr>
        <p:spPr>
          <a:xfrm>
            <a:off x="251520" y="620688"/>
            <a:ext cx="4392488" cy="5400600"/>
          </a:xfrm>
          <a:prstGeom prst="round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2400" b="1" dirty="0">
                <a:effectLst>
                  <a:outerShdw blurRad="38100" dist="38100" dir="2700000" algn="tl">
                    <a:srgbClr val="000000">
                      <a:alpha val="43137"/>
                    </a:srgbClr>
                  </a:outerShdw>
                </a:effectLst>
              </a:rPr>
              <a:t>FLUXOS DE EXCEÇÃO</a:t>
            </a:r>
          </a:p>
          <a:p>
            <a:pPr algn="ctr"/>
            <a:endParaRPr lang="pt-BR" sz="2400" b="1" dirty="0">
              <a:effectLst>
                <a:outerShdw blurRad="38100" dist="38100" dir="2700000" algn="tl">
                  <a:srgbClr val="000000">
                    <a:alpha val="43137"/>
                  </a:srgbClr>
                </a:outerShdw>
              </a:effectLst>
            </a:endParaRPr>
          </a:p>
          <a:p>
            <a:r>
              <a:rPr lang="pt-BR" sz="2200" dirty="0"/>
              <a:t>Descreve os tratamentos das exceções surgidas no </a:t>
            </a:r>
            <a:r>
              <a:rPr lang="pt-BR" sz="2200" u="sng" dirty="0"/>
              <a:t>fluxo principal</a:t>
            </a:r>
            <a:r>
              <a:rPr lang="pt-BR" sz="2200" dirty="0"/>
              <a:t> e </a:t>
            </a:r>
            <a:r>
              <a:rPr lang="pt-BR" sz="2200" u="sng" dirty="0"/>
              <a:t>alternativo</a:t>
            </a:r>
            <a:r>
              <a:rPr lang="pt-BR" sz="2200" dirty="0"/>
              <a:t>, que resultem na interrupção do cenário de sucesso esperado. Os eventos de exceção estão relacionados com a </a:t>
            </a:r>
            <a:r>
              <a:rPr lang="pt-BR" sz="2200" u="sng" dirty="0"/>
              <a:t>violação de regras de negócio e regras de integridade do Sistema</a:t>
            </a:r>
            <a:r>
              <a:rPr lang="pt-BR" sz="2200" dirty="0"/>
              <a:t>.</a:t>
            </a:r>
          </a:p>
        </p:txBody>
      </p:sp>
      <p:sp>
        <p:nvSpPr>
          <p:cNvPr id="6" name="Rounded Rectangle 5"/>
          <p:cNvSpPr/>
          <p:nvPr/>
        </p:nvSpPr>
        <p:spPr>
          <a:xfrm>
            <a:off x="4355976" y="620688"/>
            <a:ext cx="4392488" cy="54006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2100" b="1" dirty="0">
                <a:effectLst>
                  <a:outerShdw blurRad="38100" dist="38100" dir="2700000" algn="tl">
                    <a:srgbClr val="000000">
                      <a:alpha val="43137"/>
                    </a:srgbClr>
                  </a:outerShdw>
                </a:effectLst>
              </a:rPr>
              <a:t>FLUXOS ALTERNATIVOS</a:t>
            </a:r>
          </a:p>
          <a:p>
            <a:pPr algn="ctr"/>
            <a:endParaRPr lang="pt-BR" sz="2400" b="1" dirty="0">
              <a:effectLst>
                <a:outerShdw blurRad="38100" dist="38100" dir="2700000" algn="tl">
                  <a:srgbClr val="000000">
                    <a:alpha val="43137"/>
                  </a:srgbClr>
                </a:outerShdw>
              </a:effectLst>
            </a:endParaRPr>
          </a:p>
          <a:p>
            <a:r>
              <a:rPr lang="pt-BR" sz="2400" dirty="0"/>
              <a:t>Descreve os fluxos opcionais ao fluxo básico.</a:t>
            </a:r>
          </a:p>
        </p:txBody>
      </p:sp>
    </p:spTree>
    <p:extLst>
      <p:ext uri="{BB962C8B-B14F-4D97-AF65-F5344CB8AC3E}">
        <p14:creationId xmlns:p14="http://schemas.microsoft.com/office/powerpoint/2010/main" val="215765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1E133B5-36C1-43A8-9363-885FE5A16835}" type="slidenum">
              <a:rPr lang="pt-BR" smtClean="0"/>
              <a:pPr/>
              <a:t>68</a:t>
            </a:fld>
            <a:endParaRPr lang="pt-BR"/>
          </a:p>
        </p:txBody>
      </p:sp>
      <p:sp>
        <p:nvSpPr>
          <p:cNvPr id="5" name="Rounded Rectangle 4"/>
          <p:cNvSpPr/>
          <p:nvPr/>
        </p:nvSpPr>
        <p:spPr>
          <a:xfrm>
            <a:off x="251520" y="620688"/>
            <a:ext cx="4104456" cy="5400600"/>
          </a:xfrm>
          <a:prstGeom prst="roundRect">
            <a:avLst/>
          </a:prstGeom>
          <a:ln>
            <a:no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pt-BR" sz="2400" b="1" dirty="0">
                <a:effectLst>
                  <a:outerShdw blurRad="38100" dist="38100" dir="2700000" algn="tl">
                    <a:srgbClr val="000000">
                      <a:alpha val="43137"/>
                    </a:srgbClr>
                  </a:outerShdw>
                </a:effectLst>
              </a:rPr>
              <a:t>FLUXOS DE EXCEÇÃO</a:t>
            </a:r>
          </a:p>
          <a:p>
            <a:pPr algn="ctr"/>
            <a:endParaRPr lang="pt-BR" sz="2400" b="1" dirty="0">
              <a:effectLst>
                <a:outerShdw blurRad="38100" dist="38100" dir="2700000" algn="tl">
                  <a:srgbClr val="000000">
                    <a:alpha val="43137"/>
                  </a:srgbClr>
                </a:outerShdw>
              </a:effectLst>
            </a:endParaRPr>
          </a:p>
          <a:p>
            <a:r>
              <a:rPr lang="pt-BR" sz="2400" dirty="0"/>
              <a:t>Pode-se perguntar:</a:t>
            </a:r>
          </a:p>
          <a:p>
            <a:endParaRPr lang="pt-BR" sz="2400" dirty="0"/>
          </a:p>
          <a:p>
            <a:r>
              <a:rPr lang="pt-BR" sz="2400" dirty="0"/>
              <a:t>“Estou validando algo?”</a:t>
            </a:r>
          </a:p>
          <a:p>
            <a:endParaRPr lang="pt-BR" sz="2400" dirty="0"/>
          </a:p>
          <a:p>
            <a:r>
              <a:rPr lang="pt-BR" sz="2400" dirty="0"/>
              <a:t>“É uma situação que causa erro ou interrupção no meu fluxo de negócio?”</a:t>
            </a:r>
          </a:p>
        </p:txBody>
      </p:sp>
      <p:sp>
        <p:nvSpPr>
          <p:cNvPr id="6" name="Rounded Rectangle 5"/>
          <p:cNvSpPr/>
          <p:nvPr/>
        </p:nvSpPr>
        <p:spPr>
          <a:xfrm>
            <a:off x="4788024" y="620688"/>
            <a:ext cx="4104456" cy="5400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2100" b="1" dirty="0">
                <a:effectLst>
                  <a:outerShdw blurRad="38100" dist="38100" dir="2700000" algn="tl">
                    <a:srgbClr val="000000">
                      <a:alpha val="43137"/>
                    </a:srgbClr>
                  </a:outerShdw>
                </a:effectLst>
              </a:rPr>
              <a:t>FLUXOS ALTERNATIVOS</a:t>
            </a:r>
          </a:p>
          <a:p>
            <a:pPr algn="ctr"/>
            <a:endParaRPr lang="pt-BR" sz="2400" b="1" dirty="0">
              <a:effectLst>
                <a:outerShdw blurRad="38100" dist="38100" dir="2700000" algn="tl">
                  <a:srgbClr val="000000">
                    <a:alpha val="43137"/>
                  </a:srgbClr>
                </a:outerShdw>
              </a:effectLst>
            </a:endParaRPr>
          </a:p>
          <a:p>
            <a:r>
              <a:rPr lang="pt-BR" sz="2400" dirty="0"/>
              <a:t>Pode-se perguntar:</a:t>
            </a:r>
          </a:p>
          <a:p>
            <a:endParaRPr lang="pt-BR" sz="2400" dirty="0"/>
          </a:p>
          <a:p>
            <a:r>
              <a:rPr lang="pt-BR" sz="2400" dirty="0"/>
              <a:t>“Faz parte do fluxo de negócio</a:t>
            </a:r>
            <a:r>
              <a:rPr lang="en-US" sz="2400" dirty="0"/>
              <a:t>?</a:t>
            </a:r>
            <a:r>
              <a:rPr lang="pt-BR" sz="2400" dirty="0"/>
              <a:t>”</a:t>
            </a:r>
          </a:p>
          <a:p>
            <a:endParaRPr lang="pt-BR" sz="2400" dirty="0"/>
          </a:p>
          <a:p>
            <a:r>
              <a:rPr lang="pt-BR" sz="2400" dirty="0"/>
              <a:t>“Tem significado para o ator nas atividades que devem ser executadas?”</a:t>
            </a:r>
          </a:p>
        </p:txBody>
      </p:sp>
    </p:spTree>
    <p:extLst>
      <p:ext uri="{BB962C8B-B14F-4D97-AF65-F5344CB8AC3E}">
        <p14:creationId xmlns:p14="http://schemas.microsoft.com/office/powerpoint/2010/main" val="225994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14562"/>
            <a:ext cx="7467600" cy="1143000"/>
          </a:xfrm>
        </p:spPr>
        <p:txBody>
          <a:bodyPr/>
          <a:lstStyle/>
          <a:p>
            <a:pPr algn="ctr"/>
            <a:r>
              <a:rPr lang="pt-BR" b="1" dirty="0">
                <a:effectLst>
                  <a:outerShdw blurRad="38100" dist="38100" dir="2700000" algn="tl">
                    <a:srgbClr val="000000">
                      <a:alpha val="43137"/>
                    </a:srgbClr>
                  </a:outerShdw>
                </a:effectLst>
              </a:rPr>
              <a:t>Exemplo 1</a:t>
            </a:r>
            <a:endParaRPr lang="pt-BR" b="1" i="1" dirty="0">
              <a:solidFill>
                <a:srgbClr val="FF0000"/>
              </a:solidFill>
              <a:effectLst>
                <a:outerShdw blurRad="38100" dist="38100" dir="2700000" algn="tl">
                  <a:srgbClr val="000000">
                    <a:alpha val="43137"/>
                  </a:srgbClr>
                </a:outerShdw>
              </a:effectLst>
            </a:endParaRPr>
          </a:p>
        </p:txBody>
      </p:sp>
      <p:sp>
        <p:nvSpPr>
          <p:cNvPr id="3" name="Espaço Reservado para Número de Slide 2"/>
          <p:cNvSpPr>
            <a:spLocks noGrp="1"/>
          </p:cNvSpPr>
          <p:nvPr>
            <p:ph type="sldNum" sz="quarter" idx="15"/>
          </p:nvPr>
        </p:nvSpPr>
        <p:spPr/>
        <p:txBody>
          <a:bodyPr/>
          <a:lstStyle/>
          <a:p>
            <a:fld id="{B1E133B5-36C1-43A8-9363-885FE5A16835}" type="slidenum">
              <a:rPr lang="pt-BR" smtClean="0"/>
              <a:pPr/>
              <a:t>69</a:t>
            </a:fld>
            <a:endParaRPr lang="pt-B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 Indique os atores e os UC</a:t>
            </a:r>
          </a:p>
        </p:txBody>
      </p:sp>
      <p:sp>
        <p:nvSpPr>
          <p:cNvPr id="3" name="Espaço Reservado para Conteúdo 2"/>
          <p:cNvSpPr>
            <a:spLocks noGrp="1"/>
          </p:cNvSpPr>
          <p:nvPr>
            <p:ph sz="quarter" idx="1"/>
          </p:nvPr>
        </p:nvSpPr>
        <p:spPr>
          <a:xfrm>
            <a:off x="285720" y="1600200"/>
            <a:ext cx="8429684" cy="4873752"/>
          </a:xfrm>
        </p:spPr>
        <p:txBody>
          <a:bodyPr/>
          <a:lstStyle/>
          <a:p>
            <a:r>
              <a:rPr lang="pt-BR" sz="2800" dirty="0"/>
              <a:t>Requisito:</a:t>
            </a:r>
          </a:p>
          <a:p>
            <a:pPr lvl="1"/>
            <a:r>
              <a:rPr lang="pt-BR" sz="2500" dirty="0"/>
              <a:t>O cliente informa a data, intervalo de horário, quantidade de passagens (adultos/crianças) e o destino de sua viagem para adquirir uma reserva de vôo. O funcionário da operadora do vôo (Administrador) consulta os vôos disponíveis e confirma a reserva.</a:t>
            </a:r>
          </a:p>
          <a:p>
            <a:endParaRPr lang="pt-BR" dirty="0"/>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7</a:t>
            </a:fld>
            <a:endParaRPr lang="pt-B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500066"/>
          </a:xfrm>
        </p:spPr>
        <p:txBody>
          <a:bodyPr>
            <a:normAutofit fontScale="90000"/>
          </a:bodyPr>
          <a:lstStyle/>
          <a:p>
            <a:pPr algn="ctr"/>
            <a:r>
              <a:rPr lang="pt-BR" dirty="0"/>
              <a:t>Caso de Uso: UC01 – Consultar Vôo</a:t>
            </a:r>
          </a:p>
        </p:txBody>
      </p:sp>
      <p:sp>
        <p:nvSpPr>
          <p:cNvPr id="3" name="Espaço Reservado para Conteúdo 2"/>
          <p:cNvSpPr>
            <a:spLocks noGrp="1"/>
          </p:cNvSpPr>
          <p:nvPr>
            <p:ph sz="quarter" idx="1"/>
          </p:nvPr>
        </p:nvSpPr>
        <p:spPr>
          <a:xfrm>
            <a:off x="285720" y="857232"/>
            <a:ext cx="8215370" cy="5429288"/>
          </a:xfrm>
        </p:spPr>
        <p:txBody>
          <a:bodyPr>
            <a:normAutofit/>
          </a:bodyPr>
          <a:lstStyle/>
          <a:p>
            <a:pPr marL="514350" indent="-514350">
              <a:buClrTx/>
              <a:buSzPct val="90000"/>
              <a:buFont typeface="+mj-lt"/>
              <a:buAutoNum type="arabicPeriod"/>
            </a:pPr>
            <a:r>
              <a:rPr lang="pt-BR" sz="2200" dirty="0"/>
              <a:t>Finalidade/Objetivo</a:t>
            </a:r>
          </a:p>
          <a:p>
            <a:pPr marL="880110" lvl="1" indent="-514350">
              <a:buClrTx/>
              <a:buSzPct val="90000"/>
            </a:pPr>
            <a:r>
              <a:rPr lang="pt-BR" sz="1900" dirty="0"/>
              <a:t>Permite ao funcionário da operadora de vôo (Administrador) fornecer as informações ao sistema para a consulta de vôos.</a:t>
            </a:r>
          </a:p>
          <a:p>
            <a:pPr marL="514350" indent="-514350">
              <a:buClrTx/>
              <a:buSzPct val="90000"/>
              <a:buFont typeface="+mj-lt"/>
              <a:buAutoNum type="arabicPeriod"/>
            </a:pPr>
            <a:r>
              <a:rPr lang="pt-BR" sz="2200" dirty="0"/>
              <a:t>Atores</a:t>
            </a:r>
          </a:p>
          <a:p>
            <a:pPr marL="880110" lvl="1" indent="-514350">
              <a:buClrTx/>
              <a:buSzPct val="90000"/>
            </a:pPr>
            <a:r>
              <a:rPr lang="pt-BR" sz="1900" dirty="0"/>
              <a:t>Administrador; Cliente.</a:t>
            </a:r>
          </a:p>
          <a:p>
            <a:pPr marL="514350" indent="-514350">
              <a:buClrTx/>
              <a:buSzPct val="90000"/>
              <a:buFont typeface="+mj-lt"/>
              <a:buAutoNum type="arabicPeriod"/>
            </a:pPr>
            <a:r>
              <a:rPr lang="pt-BR" sz="2200" dirty="0"/>
              <a:t>Pré-condições</a:t>
            </a:r>
          </a:p>
          <a:p>
            <a:pPr marL="880110" lvl="1" indent="-514350">
              <a:buClrTx/>
              <a:buSzPct val="90000"/>
            </a:pPr>
            <a:r>
              <a:rPr lang="pt-BR" sz="1900" dirty="0"/>
              <a:t>O funcionário Administrador deve ter efetuado </a:t>
            </a:r>
            <a:r>
              <a:rPr lang="pt-BR" sz="1900" i="1" dirty="0" err="1"/>
              <a:t>login</a:t>
            </a:r>
            <a:r>
              <a:rPr lang="pt-BR" sz="1900" dirty="0"/>
              <a:t> no sistema.</a:t>
            </a:r>
          </a:p>
          <a:p>
            <a:pPr marL="514350" indent="-514350">
              <a:buClrTx/>
              <a:buSzPct val="90000"/>
              <a:buFont typeface="+mj-lt"/>
              <a:buAutoNum type="arabicPeriod"/>
            </a:pPr>
            <a:r>
              <a:rPr lang="pt-BR" sz="2200" dirty="0"/>
              <a:t>Evento inicial</a:t>
            </a:r>
          </a:p>
          <a:p>
            <a:pPr marL="880110" lvl="1" indent="-514350">
              <a:buClrTx/>
              <a:buSzPct val="90000"/>
            </a:pPr>
            <a:r>
              <a:rPr lang="pt-BR" sz="1900" dirty="0"/>
              <a:t>O funcionário Administrador escolhe a opção de consultar vôos na entrada principal do sistema (</a:t>
            </a:r>
            <a:r>
              <a:rPr lang="pt-BR" sz="1900" i="1" dirty="0"/>
              <a:t>ele foi até o menu e acessou a opção</a:t>
            </a:r>
            <a:r>
              <a:rPr lang="pt-BR" sz="1900" dirty="0"/>
              <a:t>).</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70</a:t>
            </a:fld>
            <a:endParaRPr lang="pt-B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500066"/>
          </a:xfrm>
        </p:spPr>
        <p:txBody>
          <a:bodyPr>
            <a:normAutofit fontScale="90000"/>
          </a:bodyPr>
          <a:lstStyle/>
          <a:p>
            <a:pPr algn="ctr"/>
            <a:r>
              <a:rPr lang="pt-BR" dirty="0"/>
              <a:t>Caso de Uso: UC01 – Consultar Vôo</a:t>
            </a:r>
          </a:p>
        </p:txBody>
      </p:sp>
      <p:sp>
        <p:nvSpPr>
          <p:cNvPr id="3" name="Espaço Reservado para Conteúdo 2"/>
          <p:cNvSpPr>
            <a:spLocks noGrp="1"/>
          </p:cNvSpPr>
          <p:nvPr>
            <p:ph sz="quarter" idx="1"/>
          </p:nvPr>
        </p:nvSpPr>
        <p:spPr>
          <a:xfrm>
            <a:off x="142844" y="857232"/>
            <a:ext cx="8572560" cy="5572164"/>
          </a:xfrm>
        </p:spPr>
        <p:txBody>
          <a:bodyPr>
            <a:normAutofit lnSpcReduction="10000"/>
          </a:bodyPr>
          <a:lstStyle/>
          <a:p>
            <a:pPr marL="514350" indent="-514350">
              <a:buClrTx/>
              <a:buSzPct val="90000"/>
              <a:buFont typeface="+mj-lt"/>
              <a:buAutoNum type="arabicPeriod" startAt="5"/>
            </a:pPr>
            <a:r>
              <a:rPr lang="pt-BR" sz="2200" dirty="0"/>
              <a:t>Fluxo principal</a:t>
            </a:r>
          </a:p>
          <a:p>
            <a:pPr marL="880110" lvl="1" indent="-514350">
              <a:buClrTx/>
              <a:buSzPct val="90000"/>
              <a:buFont typeface="+mj-lt"/>
              <a:buAutoNum type="alphaLcPeriod"/>
            </a:pPr>
            <a:r>
              <a:rPr lang="pt-BR" sz="1900" dirty="0"/>
              <a:t>O sistema solicita os dados necessários para a consulta de um vôo.</a:t>
            </a:r>
          </a:p>
          <a:p>
            <a:pPr marL="880110" lvl="1" indent="-514350">
              <a:buClrTx/>
              <a:buSzPct val="90000"/>
              <a:buFont typeface="+mj-lt"/>
              <a:buAutoNum type="alphaLcPeriod"/>
            </a:pPr>
            <a:r>
              <a:rPr lang="pt-BR" sz="1900" dirty="0"/>
              <a:t>O funcionário Administrador escolhe a opção de consulta de vôos, informa os dados necessários (*) e confirma a operação; (A1)</a:t>
            </a:r>
          </a:p>
          <a:p>
            <a:pPr marL="880110" lvl="1" indent="-514350">
              <a:buClrTx/>
              <a:buSzPct val="90000"/>
              <a:buFont typeface="+mj-lt"/>
              <a:buAutoNum type="alphaLcPeriod"/>
            </a:pPr>
            <a:r>
              <a:rPr lang="pt-BR" sz="1900" dirty="0"/>
              <a:t>O sistema verifica os dados e apresenta uma lista dos vôos disponíveis, conforme os dados informados; (E1)</a:t>
            </a:r>
          </a:p>
          <a:p>
            <a:pPr marL="880110" lvl="1" indent="-514350">
              <a:buClrTx/>
              <a:buSzPct val="90000"/>
              <a:buFont typeface="+mj-lt"/>
              <a:buAutoNum type="alphaLcPeriod"/>
            </a:pPr>
            <a:r>
              <a:rPr lang="pt-BR" sz="1900" dirty="0"/>
              <a:t>O caso de uso é encerrado.</a:t>
            </a:r>
          </a:p>
          <a:p>
            <a:pPr marL="514350" indent="-514350">
              <a:buClrTx/>
              <a:buSzPct val="90000"/>
              <a:buFont typeface="+mj-lt"/>
              <a:buAutoNum type="arabicPeriod" startAt="5"/>
            </a:pPr>
            <a:r>
              <a:rPr lang="pt-BR" sz="2200" dirty="0"/>
              <a:t>Fluxos alternativos</a:t>
            </a:r>
          </a:p>
          <a:p>
            <a:pPr marL="514350" indent="-514350">
              <a:buClrTx/>
              <a:buSzPct val="90000"/>
              <a:buNone/>
            </a:pPr>
            <a:r>
              <a:rPr lang="pt-BR" sz="2200" dirty="0"/>
              <a:t>	A1 – Cancela a operação</a:t>
            </a:r>
          </a:p>
          <a:p>
            <a:pPr marL="1154430" lvl="2" indent="-514350">
              <a:buClrTx/>
              <a:buSzPct val="90000"/>
              <a:buFont typeface="+mj-lt"/>
              <a:buAutoNum type="alphaLcParenR"/>
            </a:pPr>
            <a:r>
              <a:rPr lang="pt-BR" sz="1600" dirty="0"/>
              <a:t>O funcionário administrador cancela a operação de consulta, podendo ou não informar algum dado;</a:t>
            </a:r>
          </a:p>
          <a:p>
            <a:pPr marL="1154430" lvl="2" indent="-514350">
              <a:buClrTx/>
              <a:buSzPct val="90000"/>
              <a:buFont typeface="+mj-lt"/>
              <a:buAutoNum type="alphaLcParenR"/>
            </a:pPr>
            <a:r>
              <a:rPr lang="pt-BR" sz="1600" dirty="0"/>
              <a:t>O sistema retorna ao passo 5.a. do Fluxo Principal.</a:t>
            </a:r>
          </a:p>
          <a:p>
            <a:pPr marL="514350" indent="-514350">
              <a:buClrTx/>
              <a:buSzPct val="90000"/>
              <a:buFont typeface="+mj-lt"/>
              <a:buAutoNum type="arabicPeriod" startAt="7"/>
            </a:pPr>
            <a:r>
              <a:rPr lang="pt-BR" sz="2200" dirty="0"/>
              <a:t>Fluxos de exceção</a:t>
            </a:r>
          </a:p>
          <a:p>
            <a:pPr marL="514350" indent="-514350">
              <a:buClrTx/>
              <a:buSzPct val="90000"/>
              <a:buNone/>
            </a:pPr>
            <a:r>
              <a:rPr lang="pt-BR" sz="2200" dirty="0"/>
              <a:t>	E1 – Não ter vôo disponível</a:t>
            </a:r>
          </a:p>
          <a:p>
            <a:pPr marL="1154430" lvl="2" indent="-514350">
              <a:buClrTx/>
              <a:buSzPct val="90000"/>
              <a:buFont typeface="+mj-lt"/>
              <a:buAutoNum type="alphaLcParenR"/>
            </a:pPr>
            <a:r>
              <a:rPr lang="pt-BR" sz="1600" dirty="0"/>
              <a:t>O sistema realiza a consulta e verifica que não existem vôos para os dados que foram informados e apresenta mensagem indicando que não existem vôos programados;</a:t>
            </a:r>
          </a:p>
          <a:p>
            <a:pPr marL="1154430" lvl="2" indent="-514350">
              <a:buClrTx/>
              <a:buSzPct val="90000"/>
              <a:buFont typeface="+mj-lt"/>
              <a:buAutoNum type="alphaLcParenR"/>
            </a:pPr>
            <a:r>
              <a:rPr lang="pt-BR" sz="1600" dirty="0"/>
              <a:t>O caso de uso é encerrado.</a:t>
            </a:r>
          </a:p>
        </p:txBody>
      </p:sp>
      <p:sp>
        <p:nvSpPr>
          <p:cNvPr id="4" name="Paralelogramo 3"/>
          <p:cNvSpPr/>
          <p:nvPr/>
        </p:nvSpPr>
        <p:spPr>
          <a:xfrm>
            <a:off x="4143372" y="6000768"/>
            <a:ext cx="3786214" cy="642942"/>
          </a:xfrm>
          <a:prstGeom prst="parallelogra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solidFill>
                  <a:schemeClr val="tx1">
                    <a:lumMod val="85000"/>
                    <a:lumOff val="15000"/>
                  </a:schemeClr>
                </a:solidFill>
              </a:rPr>
              <a:t>(*) Os dados podem ser informados (opcional)</a:t>
            </a:r>
          </a:p>
        </p:txBody>
      </p:sp>
      <p:sp>
        <p:nvSpPr>
          <p:cNvPr id="5" name="Espaço Reservado para Número de Slide 4"/>
          <p:cNvSpPr>
            <a:spLocks noGrp="1"/>
          </p:cNvSpPr>
          <p:nvPr>
            <p:ph type="sldNum" sz="quarter" idx="15"/>
          </p:nvPr>
        </p:nvSpPr>
        <p:spPr/>
        <p:txBody>
          <a:bodyPr/>
          <a:lstStyle/>
          <a:p>
            <a:fld id="{B1E133B5-36C1-43A8-9363-885FE5A16835}" type="slidenum">
              <a:rPr lang="pt-BR" smtClean="0"/>
              <a:pPr/>
              <a:t>71</a:t>
            </a:fld>
            <a:endParaRPr lang="pt-B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500066"/>
          </a:xfrm>
        </p:spPr>
        <p:txBody>
          <a:bodyPr>
            <a:normAutofit fontScale="90000"/>
          </a:bodyPr>
          <a:lstStyle/>
          <a:p>
            <a:pPr algn="ctr"/>
            <a:r>
              <a:rPr lang="pt-BR" dirty="0"/>
              <a:t>Caso de Uso: UC01 – Consultar Vôo</a:t>
            </a:r>
          </a:p>
        </p:txBody>
      </p:sp>
      <p:sp>
        <p:nvSpPr>
          <p:cNvPr id="3" name="Espaço Reservado para Conteúdo 2"/>
          <p:cNvSpPr>
            <a:spLocks noGrp="1"/>
          </p:cNvSpPr>
          <p:nvPr>
            <p:ph sz="quarter" idx="1"/>
          </p:nvPr>
        </p:nvSpPr>
        <p:spPr>
          <a:xfrm>
            <a:off x="142844" y="857232"/>
            <a:ext cx="8572560" cy="5786478"/>
          </a:xfrm>
        </p:spPr>
        <p:txBody>
          <a:bodyPr>
            <a:normAutofit/>
          </a:bodyPr>
          <a:lstStyle/>
          <a:p>
            <a:pPr marL="514350" indent="-514350">
              <a:buClrTx/>
              <a:buSzPct val="90000"/>
              <a:buFont typeface="+mj-lt"/>
              <a:buAutoNum type="arabicPeriod" startAt="8"/>
            </a:pPr>
            <a:r>
              <a:rPr lang="pt-BR" sz="2200" dirty="0"/>
              <a:t>Pós-condições</a:t>
            </a:r>
          </a:p>
          <a:p>
            <a:pPr marL="880110" lvl="1" indent="-514350">
              <a:buClrTx/>
              <a:buSzPct val="90000"/>
            </a:pPr>
            <a:r>
              <a:rPr lang="pt-BR" sz="1900" dirty="0"/>
              <a:t>O funcionário Administrador poderá efetivar a reserva, conforme a lista de vôos, para o Cliente.</a:t>
            </a:r>
          </a:p>
          <a:p>
            <a:pPr marL="514350" indent="-514350">
              <a:buClrTx/>
              <a:buSzPct val="90000"/>
              <a:buFont typeface="+mj-lt"/>
              <a:buAutoNum type="arabicPeriod" startAt="9"/>
            </a:pPr>
            <a:r>
              <a:rPr lang="pt-BR" sz="2200" dirty="0"/>
              <a:t>Casos de testes</a:t>
            </a:r>
          </a:p>
          <a:p>
            <a:pPr marL="880110" lvl="1" indent="-514350">
              <a:buClrTx/>
              <a:buSzPct val="90000"/>
            </a:pPr>
            <a:r>
              <a:rPr lang="pt-BR" sz="1900" dirty="0"/>
              <a:t>Verificar o domínio dos campos (checar datas, campos numéricos, </a:t>
            </a:r>
            <a:r>
              <a:rPr lang="pt-BR" sz="1900" dirty="0" err="1"/>
              <a:t>etc</a:t>
            </a:r>
            <a:r>
              <a:rPr lang="pt-BR" sz="1900" dirty="0"/>
              <a:t>);</a:t>
            </a:r>
          </a:p>
          <a:p>
            <a:pPr marL="880110" lvl="1" indent="-514350">
              <a:buClrTx/>
              <a:buSzPct val="90000"/>
            </a:pPr>
            <a:r>
              <a:rPr lang="pt-BR" sz="1900" dirty="0"/>
              <a:t>Consultar vôos sem que estes estejam disponíveis;</a:t>
            </a:r>
          </a:p>
          <a:p>
            <a:pPr marL="880110" lvl="1" indent="-514350">
              <a:buClrTx/>
              <a:buSzPct val="90000"/>
            </a:pPr>
            <a:r>
              <a:rPr lang="pt-BR" sz="1900" dirty="0"/>
              <a:t>Consultar vôos que estejam disponíveis;</a:t>
            </a:r>
          </a:p>
          <a:p>
            <a:pPr marL="880110" lvl="1" indent="-514350">
              <a:buClrTx/>
              <a:buSzPct val="90000"/>
            </a:pPr>
            <a:r>
              <a:rPr lang="pt-BR" sz="1900" dirty="0"/>
              <a:t>Cancelar a consulta de vôos.</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72</a:t>
            </a:fld>
            <a:endParaRPr lang="pt-B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14562"/>
            <a:ext cx="7467600" cy="1143000"/>
          </a:xfrm>
        </p:spPr>
        <p:txBody>
          <a:bodyPr/>
          <a:lstStyle/>
          <a:p>
            <a:pPr algn="ctr"/>
            <a:r>
              <a:rPr lang="pt-BR" b="1" dirty="0">
                <a:effectLst>
                  <a:outerShdw blurRad="38100" dist="38100" dir="2700000" algn="tl">
                    <a:srgbClr val="000000">
                      <a:alpha val="43137"/>
                    </a:srgbClr>
                  </a:outerShdw>
                </a:effectLst>
              </a:rPr>
              <a:t>Exemplo 2</a:t>
            </a:r>
            <a:endParaRPr lang="pt-BR" b="1" i="1" dirty="0">
              <a:solidFill>
                <a:srgbClr val="FF0000"/>
              </a:solidFill>
              <a:effectLst>
                <a:outerShdw blurRad="38100" dist="38100" dir="2700000" algn="tl">
                  <a:srgbClr val="000000">
                    <a:alpha val="43137"/>
                  </a:srgbClr>
                </a:outerShdw>
              </a:effectLst>
            </a:endParaRPr>
          </a:p>
        </p:txBody>
      </p:sp>
      <p:sp>
        <p:nvSpPr>
          <p:cNvPr id="3" name="Espaço Reservado para Número de Slide 2"/>
          <p:cNvSpPr>
            <a:spLocks noGrp="1"/>
          </p:cNvSpPr>
          <p:nvPr>
            <p:ph type="sldNum" sz="quarter" idx="15"/>
          </p:nvPr>
        </p:nvSpPr>
        <p:spPr/>
        <p:txBody>
          <a:bodyPr/>
          <a:lstStyle/>
          <a:p>
            <a:fld id="{B1E133B5-36C1-43A8-9363-885FE5A16835}" type="slidenum">
              <a:rPr lang="pt-BR" smtClean="0"/>
              <a:pPr/>
              <a:t>73</a:t>
            </a:fld>
            <a:endParaRPr lang="pt-BR"/>
          </a:p>
        </p:txBody>
      </p:sp>
    </p:spTree>
    <p:extLst>
      <p:ext uri="{BB962C8B-B14F-4D97-AF65-F5344CB8AC3E}">
        <p14:creationId xmlns:p14="http://schemas.microsoft.com/office/powerpoint/2010/main" val="10404201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640960" cy="6669360"/>
          </a:xfrm>
        </p:spPr>
        <p:txBody>
          <a:bodyPr>
            <a:normAutofit/>
          </a:bodyPr>
          <a:lstStyle/>
          <a:p>
            <a:pPr algn="ctr">
              <a:buNone/>
            </a:pPr>
            <a:r>
              <a:rPr lang="pt-BR" b="1" dirty="0">
                <a:solidFill>
                  <a:schemeClr val="accent2">
                    <a:lumMod val="75000"/>
                  </a:schemeClr>
                </a:solidFill>
              </a:rPr>
              <a:t>Narrativa do Caso de Uso “Consultar Pedido”</a:t>
            </a:r>
          </a:p>
          <a:p>
            <a:pPr marL="514350" indent="-514350">
              <a:buClrTx/>
              <a:buSzPct val="90000"/>
              <a:buFont typeface="+mj-lt"/>
              <a:buAutoNum type="arabicPeriod"/>
            </a:pPr>
            <a:r>
              <a:rPr lang="pt-BR" sz="2200" b="1" dirty="0"/>
              <a:t>Finalidade/Objetivo</a:t>
            </a:r>
          </a:p>
          <a:p>
            <a:pPr marL="880110" lvl="1" indent="-514350">
              <a:buClrTx/>
              <a:buSzPct val="90000"/>
            </a:pPr>
            <a:r>
              <a:rPr lang="pt-BR" sz="2200" dirty="0"/>
              <a:t>Permite ao Vendedor consultar as informações sobre os pedidos realizados</a:t>
            </a:r>
            <a:r>
              <a:rPr lang="pt-BR" sz="1900" dirty="0"/>
              <a:t>.</a:t>
            </a:r>
          </a:p>
          <a:p>
            <a:pPr marL="457200" indent="-457200">
              <a:buClrTx/>
              <a:buSzPct val="90000"/>
              <a:buFont typeface="+mj-lt"/>
              <a:buAutoNum type="arabicPeriod"/>
            </a:pPr>
            <a:r>
              <a:rPr lang="pt-BR" b="1" dirty="0"/>
              <a:t>Ator</a:t>
            </a:r>
          </a:p>
          <a:p>
            <a:pPr lvl="1">
              <a:buClrTx/>
              <a:buSzPct val="90000"/>
            </a:pPr>
            <a:r>
              <a:rPr lang="pt-BR" sz="2200" dirty="0"/>
              <a:t>Vendedor.</a:t>
            </a:r>
          </a:p>
          <a:p>
            <a:pPr marL="457200" indent="-457200">
              <a:buClrTx/>
              <a:buSzPct val="90000"/>
              <a:buFont typeface="+mj-lt"/>
              <a:buAutoNum type="arabicPeriod"/>
            </a:pPr>
            <a:r>
              <a:rPr lang="pt-BR" b="1" dirty="0"/>
              <a:t>Pré-condições</a:t>
            </a:r>
          </a:p>
          <a:p>
            <a:pPr lvl="1">
              <a:buClrTx/>
              <a:buSzPct val="90000"/>
            </a:pPr>
            <a:r>
              <a:rPr lang="pt-BR" sz="2200" dirty="0"/>
              <a:t>O Vendedor deve ter efetuado </a:t>
            </a:r>
            <a:r>
              <a:rPr lang="pt-BR" sz="2200" i="1" dirty="0" err="1"/>
              <a:t>login</a:t>
            </a:r>
            <a:r>
              <a:rPr lang="pt-BR" sz="2200" dirty="0"/>
              <a:t> no sistema.</a:t>
            </a:r>
          </a:p>
          <a:p>
            <a:pPr marL="457200" indent="-457200">
              <a:buClrTx/>
              <a:buSzPct val="90000"/>
              <a:buFont typeface="+mj-lt"/>
              <a:buAutoNum type="arabicPeriod"/>
            </a:pPr>
            <a:r>
              <a:rPr lang="pt-BR" b="1" dirty="0"/>
              <a:t>Evento inicial</a:t>
            </a:r>
          </a:p>
          <a:p>
            <a:pPr lvl="1">
              <a:buClrTx/>
              <a:buSzPct val="90000"/>
            </a:pPr>
            <a:r>
              <a:rPr lang="pt-BR" sz="2200" dirty="0"/>
              <a:t>O Vendedor escolhe a opção "Consultar Pedido“.</a:t>
            </a:r>
          </a:p>
          <a:p>
            <a:pPr marL="457200" indent="-457200">
              <a:buClrTx/>
              <a:buSzPct val="90000"/>
              <a:buFont typeface="+mj-lt"/>
              <a:buAutoNum type="arabicPeriod"/>
            </a:pPr>
            <a:r>
              <a:rPr lang="pt-BR" b="1" dirty="0"/>
              <a:t>Fluxo principal</a:t>
            </a:r>
          </a:p>
          <a:p>
            <a:pPr>
              <a:buNone/>
            </a:pPr>
            <a:r>
              <a:rPr lang="pt-BR" b="1" dirty="0"/>
              <a:t>	</a:t>
            </a:r>
            <a:r>
              <a:rPr lang="pt-BR" dirty="0"/>
              <a:t>a. </a:t>
            </a:r>
            <a:r>
              <a:rPr lang="pt-BR" sz="2200" dirty="0"/>
              <a:t>O Ator inicia o caso de uso selecionando "Consultar Pedido";</a:t>
            </a:r>
            <a:br>
              <a:rPr lang="pt-BR" sz="2200" dirty="0"/>
            </a:br>
            <a:r>
              <a:rPr lang="pt-BR" sz="2200" dirty="0"/>
              <a:t>b. O Sistema oferece a interface de consulta para pedidos [</a:t>
            </a:r>
            <a:r>
              <a:rPr lang="pt-BR" sz="2200" b="1" dirty="0"/>
              <a:t>E1</a:t>
            </a:r>
            <a:r>
              <a:rPr lang="pt-BR" sz="2200" dirty="0"/>
              <a:t>];</a:t>
            </a:r>
            <a:br>
              <a:rPr lang="pt-BR" sz="2200" dirty="0"/>
            </a:br>
            <a:r>
              <a:rPr lang="pt-BR" sz="2200" dirty="0"/>
              <a:t>c. O Ator informa o número do pedido desejado [</a:t>
            </a:r>
            <a:r>
              <a:rPr lang="pt-BR" sz="2200" b="1" dirty="0"/>
              <a:t>A1</a:t>
            </a:r>
            <a:r>
              <a:rPr lang="pt-BR" sz="2200" dirty="0"/>
              <a:t>];</a:t>
            </a:r>
            <a:br>
              <a:rPr lang="pt-BR" sz="2200" dirty="0"/>
            </a:br>
            <a:r>
              <a:rPr lang="pt-BR" sz="2200" dirty="0"/>
              <a:t>d. O Sistema exibe os dados do pedido [</a:t>
            </a:r>
            <a:r>
              <a:rPr lang="pt-BR" sz="2200" b="1" dirty="0"/>
              <a:t>A2</a:t>
            </a:r>
            <a:r>
              <a:rPr lang="pt-BR" sz="2200" dirty="0"/>
              <a:t>];</a:t>
            </a:r>
          </a:p>
          <a:p>
            <a:pPr>
              <a:buNone/>
            </a:pPr>
            <a:r>
              <a:rPr lang="pt-BR" sz="2200" dirty="0"/>
              <a:t>	e. O UC é encerrado.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74</a:t>
            </a:fld>
            <a:endParaRPr lang="pt-BR"/>
          </a:p>
        </p:txBody>
      </p:sp>
    </p:spTree>
    <p:extLst>
      <p:ext uri="{BB962C8B-B14F-4D97-AF65-F5344CB8AC3E}">
        <p14:creationId xmlns:p14="http://schemas.microsoft.com/office/powerpoint/2010/main" val="17883680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2008" y="188640"/>
            <a:ext cx="8964488" cy="6285312"/>
          </a:xfrm>
        </p:spPr>
        <p:txBody>
          <a:bodyPr>
            <a:normAutofit/>
          </a:bodyPr>
          <a:lstStyle/>
          <a:p>
            <a:pPr marL="457200" indent="-457200">
              <a:buClrTx/>
              <a:buSzPct val="90000"/>
              <a:buFont typeface="+mj-lt"/>
              <a:buAutoNum type="arabicPeriod" startAt="6"/>
            </a:pPr>
            <a:r>
              <a:rPr lang="pt-BR" b="1" dirty="0"/>
              <a:t>Fluxo Alternativo </a:t>
            </a:r>
          </a:p>
          <a:p>
            <a:pPr marL="365760" lvl="1" indent="0">
              <a:buClrTx/>
              <a:buSzPct val="90000"/>
              <a:buNone/>
            </a:pPr>
            <a:r>
              <a:rPr lang="pt-BR" sz="2200" b="1" dirty="0"/>
              <a:t>A1 – Consultar por Cliente</a:t>
            </a:r>
            <a:r>
              <a:rPr lang="pt-BR" b="1" dirty="0"/>
              <a:t/>
            </a:r>
            <a:br>
              <a:rPr lang="pt-BR" b="1" dirty="0"/>
            </a:br>
            <a:r>
              <a:rPr lang="pt-BR" b="1" dirty="0"/>
              <a:t>	</a:t>
            </a:r>
            <a:r>
              <a:rPr lang="pt-BR" sz="2200" dirty="0"/>
              <a:t>a. O Ator informa um cliente;</a:t>
            </a:r>
            <a:br>
              <a:rPr lang="pt-BR" sz="2200" dirty="0"/>
            </a:br>
            <a:r>
              <a:rPr lang="pt-BR" sz="2200" dirty="0"/>
              <a:t>	b. O Sistema exibe uma lista de pedidos do cliente 		selecionado em ordem cronológica decrescente;</a:t>
            </a:r>
            <a:br>
              <a:rPr lang="pt-BR" sz="2200" dirty="0"/>
            </a:br>
            <a:r>
              <a:rPr lang="pt-BR" sz="2200" dirty="0"/>
              <a:t>	c. O Ator seleciona um pedido do cliente; </a:t>
            </a:r>
          </a:p>
          <a:p>
            <a:pPr marL="365760" lvl="1" indent="0">
              <a:buClrTx/>
              <a:buSzPct val="90000"/>
              <a:buNone/>
            </a:pPr>
            <a:r>
              <a:rPr lang="pt-BR" sz="2200" dirty="0"/>
              <a:t>	d. Volta ao passo (d) do fluxo principal.</a:t>
            </a:r>
          </a:p>
          <a:p>
            <a:pPr>
              <a:buNone/>
            </a:pPr>
            <a:r>
              <a:rPr lang="pt-BR" b="1" dirty="0"/>
              <a:t>	</a:t>
            </a:r>
            <a:r>
              <a:rPr lang="pt-BR" sz="2200" b="1" dirty="0"/>
              <a:t>A2 – Pedidos Cancelados não podem ser consultados</a:t>
            </a:r>
            <a:r>
              <a:rPr lang="pt-BR" sz="2100" b="1" dirty="0"/>
              <a:t/>
            </a:r>
            <a:br>
              <a:rPr lang="pt-BR" sz="2100" b="1" dirty="0"/>
            </a:br>
            <a:r>
              <a:rPr lang="pt-BR" sz="2100" b="1" dirty="0"/>
              <a:t>	</a:t>
            </a:r>
            <a:r>
              <a:rPr lang="pt-BR" sz="2200" dirty="0"/>
              <a:t>a. O Sistema informa que o pedido está cancelado;</a:t>
            </a:r>
          </a:p>
          <a:p>
            <a:pPr>
              <a:buNone/>
            </a:pPr>
            <a:r>
              <a:rPr lang="pt-BR" sz="2200" dirty="0"/>
              <a:t>		b. Volta ao passo (b) do fluxo principal.</a:t>
            </a:r>
          </a:p>
          <a:p>
            <a:pPr marL="457200" indent="-457200">
              <a:buClrTx/>
              <a:buSzPct val="90000"/>
              <a:buFont typeface="+mj-lt"/>
              <a:buAutoNum type="arabicPeriod" startAt="7"/>
            </a:pPr>
            <a:r>
              <a:rPr lang="pt-BR" b="1" dirty="0"/>
              <a:t>Fluxo de Exceção </a:t>
            </a:r>
          </a:p>
          <a:p>
            <a:pPr marL="0" indent="0">
              <a:buClrTx/>
              <a:buSzPct val="90000"/>
              <a:buNone/>
            </a:pPr>
            <a:r>
              <a:rPr lang="pt-BR" sz="2200" b="1" dirty="0"/>
              <a:t>   E1 – Não existem pedidos para consulta</a:t>
            </a:r>
            <a:br>
              <a:rPr lang="pt-BR" sz="2200" b="1" dirty="0"/>
            </a:br>
            <a:r>
              <a:rPr lang="pt-BR" sz="2200" b="1" dirty="0"/>
              <a:t>	</a:t>
            </a:r>
            <a:r>
              <a:rPr lang="pt-BR" sz="2200" dirty="0"/>
              <a:t>a. O Sistema informa que não existem pedidos para 	consulta;</a:t>
            </a:r>
          </a:p>
          <a:p>
            <a:pPr marL="0" indent="0">
              <a:buClrTx/>
              <a:buSzPct val="90000"/>
              <a:buNone/>
            </a:pPr>
            <a:r>
              <a:rPr lang="pt-BR" sz="2200" dirty="0"/>
              <a:t> 	b. O Caso de Uso é encerrado.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75</a:t>
            </a:fld>
            <a:endParaRPr lang="pt-BR"/>
          </a:p>
        </p:txBody>
      </p:sp>
    </p:spTree>
    <p:extLst>
      <p:ext uri="{BB962C8B-B14F-4D97-AF65-F5344CB8AC3E}">
        <p14:creationId xmlns:p14="http://schemas.microsoft.com/office/powerpoint/2010/main" val="41181552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640960" cy="6285312"/>
          </a:xfrm>
        </p:spPr>
        <p:txBody>
          <a:bodyPr>
            <a:normAutofit/>
          </a:bodyPr>
          <a:lstStyle/>
          <a:p>
            <a:pPr marL="457200" indent="-457200">
              <a:buClrTx/>
              <a:buSzPct val="90000"/>
              <a:buFont typeface="+mj-lt"/>
              <a:buAutoNum type="arabicPeriod" startAt="8"/>
            </a:pPr>
            <a:r>
              <a:rPr lang="pt-BR" b="1" dirty="0"/>
              <a:t>Pós-condições</a:t>
            </a:r>
          </a:p>
          <a:p>
            <a:pPr lvl="1">
              <a:buClrTx/>
              <a:buSzPct val="90000"/>
            </a:pPr>
            <a:r>
              <a:rPr lang="pt-BR" sz="2200" dirty="0"/>
              <a:t>O Vendedor consulta o pedido.</a:t>
            </a:r>
          </a:p>
          <a:p>
            <a:pPr marL="457200" indent="-457200">
              <a:buClrTx/>
              <a:buSzPct val="90000"/>
              <a:buFont typeface="+mj-lt"/>
              <a:buAutoNum type="arabicPeriod" startAt="9"/>
            </a:pPr>
            <a:r>
              <a:rPr lang="pt-BR" b="1" dirty="0"/>
              <a:t>Casos de Teste</a:t>
            </a:r>
          </a:p>
          <a:p>
            <a:pPr lvl="1">
              <a:buClrTx/>
              <a:buSzPct val="90000"/>
            </a:pPr>
            <a:r>
              <a:rPr lang="pt-BR" sz="2200" dirty="0"/>
              <a:t>Verificar que o Número do Pedido deve ser um inteiro.</a:t>
            </a:r>
          </a:p>
        </p:txBody>
      </p:sp>
      <p:sp>
        <p:nvSpPr>
          <p:cNvPr id="4" name="Slide Number Placeholder 3"/>
          <p:cNvSpPr>
            <a:spLocks noGrp="1"/>
          </p:cNvSpPr>
          <p:nvPr>
            <p:ph type="sldNum" sz="quarter" idx="15"/>
          </p:nvPr>
        </p:nvSpPr>
        <p:spPr/>
        <p:txBody>
          <a:bodyPr/>
          <a:lstStyle/>
          <a:p>
            <a:fld id="{B1E133B5-36C1-43A8-9363-885FE5A16835}" type="slidenum">
              <a:rPr lang="pt-BR" smtClean="0"/>
              <a:pPr/>
              <a:t>76</a:t>
            </a:fld>
            <a:endParaRPr lang="pt-BR"/>
          </a:p>
        </p:txBody>
      </p:sp>
    </p:spTree>
    <p:extLst>
      <p:ext uri="{BB962C8B-B14F-4D97-AF65-F5344CB8AC3E}">
        <p14:creationId xmlns:p14="http://schemas.microsoft.com/office/powerpoint/2010/main" val="15658926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4290"/>
            <a:ext cx="7467600" cy="500066"/>
          </a:xfrm>
        </p:spPr>
        <p:txBody>
          <a:bodyPr>
            <a:normAutofit fontScale="90000"/>
          </a:bodyPr>
          <a:lstStyle/>
          <a:p>
            <a:pPr algn="ctr"/>
            <a:r>
              <a:rPr lang="pt-BR" dirty="0"/>
              <a:t>Exercício</a:t>
            </a:r>
          </a:p>
        </p:txBody>
      </p:sp>
      <p:sp>
        <p:nvSpPr>
          <p:cNvPr id="3" name="Espaço Reservado para Conteúdo 2"/>
          <p:cNvSpPr>
            <a:spLocks noGrp="1"/>
          </p:cNvSpPr>
          <p:nvPr>
            <p:ph sz="quarter" idx="1"/>
          </p:nvPr>
        </p:nvSpPr>
        <p:spPr>
          <a:xfrm>
            <a:off x="285720" y="857232"/>
            <a:ext cx="8215370" cy="5429288"/>
          </a:xfrm>
        </p:spPr>
        <p:txBody>
          <a:bodyPr>
            <a:normAutofit/>
          </a:bodyPr>
          <a:lstStyle/>
          <a:p>
            <a:pPr marL="514350" indent="-514350">
              <a:buSzPct val="90000"/>
              <a:buNone/>
            </a:pPr>
            <a:r>
              <a:rPr lang="pt-BR" sz="2800" dirty="0"/>
              <a:t>Faça a </a:t>
            </a:r>
            <a:r>
              <a:rPr lang="pt-BR" sz="2800" i="1" dirty="0"/>
              <a:t>Narrativa</a:t>
            </a:r>
            <a:r>
              <a:rPr lang="pt-BR" sz="2800" dirty="0"/>
              <a:t> para o Caso de Uso: </a:t>
            </a:r>
          </a:p>
          <a:p>
            <a:pPr marL="514350" indent="-514350">
              <a:buSzPct val="90000"/>
              <a:buNone/>
            </a:pPr>
            <a:r>
              <a:rPr lang="pt-BR" sz="2800" dirty="0"/>
              <a:t>UC02 – Confirmar a Reserva de Vôo</a:t>
            </a:r>
          </a:p>
          <a:p>
            <a:pPr marL="514350" indent="-514350">
              <a:buSzPct val="90000"/>
              <a:buNone/>
            </a:pPr>
            <a:endParaRPr lang="pt-BR" sz="2800" dirty="0" smtClean="0"/>
          </a:p>
          <a:p>
            <a:pPr marL="514350" indent="-514350">
              <a:buSzPct val="90000"/>
              <a:buNone/>
            </a:pPr>
            <a:endParaRPr lang="pt-BR" sz="2800" dirty="0"/>
          </a:p>
          <a:p>
            <a:pPr marL="514350" indent="-514350">
              <a:buSzPct val="90000"/>
              <a:buNone/>
            </a:pPr>
            <a:r>
              <a:rPr lang="pt-BR" sz="2800" dirty="0" smtClean="0"/>
              <a:t>Exercício:</a:t>
            </a:r>
          </a:p>
          <a:p>
            <a:pPr marL="514350" indent="-514350">
              <a:buSzPct val="90000"/>
              <a:buNone/>
            </a:pPr>
            <a:endParaRPr lang="pt-BR" sz="2800" dirty="0"/>
          </a:p>
          <a:p>
            <a:pPr marL="514350" indent="-514350">
              <a:buSzPct val="90000"/>
              <a:buNone/>
            </a:pPr>
            <a:r>
              <a:rPr lang="pt-BR" sz="2800" dirty="0" smtClean="0"/>
              <a:t>Caso de Uso Reciclagem, fazer no </a:t>
            </a:r>
            <a:r>
              <a:rPr lang="pt-BR" sz="2800" dirty="0" err="1" smtClean="0"/>
              <a:t>Astah</a:t>
            </a:r>
            <a:endParaRPr lang="pt-BR" sz="2800" dirty="0"/>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77</a:t>
            </a:fld>
            <a:endParaRPr lang="pt-B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86000" y="1785926"/>
            <a:ext cx="6172200" cy="1894362"/>
          </a:xfrm>
        </p:spPr>
        <p:txBody>
          <a:bodyPr/>
          <a:lstStyle/>
          <a:p>
            <a:r>
              <a:rPr lang="pt-BR" dirty="0"/>
              <a:t>Introdução ao Diagrama de Casos de Uso</a:t>
            </a:r>
          </a:p>
        </p:txBody>
      </p:sp>
      <p:sp>
        <p:nvSpPr>
          <p:cNvPr id="3" name="Espaço Reservado para Número de Slide 2"/>
          <p:cNvSpPr>
            <a:spLocks noGrp="1"/>
          </p:cNvSpPr>
          <p:nvPr>
            <p:ph type="sldNum" sz="quarter" idx="12"/>
          </p:nvPr>
        </p:nvSpPr>
        <p:spPr/>
        <p:txBody>
          <a:bodyPr/>
          <a:lstStyle/>
          <a:p>
            <a:fld id="{B1E133B5-36C1-43A8-9363-885FE5A16835}" type="slidenum">
              <a:rPr lang="pt-BR" smtClean="0"/>
              <a:pPr/>
              <a:t>78</a:t>
            </a:fld>
            <a:endParaRPr lang="pt-B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 Diagramas de UC</a:t>
            </a:r>
          </a:p>
        </p:txBody>
      </p:sp>
      <p:sp>
        <p:nvSpPr>
          <p:cNvPr id="3" name="Espaço Reservado para Conteúdo 2"/>
          <p:cNvSpPr>
            <a:spLocks noGrp="1"/>
          </p:cNvSpPr>
          <p:nvPr>
            <p:ph sz="quarter" idx="1"/>
          </p:nvPr>
        </p:nvSpPr>
        <p:spPr/>
        <p:txBody>
          <a:bodyPr/>
          <a:lstStyle/>
          <a:p>
            <a:r>
              <a:rPr lang="pt-BR" dirty="0"/>
              <a:t>São a forma visual de apresentar:</a:t>
            </a:r>
          </a:p>
          <a:p>
            <a:pPr lvl="1"/>
            <a:r>
              <a:rPr lang="pt-BR" dirty="0"/>
              <a:t>O conjunto de atores</a:t>
            </a:r>
          </a:p>
          <a:p>
            <a:pPr lvl="1"/>
            <a:r>
              <a:rPr lang="pt-BR" dirty="0"/>
              <a:t>Funcionalidades e as relações entre eles.</a:t>
            </a:r>
          </a:p>
          <a:p>
            <a:pPr lvl="1"/>
            <a:endParaRPr lang="pt-BR" dirty="0"/>
          </a:p>
          <a:p>
            <a:r>
              <a:rPr lang="pt-BR" dirty="0"/>
              <a:t>São representações simplificadas e menos complexas do que a descrição de requisitos.</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79</a:t>
            </a:fld>
            <a:endParaRPr lang="pt-B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sz="quarter" idx="1"/>
          </p:nvPr>
        </p:nvSpPr>
        <p:spPr>
          <a:xfrm>
            <a:off x="285720" y="1600200"/>
            <a:ext cx="8429684" cy="4873752"/>
          </a:xfrm>
        </p:spPr>
        <p:txBody>
          <a:bodyPr/>
          <a:lstStyle/>
          <a:p>
            <a:r>
              <a:rPr lang="pt-BR" sz="2800" dirty="0"/>
              <a:t>Requisito:</a:t>
            </a:r>
          </a:p>
          <a:p>
            <a:pPr lvl="1"/>
            <a:r>
              <a:rPr lang="pt-BR" sz="2500" dirty="0"/>
              <a:t>O cliente informa a data, intervalo de horário, quantidade de passagens (adultos/crianças) e o destino de sua viagem para adquirir uma reserva de vôo. O </a:t>
            </a:r>
            <a:r>
              <a:rPr lang="pt-BR" sz="2500" dirty="0">
                <a:solidFill>
                  <a:srgbClr val="FF0000"/>
                </a:solidFill>
              </a:rPr>
              <a:t>funcionário</a:t>
            </a:r>
            <a:r>
              <a:rPr lang="pt-BR" sz="2500" dirty="0"/>
              <a:t> da operadora do vôo (Administrador) </a:t>
            </a:r>
            <a:r>
              <a:rPr lang="pt-BR" sz="2500" dirty="0">
                <a:solidFill>
                  <a:srgbClr val="0070C0"/>
                </a:solidFill>
              </a:rPr>
              <a:t>consulta</a:t>
            </a:r>
            <a:r>
              <a:rPr lang="pt-BR" sz="2500" dirty="0"/>
              <a:t> </a:t>
            </a:r>
            <a:r>
              <a:rPr lang="pt-BR" sz="2500" dirty="0">
                <a:solidFill>
                  <a:srgbClr val="0070C0"/>
                </a:solidFill>
              </a:rPr>
              <a:t>os vôos disponíveis </a:t>
            </a:r>
            <a:r>
              <a:rPr lang="pt-BR" sz="2500" dirty="0"/>
              <a:t>e </a:t>
            </a:r>
            <a:r>
              <a:rPr lang="pt-BR" sz="2500" dirty="0">
                <a:solidFill>
                  <a:srgbClr val="0070C0"/>
                </a:solidFill>
              </a:rPr>
              <a:t>confirma</a:t>
            </a:r>
            <a:r>
              <a:rPr lang="pt-BR" sz="2500" dirty="0"/>
              <a:t> </a:t>
            </a:r>
            <a:r>
              <a:rPr lang="pt-BR" sz="2500" dirty="0">
                <a:solidFill>
                  <a:srgbClr val="0070C0"/>
                </a:solidFill>
              </a:rPr>
              <a:t>a reserva</a:t>
            </a:r>
            <a:r>
              <a:rPr lang="pt-BR" sz="2500" dirty="0"/>
              <a:t>.</a:t>
            </a:r>
          </a:p>
          <a:p>
            <a:endParaRPr lang="pt-BR" dirty="0"/>
          </a:p>
        </p:txBody>
      </p:sp>
      <p:cxnSp>
        <p:nvCxnSpPr>
          <p:cNvPr id="5" name="Conector de seta reta 4"/>
          <p:cNvCxnSpPr/>
          <p:nvPr/>
        </p:nvCxnSpPr>
        <p:spPr>
          <a:xfrm rot="5400000">
            <a:off x="1214414" y="3857628"/>
            <a:ext cx="1785950"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aixaDeTexto 5"/>
          <p:cNvSpPr txBox="1"/>
          <p:nvPr/>
        </p:nvSpPr>
        <p:spPr>
          <a:xfrm>
            <a:off x="1142976" y="5429264"/>
            <a:ext cx="659155" cy="369332"/>
          </a:xfrm>
          <a:prstGeom prst="rect">
            <a:avLst/>
          </a:prstGeom>
          <a:noFill/>
        </p:spPr>
        <p:txBody>
          <a:bodyPr wrap="none" rtlCol="0">
            <a:spAutoFit/>
          </a:bodyPr>
          <a:lstStyle/>
          <a:p>
            <a:r>
              <a:rPr lang="pt-BR" i="1" dirty="0">
                <a:solidFill>
                  <a:srgbClr val="FF0000"/>
                </a:solidFill>
              </a:rPr>
              <a:t>Ator</a:t>
            </a:r>
          </a:p>
        </p:txBody>
      </p:sp>
      <p:cxnSp>
        <p:nvCxnSpPr>
          <p:cNvPr id="8" name="Conector de seta reta 7"/>
          <p:cNvCxnSpPr/>
          <p:nvPr/>
        </p:nvCxnSpPr>
        <p:spPr>
          <a:xfrm>
            <a:off x="4214810" y="4000504"/>
            <a:ext cx="1285884" cy="100013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a:off x="1500166" y="4357694"/>
            <a:ext cx="3929090" cy="78581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1" name="CaixaDeTexto 10"/>
          <p:cNvSpPr txBox="1"/>
          <p:nvPr/>
        </p:nvSpPr>
        <p:spPr>
          <a:xfrm>
            <a:off x="5500694" y="5000636"/>
            <a:ext cx="1489510" cy="369332"/>
          </a:xfrm>
          <a:prstGeom prst="rect">
            <a:avLst/>
          </a:prstGeom>
          <a:noFill/>
        </p:spPr>
        <p:txBody>
          <a:bodyPr wrap="none" rtlCol="0">
            <a:spAutoFit/>
          </a:bodyPr>
          <a:lstStyle/>
          <a:p>
            <a:r>
              <a:rPr lang="pt-BR" i="1" dirty="0">
                <a:solidFill>
                  <a:srgbClr val="0070C0"/>
                </a:solidFill>
              </a:rPr>
              <a:t>Caso de Uso</a:t>
            </a:r>
          </a:p>
        </p:txBody>
      </p:sp>
      <p:sp>
        <p:nvSpPr>
          <p:cNvPr id="9" name="Espaço Reservado para Número de Slide 8"/>
          <p:cNvSpPr>
            <a:spLocks noGrp="1"/>
          </p:cNvSpPr>
          <p:nvPr>
            <p:ph type="sldNum" sz="quarter" idx="15"/>
          </p:nvPr>
        </p:nvSpPr>
        <p:spPr/>
        <p:txBody>
          <a:bodyPr/>
          <a:lstStyle/>
          <a:p>
            <a:fld id="{B1E133B5-36C1-43A8-9363-885FE5A16835}" type="slidenum">
              <a:rPr lang="pt-BR" smtClean="0"/>
              <a:pPr/>
              <a:t>8</a:t>
            </a:fld>
            <a:endParaRPr lang="pt-B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Aplicação dos Diagramas de UC</a:t>
            </a:r>
          </a:p>
        </p:txBody>
      </p:sp>
      <p:sp>
        <p:nvSpPr>
          <p:cNvPr id="3" name="Espaço Reservado para Conteúdo 2"/>
          <p:cNvSpPr>
            <a:spLocks noGrp="1"/>
          </p:cNvSpPr>
          <p:nvPr>
            <p:ph sz="quarter" idx="1"/>
          </p:nvPr>
        </p:nvSpPr>
        <p:spPr>
          <a:xfrm>
            <a:off x="214282" y="1600200"/>
            <a:ext cx="8501122" cy="4873752"/>
          </a:xfrm>
        </p:spPr>
        <p:txBody>
          <a:bodyPr>
            <a:normAutofit fontScale="92500"/>
          </a:bodyPr>
          <a:lstStyle/>
          <a:p>
            <a:r>
              <a:rPr lang="pt-BR" dirty="0"/>
              <a:t>O modelo de UC tornou-se primordial para a fase de </a:t>
            </a:r>
            <a:r>
              <a:rPr lang="pt-BR" u="sng" dirty="0"/>
              <a:t>Planejamento</a:t>
            </a:r>
            <a:r>
              <a:rPr lang="pt-BR" dirty="0"/>
              <a:t>:</a:t>
            </a:r>
          </a:p>
          <a:p>
            <a:pPr lvl="1"/>
            <a:r>
              <a:rPr lang="pt-BR" dirty="0"/>
              <a:t>Estimar o tamanho do projeto;</a:t>
            </a:r>
          </a:p>
          <a:p>
            <a:pPr lvl="1"/>
            <a:r>
              <a:rPr lang="pt-BR" dirty="0"/>
              <a:t>Construir estratégias quanto aos </a:t>
            </a:r>
            <a:r>
              <a:rPr lang="pt-BR" dirty="0" err="1"/>
              <a:t>particionamentos</a:t>
            </a:r>
            <a:r>
              <a:rPr lang="pt-BR" dirty="0"/>
              <a:t> do sistema;</a:t>
            </a:r>
          </a:p>
          <a:p>
            <a:pPr lvl="1"/>
            <a:r>
              <a:rPr lang="pt-BR" dirty="0"/>
              <a:t>Visualizar a complexidade do sistema;</a:t>
            </a:r>
          </a:p>
          <a:p>
            <a:pPr lvl="1"/>
            <a:r>
              <a:rPr lang="pt-BR" dirty="0"/>
              <a:t>Melhorar a estratégia e dependência das entregas </a:t>
            </a:r>
            <a:r>
              <a:rPr lang="pt-BR" dirty="0" err="1"/>
              <a:t>particionadas</a:t>
            </a:r>
            <a:r>
              <a:rPr lang="pt-BR" dirty="0"/>
              <a:t> (</a:t>
            </a:r>
            <a:r>
              <a:rPr lang="pt-BR" i="1" dirty="0"/>
              <a:t>entrega dos releases – versões do </a:t>
            </a:r>
            <a:r>
              <a:rPr lang="pt-BR" i="1" dirty="0" err="1"/>
              <a:t>sw</a:t>
            </a:r>
            <a:r>
              <a:rPr lang="pt-BR" dirty="0"/>
              <a:t>);</a:t>
            </a:r>
          </a:p>
          <a:p>
            <a:pPr lvl="1"/>
            <a:r>
              <a:rPr lang="pt-BR" dirty="0"/>
              <a:t>Aumento na comunicação entre os envolvidos;</a:t>
            </a:r>
          </a:p>
          <a:p>
            <a:pPr lvl="1"/>
            <a:r>
              <a:rPr lang="pt-BR" dirty="0"/>
              <a:t>Diminuição de riscos;</a:t>
            </a:r>
          </a:p>
          <a:p>
            <a:pPr lvl="1"/>
            <a:r>
              <a:rPr lang="pt-BR" dirty="0"/>
              <a:t>Aumento no comprometimento do cliente e da equipe com o projeto a ser desenvolvido;</a:t>
            </a:r>
          </a:p>
          <a:p>
            <a:pPr lvl="1"/>
            <a:r>
              <a:rPr lang="pt-BR" dirty="0"/>
              <a:t>Facilidade de visualização de mapeamento dos requisitos de mudança e suas possíveis alterações de escopo solicitadas pelo cliente.</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80</a:t>
            </a:fld>
            <a:endParaRPr lang="pt-B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Aplicação dos Diagramas de UC</a:t>
            </a:r>
          </a:p>
        </p:txBody>
      </p:sp>
      <p:sp>
        <p:nvSpPr>
          <p:cNvPr id="3" name="Espaço Reservado para Conteúdo 2"/>
          <p:cNvSpPr>
            <a:spLocks noGrp="1"/>
          </p:cNvSpPr>
          <p:nvPr>
            <p:ph sz="quarter" idx="1"/>
          </p:nvPr>
        </p:nvSpPr>
        <p:spPr>
          <a:xfrm>
            <a:off x="214282" y="1600200"/>
            <a:ext cx="8501122" cy="4873752"/>
          </a:xfrm>
        </p:spPr>
        <p:txBody>
          <a:bodyPr>
            <a:normAutofit/>
          </a:bodyPr>
          <a:lstStyle/>
          <a:p>
            <a:r>
              <a:rPr lang="pt-BR" dirty="0"/>
              <a:t>O modelo de UC tornou-se primordial também para as fases de </a:t>
            </a:r>
            <a:r>
              <a:rPr lang="pt-BR" u="sng" dirty="0"/>
              <a:t>Análise</a:t>
            </a:r>
            <a:r>
              <a:rPr lang="pt-BR" dirty="0"/>
              <a:t> e </a:t>
            </a:r>
            <a:r>
              <a:rPr lang="pt-BR" u="sng" dirty="0"/>
              <a:t>Projeto</a:t>
            </a:r>
            <a:r>
              <a:rPr lang="pt-BR" dirty="0"/>
              <a:t>:</a:t>
            </a:r>
          </a:p>
          <a:p>
            <a:pPr lvl="1"/>
            <a:r>
              <a:rPr lang="pt-BR" dirty="0"/>
              <a:t>Melhor negociação quando identificadas as mudanças de escopo;</a:t>
            </a:r>
          </a:p>
          <a:p>
            <a:pPr lvl="1"/>
            <a:r>
              <a:rPr lang="pt-BR" dirty="0"/>
              <a:t>Facilidade em gerir projetos;</a:t>
            </a:r>
          </a:p>
          <a:p>
            <a:pPr lvl="1"/>
            <a:r>
              <a:rPr lang="pt-BR" dirty="0"/>
              <a:t>Facilidade de entendimento com os envolvidos do projeto;</a:t>
            </a:r>
          </a:p>
          <a:p>
            <a:pPr lvl="1"/>
            <a:r>
              <a:rPr lang="pt-BR" dirty="0"/>
              <a:t>Mapeamento das funcionalidades necessárias ao cliente;</a:t>
            </a:r>
          </a:p>
          <a:p>
            <a:pPr lvl="1"/>
            <a:r>
              <a:rPr lang="pt-BR" dirty="0"/>
              <a:t>Melhor aproveitamento das técnicas aplicadas, com o objetivo de entender os requisitos do negócio proposto, fechando-se assim o escopo do projeto.</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81</a:t>
            </a:fld>
            <a:endParaRPr lang="pt-B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Interações envolvendo Casos de Uso e Atores</a:t>
            </a:r>
          </a:p>
        </p:txBody>
      </p:sp>
      <p:sp>
        <p:nvSpPr>
          <p:cNvPr id="3" name="Espaço Reservado para Conteúdo 2"/>
          <p:cNvSpPr>
            <a:spLocks noGrp="1"/>
          </p:cNvSpPr>
          <p:nvPr>
            <p:ph sz="quarter" idx="1"/>
          </p:nvPr>
        </p:nvSpPr>
        <p:spPr>
          <a:xfrm>
            <a:off x="214282" y="1600200"/>
            <a:ext cx="8429684" cy="4873752"/>
          </a:xfrm>
        </p:spPr>
        <p:txBody>
          <a:bodyPr/>
          <a:lstStyle/>
          <a:p>
            <a:r>
              <a:rPr lang="pt-BR" dirty="0"/>
              <a:t>As interações mostram as mensagens envolvendo os casos de uso e atores, indicando como um utiliza o outro em vista do cenário a ser apresentado.</a:t>
            </a:r>
          </a:p>
          <a:p>
            <a:r>
              <a:rPr lang="pt-BR" dirty="0"/>
              <a:t>As relações possíveis a serem representadas são:</a:t>
            </a:r>
          </a:p>
          <a:p>
            <a:pPr lvl="1"/>
            <a:r>
              <a:rPr lang="pt-BR" dirty="0"/>
              <a:t>Atores com Caso de Uso;</a:t>
            </a:r>
          </a:p>
          <a:p>
            <a:pPr lvl="1"/>
            <a:r>
              <a:rPr lang="pt-BR" dirty="0"/>
              <a:t>Caso de Uso com Casos de Uso;</a:t>
            </a:r>
          </a:p>
          <a:p>
            <a:pPr lvl="1"/>
            <a:r>
              <a:rPr lang="pt-BR" dirty="0"/>
              <a:t>Ator com Atores.</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82</a:t>
            </a:fld>
            <a:endParaRPr lang="pt-B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ço Reservado para Conteúdo 4"/>
          <p:cNvGraphicFramePr>
            <a:graphicFrameLocks noGrp="1"/>
          </p:cNvGraphicFramePr>
          <p:nvPr>
            <p:ph sz="quarter" idx="1"/>
          </p:nvPr>
        </p:nvGraphicFramePr>
        <p:xfrm>
          <a:off x="214281" y="644858"/>
          <a:ext cx="8429685" cy="4175760"/>
        </p:xfrm>
        <a:graphic>
          <a:graphicData uri="http://schemas.openxmlformats.org/drawingml/2006/table">
            <a:tbl>
              <a:tblPr firstRow="1" bandRow="1">
                <a:tableStyleId>{5C22544A-7EE6-4342-B048-85BDC9FD1C3A}</a:tableStyleId>
              </a:tblPr>
              <a:tblGrid>
                <a:gridCol w="1643075">
                  <a:extLst>
                    <a:ext uri="{9D8B030D-6E8A-4147-A177-3AD203B41FA5}">
                      <a16:colId xmlns="" xmlns:a16="http://schemas.microsoft.com/office/drawing/2014/main" val="20000"/>
                    </a:ext>
                  </a:extLst>
                </a:gridCol>
                <a:gridCol w="4138532">
                  <a:extLst>
                    <a:ext uri="{9D8B030D-6E8A-4147-A177-3AD203B41FA5}">
                      <a16:colId xmlns="" xmlns:a16="http://schemas.microsoft.com/office/drawing/2014/main" val="20001"/>
                    </a:ext>
                  </a:extLst>
                </a:gridCol>
                <a:gridCol w="2648078">
                  <a:extLst>
                    <a:ext uri="{9D8B030D-6E8A-4147-A177-3AD203B41FA5}">
                      <a16:colId xmlns="" xmlns:a16="http://schemas.microsoft.com/office/drawing/2014/main" val="20002"/>
                    </a:ext>
                  </a:extLst>
                </a:gridCol>
              </a:tblGrid>
              <a:tr h="370840">
                <a:tc>
                  <a:txBody>
                    <a:bodyPr/>
                    <a:lstStyle/>
                    <a:p>
                      <a:pPr algn="ctr"/>
                      <a:r>
                        <a:rPr lang="pt-BR" dirty="0"/>
                        <a:t>Nome da Interação</a:t>
                      </a:r>
                    </a:p>
                  </a:txBody>
                  <a:tcPr/>
                </a:tc>
                <a:tc>
                  <a:txBody>
                    <a:bodyPr/>
                    <a:lstStyle/>
                    <a:p>
                      <a:pPr algn="ctr"/>
                      <a:r>
                        <a:rPr lang="pt-BR" dirty="0"/>
                        <a:t>Descrição</a:t>
                      </a:r>
                    </a:p>
                  </a:txBody>
                  <a:tcPr/>
                </a:tc>
                <a:tc>
                  <a:txBody>
                    <a:bodyPr/>
                    <a:lstStyle/>
                    <a:p>
                      <a:pPr algn="ctr"/>
                      <a:r>
                        <a:rPr lang="pt-BR" sz="1700" dirty="0"/>
                        <a:t>Relações que utilizam o interação</a:t>
                      </a:r>
                    </a:p>
                  </a:txBody>
                  <a:tcPr/>
                </a:tc>
                <a:extLst>
                  <a:ext uri="{0D108BD9-81ED-4DB2-BD59-A6C34878D82A}">
                    <a16:rowId xmlns="" xmlns:a16="http://schemas.microsoft.com/office/drawing/2014/main" val="10000"/>
                  </a:ext>
                </a:extLst>
              </a:tr>
              <a:tr h="370840">
                <a:tc>
                  <a:txBody>
                    <a:bodyPr/>
                    <a:lstStyle/>
                    <a:p>
                      <a:r>
                        <a:rPr lang="pt-BR" sz="1600" dirty="0"/>
                        <a:t>Associação</a:t>
                      </a:r>
                    </a:p>
                  </a:txBody>
                  <a:tcPr/>
                </a:tc>
                <a:tc>
                  <a:txBody>
                    <a:bodyPr/>
                    <a:lstStyle/>
                    <a:p>
                      <a:r>
                        <a:rPr lang="pt-BR" sz="1600" dirty="0"/>
                        <a:t>Relacionamento simples que pode existir entre dois itens*.</a:t>
                      </a:r>
                    </a:p>
                  </a:txBody>
                  <a:tcPr/>
                </a:tc>
                <a:tc>
                  <a:txBody>
                    <a:bodyPr/>
                    <a:lstStyle/>
                    <a:p>
                      <a:r>
                        <a:rPr lang="pt-BR" sz="1600" dirty="0"/>
                        <a:t>Atores com UC.</a:t>
                      </a:r>
                    </a:p>
                    <a:p>
                      <a:r>
                        <a:rPr lang="pt-BR" sz="1600" dirty="0"/>
                        <a:t>UC com UC.</a:t>
                      </a:r>
                    </a:p>
                  </a:txBody>
                  <a:tcPr/>
                </a:tc>
                <a:extLst>
                  <a:ext uri="{0D108BD9-81ED-4DB2-BD59-A6C34878D82A}">
                    <a16:rowId xmlns="" xmlns:a16="http://schemas.microsoft.com/office/drawing/2014/main" val="10001"/>
                  </a:ext>
                </a:extLst>
              </a:tr>
              <a:tr h="370840">
                <a:tc>
                  <a:txBody>
                    <a:bodyPr/>
                    <a:lstStyle/>
                    <a:p>
                      <a:r>
                        <a:rPr lang="pt-BR" sz="1600" dirty="0"/>
                        <a:t>Extensão</a:t>
                      </a:r>
                    </a:p>
                  </a:txBody>
                  <a:tcPr/>
                </a:tc>
                <a:tc>
                  <a:txBody>
                    <a:bodyPr/>
                    <a:lstStyle/>
                    <a:p>
                      <a:r>
                        <a:rPr lang="pt-BR" sz="1600" dirty="0"/>
                        <a:t>A forma</a:t>
                      </a:r>
                      <a:r>
                        <a:rPr lang="pt-BR" sz="1600" baseline="0" dirty="0"/>
                        <a:t> que se apresenta </a:t>
                      </a:r>
                      <a:r>
                        <a:rPr lang="pt-BR" sz="1600" baseline="0" dirty="0" err="1"/>
                        <a:t>qdo</a:t>
                      </a:r>
                      <a:r>
                        <a:rPr lang="pt-BR" sz="1600" baseline="0" dirty="0"/>
                        <a:t> há uma ampliação de um UC.</a:t>
                      </a:r>
                      <a:endParaRPr lang="pt-BR" sz="1600" dirty="0"/>
                    </a:p>
                  </a:txBody>
                  <a:tcPr/>
                </a:tc>
                <a:tc>
                  <a:txBody>
                    <a:bodyPr/>
                    <a:lstStyle/>
                    <a:p>
                      <a:r>
                        <a:rPr lang="pt-BR" sz="1600" dirty="0"/>
                        <a:t>UC com</a:t>
                      </a:r>
                      <a:r>
                        <a:rPr lang="pt-BR" sz="1600" baseline="0" dirty="0"/>
                        <a:t> UC.</a:t>
                      </a:r>
                      <a:endParaRPr lang="pt-BR" sz="1600" dirty="0"/>
                    </a:p>
                  </a:txBody>
                  <a:tcPr/>
                </a:tc>
                <a:extLst>
                  <a:ext uri="{0D108BD9-81ED-4DB2-BD59-A6C34878D82A}">
                    <a16:rowId xmlns="" xmlns:a16="http://schemas.microsoft.com/office/drawing/2014/main" val="10002"/>
                  </a:ext>
                </a:extLst>
              </a:tr>
              <a:tr h="370840">
                <a:tc>
                  <a:txBody>
                    <a:bodyPr/>
                    <a:lstStyle/>
                    <a:p>
                      <a:r>
                        <a:rPr lang="pt-BR" sz="1600" dirty="0"/>
                        <a:t>Inclusão</a:t>
                      </a:r>
                    </a:p>
                  </a:txBody>
                  <a:tcPr/>
                </a:tc>
                <a:tc>
                  <a:txBody>
                    <a:bodyPr/>
                    <a:lstStyle/>
                    <a:p>
                      <a:r>
                        <a:rPr lang="pt-BR" sz="1600" dirty="0"/>
                        <a:t>A forma</a:t>
                      </a:r>
                      <a:r>
                        <a:rPr lang="pt-BR" sz="1600" baseline="0" dirty="0"/>
                        <a:t> que se apresenta </a:t>
                      </a:r>
                      <a:r>
                        <a:rPr lang="pt-BR" sz="1600" baseline="0" dirty="0" err="1"/>
                        <a:t>qdo</a:t>
                      </a:r>
                      <a:r>
                        <a:rPr lang="pt-BR" sz="1600" baseline="0" dirty="0"/>
                        <a:t> há uma parte do comportamento que é semelhante em mais de um UC, ou seja, usa integralmente ou parte de outro UC para que seja complementado.</a:t>
                      </a:r>
                      <a:endParaRPr lang="pt-B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600" dirty="0"/>
                    </a:p>
                    <a:p>
                      <a:pPr marL="0" marR="0" indent="0" algn="l" defTabSz="914400" rtl="0" eaLnBrk="1" fontAlgn="auto" latinLnBrk="0" hangingPunct="1">
                        <a:lnSpc>
                          <a:spcPct val="100000"/>
                        </a:lnSpc>
                        <a:spcBef>
                          <a:spcPts val="0"/>
                        </a:spcBef>
                        <a:spcAft>
                          <a:spcPts val="0"/>
                        </a:spcAft>
                        <a:buClrTx/>
                        <a:buSzTx/>
                        <a:buFontTx/>
                        <a:buNone/>
                        <a:tabLst/>
                        <a:defRPr/>
                      </a:pPr>
                      <a:endParaRPr lang="pt-BR" sz="1600" dirty="0"/>
                    </a:p>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a:t>UC com</a:t>
                      </a:r>
                      <a:r>
                        <a:rPr lang="pt-BR" sz="1600" baseline="0" dirty="0"/>
                        <a:t> UC.</a:t>
                      </a:r>
                      <a:endParaRPr lang="pt-BR" sz="1600" dirty="0"/>
                    </a:p>
                    <a:p>
                      <a:endParaRPr lang="pt-BR" sz="1600" dirty="0"/>
                    </a:p>
                  </a:txBody>
                  <a:tcPr/>
                </a:tc>
                <a:extLst>
                  <a:ext uri="{0D108BD9-81ED-4DB2-BD59-A6C34878D82A}">
                    <a16:rowId xmlns="" xmlns:a16="http://schemas.microsoft.com/office/drawing/2014/main" val="10003"/>
                  </a:ext>
                </a:extLst>
              </a:tr>
              <a:tr h="370840">
                <a:tc>
                  <a:txBody>
                    <a:bodyPr/>
                    <a:lstStyle/>
                    <a:p>
                      <a:r>
                        <a:rPr lang="pt-BR" sz="1600" dirty="0"/>
                        <a:t>Generalização</a:t>
                      </a:r>
                    </a:p>
                  </a:txBody>
                  <a:tcPr/>
                </a:tc>
                <a:tc>
                  <a:txBody>
                    <a:bodyPr/>
                    <a:lstStyle/>
                    <a:p>
                      <a:r>
                        <a:rPr lang="pt-BR" sz="1600" dirty="0"/>
                        <a:t>Relacionamento capaz de criar itens que encapsulam</a:t>
                      </a:r>
                      <a:r>
                        <a:rPr lang="pt-BR" sz="1600" baseline="0" dirty="0"/>
                        <a:t> a estrutura e o comportamento comuns a vários outros itens.</a:t>
                      </a:r>
                      <a:endParaRPr lang="pt-B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600" dirty="0"/>
                    </a:p>
                    <a:p>
                      <a:pPr marL="0" marR="0" indent="0" algn="l" defTabSz="914400" rtl="0" eaLnBrk="1" fontAlgn="auto" latinLnBrk="0" hangingPunct="1">
                        <a:lnSpc>
                          <a:spcPct val="100000"/>
                        </a:lnSpc>
                        <a:spcBef>
                          <a:spcPts val="0"/>
                        </a:spcBef>
                        <a:spcAft>
                          <a:spcPts val="0"/>
                        </a:spcAft>
                        <a:buClrTx/>
                        <a:buSzTx/>
                        <a:buFontTx/>
                        <a:buNone/>
                        <a:tabLst/>
                        <a:defRPr/>
                      </a:pPr>
                      <a:r>
                        <a:rPr lang="pt-BR" sz="1600" dirty="0"/>
                        <a:t>UC com</a:t>
                      </a:r>
                      <a:r>
                        <a:rPr lang="pt-BR" sz="1600" baseline="0" dirty="0"/>
                        <a:t> UC.</a:t>
                      </a:r>
                      <a:endParaRPr lang="pt-BR" sz="1600" dirty="0"/>
                    </a:p>
                    <a:p>
                      <a:r>
                        <a:rPr lang="pt-BR" sz="1600" dirty="0"/>
                        <a:t>Ator com Atores.</a:t>
                      </a:r>
                    </a:p>
                  </a:txBody>
                  <a:tcPr/>
                </a:tc>
                <a:extLst>
                  <a:ext uri="{0D108BD9-81ED-4DB2-BD59-A6C34878D82A}">
                    <a16:rowId xmlns="" xmlns:a16="http://schemas.microsoft.com/office/drawing/2014/main" val="10004"/>
                  </a:ext>
                </a:extLst>
              </a:tr>
            </a:tbl>
          </a:graphicData>
        </a:graphic>
      </p:graphicFrame>
      <p:sp>
        <p:nvSpPr>
          <p:cNvPr id="4" name="Espaço Reservado para Número de Slide 3"/>
          <p:cNvSpPr>
            <a:spLocks noGrp="1"/>
          </p:cNvSpPr>
          <p:nvPr>
            <p:ph type="sldNum" sz="quarter" idx="15"/>
          </p:nvPr>
        </p:nvSpPr>
        <p:spPr/>
        <p:txBody>
          <a:bodyPr/>
          <a:lstStyle/>
          <a:p>
            <a:fld id="{B1E133B5-36C1-43A8-9363-885FE5A16835}" type="slidenum">
              <a:rPr lang="pt-BR" smtClean="0"/>
              <a:pPr/>
              <a:t>83</a:t>
            </a:fld>
            <a:endParaRPr lang="pt-BR"/>
          </a:p>
        </p:txBody>
      </p:sp>
      <p:sp>
        <p:nvSpPr>
          <p:cNvPr id="6" name="CaixaDeTexto 5"/>
          <p:cNvSpPr txBox="1"/>
          <p:nvPr/>
        </p:nvSpPr>
        <p:spPr>
          <a:xfrm>
            <a:off x="500034" y="6215082"/>
            <a:ext cx="4355680" cy="369332"/>
          </a:xfrm>
          <a:prstGeom prst="rect">
            <a:avLst/>
          </a:prstGeom>
          <a:noFill/>
        </p:spPr>
        <p:txBody>
          <a:bodyPr wrap="none" rtlCol="0">
            <a:spAutoFit/>
          </a:bodyPr>
          <a:lstStyle/>
          <a:p>
            <a:r>
              <a:rPr lang="pt-BR" b="1" dirty="0"/>
              <a:t>*</a:t>
            </a:r>
            <a:r>
              <a:rPr lang="pt-BR" dirty="0"/>
              <a:t> </a:t>
            </a:r>
            <a:r>
              <a:rPr lang="pt-BR" i="1" dirty="0"/>
              <a:t>Item pode ser  Ator e/ou Caso de Uso.</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Notação - </a:t>
            </a:r>
            <a:r>
              <a:rPr lang="pt-BR" b="1" dirty="0">
                <a:solidFill>
                  <a:srgbClr val="00B0F0"/>
                </a:solidFill>
              </a:rPr>
              <a:t>Associação</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84</a:t>
            </a:fld>
            <a:endParaRPr lang="pt-BR"/>
          </a:p>
        </p:txBody>
      </p:sp>
      <p:pic>
        <p:nvPicPr>
          <p:cNvPr id="19459" name="Picture 3"/>
          <p:cNvPicPr>
            <a:picLocks noChangeAspect="1" noChangeArrowheads="1"/>
          </p:cNvPicPr>
          <p:nvPr/>
        </p:nvPicPr>
        <p:blipFill>
          <a:blip r:embed="rId3" cstate="print"/>
          <a:srcRect/>
          <a:stretch>
            <a:fillRect/>
          </a:stretch>
        </p:blipFill>
        <p:spPr bwMode="auto">
          <a:xfrm>
            <a:off x="1654942" y="3000372"/>
            <a:ext cx="5417383" cy="928694"/>
          </a:xfrm>
          <a:prstGeom prst="rect">
            <a:avLst/>
          </a:prstGeom>
          <a:noFill/>
          <a:ln w="9525">
            <a:noFill/>
            <a:miter lim="800000"/>
            <a:headEnd/>
            <a:tailEnd/>
          </a:ln>
          <a:effectLst/>
        </p:spPr>
      </p:pic>
      <p:cxnSp>
        <p:nvCxnSpPr>
          <p:cNvPr id="9" name="Conector de seta reta 8"/>
          <p:cNvCxnSpPr/>
          <p:nvPr/>
        </p:nvCxnSpPr>
        <p:spPr>
          <a:xfrm rot="5400000" flipH="1" flipV="1">
            <a:off x="3679025" y="4179099"/>
            <a:ext cx="1143008" cy="21431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3643306" y="5000636"/>
            <a:ext cx="1330814" cy="369332"/>
          </a:xfrm>
          <a:prstGeom prst="rect">
            <a:avLst/>
          </a:prstGeom>
          <a:noFill/>
        </p:spPr>
        <p:txBody>
          <a:bodyPr wrap="none" rtlCol="0">
            <a:spAutoFit/>
          </a:bodyPr>
          <a:lstStyle/>
          <a:p>
            <a:r>
              <a:rPr lang="pt-BR" i="1" dirty="0">
                <a:solidFill>
                  <a:srgbClr val="FF0000"/>
                </a:solidFill>
              </a:rPr>
              <a:t>Associação</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Notação - </a:t>
            </a:r>
            <a:r>
              <a:rPr lang="pt-BR" b="1" dirty="0">
                <a:solidFill>
                  <a:srgbClr val="00B0F0"/>
                </a:solidFill>
              </a:rPr>
              <a:t>Extensão</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85</a:t>
            </a:fld>
            <a:endParaRPr lang="pt-BR"/>
          </a:p>
        </p:txBody>
      </p:sp>
      <p:sp>
        <p:nvSpPr>
          <p:cNvPr id="7" name="CaixaDeTexto 6"/>
          <p:cNvSpPr txBox="1"/>
          <p:nvPr/>
        </p:nvSpPr>
        <p:spPr>
          <a:xfrm>
            <a:off x="214282" y="1785926"/>
            <a:ext cx="8376846" cy="1569660"/>
          </a:xfrm>
          <a:prstGeom prst="rect">
            <a:avLst/>
          </a:prstGeom>
          <a:noFill/>
        </p:spPr>
        <p:txBody>
          <a:bodyPr wrap="square" rtlCol="0">
            <a:spAutoFit/>
          </a:bodyPr>
          <a:lstStyle/>
          <a:p>
            <a:r>
              <a:rPr lang="pt-BR" sz="2400" dirty="0"/>
              <a:t>É representada através de uma seta tracejada, com o estereótipo de &lt;&lt;</a:t>
            </a:r>
            <a:r>
              <a:rPr lang="pt-BR" sz="2400" i="1" dirty="0" err="1"/>
              <a:t>extend</a:t>
            </a:r>
            <a:r>
              <a:rPr lang="pt-BR" sz="2400" dirty="0"/>
              <a:t>&gt;&gt;. A seta parte do UC que depende para o UC que fornece a necessidade (independente). É um tipo especial de </a:t>
            </a:r>
            <a:r>
              <a:rPr lang="pt-BR" sz="2400" i="1" dirty="0"/>
              <a:t>Dependência</a:t>
            </a:r>
            <a:r>
              <a:rPr lang="pt-BR" sz="2400" dirty="0"/>
              <a:t>.</a:t>
            </a:r>
          </a:p>
        </p:txBody>
      </p:sp>
      <p:sp>
        <p:nvSpPr>
          <p:cNvPr id="12" name="CaixaDeTexto 11"/>
          <p:cNvSpPr txBox="1"/>
          <p:nvPr/>
        </p:nvSpPr>
        <p:spPr>
          <a:xfrm>
            <a:off x="1709338" y="6286520"/>
            <a:ext cx="5067413" cy="369332"/>
          </a:xfrm>
          <a:prstGeom prst="rect">
            <a:avLst/>
          </a:prstGeom>
          <a:noFill/>
        </p:spPr>
        <p:txBody>
          <a:bodyPr wrap="none" rtlCol="0">
            <a:spAutoFit/>
          </a:bodyPr>
          <a:lstStyle/>
          <a:p>
            <a:r>
              <a:rPr lang="pt-BR" i="1" dirty="0"/>
              <a:t>Este tipo de interação dá a idéia de </a:t>
            </a:r>
            <a:r>
              <a:rPr lang="pt-BR" b="1" i="1" dirty="0">
                <a:solidFill>
                  <a:srgbClr val="FF0000"/>
                </a:solidFill>
              </a:rPr>
              <a:t>opcional</a:t>
            </a:r>
            <a:r>
              <a:rPr lang="pt-BR" i="1" dirty="0"/>
              <a:t>.</a:t>
            </a:r>
          </a:p>
        </p:txBody>
      </p:sp>
      <p:pic>
        <p:nvPicPr>
          <p:cNvPr id="13" name="Picture 3"/>
          <p:cNvPicPr>
            <a:picLocks noChangeAspect="1" noChangeArrowheads="1"/>
          </p:cNvPicPr>
          <p:nvPr/>
        </p:nvPicPr>
        <p:blipFill>
          <a:blip r:embed="rId3" cstate="print">
            <a:biLevel thresh="50000"/>
          </a:blip>
          <a:srcRect l="23437" t="28320" r="37012" b="55078"/>
          <a:stretch>
            <a:fillRect/>
          </a:stretch>
        </p:blipFill>
        <p:spPr bwMode="auto">
          <a:xfrm>
            <a:off x="1340481" y="3571876"/>
            <a:ext cx="5446097"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 </a:t>
            </a:r>
            <a:r>
              <a:rPr lang="pt-BR" b="1" dirty="0">
                <a:solidFill>
                  <a:srgbClr val="00B0F0"/>
                </a:solidFill>
              </a:rPr>
              <a:t>Extensão </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86</a:t>
            </a:fld>
            <a:endParaRPr lang="pt-BR"/>
          </a:p>
        </p:txBody>
      </p:sp>
      <p:sp>
        <p:nvSpPr>
          <p:cNvPr id="7" name="CaixaDeTexto 6"/>
          <p:cNvSpPr txBox="1"/>
          <p:nvPr/>
        </p:nvSpPr>
        <p:spPr>
          <a:xfrm>
            <a:off x="214282" y="1785926"/>
            <a:ext cx="8376846" cy="1200329"/>
          </a:xfrm>
          <a:prstGeom prst="rect">
            <a:avLst/>
          </a:prstGeom>
          <a:noFill/>
        </p:spPr>
        <p:txBody>
          <a:bodyPr wrap="square" rtlCol="0">
            <a:spAutoFit/>
          </a:bodyPr>
          <a:lstStyle/>
          <a:p>
            <a:r>
              <a:rPr lang="pt-BR" sz="2400" dirty="0"/>
              <a:t>Na tela de </a:t>
            </a:r>
            <a:r>
              <a:rPr lang="pt-BR" sz="2400" i="1" dirty="0"/>
              <a:t>Alterar os Dados do Cliente</a:t>
            </a:r>
            <a:r>
              <a:rPr lang="pt-BR" sz="2400" dirty="0"/>
              <a:t>, existe um botão de “</a:t>
            </a:r>
            <a:r>
              <a:rPr lang="pt-BR" sz="2400" i="1" dirty="0"/>
              <a:t>Consultar Cliente</a:t>
            </a:r>
            <a:r>
              <a:rPr lang="pt-BR" sz="2400" dirty="0"/>
              <a:t>”. O usuário pode acionar, ou não, este botão. É opcional!</a:t>
            </a:r>
          </a:p>
        </p:txBody>
      </p:sp>
      <p:pic>
        <p:nvPicPr>
          <p:cNvPr id="8" name="Picture 2"/>
          <p:cNvPicPr>
            <a:picLocks noChangeAspect="1" noChangeArrowheads="1"/>
          </p:cNvPicPr>
          <p:nvPr/>
        </p:nvPicPr>
        <p:blipFill>
          <a:blip r:embed="rId3" cstate="print">
            <a:biLevel thresh="50000"/>
          </a:blip>
          <a:srcRect l="21240" t="25390" r="36279" b="53125"/>
          <a:stretch>
            <a:fillRect/>
          </a:stretch>
        </p:blipFill>
        <p:spPr bwMode="auto">
          <a:xfrm>
            <a:off x="1045560" y="3714752"/>
            <a:ext cx="6026770"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Notação - </a:t>
            </a:r>
            <a:r>
              <a:rPr lang="pt-BR" b="1" dirty="0">
                <a:solidFill>
                  <a:srgbClr val="00B0F0"/>
                </a:solidFill>
              </a:rPr>
              <a:t>Inclusão</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87</a:t>
            </a:fld>
            <a:endParaRPr lang="pt-BR"/>
          </a:p>
        </p:txBody>
      </p:sp>
      <p:sp>
        <p:nvSpPr>
          <p:cNvPr id="7" name="CaixaDeTexto 6"/>
          <p:cNvSpPr txBox="1"/>
          <p:nvPr/>
        </p:nvSpPr>
        <p:spPr>
          <a:xfrm>
            <a:off x="214282" y="1785926"/>
            <a:ext cx="8376846" cy="1200329"/>
          </a:xfrm>
          <a:prstGeom prst="rect">
            <a:avLst/>
          </a:prstGeom>
          <a:noFill/>
        </p:spPr>
        <p:txBody>
          <a:bodyPr wrap="square" rtlCol="0">
            <a:spAutoFit/>
          </a:bodyPr>
          <a:lstStyle/>
          <a:p>
            <a:r>
              <a:rPr lang="pt-BR" sz="2400" dirty="0"/>
              <a:t>É representada através de uma seta tracejada, com o estereótipo de &lt;&lt;</a:t>
            </a:r>
            <a:r>
              <a:rPr lang="pt-BR" sz="2400" i="1" dirty="0"/>
              <a:t>include</a:t>
            </a:r>
            <a:r>
              <a:rPr lang="pt-BR" sz="2400" dirty="0"/>
              <a:t>&gt;&gt;. A seta parte do UC que depende para o UC que fornece a necessidade.</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429000"/>
            <a:ext cx="5763383"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 </a:t>
            </a:r>
            <a:r>
              <a:rPr lang="pt-BR" b="1" dirty="0">
                <a:solidFill>
                  <a:srgbClr val="00B0F0"/>
                </a:solidFill>
              </a:rPr>
              <a:t>Inclusão </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88</a:t>
            </a:fld>
            <a:endParaRPr lang="pt-BR"/>
          </a:p>
        </p:txBody>
      </p:sp>
      <p:sp>
        <p:nvSpPr>
          <p:cNvPr id="7" name="CaixaDeTexto 6"/>
          <p:cNvSpPr txBox="1"/>
          <p:nvPr/>
        </p:nvSpPr>
        <p:spPr>
          <a:xfrm>
            <a:off x="214282" y="1785926"/>
            <a:ext cx="8376846" cy="1938992"/>
          </a:xfrm>
          <a:prstGeom prst="rect">
            <a:avLst/>
          </a:prstGeom>
          <a:noFill/>
        </p:spPr>
        <p:txBody>
          <a:bodyPr wrap="square" rtlCol="0">
            <a:spAutoFit/>
          </a:bodyPr>
          <a:lstStyle/>
          <a:p>
            <a:pPr>
              <a:buFont typeface="Arial" pitchFamily="34" charset="0"/>
              <a:buChar char="•"/>
            </a:pPr>
            <a:r>
              <a:rPr lang="pt-BR" sz="2400" dirty="0"/>
              <a:t> O Administrador Mantém Cliente e opcionalmente ele pode Incluir e/ou Alterar dados de Cliente.</a:t>
            </a:r>
          </a:p>
          <a:p>
            <a:pPr>
              <a:buFont typeface="Arial" pitchFamily="34" charset="0"/>
              <a:buChar char="•"/>
            </a:pPr>
            <a:r>
              <a:rPr lang="pt-BR" sz="2400" dirty="0"/>
              <a:t> O Gerente pode fazer as mesmas coisas que o Administrador, porém apenas o Gerente pode Apagar Cliente.</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B1E133B5-36C1-43A8-9363-885FE5A16835}" type="slidenum">
              <a:rPr lang="pt-BR" smtClean="0"/>
              <a:pPr/>
              <a:t>89</a:t>
            </a:fld>
            <a:endParaRPr lang="pt-BR"/>
          </a:p>
        </p:txBody>
      </p:sp>
      <p:pic>
        <p:nvPicPr>
          <p:cNvPr id="19459" name="Picture 3"/>
          <p:cNvPicPr>
            <a:picLocks noChangeAspect="1" noChangeArrowheads="1"/>
          </p:cNvPicPr>
          <p:nvPr/>
        </p:nvPicPr>
        <p:blipFill>
          <a:blip r:embed="rId3" cstate="print">
            <a:biLevel thresh="50000"/>
          </a:blip>
          <a:srcRect l="14648" t="15625" r="22363" b="37500"/>
          <a:stretch>
            <a:fillRect/>
          </a:stretch>
        </p:blipFill>
        <p:spPr bwMode="auto">
          <a:xfrm>
            <a:off x="240196" y="980728"/>
            <a:ext cx="8447544" cy="4714908"/>
          </a:xfrm>
          <a:prstGeom prst="rect">
            <a:avLst/>
          </a:prstGeom>
          <a:noFill/>
          <a:ln w="9525">
            <a:noFill/>
            <a:miter lim="800000"/>
            <a:headEnd/>
            <a:tailEnd/>
          </a:ln>
          <a:effectLst/>
        </p:spPr>
      </p:pic>
      <p:sp>
        <p:nvSpPr>
          <p:cNvPr id="5" name="Título 1"/>
          <p:cNvSpPr txBox="1">
            <a:spLocks/>
          </p:cNvSpPr>
          <p:nvPr/>
        </p:nvSpPr>
        <p:spPr>
          <a:xfrm>
            <a:off x="457200" y="274638"/>
            <a:ext cx="7467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3000" b="0" i="0" u="none" strike="noStrike" kern="1200" cap="small" spc="0" normalizeH="0" baseline="0" noProof="0" dirty="0">
                <a:ln>
                  <a:noFill/>
                </a:ln>
                <a:solidFill>
                  <a:schemeClr val="tx2"/>
                </a:solidFill>
                <a:effectLst/>
                <a:uLnTx/>
                <a:uFillTx/>
                <a:latin typeface="+mj-lt"/>
                <a:ea typeface="+mj-ea"/>
                <a:cs typeface="+mj-cs"/>
              </a:rPr>
              <a:t>Exemplo – </a:t>
            </a:r>
            <a:r>
              <a:rPr kumimoji="0" lang="pt-BR" sz="3000" b="1" i="0" u="none" strike="noStrike" kern="1200" cap="small" spc="0" normalizeH="0" baseline="0" noProof="0" dirty="0">
                <a:ln>
                  <a:noFill/>
                </a:ln>
                <a:solidFill>
                  <a:srgbClr val="00B0F0"/>
                </a:solidFill>
                <a:effectLst/>
                <a:uLnTx/>
                <a:uFillTx/>
                <a:latin typeface="+mj-lt"/>
                <a:ea typeface="+mj-ea"/>
                <a:cs typeface="+mj-cs"/>
              </a:rPr>
              <a:t>Inclusão </a:t>
            </a:r>
          </a:p>
        </p:txBody>
      </p:sp>
      <p:sp>
        <p:nvSpPr>
          <p:cNvPr id="6" name="CaixaDeTexto 5"/>
          <p:cNvSpPr txBox="1"/>
          <p:nvPr/>
        </p:nvSpPr>
        <p:spPr>
          <a:xfrm>
            <a:off x="214282" y="5857892"/>
            <a:ext cx="8143932" cy="646331"/>
          </a:xfrm>
          <a:prstGeom prst="rect">
            <a:avLst/>
          </a:prstGeom>
          <a:blipFill>
            <a:blip r:embed="rId4" cstate="print"/>
            <a:tile tx="0" ty="0" sx="100000" sy="100000" flip="none" algn="tl"/>
          </a:blipFill>
          <a:effectLst>
            <a:innerShdw blurRad="63500" dist="50800" dir="8100000">
              <a:prstClr val="black">
                <a:alpha val="50000"/>
              </a:prstClr>
            </a:innerShdw>
          </a:effectLst>
        </p:spPr>
        <p:txBody>
          <a:bodyPr wrap="square" rtlCol="0">
            <a:spAutoFit/>
          </a:bodyPr>
          <a:lstStyle/>
          <a:p>
            <a:r>
              <a:rPr lang="pt-BR" dirty="0"/>
              <a:t>Uma relação do tipo &lt;&lt;</a:t>
            </a:r>
            <a:r>
              <a:rPr lang="pt-BR" b="1" i="1" dirty="0"/>
              <a:t>include</a:t>
            </a:r>
            <a:r>
              <a:rPr lang="pt-BR" dirty="0"/>
              <a:t>&gt;&gt; ocorre quando o UC anterior (“</a:t>
            </a:r>
            <a:r>
              <a:rPr lang="pt-BR" i="1" dirty="0"/>
              <a:t>Incluir</a:t>
            </a:r>
          </a:p>
          <a:p>
            <a:r>
              <a:rPr lang="pt-BR" i="1" dirty="0"/>
              <a:t>Cliente</a:t>
            </a:r>
            <a:r>
              <a:rPr lang="pt-BR" dirty="0"/>
              <a:t>”)  terminou. Só depois ele fará o cálculo do crédito.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 Indique os atores e os UC</a:t>
            </a:r>
          </a:p>
        </p:txBody>
      </p:sp>
      <p:sp>
        <p:nvSpPr>
          <p:cNvPr id="3" name="Espaço Reservado para Conteúdo 2"/>
          <p:cNvSpPr>
            <a:spLocks noGrp="1"/>
          </p:cNvSpPr>
          <p:nvPr>
            <p:ph sz="quarter" idx="1"/>
          </p:nvPr>
        </p:nvSpPr>
        <p:spPr>
          <a:xfrm>
            <a:off x="285720" y="1600200"/>
            <a:ext cx="8429684" cy="4873752"/>
          </a:xfrm>
        </p:spPr>
        <p:txBody>
          <a:bodyPr/>
          <a:lstStyle/>
          <a:p>
            <a:r>
              <a:rPr lang="pt-BR" sz="2800" dirty="0"/>
              <a:t>Requisito:</a:t>
            </a:r>
          </a:p>
          <a:p>
            <a:pPr lvl="1"/>
            <a:r>
              <a:rPr lang="pt-BR" sz="2500" dirty="0"/>
              <a:t>O </a:t>
            </a:r>
            <a:r>
              <a:rPr lang="pt-BR" sz="2500" b="1" dirty="0">
                <a:solidFill>
                  <a:srgbClr val="00B050"/>
                </a:solidFill>
              </a:rPr>
              <a:t>cliente</a:t>
            </a:r>
            <a:r>
              <a:rPr lang="pt-BR" sz="2500" dirty="0"/>
              <a:t> informa a data, intervalo de horário, quantidade de passagens (adultos/crianças) e o destino de sua viagem para adquirir uma reserva de vôo. O funcionário da operadora do vôo (Administrador) consulta os vôos disponíveis e confirma a reserva.</a:t>
            </a:r>
          </a:p>
          <a:p>
            <a:endParaRPr lang="pt-BR" dirty="0"/>
          </a:p>
        </p:txBody>
      </p:sp>
      <p:cxnSp>
        <p:nvCxnSpPr>
          <p:cNvPr id="6" name="Conector em curva 5"/>
          <p:cNvCxnSpPr/>
          <p:nvPr/>
        </p:nvCxnSpPr>
        <p:spPr>
          <a:xfrm rot="5400000">
            <a:off x="-35751" y="3536157"/>
            <a:ext cx="2786082" cy="571504"/>
          </a:xfrm>
          <a:prstGeom prst="curvedConnector3">
            <a:avLst>
              <a:gd name="adj1" fmla="val 50000"/>
            </a:avLst>
          </a:prstGeom>
          <a:ln w="381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642910" y="5214950"/>
            <a:ext cx="8141972" cy="707886"/>
          </a:xfrm>
          <a:prstGeom prst="rect">
            <a:avLst/>
          </a:prstGeom>
          <a:noFill/>
        </p:spPr>
        <p:txBody>
          <a:bodyPr wrap="none" rtlCol="0">
            <a:spAutoFit/>
          </a:bodyPr>
          <a:lstStyle/>
          <a:p>
            <a:r>
              <a:rPr lang="pt-BR" sz="2000" b="1" dirty="0"/>
              <a:t>Não é ator</a:t>
            </a:r>
            <a:r>
              <a:rPr lang="pt-BR" sz="2000" dirty="0"/>
              <a:t>, pois não interage com o sistema. Se o sistema for uma </a:t>
            </a:r>
          </a:p>
          <a:p>
            <a:r>
              <a:rPr lang="pt-BR" sz="2000" dirty="0"/>
              <a:t>Aplicação para a Web, neste caso, </a:t>
            </a:r>
            <a:r>
              <a:rPr lang="pt-BR" sz="2000" b="1" i="1" dirty="0"/>
              <a:t>Cliente é Ator!</a:t>
            </a:r>
          </a:p>
        </p:txBody>
      </p:sp>
      <p:sp>
        <p:nvSpPr>
          <p:cNvPr id="7" name="Espaço Reservado para Número de Slide 6"/>
          <p:cNvSpPr>
            <a:spLocks noGrp="1"/>
          </p:cNvSpPr>
          <p:nvPr>
            <p:ph type="sldNum" sz="quarter" idx="15"/>
          </p:nvPr>
        </p:nvSpPr>
        <p:spPr/>
        <p:txBody>
          <a:bodyPr/>
          <a:lstStyle/>
          <a:p>
            <a:fld id="{B1E133B5-36C1-43A8-9363-885FE5A16835}" type="slidenum">
              <a:rPr lang="pt-BR" smtClean="0"/>
              <a:pPr/>
              <a:t>9</a:t>
            </a:fld>
            <a:endParaRPr lang="pt-B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Notação – </a:t>
            </a:r>
            <a:r>
              <a:rPr lang="pt-BR" b="1" dirty="0">
                <a:solidFill>
                  <a:srgbClr val="00B0F0"/>
                </a:solidFill>
              </a:rPr>
              <a:t>Generalização (Herança)</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90</a:t>
            </a:fld>
            <a:endParaRPr lang="pt-BR"/>
          </a:p>
        </p:txBody>
      </p:sp>
      <p:sp>
        <p:nvSpPr>
          <p:cNvPr id="7" name="CaixaDeTexto 6"/>
          <p:cNvSpPr txBox="1"/>
          <p:nvPr/>
        </p:nvSpPr>
        <p:spPr>
          <a:xfrm>
            <a:off x="214282" y="1785926"/>
            <a:ext cx="8376846" cy="1569660"/>
          </a:xfrm>
          <a:prstGeom prst="rect">
            <a:avLst/>
          </a:prstGeom>
          <a:noFill/>
        </p:spPr>
        <p:txBody>
          <a:bodyPr wrap="square" rtlCol="0">
            <a:spAutoFit/>
          </a:bodyPr>
          <a:lstStyle/>
          <a:p>
            <a:r>
              <a:rPr lang="pt-BR" sz="2400" dirty="0"/>
              <a:t>É representada através de uma seta com ponta vazia e linha cheia, sem identificação aparente. A seta parte do elemento que depende para o elemento que fornece a necessidade.</a:t>
            </a:r>
          </a:p>
        </p:txBody>
      </p:sp>
      <p:pic>
        <p:nvPicPr>
          <p:cNvPr id="8" name="Picture 2"/>
          <p:cNvPicPr>
            <a:picLocks noChangeAspect="1" noChangeArrowheads="1"/>
          </p:cNvPicPr>
          <p:nvPr/>
        </p:nvPicPr>
        <p:blipFill>
          <a:blip r:embed="rId3" cstate="print">
            <a:biLevel thresh="50000"/>
          </a:blip>
          <a:srcRect l="35889" t="21484" r="30420" b="42383"/>
          <a:stretch>
            <a:fillRect/>
          </a:stretch>
        </p:blipFill>
        <p:spPr bwMode="auto">
          <a:xfrm>
            <a:off x="2285984" y="3369986"/>
            <a:ext cx="4070035" cy="32737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B1E133B5-36C1-43A8-9363-885FE5A16835}" type="slidenum">
              <a:rPr lang="pt-BR" smtClean="0"/>
              <a:pPr/>
              <a:t>91</a:t>
            </a:fld>
            <a:endParaRPr lang="pt-BR"/>
          </a:p>
        </p:txBody>
      </p:sp>
      <p:sp>
        <p:nvSpPr>
          <p:cNvPr id="5" name="Título 1"/>
          <p:cNvSpPr txBox="1">
            <a:spLocks/>
          </p:cNvSpPr>
          <p:nvPr/>
        </p:nvSpPr>
        <p:spPr>
          <a:xfrm>
            <a:off x="457200" y="274638"/>
            <a:ext cx="8258204" cy="1143000"/>
          </a:xfrm>
          <a:prstGeom prst="rect">
            <a:avLst/>
          </a:prstGeom>
        </p:spPr>
        <p:txBody>
          <a:bodyPr/>
          <a:lstStyle/>
          <a:p>
            <a:pPr lvl="0">
              <a:spcBef>
                <a:spcPct val="0"/>
              </a:spcBef>
            </a:pPr>
            <a:r>
              <a:rPr kumimoji="0" lang="pt-BR" sz="3000" b="0" i="0" u="none" strike="noStrike" kern="1200" cap="small" spc="0" normalizeH="0" baseline="0" noProof="0" dirty="0">
                <a:ln>
                  <a:noFill/>
                </a:ln>
                <a:solidFill>
                  <a:schemeClr val="tx2"/>
                </a:solidFill>
                <a:effectLst/>
                <a:uLnTx/>
                <a:uFillTx/>
                <a:latin typeface="+mj-lt"/>
                <a:ea typeface="+mj-ea"/>
                <a:cs typeface="+mj-cs"/>
              </a:rPr>
              <a:t>Exemplo – 1 – </a:t>
            </a:r>
            <a:r>
              <a:rPr kumimoji="0" lang="pt-BR" sz="3000" b="1" i="0" u="none" strike="noStrike" kern="1200" cap="small" spc="0" normalizeH="0" baseline="0" noProof="0" dirty="0">
                <a:ln>
                  <a:noFill/>
                </a:ln>
                <a:solidFill>
                  <a:srgbClr val="00B0F0"/>
                </a:solidFill>
                <a:effectLst/>
                <a:uLnTx/>
                <a:uFillTx/>
                <a:latin typeface="+mj-lt"/>
                <a:ea typeface="+mj-ea"/>
                <a:cs typeface="+mj-cs"/>
              </a:rPr>
              <a:t>Generalização</a:t>
            </a:r>
            <a:r>
              <a:rPr lang="pt-BR" sz="3200" b="1" dirty="0">
                <a:solidFill>
                  <a:srgbClr val="00B0F0"/>
                </a:solidFill>
              </a:rPr>
              <a:t> (Herança)</a:t>
            </a:r>
            <a:r>
              <a:rPr kumimoji="0" lang="pt-BR" sz="3000" b="1" i="0" u="none" strike="noStrike" kern="1200" cap="small" spc="0" normalizeH="0" noProof="0" dirty="0">
                <a:ln>
                  <a:noFill/>
                </a:ln>
                <a:solidFill>
                  <a:srgbClr val="00B0F0"/>
                </a:solidFill>
                <a:effectLst/>
                <a:uLnTx/>
                <a:uFillTx/>
                <a:latin typeface="+mj-lt"/>
                <a:ea typeface="+mj-ea"/>
                <a:cs typeface="+mj-cs"/>
              </a:rPr>
              <a:t> </a:t>
            </a:r>
            <a:endParaRPr kumimoji="0" lang="pt-BR" sz="3000" b="1" i="0" u="none" strike="noStrike" kern="1200" cap="small" spc="0" normalizeH="0" baseline="0" noProof="0" dirty="0">
              <a:ln>
                <a:noFill/>
              </a:ln>
              <a:solidFill>
                <a:srgbClr val="00B0F0"/>
              </a:solidFill>
              <a:effectLst/>
              <a:uLnTx/>
              <a:uFillTx/>
              <a:latin typeface="+mj-lt"/>
              <a:ea typeface="+mj-ea"/>
              <a:cs typeface="+mj-cs"/>
            </a:endParaRPr>
          </a:p>
        </p:txBody>
      </p:sp>
      <p:pic>
        <p:nvPicPr>
          <p:cNvPr id="6" name="Picture 3"/>
          <p:cNvPicPr>
            <a:picLocks noChangeAspect="1" noChangeArrowheads="1"/>
          </p:cNvPicPr>
          <p:nvPr/>
        </p:nvPicPr>
        <p:blipFill>
          <a:blip r:embed="rId3" cstate="print">
            <a:biLevel thresh="50000"/>
          </a:blip>
          <a:srcRect l="20508" t="31250" r="26025" b="31640"/>
          <a:stretch>
            <a:fillRect/>
          </a:stretch>
        </p:blipFill>
        <p:spPr bwMode="auto">
          <a:xfrm>
            <a:off x="216162" y="1428736"/>
            <a:ext cx="8096933"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B1E133B5-36C1-43A8-9363-885FE5A16835}" type="slidenum">
              <a:rPr lang="pt-BR" smtClean="0"/>
              <a:pPr/>
              <a:t>92</a:t>
            </a:fld>
            <a:endParaRPr lang="pt-BR"/>
          </a:p>
        </p:txBody>
      </p:sp>
      <p:sp>
        <p:nvSpPr>
          <p:cNvPr id="5" name="Título 1"/>
          <p:cNvSpPr txBox="1">
            <a:spLocks/>
          </p:cNvSpPr>
          <p:nvPr/>
        </p:nvSpPr>
        <p:spPr>
          <a:xfrm>
            <a:off x="457200" y="274638"/>
            <a:ext cx="8329642" cy="1143000"/>
          </a:xfrm>
          <a:prstGeom prst="rect">
            <a:avLst/>
          </a:prstGeom>
        </p:spPr>
        <p:txBody>
          <a:bodyPr/>
          <a:lstStyle/>
          <a:p>
            <a:pPr lvl="0">
              <a:spcBef>
                <a:spcPct val="0"/>
              </a:spcBef>
            </a:pPr>
            <a:r>
              <a:rPr kumimoji="0" lang="pt-BR" sz="3000" b="0" i="0" u="none" strike="noStrike" kern="1200" cap="small" spc="0" normalizeH="0" baseline="0" noProof="0" dirty="0">
                <a:ln>
                  <a:noFill/>
                </a:ln>
                <a:solidFill>
                  <a:schemeClr val="tx2"/>
                </a:solidFill>
                <a:effectLst/>
                <a:uLnTx/>
                <a:uFillTx/>
                <a:latin typeface="+mj-lt"/>
                <a:ea typeface="+mj-ea"/>
                <a:cs typeface="+mj-cs"/>
              </a:rPr>
              <a:t>Exemplo – 2 – </a:t>
            </a:r>
            <a:r>
              <a:rPr kumimoji="0" lang="pt-BR" sz="3000" b="1" i="0" u="none" strike="noStrike" kern="1200" cap="small" spc="0" normalizeH="0" baseline="0" noProof="0" dirty="0">
                <a:ln>
                  <a:noFill/>
                </a:ln>
                <a:solidFill>
                  <a:srgbClr val="00B0F0"/>
                </a:solidFill>
                <a:effectLst/>
                <a:uLnTx/>
                <a:uFillTx/>
                <a:latin typeface="+mj-lt"/>
                <a:ea typeface="+mj-ea"/>
                <a:cs typeface="+mj-cs"/>
              </a:rPr>
              <a:t>Generalização</a:t>
            </a:r>
            <a:r>
              <a:rPr lang="pt-BR" sz="3200" b="1" dirty="0">
                <a:solidFill>
                  <a:srgbClr val="00B0F0"/>
                </a:solidFill>
              </a:rPr>
              <a:t> (Herança)</a:t>
            </a:r>
            <a:r>
              <a:rPr kumimoji="0" lang="pt-BR" sz="3000" b="1" i="0" u="none" strike="noStrike" kern="1200" cap="small" spc="0" normalizeH="0" noProof="0" dirty="0">
                <a:ln>
                  <a:noFill/>
                </a:ln>
                <a:solidFill>
                  <a:srgbClr val="00B0F0"/>
                </a:solidFill>
                <a:effectLst/>
                <a:uLnTx/>
                <a:uFillTx/>
                <a:latin typeface="+mj-lt"/>
                <a:ea typeface="+mj-ea"/>
                <a:cs typeface="+mj-cs"/>
              </a:rPr>
              <a:t> </a:t>
            </a:r>
            <a:endParaRPr kumimoji="0" lang="pt-BR" sz="3000" b="1" i="0" u="none" strike="noStrike" kern="1200" cap="small" spc="0" normalizeH="0" baseline="0" noProof="0" dirty="0">
              <a:ln>
                <a:noFill/>
              </a:ln>
              <a:solidFill>
                <a:srgbClr val="00B0F0"/>
              </a:solidFill>
              <a:effectLst/>
              <a:uLnTx/>
              <a:uFillTx/>
              <a:latin typeface="+mj-lt"/>
              <a:ea typeface="+mj-ea"/>
              <a:cs typeface="+mj-cs"/>
            </a:endParaRPr>
          </a:p>
        </p:txBody>
      </p:sp>
      <p:pic>
        <p:nvPicPr>
          <p:cNvPr id="20484" name="Picture 4"/>
          <p:cNvPicPr>
            <a:picLocks noChangeAspect="1" noChangeArrowheads="1"/>
          </p:cNvPicPr>
          <p:nvPr/>
        </p:nvPicPr>
        <p:blipFill>
          <a:blip r:embed="rId3" cstate="print">
            <a:biLevel thresh="50000"/>
          </a:blip>
          <a:srcRect l="41016" t="33203" r="28222" b="30664"/>
          <a:stretch>
            <a:fillRect/>
          </a:stretch>
        </p:blipFill>
        <p:spPr bwMode="auto">
          <a:xfrm>
            <a:off x="1731857" y="1358999"/>
            <a:ext cx="5269035" cy="46417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Construção do Diagrama de UC</a:t>
            </a:r>
          </a:p>
        </p:txBody>
      </p:sp>
      <p:sp>
        <p:nvSpPr>
          <p:cNvPr id="3" name="Espaço Reservado para Conteúdo 2"/>
          <p:cNvSpPr>
            <a:spLocks noGrp="1"/>
          </p:cNvSpPr>
          <p:nvPr>
            <p:ph sz="quarter" idx="1"/>
          </p:nvPr>
        </p:nvSpPr>
        <p:spPr>
          <a:xfrm>
            <a:off x="214282" y="1600200"/>
            <a:ext cx="8429684" cy="4873752"/>
          </a:xfrm>
        </p:spPr>
        <p:txBody>
          <a:bodyPr/>
          <a:lstStyle/>
          <a:p>
            <a:r>
              <a:rPr lang="pt-BR" dirty="0"/>
              <a:t>Existem 4 elementos básicos para a construção de um diagrama de Caso de Uso:</a:t>
            </a:r>
          </a:p>
          <a:p>
            <a:pPr lvl="1"/>
            <a:r>
              <a:rPr lang="pt-BR" dirty="0"/>
              <a:t>Atores</a:t>
            </a:r>
          </a:p>
          <a:p>
            <a:pPr lvl="1"/>
            <a:r>
              <a:rPr lang="pt-BR" dirty="0"/>
              <a:t>Casos de uso</a:t>
            </a:r>
          </a:p>
          <a:p>
            <a:pPr lvl="1"/>
            <a:r>
              <a:rPr lang="pt-BR" dirty="0"/>
              <a:t>Interações</a:t>
            </a:r>
          </a:p>
          <a:p>
            <a:pPr lvl="1"/>
            <a:r>
              <a:rPr lang="pt-BR" dirty="0"/>
              <a:t>Cenários</a:t>
            </a:r>
          </a:p>
          <a:p>
            <a:r>
              <a:rPr lang="pt-BR" dirty="0"/>
              <a:t>Existem algumas </a:t>
            </a:r>
            <a:r>
              <a:rPr lang="pt-BR" dirty="0">
                <a:solidFill>
                  <a:srgbClr val="FF0000"/>
                </a:solidFill>
              </a:rPr>
              <a:t>maneiras de aplicação </a:t>
            </a:r>
            <a:r>
              <a:rPr lang="pt-BR" dirty="0"/>
              <a:t>para a construção do diagrama de Casos de Uso:</a:t>
            </a:r>
          </a:p>
          <a:p>
            <a:pPr lvl="1"/>
            <a:r>
              <a:rPr lang="pt-BR" dirty="0"/>
              <a:t>Mostrar todos os casos de uso de um determinado ator;</a:t>
            </a:r>
          </a:p>
          <a:p>
            <a:pPr lvl="1"/>
            <a:r>
              <a:rPr lang="pt-BR" dirty="0"/>
              <a:t>Mostrar todos os casos de uso a serem implementados num determinado cenário;</a:t>
            </a:r>
          </a:p>
          <a:p>
            <a:pPr lvl="1"/>
            <a:r>
              <a:rPr lang="pt-BR" dirty="0"/>
              <a:t>Mostrar um caso de uso e todas as suas relações.</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93</a:t>
            </a:fld>
            <a:endParaRPr lang="pt-B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Passo-a-Passo</a:t>
            </a:r>
            <a:endParaRPr lang="pt-BR" dirty="0"/>
          </a:p>
        </p:txBody>
      </p:sp>
      <p:sp>
        <p:nvSpPr>
          <p:cNvPr id="3" name="Espaço Reservado para Conteúdo 2"/>
          <p:cNvSpPr>
            <a:spLocks noGrp="1"/>
          </p:cNvSpPr>
          <p:nvPr>
            <p:ph sz="quarter" idx="1"/>
          </p:nvPr>
        </p:nvSpPr>
        <p:spPr/>
        <p:txBody>
          <a:bodyPr/>
          <a:lstStyle/>
          <a:p>
            <a:pPr marL="457200" indent="-457200">
              <a:buClr>
                <a:srgbClr val="0070C0"/>
              </a:buClr>
              <a:buSzPct val="90000"/>
              <a:buFont typeface="+mj-lt"/>
              <a:buAutoNum type="arabicPeriod"/>
            </a:pPr>
            <a:r>
              <a:rPr lang="pt-BR" dirty="0"/>
              <a:t>Realizar o </a:t>
            </a:r>
            <a:r>
              <a:rPr lang="pt-BR" dirty="0" err="1"/>
              <a:t>passo-a-passo</a:t>
            </a:r>
            <a:r>
              <a:rPr lang="pt-BR" dirty="0"/>
              <a:t> para a identificação dos UC e atores a partir da definição </a:t>
            </a:r>
            <a:r>
              <a:rPr lang="pt-BR"/>
              <a:t>de </a:t>
            </a:r>
            <a:r>
              <a:rPr lang="pt-BR" smtClean="0"/>
              <a:t>requisitos;</a:t>
            </a:r>
            <a:endParaRPr lang="pt-BR" dirty="0"/>
          </a:p>
          <a:p>
            <a:pPr marL="457200" indent="-457200">
              <a:buClr>
                <a:srgbClr val="0070C0"/>
              </a:buClr>
              <a:buSzPct val="90000"/>
              <a:buFont typeface="+mj-lt"/>
              <a:buAutoNum type="arabicPeriod"/>
            </a:pPr>
            <a:r>
              <a:rPr lang="pt-BR" dirty="0"/>
              <a:t>Identificar as interações entre UC e atores;</a:t>
            </a:r>
          </a:p>
          <a:p>
            <a:pPr marL="457200" indent="-457200">
              <a:buClr>
                <a:srgbClr val="0070C0"/>
              </a:buClr>
              <a:buSzPct val="90000"/>
              <a:buFont typeface="+mj-lt"/>
              <a:buAutoNum type="arabicPeriod"/>
            </a:pPr>
            <a:r>
              <a:rPr lang="pt-BR" dirty="0"/>
              <a:t>Escolher dentre as </a:t>
            </a:r>
            <a:r>
              <a:rPr lang="pt-BR" dirty="0">
                <a:solidFill>
                  <a:srgbClr val="FF0000"/>
                </a:solidFill>
              </a:rPr>
              <a:t>maneiras de aplicação </a:t>
            </a:r>
            <a:r>
              <a:rPr lang="pt-BR" dirty="0"/>
              <a:t>para a construção do diagrama de casos de uso, qual deverá ilustrar melhor o requisito a ser modelado.</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94</a:t>
            </a:fld>
            <a:endParaRPr lang="pt-B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B1E133B5-36C1-43A8-9363-885FE5A16835}" type="slidenum">
              <a:rPr lang="pt-BR" smtClean="0"/>
              <a:pPr/>
              <a:t>95</a:t>
            </a:fld>
            <a:endParaRPr lang="pt-BR"/>
          </a:p>
        </p:txBody>
      </p:sp>
      <p:pic>
        <p:nvPicPr>
          <p:cNvPr id="19460" name="Picture 4"/>
          <p:cNvPicPr>
            <a:picLocks noChangeAspect="1" noChangeArrowheads="1"/>
          </p:cNvPicPr>
          <p:nvPr/>
        </p:nvPicPr>
        <p:blipFill>
          <a:blip r:embed="rId2" cstate="print"/>
          <a:srcRect/>
          <a:stretch>
            <a:fillRect/>
          </a:stretch>
        </p:blipFill>
        <p:spPr bwMode="auto">
          <a:xfrm>
            <a:off x="735760" y="455592"/>
            <a:ext cx="7836768" cy="58309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74638"/>
            <a:ext cx="8643998" cy="1143000"/>
          </a:xfrm>
        </p:spPr>
        <p:txBody>
          <a:bodyPr>
            <a:normAutofit fontScale="90000"/>
          </a:bodyPr>
          <a:lstStyle/>
          <a:p>
            <a:pPr algn="ctr"/>
            <a:r>
              <a:rPr lang="pt-BR" dirty="0"/>
              <a:t>Exercício (1) – Elaborar Diagrama de UC:</a:t>
            </a:r>
            <a:br>
              <a:rPr lang="pt-BR" dirty="0"/>
            </a:br>
            <a:r>
              <a:rPr lang="pt-BR" i="1" dirty="0"/>
              <a:t>Sistema de Controle de Clientes Clínica XYZ</a:t>
            </a:r>
          </a:p>
        </p:txBody>
      </p:sp>
      <p:sp>
        <p:nvSpPr>
          <p:cNvPr id="3" name="Espaço Reservado para Conteúdo 2"/>
          <p:cNvSpPr>
            <a:spLocks noGrp="1"/>
          </p:cNvSpPr>
          <p:nvPr>
            <p:ph sz="quarter" idx="1"/>
          </p:nvPr>
        </p:nvSpPr>
        <p:spPr>
          <a:xfrm>
            <a:off x="214282" y="1600200"/>
            <a:ext cx="8429684" cy="4873752"/>
          </a:xfrm>
        </p:spPr>
        <p:txBody>
          <a:bodyPr>
            <a:normAutofit lnSpcReduction="10000"/>
          </a:bodyPr>
          <a:lstStyle/>
          <a:p>
            <a:r>
              <a:rPr lang="pt-BR" dirty="0"/>
              <a:t>Permitir que o </a:t>
            </a:r>
            <a:r>
              <a:rPr lang="pt-BR" u="sng" dirty="0"/>
              <a:t>sistema</a:t>
            </a:r>
            <a:r>
              <a:rPr lang="pt-BR" dirty="0"/>
              <a:t> inclua clientes com carência e sem carência. Os </a:t>
            </a:r>
            <a:r>
              <a:rPr lang="pt-BR" u="sng" dirty="0"/>
              <a:t>clientes deverão ser cadastrados </a:t>
            </a:r>
            <a:r>
              <a:rPr lang="pt-BR" dirty="0"/>
              <a:t>com os seguintes dados: nome, telefone, endereço, CPF e data de nascimento. Além disso, cada cliente deve ser identificado no sistema por um código;</a:t>
            </a:r>
          </a:p>
          <a:p>
            <a:r>
              <a:rPr lang="pt-BR" u="sng" dirty="0"/>
              <a:t>Todos os clientes </a:t>
            </a:r>
            <a:r>
              <a:rPr lang="pt-BR" dirty="0"/>
              <a:t>cadastrados devem possuir </a:t>
            </a:r>
            <a:r>
              <a:rPr lang="pt-BR" u="sng" dirty="0"/>
              <a:t>uma carteirinha</a:t>
            </a:r>
            <a:r>
              <a:rPr lang="pt-BR" dirty="0"/>
              <a:t>, contendo seu nome, código de identificação e o número da carteirinha;</a:t>
            </a:r>
          </a:p>
          <a:p>
            <a:r>
              <a:rPr lang="pt-BR" dirty="0"/>
              <a:t>O </a:t>
            </a:r>
            <a:r>
              <a:rPr lang="pt-BR" u="sng" dirty="0"/>
              <a:t>sistema deve permitir a consulta dos dados dos clientes</a:t>
            </a:r>
            <a:r>
              <a:rPr lang="pt-BR" dirty="0"/>
              <a:t> cadastrados;</a:t>
            </a:r>
          </a:p>
          <a:p>
            <a:r>
              <a:rPr lang="pt-BR" dirty="0"/>
              <a:t>Além da consulta, deve ser possível que, se alguma informação referente a um </a:t>
            </a:r>
            <a:r>
              <a:rPr lang="pt-BR" u="sng" dirty="0"/>
              <a:t>cliente</a:t>
            </a:r>
            <a:r>
              <a:rPr lang="pt-BR" dirty="0"/>
              <a:t> estiver incoerente, a mesma possa ser </a:t>
            </a:r>
            <a:r>
              <a:rPr lang="pt-BR" u="sng" dirty="0"/>
              <a:t>alterada</a:t>
            </a:r>
            <a:r>
              <a:rPr lang="pt-BR" dirty="0"/>
              <a:t>.</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96</a:t>
            </a:fld>
            <a:endParaRPr lang="pt-B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74638"/>
            <a:ext cx="8643998" cy="1143000"/>
          </a:xfrm>
        </p:spPr>
        <p:txBody>
          <a:bodyPr>
            <a:normAutofit fontScale="90000"/>
          </a:bodyPr>
          <a:lstStyle/>
          <a:p>
            <a:pPr algn="ctr"/>
            <a:r>
              <a:rPr lang="pt-BR" dirty="0"/>
              <a:t>Exercício (1)  – Elaborar Diagrama de UC:</a:t>
            </a:r>
            <a:br>
              <a:rPr lang="pt-BR" dirty="0"/>
            </a:br>
            <a:r>
              <a:rPr lang="pt-BR" i="1" dirty="0"/>
              <a:t>Sistema de Controle de Clientes Clínica XYZ</a:t>
            </a:r>
          </a:p>
        </p:txBody>
      </p:sp>
      <p:sp>
        <p:nvSpPr>
          <p:cNvPr id="3" name="Espaço Reservado para Conteúdo 2"/>
          <p:cNvSpPr>
            <a:spLocks noGrp="1"/>
          </p:cNvSpPr>
          <p:nvPr>
            <p:ph sz="quarter" idx="1"/>
          </p:nvPr>
        </p:nvSpPr>
        <p:spPr>
          <a:xfrm>
            <a:off x="214282" y="1600200"/>
            <a:ext cx="8429684" cy="4873752"/>
          </a:xfrm>
        </p:spPr>
        <p:txBody>
          <a:bodyPr>
            <a:normAutofit/>
          </a:bodyPr>
          <a:lstStyle/>
          <a:p>
            <a:r>
              <a:rPr lang="pt-BR" dirty="0"/>
              <a:t>Caso algum cliente não deseje mais realizar consultas no consultório médico, o mesmo deverá ser excluído. A </a:t>
            </a:r>
            <a:r>
              <a:rPr lang="pt-BR" u="sng" dirty="0"/>
              <a:t>exclusão do cliente </a:t>
            </a:r>
            <a:r>
              <a:rPr lang="pt-BR" dirty="0"/>
              <a:t>deve ser realizada somente se o mesmo não possuir pagamentos pendentes;</a:t>
            </a:r>
          </a:p>
          <a:p>
            <a:r>
              <a:rPr lang="pt-BR" dirty="0"/>
              <a:t>O sistema deverá permitir a </a:t>
            </a:r>
            <a:r>
              <a:rPr lang="pt-BR" u="sng" dirty="0"/>
              <a:t>consulta dos pagamentos pendentes</a:t>
            </a:r>
            <a:r>
              <a:rPr lang="pt-BR" dirty="0"/>
              <a:t> referentes aos clientes.</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97</a:t>
            </a:fld>
            <a:endParaRPr lang="pt-B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B1E133B5-36C1-43A8-9363-885FE5A16835}" type="slidenum">
              <a:rPr lang="pt-BR" smtClean="0"/>
              <a:pPr/>
              <a:t>98</a:t>
            </a:fld>
            <a:endParaRPr lang="pt-BR"/>
          </a:p>
        </p:txBody>
      </p:sp>
      <p:pic>
        <p:nvPicPr>
          <p:cNvPr id="3" name="Imagem 2" descr="Casos de Uso_XYZ.bmp"/>
          <p:cNvPicPr>
            <a:picLocks noChangeAspect="1"/>
          </p:cNvPicPr>
          <p:nvPr/>
        </p:nvPicPr>
        <p:blipFill>
          <a:blip r:embed="rId3" cstate="print"/>
          <a:stretch>
            <a:fillRect/>
          </a:stretch>
        </p:blipFill>
        <p:spPr>
          <a:xfrm>
            <a:off x="642910" y="324731"/>
            <a:ext cx="7532868" cy="6176104"/>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44" y="214290"/>
            <a:ext cx="8643998" cy="1357322"/>
          </a:xfrm>
        </p:spPr>
        <p:txBody>
          <a:bodyPr>
            <a:normAutofit fontScale="90000"/>
          </a:bodyPr>
          <a:lstStyle/>
          <a:p>
            <a:pPr algn="ctr"/>
            <a:r>
              <a:rPr lang="pt-BR" dirty="0"/>
              <a:t>Exercício </a:t>
            </a:r>
            <a:r>
              <a:rPr lang="pt-BR" dirty="0" smtClean="0"/>
              <a:t>(1-a) </a:t>
            </a:r>
            <a:r>
              <a:rPr lang="pt-BR" dirty="0"/>
              <a:t>– Elaborar Modelo Descritivo (Especificação) do UC “Gerar Carteirinha”:</a:t>
            </a:r>
            <a:br>
              <a:rPr lang="pt-BR" dirty="0"/>
            </a:br>
            <a:r>
              <a:rPr lang="pt-BR" i="1" dirty="0"/>
              <a:t>Sistema de Controle de Clientes Clínica XYZ</a:t>
            </a:r>
          </a:p>
        </p:txBody>
      </p:sp>
      <p:sp>
        <p:nvSpPr>
          <p:cNvPr id="3" name="Espaço Reservado para Conteúdo 2"/>
          <p:cNvSpPr>
            <a:spLocks noGrp="1"/>
          </p:cNvSpPr>
          <p:nvPr>
            <p:ph sz="quarter" idx="1"/>
          </p:nvPr>
        </p:nvSpPr>
        <p:spPr>
          <a:xfrm>
            <a:off x="214282" y="1928802"/>
            <a:ext cx="8429684" cy="4545150"/>
          </a:xfrm>
        </p:spPr>
        <p:txBody>
          <a:bodyPr>
            <a:normAutofit/>
          </a:bodyPr>
          <a:lstStyle/>
          <a:p>
            <a:pPr marL="514350" indent="-514350">
              <a:buSzPct val="90000"/>
              <a:buFont typeface="+mj-lt"/>
              <a:buAutoNum type="arabicPeriod"/>
            </a:pPr>
            <a:r>
              <a:rPr lang="pt-BR" sz="2200" dirty="0"/>
              <a:t>Finalidade/Objetivo</a:t>
            </a:r>
          </a:p>
          <a:p>
            <a:pPr marL="880110" lvl="1" indent="-514350"/>
            <a:r>
              <a:rPr lang="pt-BR" sz="1900" dirty="0"/>
              <a:t>Possibilitar que o Administrador do sistema da Clínica forneça as informações para gerar a carteirinha.</a:t>
            </a:r>
          </a:p>
          <a:p>
            <a:pPr marL="514350" indent="-514350">
              <a:buSzPct val="90000"/>
              <a:buFont typeface="+mj-lt"/>
              <a:buAutoNum type="arabicPeriod"/>
            </a:pPr>
            <a:r>
              <a:rPr lang="pt-BR" sz="2200" dirty="0"/>
              <a:t>Atores</a:t>
            </a:r>
          </a:p>
          <a:p>
            <a:pPr marL="880110" lvl="1" indent="-514350"/>
            <a:r>
              <a:rPr lang="pt-BR" sz="1900" dirty="0"/>
              <a:t>Administrador.</a:t>
            </a:r>
          </a:p>
          <a:p>
            <a:pPr marL="514350" indent="-514350">
              <a:buSzPct val="90000"/>
              <a:buFont typeface="+mj-lt"/>
              <a:buAutoNum type="arabicPeriod"/>
            </a:pPr>
            <a:r>
              <a:rPr lang="pt-BR" sz="2200" dirty="0"/>
              <a:t>Pré-condições</a:t>
            </a:r>
          </a:p>
          <a:p>
            <a:pPr marL="880110" lvl="1" indent="-514350"/>
            <a:r>
              <a:rPr lang="pt-BR" sz="1900" dirty="0"/>
              <a:t>O Cliente está cadastrado.</a:t>
            </a:r>
          </a:p>
          <a:p>
            <a:pPr marL="514350" indent="-514350">
              <a:buSzPct val="90000"/>
              <a:buFont typeface="+mj-lt"/>
              <a:buAutoNum type="arabicPeriod"/>
            </a:pPr>
            <a:r>
              <a:rPr lang="pt-BR" sz="2200" dirty="0"/>
              <a:t>Evento inicial</a:t>
            </a:r>
          </a:p>
          <a:p>
            <a:pPr marL="880110" lvl="1" indent="-514350"/>
            <a:r>
              <a:rPr lang="pt-BR" sz="1900" dirty="0"/>
              <a:t>O funcionário Administrador escolhe a opção de cadastrar cliente.</a:t>
            </a:r>
          </a:p>
        </p:txBody>
      </p:sp>
      <p:sp>
        <p:nvSpPr>
          <p:cNvPr id="4" name="Espaço Reservado para Número de Slide 3"/>
          <p:cNvSpPr>
            <a:spLocks noGrp="1"/>
          </p:cNvSpPr>
          <p:nvPr>
            <p:ph type="sldNum" sz="quarter" idx="15"/>
          </p:nvPr>
        </p:nvSpPr>
        <p:spPr/>
        <p:txBody>
          <a:bodyPr/>
          <a:lstStyle/>
          <a:p>
            <a:fld id="{B1E133B5-36C1-43A8-9363-885FE5A16835}" type="slidenum">
              <a:rPr lang="pt-BR" smtClean="0"/>
              <a:pPr/>
              <a:t>99</a:t>
            </a:fld>
            <a:endParaRPr lang="pt-B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4189</TotalTime>
  <Words>6136</Words>
  <Application>Microsoft Office PowerPoint</Application>
  <PresentationFormat>Apresentação na tela (4:3)</PresentationFormat>
  <Paragraphs>737</Paragraphs>
  <Slides>111</Slides>
  <Notes>58</Notes>
  <HiddenSlides>0</HiddenSlides>
  <MMClips>0</MMClips>
  <ScaleCrop>false</ScaleCrop>
  <HeadingPairs>
    <vt:vector size="8" baseType="variant">
      <vt:variant>
        <vt:lpstr>Tema</vt:lpstr>
      </vt:variant>
      <vt:variant>
        <vt:i4>1</vt:i4>
      </vt:variant>
      <vt:variant>
        <vt:lpstr>Vínculos</vt:lpstr>
      </vt:variant>
      <vt:variant>
        <vt:i4>3</vt:i4>
      </vt:variant>
      <vt:variant>
        <vt:lpstr>Títulos de slides</vt:lpstr>
      </vt:variant>
      <vt:variant>
        <vt:i4>111</vt:i4>
      </vt:variant>
      <vt:variant>
        <vt:lpstr>Apresentações personalizadas</vt:lpstr>
      </vt:variant>
      <vt:variant>
        <vt:i4>1</vt:i4>
      </vt:variant>
    </vt:vector>
  </HeadingPairs>
  <TitlesOfParts>
    <vt:vector size="116" baseType="lpstr">
      <vt:lpstr>Balcão Envidraçado</vt:lpstr>
      <vt:lpstr>Desenho1\Drawing\~Caso de Uso-1\Caso de Uso</vt:lpstr>
      <vt:lpstr>Desenho1\Drawing\~Caso de Uso-1\Caso de Uso.3</vt:lpstr>
      <vt:lpstr>Desenho1\Drawing\~Caso de Uso-1\Ator</vt:lpstr>
      <vt:lpstr>Introdução aos Casos de Uso</vt:lpstr>
      <vt:lpstr>Introdução</vt:lpstr>
      <vt:lpstr>Introdução</vt:lpstr>
      <vt:lpstr>Definição de Casos de Uso (UC)</vt:lpstr>
      <vt:lpstr>Em resumo</vt:lpstr>
      <vt:lpstr>Atores</vt:lpstr>
      <vt:lpstr>Exemplo – Indique os atores e os UC</vt:lpstr>
      <vt:lpstr>Apresentação do PowerPoint</vt:lpstr>
      <vt:lpstr>Exemplo – Indique os atores e os UC</vt:lpstr>
      <vt:lpstr>Exemplo – Indique os atores e os UC</vt:lpstr>
      <vt:lpstr>Exemplo – Indique os atores e os UC</vt:lpstr>
      <vt:lpstr>Exemplo – Indique os atores e os UC</vt:lpstr>
      <vt:lpstr>Notação de Caso de Uso</vt:lpstr>
      <vt:lpstr>Notação de Caso de Uso</vt:lpstr>
      <vt:lpstr>Notação de Atores</vt:lpstr>
      <vt:lpstr>Como identificar UC e Atores</vt:lpstr>
      <vt:lpstr>Como identificar UC e Atores Passo-a-passo</vt:lpstr>
      <vt:lpstr>Como identificar Atores</vt:lpstr>
      <vt:lpstr>Como identificar Casos de Uso</vt:lpstr>
      <vt:lpstr>Processo de identificação de atores e casos de uso</vt:lpstr>
      <vt:lpstr>Modelo de descritivo de Uc Narrativa de Uc</vt:lpstr>
      <vt:lpstr>Modelo de descritivo de Uc Narrativa de Uc (cont)</vt:lpstr>
      <vt:lpstr>Narrativas de caso de uso</vt:lpstr>
      <vt:lpstr>Narrativas de caso de uso</vt:lpstr>
      <vt:lpstr>Narrativa do Caso de Uso “Emitir Pedido”</vt:lpstr>
      <vt:lpstr>Narrativa do Caso de Uso “Emitir Pedido” (cont)</vt:lpstr>
      <vt:lpstr>Apresentação do PowerPoint</vt:lpstr>
      <vt:lpstr>Caso de Uso = Objetivo do Ator</vt:lpstr>
      <vt:lpstr>Caso de Uso = Objetivo do Ator (cont)</vt:lpstr>
      <vt:lpstr>Caso de Uso = Objetivo do Ator (cont)</vt:lpstr>
      <vt:lpstr>Caso de Uso = Objetivo do Ator (cont)</vt:lpstr>
      <vt:lpstr>Escopo do Caso de Uso</vt:lpstr>
      <vt:lpstr>Escopo do Caso de Uso (cont)</vt:lpstr>
      <vt:lpstr>Escopo do Caso de Uso (cont)</vt:lpstr>
      <vt:lpstr>Escopo do Caso de Uso (cont)</vt:lpstr>
      <vt:lpstr>Modelo de Casos de Uso: somente uma parte dos Requisitos</vt:lpstr>
      <vt:lpstr>Modelo de Casos de Uso: somente uma parte dos Requisitos (cont)</vt:lpstr>
      <vt:lpstr>Protótipo Visual - Suporte Visual ao Caso de Uso</vt:lpstr>
      <vt:lpstr>Protótipo Visual - Suporte Visual ao Caso de Uso (cont)</vt:lpstr>
      <vt:lpstr>Protótipo Visual - Suporte Visual ao Caso de Uso (cont)</vt:lpstr>
      <vt:lpstr>Protótipo Visual - Suporte Visual ao Caso de Uso (cont)</vt:lpstr>
      <vt:lpstr>Protótipo Visual - Suporte Visual ao Caso de Uso (cont)</vt:lpstr>
      <vt:lpstr>Regras de Negócio</vt:lpstr>
      <vt:lpstr>Descrição do trabalho</vt:lpstr>
      <vt:lpstr>Ferramentas para gerar protótipos</vt:lpstr>
      <vt:lpstr>Vamos descrever também o Caso de Uso “Consultar Preço”:</vt:lpstr>
      <vt:lpstr>Observe agora atentamente a descrição do Caso de Uso "Emitir Pedido“, do exemplo anterior:</vt:lpstr>
      <vt:lpstr>Notação do relacionamento &lt;&lt;include&gt;&gt;</vt:lpstr>
      <vt:lpstr>Notação do relacionamento &lt;&lt;include&gt;&gt; (cont)</vt:lpstr>
      <vt:lpstr>Alguns questionamentos!</vt:lpstr>
      <vt:lpstr>Dependências do Modelo</vt:lpstr>
      <vt:lpstr>Exercício</vt:lpstr>
      <vt:lpstr>Fluxos Alternativos</vt:lpstr>
      <vt:lpstr>Fluxos Alternativos (cont)</vt:lpstr>
      <vt:lpstr>Fluxos Alternativos (cont)</vt:lpstr>
      <vt:lpstr>Fluxos Alternativos (cont)</vt:lpstr>
      <vt:lpstr>Fluxos Alternativos (cont)</vt:lpstr>
      <vt:lpstr>Fluxos Alternativos (cont)</vt:lpstr>
      <vt:lpstr>Fluxos Alternativos (cont)</vt:lpstr>
      <vt:lpstr>Fluxos Alternativos (cont)</vt:lpstr>
      <vt:lpstr>Fluxos Alternativos (cont)</vt:lpstr>
      <vt:lpstr>Fluxos Alternativos Uma observação importante!</vt:lpstr>
      <vt:lpstr>Fluxos Alternativos Uma observação importante!</vt:lpstr>
      <vt:lpstr>Apresentação do PowerPoint</vt:lpstr>
      <vt:lpstr>Especificação do Caso de Uso: nº - Nome</vt:lpstr>
      <vt:lpstr>Especificação do Caso de Uso: nº - Nome</vt:lpstr>
      <vt:lpstr>Apresentação do PowerPoint</vt:lpstr>
      <vt:lpstr>Apresentação do PowerPoint</vt:lpstr>
      <vt:lpstr>Exemplo 1</vt:lpstr>
      <vt:lpstr>Caso de Uso: UC01 – Consultar Vôo</vt:lpstr>
      <vt:lpstr>Caso de Uso: UC01 – Consultar Vôo</vt:lpstr>
      <vt:lpstr>Caso de Uso: UC01 – Consultar Vôo</vt:lpstr>
      <vt:lpstr>Exemplo 2</vt:lpstr>
      <vt:lpstr>Apresentação do PowerPoint</vt:lpstr>
      <vt:lpstr>Apresentação do PowerPoint</vt:lpstr>
      <vt:lpstr>Apresentação do PowerPoint</vt:lpstr>
      <vt:lpstr>Exercício</vt:lpstr>
      <vt:lpstr>Introdução ao Diagrama de Casos de Uso</vt:lpstr>
      <vt:lpstr>Introdução – Diagramas de UC</vt:lpstr>
      <vt:lpstr>Aplicação dos Diagramas de UC</vt:lpstr>
      <vt:lpstr>Aplicação dos Diagramas de UC</vt:lpstr>
      <vt:lpstr>Interações envolvendo Casos de Uso e Atores</vt:lpstr>
      <vt:lpstr>Apresentação do PowerPoint</vt:lpstr>
      <vt:lpstr>Notação - Associação</vt:lpstr>
      <vt:lpstr>Notação - Extensão</vt:lpstr>
      <vt:lpstr>Exemplo – Extensão </vt:lpstr>
      <vt:lpstr>Notação - Inclusão</vt:lpstr>
      <vt:lpstr>Exemplo – Inclusão </vt:lpstr>
      <vt:lpstr>Apresentação do PowerPoint</vt:lpstr>
      <vt:lpstr>Notação – Generalização (Herança)</vt:lpstr>
      <vt:lpstr>Apresentação do PowerPoint</vt:lpstr>
      <vt:lpstr>Apresentação do PowerPoint</vt:lpstr>
      <vt:lpstr>Construção do Diagrama de UC</vt:lpstr>
      <vt:lpstr>Passo-a-Passo</vt:lpstr>
      <vt:lpstr>Apresentação do PowerPoint</vt:lpstr>
      <vt:lpstr>Exercício (1) – Elaborar Diagrama de UC: Sistema de Controle de Clientes Clínica XYZ</vt:lpstr>
      <vt:lpstr>Exercício (1)  – Elaborar Diagrama de UC: Sistema de Controle de Clientes Clínica XYZ</vt:lpstr>
      <vt:lpstr>Apresentação do PowerPoint</vt:lpstr>
      <vt:lpstr>Exercício (1-a) – Elaborar Modelo Descritivo (Especificação) do UC “Gerar Carteirinha”: Sistema de Controle de Clientes Clínica XYZ</vt:lpstr>
      <vt:lpstr>Caso de Uso: UC05 – Gerar Carteirinha</vt:lpstr>
      <vt:lpstr>Exercício (2) – Elaborar Diagrama de UC: Sistema de Matrículas</vt:lpstr>
      <vt:lpstr>Exercício (2) – Elaborar Diagrama de UC: Sistema de Matrículas</vt:lpstr>
      <vt:lpstr>Exercício (2) – Encontrando Atores</vt:lpstr>
      <vt:lpstr>Exercício (2) – Encontrando Atores</vt:lpstr>
      <vt:lpstr>Atores</vt:lpstr>
      <vt:lpstr>Exercício (2) – Encontrando Casos de Uso</vt:lpstr>
      <vt:lpstr>Exercício (2) – Encontrando Casos de Uso</vt:lpstr>
      <vt:lpstr>Casos de Uso</vt:lpstr>
      <vt:lpstr>Apresentação do PowerPoint</vt:lpstr>
      <vt:lpstr>referências</vt:lpstr>
      <vt:lpstr>F I M</vt:lpstr>
      <vt:lpstr>Apresentação personalizada 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aos Casos de Uso</dc:title>
  <dc:creator>Luiz Carlos Begosso</dc:creator>
  <cp:lastModifiedBy>Diomara</cp:lastModifiedBy>
  <cp:revision>303</cp:revision>
  <dcterms:created xsi:type="dcterms:W3CDTF">2008-04-27T20:31:32Z</dcterms:created>
  <dcterms:modified xsi:type="dcterms:W3CDTF">2022-04-18T23:06:22Z</dcterms:modified>
</cp:coreProperties>
</file>