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95" r:id="rId1"/>
  </p:sldMasterIdLst>
  <p:sldIdLst>
    <p:sldId id="257" r:id="rId2"/>
    <p:sldId id="421" r:id="rId3"/>
    <p:sldId id="510" r:id="rId4"/>
    <p:sldId id="511" r:id="rId5"/>
    <p:sldId id="512" r:id="rId6"/>
    <p:sldId id="513" r:id="rId7"/>
    <p:sldId id="518" r:id="rId8"/>
    <p:sldId id="517" r:id="rId9"/>
    <p:sldId id="519" r:id="rId10"/>
    <p:sldId id="521" r:id="rId11"/>
    <p:sldId id="520" r:id="rId12"/>
    <p:sldId id="514" r:id="rId13"/>
    <p:sldId id="516" r:id="rId14"/>
    <p:sldId id="515" r:id="rId15"/>
    <p:sldId id="52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39B"/>
    <a:srgbClr val="E17B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185889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418656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05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943653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711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3068137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1549745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142009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317953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47149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74032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398780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75638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5029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24BB289-06EE-45EC-A8F4-0272BC4050DF}" type="datetimeFigureOut">
              <a:rPr lang="pt-BR" smtClean="0"/>
              <a:t>07/04/2023</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3552AD8A-13EF-40B3-B2B0-91C607E64202}" type="slidenum">
              <a:rPr lang="pt-BR" smtClean="0"/>
              <a:t>‹nº›</a:t>
            </a:fld>
            <a:endParaRPr lang="pt-BR" dirty="0"/>
          </a:p>
        </p:txBody>
      </p:sp>
    </p:spTree>
    <p:extLst>
      <p:ext uri="{BB962C8B-B14F-4D97-AF65-F5344CB8AC3E}">
        <p14:creationId xmlns:p14="http://schemas.microsoft.com/office/powerpoint/2010/main" val="65327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3552AD8A-13EF-40B3-B2B0-91C607E64202}" type="slidenum">
              <a:rPr lang="pt-BR" smtClean="0"/>
              <a:t>‹nº›</a:t>
            </a:fld>
            <a:endParaRPr lang="pt-BR" dirty="0"/>
          </a:p>
        </p:txBody>
      </p:sp>
      <p:sp>
        <p:nvSpPr>
          <p:cNvPr id="5" name="Date Placeholder 4"/>
          <p:cNvSpPr>
            <a:spLocks noGrp="1"/>
          </p:cNvSpPr>
          <p:nvPr>
            <p:ph type="dt" sz="half" idx="10"/>
          </p:nvPr>
        </p:nvSpPr>
        <p:spPr/>
        <p:txBody>
          <a:bodyPr/>
          <a:lstStyle/>
          <a:p>
            <a:fld id="{224BB289-06EE-45EC-A8F4-0272BC4050DF}" type="datetimeFigureOut">
              <a:rPr lang="pt-BR" smtClean="0"/>
              <a:t>07/04/2023</a:t>
            </a:fld>
            <a:endParaRPr lang="pt-BR" dirty="0"/>
          </a:p>
        </p:txBody>
      </p:sp>
    </p:spTree>
    <p:extLst>
      <p:ext uri="{BB962C8B-B14F-4D97-AF65-F5344CB8AC3E}">
        <p14:creationId xmlns:p14="http://schemas.microsoft.com/office/powerpoint/2010/main" val="1429987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24BB289-06EE-45EC-A8F4-0272BC4050DF}" type="datetimeFigureOut">
              <a:rPr lang="pt-BR" smtClean="0"/>
              <a:t>07/04/2023</a:t>
            </a:fld>
            <a:endParaRPr lang="pt-B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52AD8A-13EF-40B3-B2B0-91C607E64202}" type="slidenum">
              <a:rPr lang="pt-BR" smtClean="0"/>
              <a:t>‹nº›</a:t>
            </a:fld>
            <a:endParaRPr lang="pt-BR" dirty="0"/>
          </a:p>
        </p:txBody>
      </p:sp>
    </p:spTree>
    <p:extLst>
      <p:ext uri="{BB962C8B-B14F-4D97-AF65-F5344CB8AC3E}">
        <p14:creationId xmlns:p14="http://schemas.microsoft.com/office/powerpoint/2010/main" val="179283030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4">
            <a:extLst>
              <a:ext uri="{FF2B5EF4-FFF2-40B4-BE49-F238E27FC236}">
                <a16:creationId xmlns:a16="http://schemas.microsoft.com/office/drawing/2014/main" id="{0ECD0486-E7A8-4A11-4364-267282B5E1A5}"/>
              </a:ext>
            </a:extLst>
          </p:cNvPr>
          <p:cNvSpPr>
            <a:spLocks noChangeArrowheads="1"/>
          </p:cNvSpPr>
          <p:nvPr/>
        </p:nvSpPr>
        <p:spPr bwMode="auto">
          <a:xfrm>
            <a:off x="1618457" y="2767476"/>
            <a:ext cx="9175750" cy="1764374"/>
          </a:xfrm>
          <a:prstGeom prst="verticalScroll">
            <a:avLst>
              <a:gd name="adj" fmla="val 0"/>
            </a:avLst>
          </a:prstGeom>
          <a:solidFill>
            <a:srgbClr val="00539B">
              <a:alpha val="80000"/>
            </a:srgbClr>
          </a:solidFill>
          <a:ln w="57150">
            <a:solidFill>
              <a:srgbClr val="E17B19"/>
            </a:solidFill>
            <a:round/>
            <a:headEnd/>
            <a:tailEnd/>
          </a:ln>
          <a:effectLst>
            <a:softEdge rad="0"/>
          </a:effectLst>
        </p:spPr>
        <p:txBody>
          <a:bodyPr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50000"/>
              </a:lnSpc>
              <a:spcBef>
                <a:spcPct val="0"/>
              </a:spcBef>
              <a:buFontTx/>
              <a:buNone/>
            </a:pPr>
            <a:r>
              <a:rPr lang="pt-BR" altLang="pt-BR" sz="2800" b="1" dirty="0">
                <a:solidFill>
                  <a:schemeClr val="bg1"/>
                </a:solidFill>
                <a:latin typeface="Calibri" panose="020F0502020204030204" pitchFamily="34" charset="0"/>
                <a:cs typeface="Calibri" panose="020F0502020204030204" pitchFamily="34" charset="0"/>
              </a:rPr>
              <a:t>SISTEMA PARA GERENCIAMENTO DE RETIRO E CONTROLE DE BOVINOS LEITEIROS </a:t>
            </a:r>
          </a:p>
        </p:txBody>
      </p:sp>
      <p:sp>
        <p:nvSpPr>
          <p:cNvPr id="2051" name="Text Box 5">
            <a:extLst>
              <a:ext uri="{FF2B5EF4-FFF2-40B4-BE49-F238E27FC236}">
                <a16:creationId xmlns:a16="http://schemas.microsoft.com/office/drawing/2014/main" id="{56F697FF-ACC4-F893-B4FE-3B5842DBBDEE}"/>
              </a:ext>
            </a:extLst>
          </p:cNvPr>
          <p:cNvSpPr txBox="1">
            <a:spLocks noChangeArrowheads="1"/>
          </p:cNvSpPr>
          <p:nvPr/>
        </p:nvSpPr>
        <p:spPr bwMode="auto">
          <a:xfrm>
            <a:off x="1524000" y="5357813"/>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10000"/>
              </a:lnSpc>
              <a:spcBef>
                <a:spcPct val="50000"/>
              </a:spcBef>
              <a:buFontTx/>
              <a:buNone/>
            </a:pPr>
            <a:r>
              <a:rPr lang="pt-BR" altLang="pt-BR" sz="2400" b="1" dirty="0">
                <a:latin typeface="Calibri" panose="020F0502020204030204" pitchFamily="34" charset="0"/>
                <a:cs typeface="Calibri" panose="020F0502020204030204" pitchFamily="34" charset="0"/>
              </a:rPr>
              <a:t>Aluno:</a:t>
            </a:r>
            <a:r>
              <a:rPr lang="pt-BR" altLang="pt-BR" sz="2400" b="1" dirty="0">
                <a:solidFill>
                  <a:schemeClr val="accent2"/>
                </a:solidFill>
                <a:latin typeface="Calibri" panose="020F0502020204030204" pitchFamily="34" charset="0"/>
                <a:cs typeface="Calibri" panose="020F0502020204030204" pitchFamily="34" charset="0"/>
              </a:rPr>
              <a:t> </a:t>
            </a:r>
            <a:r>
              <a:rPr lang="pt-BR" altLang="pt-BR" sz="2400" b="1" dirty="0">
                <a:solidFill>
                  <a:srgbClr val="10398A"/>
                </a:solidFill>
                <a:latin typeface="Calibri" panose="020F0502020204030204" pitchFamily="34" charset="0"/>
                <a:cs typeface="Calibri" panose="020F0502020204030204" pitchFamily="34" charset="0"/>
              </a:rPr>
              <a:t>Vinícius Fernando dos Santos Moreira</a:t>
            </a:r>
            <a:endParaRPr lang="pt-BR" altLang="pt-BR" sz="2400" b="1" dirty="0">
              <a:latin typeface="Calibri" panose="020F0502020204030204" pitchFamily="34" charset="0"/>
              <a:cs typeface="Calibri" panose="020F0502020204030204" pitchFamily="34" charset="0"/>
            </a:endParaRPr>
          </a:p>
          <a:p>
            <a:pPr>
              <a:lnSpc>
                <a:spcPct val="110000"/>
              </a:lnSpc>
              <a:spcBef>
                <a:spcPct val="50000"/>
              </a:spcBef>
              <a:buFontTx/>
              <a:buNone/>
            </a:pPr>
            <a:r>
              <a:rPr lang="pt-BR" altLang="pt-BR" sz="2400" b="1" dirty="0">
                <a:latin typeface="Calibri" panose="020F0502020204030204" pitchFamily="34" charset="0"/>
                <a:cs typeface="Calibri" panose="020F0502020204030204" pitchFamily="34" charset="0"/>
              </a:rPr>
              <a:t>Orientador:</a:t>
            </a:r>
            <a:r>
              <a:rPr lang="pt-BR" altLang="pt-BR" sz="2400" b="1" dirty="0">
                <a:solidFill>
                  <a:schemeClr val="accent2"/>
                </a:solidFill>
                <a:latin typeface="Calibri" panose="020F0502020204030204" pitchFamily="34" charset="0"/>
                <a:cs typeface="Calibri" panose="020F0502020204030204" pitchFamily="34" charset="0"/>
              </a:rPr>
              <a:t> Me. Diomara Martins Reigato Barros</a:t>
            </a:r>
            <a:endParaRPr lang="pt-BR" altLang="pt-BR" sz="2400" b="1" dirty="0">
              <a:solidFill>
                <a:srgbClr val="10398A"/>
              </a:solidFill>
              <a:latin typeface="Calibri" panose="020F0502020204030204" pitchFamily="34" charset="0"/>
              <a:cs typeface="Calibri" panose="020F0502020204030204" pitchFamily="34" charset="0"/>
            </a:endParaRPr>
          </a:p>
        </p:txBody>
      </p:sp>
      <p:pic>
        <p:nvPicPr>
          <p:cNvPr id="2052" name="Picture 13" descr="FEMA3">
            <a:extLst>
              <a:ext uri="{FF2B5EF4-FFF2-40B4-BE49-F238E27FC236}">
                <a16:creationId xmlns:a16="http://schemas.microsoft.com/office/drawing/2014/main" id="{144F6B24-423F-B41E-5C71-815AE71FE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6" y="214313"/>
            <a:ext cx="271462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CaixaDeTexto 8">
            <a:extLst>
              <a:ext uri="{FF2B5EF4-FFF2-40B4-BE49-F238E27FC236}">
                <a16:creationId xmlns:a16="http://schemas.microsoft.com/office/drawing/2014/main" id="{D335EC44-FE11-705E-178E-8F113D5BFC47}"/>
              </a:ext>
            </a:extLst>
          </p:cNvPr>
          <p:cNvSpPr txBox="1">
            <a:spLocks noChangeArrowheads="1"/>
          </p:cNvSpPr>
          <p:nvPr/>
        </p:nvSpPr>
        <p:spPr bwMode="auto">
          <a:xfrm>
            <a:off x="2952751" y="701675"/>
            <a:ext cx="6507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pt-BR" altLang="pt-BR" sz="2000" dirty="0">
                <a:solidFill>
                  <a:srgbClr val="10398A"/>
                </a:solidFill>
                <a:latin typeface="Arial Black" panose="020B0A04020102020204" pitchFamily="34" charset="0"/>
              </a:rPr>
              <a:t>Fundação Educacional do Município de Assis</a:t>
            </a:r>
          </a:p>
        </p:txBody>
      </p:sp>
      <p:sp>
        <p:nvSpPr>
          <p:cNvPr id="2054" name="Text Box 9">
            <a:extLst>
              <a:ext uri="{FF2B5EF4-FFF2-40B4-BE49-F238E27FC236}">
                <a16:creationId xmlns:a16="http://schemas.microsoft.com/office/drawing/2014/main" id="{60641FD9-9E87-095F-F457-B3A1ADDAB690}"/>
              </a:ext>
            </a:extLst>
          </p:cNvPr>
          <p:cNvSpPr txBox="1">
            <a:spLocks noChangeArrowheads="1"/>
          </p:cNvSpPr>
          <p:nvPr/>
        </p:nvSpPr>
        <p:spPr bwMode="auto">
          <a:xfrm>
            <a:off x="1774825" y="1916113"/>
            <a:ext cx="864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rgbClr val="CC0000"/>
                </a:solidFill>
                <a:latin typeface="Calibri" panose="020F0502020204030204" pitchFamily="34" charset="0"/>
                <a:cs typeface="Calibri" panose="020F0502020204030204" pitchFamily="34" charset="0"/>
              </a:rPr>
              <a:t>QUALIFICAÇÃO</a:t>
            </a:r>
          </a:p>
        </p:txBody>
      </p:sp>
      <p:sp>
        <p:nvSpPr>
          <p:cNvPr id="2055" name="Text Box 10">
            <a:extLst>
              <a:ext uri="{FF2B5EF4-FFF2-40B4-BE49-F238E27FC236}">
                <a16:creationId xmlns:a16="http://schemas.microsoft.com/office/drawing/2014/main" id="{9ED4E178-B32F-82B0-4483-51487BF4691D}"/>
              </a:ext>
            </a:extLst>
          </p:cNvPr>
          <p:cNvSpPr txBox="1">
            <a:spLocks noChangeArrowheads="1"/>
          </p:cNvSpPr>
          <p:nvPr/>
        </p:nvSpPr>
        <p:spPr bwMode="auto">
          <a:xfrm>
            <a:off x="1774826" y="1243013"/>
            <a:ext cx="8569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latin typeface="Calibri" panose="020F0502020204030204" pitchFamily="34" charset="0"/>
                <a:cs typeface="Calibri" panose="020F0502020204030204" pitchFamily="34" charset="0"/>
              </a:rPr>
              <a:t>COORDENADORIA DE INFORMÁTICA – TCC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DIAGRAMAS DE ATIVIDADES</a:t>
            </a:r>
          </a:p>
        </p:txBody>
      </p:sp>
      <p:pic>
        <p:nvPicPr>
          <p:cNvPr id="2" name="Imagem 1">
            <a:extLst>
              <a:ext uri="{FF2B5EF4-FFF2-40B4-BE49-F238E27FC236}">
                <a16:creationId xmlns:a16="http://schemas.microsoft.com/office/drawing/2014/main" id="{8A7A6B52-D25F-49A6-3BF2-E1E292C0293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8189" y="523220"/>
            <a:ext cx="9840785" cy="6143731"/>
          </a:xfrm>
          <a:prstGeom prst="rect">
            <a:avLst/>
          </a:prstGeom>
        </p:spPr>
      </p:pic>
    </p:spTree>
    <p:extLst>
      <p:ext uri="{BB962C8B-B14F-4D97-AF65-F5344CB8AC3E}">
        <p14:creationId xmlns:p14="http://schemas.microsoft.com/office/powerpoint/2010/main" val="388584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DIAGRAMAS DE SEQUÊNCIA</a:t>
            </a:r>
          </a:p>
        </p:txBody>
      </p:sp>
      <p:pic>
        <p:nvPicPr>
          <p:cNvPr id="2" name="Imagem 1">
            <a:extLst>
              <a:ext uri="{FF2B5EF4-FFF2-40B4-BE49-F238E27FC236}">
                <a16:creationId xmlns:a16="http://schemas.microsoft.com/office/drawing/2014/main" id="{4EF07AB9-B902-F7EF-8AD3-7933BDA8497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756" y="523220"/>
            <a:ext cx="6783004" cy="3240397"/>
          </a:xfrm>
          <a:prstGeom prst="rect">
            <a:avLst/>
          </a:prstGeom>
        </p:spPr>
      </p:pic>
      <p:pic>
        <p:nvPicPr>
          <p:cNvPr id="3" name="Imagem 2">
            <a:extLst>
              <a:ext uri="{FF2B5EF4-FFF2-40B4-BE49-F238E27FC236}">
                <a16:creationId xmlns:a16="http://schemas.microsoft.com/office/drawing/2014/main" id="{8827F3B4-EA02-6AAB-AD96-CBB731F7B3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8756" y="3742016"/>
            <a:ext cx="6783004" cy="3115984"/>
          </a:xfrm>
          <a:prstGeom prst="rect">
            <a:avLst/>
          </a:prstGeom>
        </p:spPr>
      </p:pic>
    </p:spTree>
    <p:extLst>
      <p:ext uri="{BB962C8B-B14F-4D97-AF65-F5344CB8AC3E}">
        <p14:creationId xmlns:p14="http://schemas.microsoft.com/office/powerpoint/2010/main" val="1403212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REFERÊNCIAS</a:t>
            </a:r>
          </a:p>
        </p:txBody>
      </p:sp>
      <p:sp>
        <p:nvSpPr>
          <p:cNvPr id="2" name="Text Box 7">
            <a:extLst>
              <a:ext uri="{FF2B5EF4-FFF2-40B4-BE49-F238E27FC236}">
                <a16:creationId xmlns:a16="http://schemas.microsoft.com/office/drawing/2014/main" id="{72CE3C05-98CD-8E89-428D-9D559F0F1A41}"/>
              </a:ext>
            </a:extLst>
          </p:cNvPr>
          <p:cNvSpPr txBox="1">
            <a:spLocks noChangeArrowheads="1"/>
          </p:cNvSpPr>
          <p:nvPr/>
        </p:nvSpPr>
        <p:spPr bwMode="auto">
          <a:xfrm>
            <a:off x="0" y="1179442"/>
            <a:ext cx="11550595" cy="493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ALBERTO, Matheus. Flutter: o que é e tudo sobre o framework Alura. 2022. Disponível em &lt; https://www.alura.com.br/artigos/flutter/&gt;.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ASTAH. Astah UML Astah. 2023. Disponível em &lt; https://astah.net/products/astah-community/&gt;.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BRUGNARO, Ricardo; BACHA, Carlos José Caetano. Análise da participação da agropecuária no PIB do Brasil de 1986 a 2004. In: Estudos Econômicos (São Paulo), 39, 2009, São Paulo, Brasil. Conference Proceedings, 1, Março, 2009, 128p.</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CENTRO DE ESTUDOS AVANÇADOS EM ECONOMIA APLICADA DA ESALQ/USP, São Paulo-SP. PIB do agronegócio brasileiro. CEPEA - ESALQ. 2022. Disponível em &lt; https://www.cepea.esalq.usp.br/br/pib-do-agronegocio-brasileiro.aspx&gt;. Acesso em: 04 mar.2023.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DART. Dart overview Dart. 2023. Disponível em &lt; https://dart.dev/overview&gt;.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FABFORCE. DBDesigner 4 fabFORCE. 2003. Disponível em &lt; https://www.fabforce.net/dbdesigner4/index.php&gt;.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FREEMIND. FreeMind - software gratuito de mapeamento mental FreeMind. 2016. Disponível em &lt;https://freemind.sourceforge.net/wiki/index.php/Main_Page/&gt;.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LUCIDCHART. Conceito de diagrama entidade relacionamento Lucidchart. 2023. Disponível em &lt;https://www.lucidchart.com/pages/pt/o-que-e-diagrama-entidade-relacionamento&gt;. Acesso em: 21 fev.2023.</a:t>
            </a:r>
          </a:p>
          <a:p>
            <a:pPr marL="800100" lvl="1" indent="-342900">
              <a:spcBef>
                <a:spcPct val="40000"/>
              </a:spcBef>
              <a:buFont typeface="Wingdings" panose="05000000000000000000" pitchFamily="2" charset="2"/>
              <a:buChar char="§"/>
            </a:pPr>
            <a:endParaRPr lang="pt-BR" altLang="pt-BR" sz="1400" b="1" dirty="0">
              <a:solidFill>
                <a:srgbClr val="10398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944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REFERÊNCIAS</a:t>
            </a:r>
          </a:p>
        </p:txBody>
      </p:sp>
      <p:sp>
        <p:nvSpPr>
          <p:cNvPr id="2" name="Text Box 7">
            <a:extLst>
              <a:ext uri="{FF2B5EF4-FFF2-40B4-BE49-F238E27FC236}">
                <a16:creationId xmlns:a16="http://schemas.microsoft.com/office/drawing/2014/main" id="{72CE3C05-98CD-8E89-428D-9D559F0F1A41}"/>
              </a:ext>
            </a:extLst>
          </p:cNvPr>
          <p:cNvSpPr txBox="1">
            <a:spLocks noChangeArrowheads="1"/>
          </p:cNvSpPr>
          <p:nvPr/>
        </p:nvSpPr>
        <p:spPr bwMode="auto">
          <a:xfrm>
            <a:off x="0" y="728868"/>
            <a:ext cx="11550595"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40000"/>
              </a:spcBef>
              <a:buNone/>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LUCIDCHART. O que é UML? Lucidchart. 2023. Disponível em &lt; https://www.lucidchart.com/pages/pt/o-que-e-uml#:~:text=um%20diagrama%20UML-,O%20que%20%C3%A9%20UML%3F,tanto%20estruturalmente%20quanto%20para%20comportamentos./&gt;. Acesso em: 21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MACHADO, João Guilherme de Camargo Ferraz; NANTES, José Flávio Diniz. Adoção da tecnologia da informação em organizações rurais: o caso da pecuária de corte. In: Gestão &amp; Produção, 18, 2011, São Carlos, Brasil. Conference Proceedings, 3, Outubro, 2011, 557p.</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MAGALHÃES, Nayara. O futuro da tecnologia pecuária na produção de leite. PRODAP. 2019. Disponível em &lt;https://blog.prodap.com.br/tecnologia-pecuaria-na-producao-de-leite/&gt;. Acesso em: 13 mai.2022.</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MICROSOFT. Visual Studio Code Microsoft. 2023. Disponível em &lt; https://code.visualstudio.com/docs &gt;.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NOLETO, Cairo. UML: o que é, para que serve e quando usar essa linguagem de notação? BeTrybe. 2022. Disponível em &lt;https://blog.betrybe.com/tecnologia/uml/&gt;.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SEMPER LEITE, Viçosa-MG. SEMPER LEITE. 2022. Disponível em &lt; https://www.pecuariabrasilassessoria.com.br/software-gado-leite.php&gt;. Acesso em: 26 mai.2022.</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SMARTMILK, Belo Horizonte-MG. SMARTMILK. 2022. Disponível em &lt; https://smartmilk.com.br/pt/&gt;. Acesso em: 26 mai.2022.</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SQLITE. What Is SQLite? SQLite. 2022. Disponível em &lt; https://www.sqlite.org/index.html&gt;. Acesso em: 20 fev.2023.</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a:p>
            <a:pPr marL="800100" lvl="1" indent="-342900">
              <a:spcBef>
                <a:spcPct val="40000"/>
              </a:spcBef>
              <a:buFont typeface="Wingdings" panose="05000000000000000000" pitchFamily="2" charset="2"/>
              <a:buChar char="§"/>
            </a:pPr>
            <a:r>
              <a:rPr lang="pt-BR" altLang="pt-BR" sz="1200" b="1" dirty="0">
                <a:solidFill>
                  <a:srgbClr val="10398A"/>
                </a:solidFill>
                <a:latin typeface="Calibri" panose="020F0502020204030204" pitchFamily="34" charset="0"/>
                <a:cs typeface="Calibri" panose="020F0502020204030204" pitchFamily="34" charset="0"/>
              </a:rPr>
              <a:t>VILELA, Duarte; RESENDE, João Cesar. Cenário para a produção de leite no Brasil na próxima década. In: VI SUL LEITE - Simpósio sobre Sustentabilidade da Pecuária Leiteira da Região Sul do Brasil, 6, 2014, Maringá, Brasil. Conference Proceedings, 1, Outubro, 2014, 1p; 2p.</a:t>
            </a:r>
          </a:p>
          <a:p>
            <a:pPr marL="800100" lvl="1" indent="-342900">
              <a:spcBef>
                <a:spcPct val="40000"/>
              </a:spcBef>
              <a:buFont typeface="Wingdings" panose="05000000000000000000" pitchFamily="2" charset="2"/>
              <a:buChar char="§"/>
            </a:pPr>
            <a:endParaRPr lang="pt-BR" altLang="pt-BR" sz="1200" b="1" dirty="0">
              <a:solidFill>
                <a:srgbClr val="10398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414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CRONOGRAMA PARCIAL</a:t>
            </a:r>
          </a:p>
        </p:txBody>
      </p:sp>
      <p:graphicFrame>
        <p:nvGraphicFramePr>
          <p:cNvPr id="3" name="Tabela 2">
            <a:extLst>
              <a:ext uri="{FF2B5EF4-FFF2-40B4-BE49-F238E27FC236}">
                <a16:creationId xmlns:a16="http://schemas.microsoft.com/office/drawing/2014/main" id="{60A6A1A1-3FA0-9B63-87C0-EB72E6B6F49B}"/>
              </a:ext>
            </a:extLst>
          </p:cNvPr>
          <p:cNvGraphicFramePr>
            <a:graphicFrameLocks noGrp="1"/>
          </p:cNvGraphicFramePr>
          <p:nvPr>
            <p:extLst>
              <p:ext uri="{D42A27DB-BD31-4B8C-83A1-F6EECF244321}">
                <p14:modId xmlns:p14="http://schemas.microsoft.com/office/powerpoint/2010/main" val="622653337"/>
              </p:ext>
            </p:extLst>
          </p:nvPr>
        </p:nvGraphicFramePr>
        <p:xfrm>
          <a:off x="516836" y="932653"/>
          <a:ext cx="9130747" cy="5613498"/>
        </p:xfrm>
        <a:graphic>
          <a:graphicData uri="http://schemas.openxmlformats.org/drawingml/2006/table">
            <a:tbl>
              <a:tblPr firstRow="1" firstCol="1" bandRow="1">
                <a:tableStyleId>{5C22544A-7EE6-4342-B048-85BDC9FD1C3A}</a:tableStyleId>
              </a:tblPr>
              <a:tblGrid>
                <a:gridCol w="3937453">
                  <a:extLst>
                    <a:ext uri="{9D8B030D-6E8A-4147-A177-3AD203B41FA5}">
                      <a16:colId xmlns:a16="http://schemas.microsoft.com/office/drawing/2014/main" val="108215180"/>
                    </a:ext>
                  </a:extLst>
                </a:gridCol>
                <a:gridCol w="588222">
                  <a:extLst>
                    <a:ext uri="{9D8B030D-6E8A-4147-A177-3AD203B41FA5}">
                      <a16:colId xmlns:a16="http://schemas.microsoft.com/office/drawing/2014/main" val="4123420741"/>
                    </a:ext>
                  </a:extLst>
                </a:gridCol>
                <a:gridCol w="629419">
                  <a:extLst>
                    <a:ext uri="{9D8B030D-6E8A-4147-A177-3AD203B41FA5}">
                      <a16:colId xmlns:a16="http://schemas.microsoft.com/office/drawing/2014/main" val="4132574526"/>
                    </a:ext>
                  </a:extLst>
                </a:gridCol>
                <a:gridCol w="715618">
                  <a:extLst>
                    <a:ext uri="{9D8B030D-6E8A-4147-A177-3AD203B41FA5}">
                      <a16:colId xmlns:a16="http://schemas.microsoft.com/office/drawing/2014/main" val="1286038537"/>
                    </a:ext>
                  </a:extLst>
                </a:gridCol>
                <a:gridCol w="636104">
                  <a:extLst>
                    <a:ext uri="{9D8B030D-6E8A-4147-A177-3AD203B41FA5}">
                      <a16:colId xmlns:a16="http://schemas.microsoft.com/office/drawing/2014/main" val="2803806986"/>
                    </a:ext>
                  </a:extLst>
                </a:gridCol>
                <a:gridCol w="649357">
                  <a:extLst>
                    <a:ext uri="{9D8B030D-6E8A-4147-A177-3AD203B41FA5}">
                      <a16:colId xmlns:a16="http://schemas.microsoft.com/office/drawing/2014/main" val="3689891498"/>
                    </a:ext>
                  </a:extLst>
                </a:gridCol>
                <a:gridCol w="609600">
                  <a:extLst>
                    <a:ext uri="{9D8B030D-6E8A-4147-A177-3AD203B41FA5}">
                      <a16:colId xmlns:a16="http://schemas.microsoft.com/office/drawing/2014/main" val="3951363751"/>
                    </a:ext>
                  </a:extLst>
                </a:gridCol>
                <a:gridCol w="662608">
                  <a:extLst>
                    <a:ext uri="{9D8B030D-6E8A-4147-A177-3AD203B41FA5}">
                      <a16:colId xmlns:a16="http://schemas.microsoft.com/office/drawing/2014/main" val="1522542516"/>
                    </a:ext>
                  </a:extLst>
                </a:gridCol>
                <a:gridCol w="702366">
                  <a:extLst>
                    <a:ext uri="{9D8B030D-6E8A-4147-A177-3AD203B41FA5}">
                      <a16:colId xmlns:a16="http://schemas.microsoft.com/office/drawing/2014/main" val="412491279"/>
                    </a:ext>
                  </a:extLst>
                </a:gridCol>
              </a:tblGrid>
              <a:tr h="478702">
                <a:tc rowSpan="2">
                  <a:txBody>
                    <a:bodyPr/>
                    <a:lstStyle/>
                    <a:p>
                      <a:pPr algn="ctr">
                        <a:lnSpc>
                          <a:spcPct val="150000"/>
                        </a:lnSpc>
                        <a:spcBef>
                          <a:spcPts val="600"/>
                        </a:spcBef>
                        <a:spcAft>
                          <a:spcPts val="600"/>
                        </a:spcAft>
                      </a:pPr>
                      <a:r>
                        <a:rPr lang="pt-BR" sz="1600" dirty="0">
                          <a:solidFill>
                            <a:schemeClr val="tx1"/>
                          </a:solidFill>
                          <a:effectLst/>
                        </a:rPr>
                        <a:t> </a:t>
                      </a:r>
                    </a:p>
                    <a:p>
                      <a:pPr algn="ctr">
                        <a:lnSpc>
                          <a:spcPct val="150000"/>
                        </a:lnSpc>
                        <a:spcBef>
                          <a:spcPts val="600"/>
                        </a:spcBef>
                        <a:spcAft>
                          <a:spcPts val="600"/>
                        </a:spcAft>
                      </a:pPr>
                      <a:r>
                        <a:rPr lang="pt-BR" sz="1600" dirty="0">
                          <a:solidFill>
                            <a:schemeClr val="tx1"/>
                          </a:solidFill>
                          <a:effectLst/>
                        </a:rPr>
                        <a:t>Atividades/Mês</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lnSpc>
                          <a:spcPct val="150000"/>
                        </a:lnSpc>
                        <a:spcBef>
                          <a:spcPts val="600"/>
                        </a:spcBef>
                        <a:spcAft>
                          <a:spcPts val="600"/>
                        </a:spcAft>
                      </a:pPr>
                      <a:r>
                        <a:rPr lang="pt-BR" sz="1600" dirty="0">
                          <a:solidFill>
                            <a:schemeClr val="tx1"/>
                          </a:solidFill>
                          <a:effectLst/>
                        </a:rPr>
                        <a:t>2023</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780655071"/>
                  </a:ext>
                </a:extLst>
              </a:tr>
              <a:tr h="633102">
                <a:tc vMerge="1">
                  <a:txBody>
                    <a:bodyPr/>
                    <a:lstStyle/>
                    <a:p>
                      <a:endParaRPr lang="pt-BR"/>
                    </a:p>
                  </a:txBody>
                  <a:tcPr/>
                </a:tc>
                <a:tc>
                  <a:txBody>
                    <a:bodyPr/>
                    <a:lstStyle/>
                    <a:p>
                      <a:pPr algn="just">
                        <a:lnSpc>
                          <a:spcPct val="150000"/>
                        </a:lnSpc>
                        <a:spcBef>
                          <a:spcPts val="600"/>
                        </a:spcBef>
                        <a:spcAft>
                          <a:spcPts val="600"/>
                        </a:spcAft>
                      </a:pPr>
                      <a:r>
                        <a:rPr lang="pt-BR" sz="1600" b="1" dirty="0">
                          <a:solidFill>
                            <a:schemeClr val="tx1"/>
                          </a:solidFill>
                          <a:effectLst/>
                        </a:rPr>
                        <a:t>Fev.</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Mar.</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Abr.</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Mai.</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Jun.</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Jul.</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Ago.</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b="1" dirty="0">
                          <a:solidFill>
                            <a:schemeClr val="tx1"/>
                          </a:solidFill>
                          <a:effectLst/>
                        </a:rPr>
                        <a:t>Set.</a:t>
                      </a:r>
                      <a:endParaRPr lang="pt-BR" sz="16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6017578"/>
                  </a:ext>
                </a:extLst>
              </a:tr>
              <a:tr h="478702">
                <a:tc>
                  <a:txBody>
                    <a:bodyPr/>
                    <a:lstStyle/>
                    <a:p>
                      <a:pPr algn="just">
                        <a:lnSpc>
                          <a:spcPct val="150000"/>
                        </a:lnSpc>
                        <a:spcBef>
                          <a:spcPts val="600"/>
                        </a:spcBef>
                        <a:spcAft>
                          <a:spcPts val="600"/>
                        </a:spcAft>
                      </a:pPr>
                      <a:r>
                        <a:rPr lang="pt-BR" sz="1600" dirty="0">
                          <a:solidFill>
                            <a:schemeClr val="tx1"/>
                          </a:solidFill>
                          <a:effectLst/>
                        </a:rPr>
                        <a:t>Levantamento de requisitos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44894"/>
                  </a:ext>
                </a:extLst>
              </a:tr>
              <a:tr h="478702">
                <a:tc>
                  <a:txBody>
                    <a:bodyPr/>
                    <a:lstStyle/>
                    <a:p>
                      <a:pPr algn="just">
                        <a:lnSpc>
                          <a:spcPct val="150000"/>
                        </a:lnSpc>
                        <a:spcBef>
                          <a:spcPts val="600"/>
                        </a:spcBef>
                        <a:spcAft>
                          <a:spcPts val="600"/>
                        </a:spcAft>
                      </a:pPr>
                      <a:r>
                        <a:rPr lang="pt-BR" sz="1600" dirty="0">
                          <a:solidFill>
                            <a:schemeClr val="tx1"/>
                          </a:solidFill>
                          <a:effectLst/>
                        </a:rPr>
                        <a:t>Definição do Banco de Dados</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196503"/>
                  </a:ext>
                </a:extLst>
              </a:tr>
              <a:tr h="478702">
                <a:tc>
                  <a:txBody>
                    <a:bodyPr/>
                    <a:lstStyle/>
                    <a:p>
                      <a:pPr algn="just">
                        <a:lnSpc>
                          <a:spcPct val="150000"/>
                        </a:lnSpc>
                        <a:spcBef>
                          <a:spcPts val="600"/>
                        </a:spcBef>
                        <a:spcAft>
                          <a:spcPts val="600"/>
                        </a:spcAft>
                      </a:pPr>
                      <a:r>
                        <a:rPr lang="pt-BR" sz="1600" dirty="0">
                          <a:solidFill>
                            <a:schemeClr val="tx1"/>
                          </a:solidFill>
                          <a:effectLst/>
                        </a:rPr>
                        <a:t>Documentação e Análise</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98815"/>
                  </a:ext>
                </a:extLst>
              </a:tr>
              <a:tr h="548098">
                <a:tc>
                  <a:txBody>
                    <a:bodyPr/>
                    <a:lstStyle/>
                    <a:p>
                      <a:pPr algn="just">
                        <a:lnSpc>
                          <a:spcPct val="150000"/>
                        </a:lnSpc>
                        <a:spcBef>
                          <a:spcPts val="600"/>
                        </a:spcBef>
                        <a:spcAft>
                          <a:spcPts val="600"/>
                        </a:spcAft>
                      </a:pPr>
                      <a:r>
                        <a:rPr lang="pt-BR" sz="1600" dirty="0">
                          <a:solidFill>
                            <a:schemeClr val="tx1"/>
                          </a:solidFill>
                          <a:effectLst/>
                        </a:rPr>
                        <a:t>Escrita da Qualificação</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529786"/>
                  </a:ext>
                </a:extLst>
              </a:tr>
              <a:tr h="556591">
                <a:tc>
                  <a:txBody>
                    <a:bodyPr/>
                    <a:lstStyle/>
                    <a:p>
                      <a:pPr algn="just">
                        <a:lnSpc>
                          <a:spcPct val="150000"/>
                        </a:lnSpc>
                        <a:spcBef>
                          <a:spcPts val="600"/>
                        </a:spcBef>
                        <a:spcAft>
                          <a:spcPts val="600"/>
                        </a:spcAft>
                      </a:pPr>
                      <a:r>
                        <a:rPr lang="pt-BR" sz="1600" dirty="0">
                          <a:solidFill>
                            <a:schemeClr val="tx1"/>
                          </a:solidFill>
                          <a:effectLst/>
                        </a:rPr>
                        <a:t>Exame de Qualificação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981863"/>
                  </a:ext>
                </a:extLst>
              </a:tr>
              <a:tr h="653633">
                <a:tc>
                  <a:txBody>
                    <a:bodyPr/>
                    <a:lstStyle/>
                    <a:p>
                      <a:pPr algn="just">
                        <a:lnSpc>
                          <a:spcPct val="150000"/>
                        </a:lnSpc>
                        <a:spcBef>
                          <a:spcPts val="600"/>
                        </a:spcBef>
                        <a:spcAft>
                          <a:spcPts val="600"/>
                        </a:spcAft>
                      </a:pPr>
                      <a:r>
                        <a:rPr lang="pt-BR" sz="1600" dirty="0">
                          <a:solidFill>
                            <a:schemeClr val="tx1"/>
                          </a:solidFill>
                          <a:effectLst/>
                        </a:rPr>
                        <a:t>Implementação do Sistema Mobile</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469470"/>
                  </a:ext>
                </a:extLst>
              </a:tr>
              <a:tr h="653633">
                <a:tc>
                  <a:txBody>
                    <a:bodyPr/>
                    <a:lstStyle/>
                    <a:p>
                      <a:pPr algn="just">
                        <a:lnSpc>
                          <a:spcPct val="150000"/>
                        </a:lnSpc>
                        <a:spcBef>
                          <a:spcPts val="600"/>
                        </a:spcBef>
                        <a:spcAft>
                          <a:spcPts val="600"/>
                        </a:spcAft>
                      </a:pPr>
                      <a:r>
                        <a:rPr lang="pt-BR" sz="1600" dirty="0">
                          <a:solidFill>
                            <a:schemeClr val="tx1"/>
                          </a:solidFill>
                          <a:effectLst/>
                        </a:rPr>
                        <a:t>Escrita da versão final do TCC</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02677"/>
                  </a:ext>
                </a:extLst>
              </a:tr>
              <a:tr h="653633">
                <a:tc>
                  <a:txBody>
                    <a:bodyPr/>
                    <a:lstStyle/>
                    <a:p>
                      <a:pPr algn="just">
                        <a:lnSpc>
                          <a:spcPct val="150000"/>
                        </a:lnSpc>
                        <a:spcBef>
                          <a:spcPts val="600"/>
                        </a:spcBef>
                        <a:spcAft>
                          <a:spcPts val="600"/>
                        </a:spcAft>
                      </a:pPr>
                      <a:r>
                        <a:rPr lang="pt-BR" sz="1600" dirty="0">
                          <a:solidFill>
                            <a:schemeClr val="tx1"/>
                          </a:solidFill>
                          <a:effectLst/>
                        </a:rPr>
                        <a:t>Defesa</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50000"/>
                        </a:lnSpc>
                        <a:spcBef>
                          <a:spcPts val="600"/>
                        </a:spcBef>
                        <a:spcAft>
                          <a:spcPts val="600"/>
                        </a:spcAft>
                      </a:pPr>
                      <a:r>
                        <a:rPr lang="pt-BR" sz="1600" dirty="0">
                          <a:solidFill>
                            <a:schemeClr val="tx1"/>
                          </a:solidFill>
                          <a:effectLst/>
                        </a:rPr>
                        <a:t> </a:t>
                      </a:r>
                      <a:endParaRPr lang="pt-BR"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pPr>
                      <a:endParaRPr lang="pt-BR" sz="1600" dirty="0">
                        <a:solidFill>
                          <a:schemeClr val="tx1"/>
                        </a:solidFill>
                        <a:effectLst/>
                        <a:latin typeface="Calibri" panose="020F0502020204030204" pitchFamily="34" charset="0"/>
                        <a:cs typeface="Times New Roman" panose="02020603050405020304" pitchFamily="18" charset="0"/>
                      </a:endParaRPr>
                    </a:p>
                  </a:txBody>
                  <a:tcPr marL="46990" marR="45720" marT="4953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39B"/>
                    </a:solidFill>
                  </a:tcPr>
                </a:tc>
                <a:extLst>
                  <a:ext uri="{0D108BD9-81ED-4DB2-BD59-A6C34878D82A}">
                    <a16:rowId xmlns:a16="http://schemas.microsoft.com/office/drawing/2014/main" val="3519668083"/>
                  </a:ext>
                </a:extLst>
              </a:tr>
            </a:tbl>
          </a:graphicData>
        </a:graphic>
      </p:graphicFrame>
      <p:pic>
        <p:nvPicPr>
          <p:cNvPr id="8" name="Gráfico 7" descr="Relógio">
            <a:extLst>
              <a:ext uri="{FF2B5EF4-FFF2-40B4-BE49-F238E27FC236}">
                <a16:creationId xmlns:a16="http://schemas.microsoft.com/office/drawing/2014/main" id="{FFDB7765-68E1-FB64-145F-1692A05767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8160" y="4655837"/>
            <a:ext cx="457200" cy="457200"/>
          </a:xfrm>
          <a:prstGeom prst="rect">
            <a:avLst/>
          </a:prstGeom>
        </p:spPr>
      </p:pic>
      <p:pic>
        <p:nvPicPr>
          <p:cNvPr id="9" name="Gráfico 8" descr="Relógio">
            <a:extLst>
              <a:ext uri="{FF2B5EF4-FFF2-40B4-BE49-F238E27FC236}">
                <a16:creationId xmlns:a16="http://schemas.microsoft.com/office/drawing/2014/main" id="{4B42746F-6F5E-EB3B-6751-7640763332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8160" y="4073386"/>
            <a:ext cx="457200" cy="457200"/>
          </a:xfrm>
          <a:prstGeom prst="rect">
            <a:avLst/>
          </a:prstGeom>
        </p:spPr>
      </p:pic>
      <p:pic>
        <p:nvPicPr>
          <p:cNvPr id="10" name="Gráfico 9" descr="Relógio">
            <a:extLst>
              <a:ext uri="{FF2B5EF4-FFF2-40B4-BE49-F238E27FC236}">
                <a16:creationId xmlns:a16="http://schemas.microsoft.com/office/drawing/2014/main" id="{055D7183-B13C-ABF7-2FF2-C846B05F15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8160" y="5318920"/>
            <a:ext cx="457200" cy="457200"/>
          </a:xfrm>
          <a:prstGeom prst="rect">
            <a:avLst/>
          </a:prstGeom>
        </p:spPr>
      </p:pic>
      <p:pic>
        <p:nvPicPr>
          <p:cNvPr id="11" name="Gráfico 10" descr="Relógio">
            <a:extLst>
              <a:ext uri="{FF2B5EF4-FFF2-40B4-BE49-F238E27FC236}">
                <a16:creationId xmlns:a16="http://schemas.microsoft.com/office/drawing/2014/main" id="{DD288775-201C-F3FA-DA7E-DBF32C362B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8160" y="5959242"/>
            <a:ext cx="457200" cy="457200"/>
          </a:xfrm>
          <a:prstGeom prst="rect">
            <a:avLst/>
          </a:prstGeom>
        </p:spPr>
      </p:pic>
      <p:pic>
        <p:nvPicPr>
          <p:cNvPr id="13" name="Gráfico 12" descr="Marca de seleção">
            <a:extLst>
              <a:ext uri="{FF2B5EF4-FFF2-40B4-BE49-F238E27FC236}">
                <a16:creationId xmlns:a16="http://schemas.microsoft.com/office/drawing/2014/main" id="{1D567B20-2C7E-45D0-47DB-E3FEA4EEF6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8160" y="3524625"/>
            <a:ext cx="457200" cy="457200"/>
          </a:xfrm>
          <a:prstGeom prst="rect">
            <a:avLst/>
          </a:prstGeom>
        </p:spPr>
      </p:pic>
      <p:pic>
        <p:nvPicPr>
          <p:cNvPr id="14" name="Gráfico 13" descr="Marca de seleção">
            <a:extLst>
              <a:ext uri="{FF2B5EF4-FFF2-40B4-BE49-F238E27FC236}">
                <a16:creationId xmlns:a16="http://schemas.microsoft.com/office/drawing/2014/main" id="{0F453969-2FE2-E24C-22EB-50BD01CC67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8160" y="2946757"/>
            <a:ext cx="457200" cy="457200"/>
          </a:xfrm>
          <a:prstGeom prst="rect">
            <a:avLst/>
          </a:prstGeom>
        </p:spPr>
      </p:pic>
      <p:pic>
        <p:nvPicPr>
          <p:cNvPr id="15" name="Gráfico 14" descr="Marca de seleção">
            <a:extLst>
              <a:ext uri="{FF2B5EF4-FFF2-40B4-BE49-F238E27FC236}">
                <a16:creationId xmlns:a16="http://schemas.microsoft.com/office/drawing/2014/main" id="{E2FD3EBC-C6D6-26A2-3485-3BA0DC072B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8160" y="2489557"/>
            <a:ext cx="457200" cy="457200"/>
          </a:xfrm>
          <a:prstGeom prst="rect">
            <a:avLst/>
          </a:prstGeom>
        </p:spPr>
      </p:pic>
      <p:pic>
        <p:nvPicPr>
          <p:cNvPr id="16" name="Gráfico 15" descr="Marca de seleção">
            <a:extLst>
              <a:ext uri="{FF2B5EF4-FFF2-40B4-BE49-F238E27FC236}">
                <a16:creationId xmlns:a16="http://schemas.microsoft.com/office/drawing/2014/main" id="{0572C50A-9545-0D0A-8691-68D4AAE2D0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8160" y="2010455"/>
            <a:ext cx="457200" cy="457200"/>
          </a:xfrm>
          <a:prstGeom prst="rect">
            <a:avLst/>
          </a:prstGeom>
        </p:spPr>
      </p:pic>
    </p:spTree>
    <p:extLst>
      <p:ext uri="{BB962C8B-B14F-4D97-AF65-F5344CB8AC3E}">
        <p14:creationId xmlns:p14="http://schemas.microsoft.com/office/powerpoint/2010/main" val="52122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6F38A-0FAD-E74D-7278-3EF93C968FAE}"/>
              </a:ext>
            </a:extLst>
          </p:cNvPr>
          <p:cNvSpPr>
            <a:spLocks noGrp="1"/>
          </p:cNvSpPr>
          <p:nvPr>
            <p:ph type="title"/>
          </p:nvPr>
        </p:nvSpPr>
        <p:spPr>
          <a:xfrm>
            <a:off x="2002551" y="2768600"/>
            <a:ext cx="5657206" cy="1260061"/>
          </a:xfrm>
        </p:spPr>
        <p:txBody>
          <a:bodyPr>
            <a:normAutofit/>
          </a:bodyPr>
          <a:lstStyle/>
          <a:p>
            <a:r>
              <a:rPr lang="pt-BR" sz="5400" b="1" dirty="0"/>
              <a:t>Obrigado!</a:t>
            </a:r>
          </a:p>
        </p:txBody>
      </p:sp>
    </p:spTree>
    <p:extLst>
      <p:ext uri="{BB962C8B-B14F-4D97-AF65-F5344CB8AC3E}">
        <p14:creationId xmlns:p14="http://schemas.microsoft.com/office/powerpoint/2010/main" val="356039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a:extLst>
              <a:ext uri="{FF2B5EF4-FFF2-40B4-BE49-F238E27FC236}">
                <a16:creationId xmlns:a16="http://schemas.microsoft.com/office/drawing/2014/main" id="{CF47BDF1-B377-D515-A623-E0D6C7725D88}"/>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ESTRUTURA DA APRESENTAÇÃO</a:t>
            </a:r>
          </a:p>
        </p:txBody>
      </p:sp>
      <p:sp>
        <p:nvSpPr>
          <p:cNvPr id="3075" name="Text Box 7">
            <a:extLst>
              <a:ext uri="{FF2B5EF4-FFF2-40B4-BE49-F238E27FC236}">
                <a16:creationId xmlns:a16="http://schemas.microsoft.com/office/drawing/2014/main" id="{8891C8CE-1868-716E-02A9-33FE3B5F5EB0}"/>
              </a:ext>
            </a:extLst>
          </p:cNvPr>
          <p:cNvSpPr txBox="1">
            <a:spLocks noChangeArrowheads="1"/>
          </p:cNvSpPr>
          <p:nvPr/>
        </p:nvSpPr>
        <p:spPr bwMode="auto">
          <a:xfrm>
            <a:off x="1524000" y="922080"/>
            <a:ext cx="9144000" cy="584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OBJETIVOS/DESCRIÇÃO DO SISTEMA</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TECNOLOGIAS UTILIZADAS</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DIAGRAMAS DE CASOS DE USO</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DIAGRAMA DE ENTIDADE E RELACIONAMENTO</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DIAGRAMA DE CLASSES</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DIAGRAMAS DE ATIVIDADES</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DIAGRAMAS DE SEQUÊNCIA</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REFERÊNCIAS</a:t>
            </a: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 CRONOGRAMA PARCIAL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OBJETIVOS/DESCRIÇÃO DO SISTEMA</a:t>
            </a:r>
          </a:p>
        </p:txBody>
      </p:sp>
      <p:sp>
        <p:nvSpPr>
          <p:cNvPr id="2" name="Text Box 7">
            <a:extLst>
              <a:ext uri="{FF2B5EF4-FFF2-40B4-BE49-F238E27FC236}">
                <a16:creationId xmlns:a16="http://schemas.microsoft.com/office/drawing/2014/main" id="{D360EE56-F7E1-81DF-8F99-73BF0A68E2CD}"/>
              </a:ext>
            </a:extLst>
          </p:cNvPr>
          <p:cNvSpPr txBox="1">
            <a:spLocks noChangeArrowheads="1"/>
          </p:cNvSpPr>
          <p:nvPr/>
        </p:nvSpPr>
        <p:spPr bwMode="auto">
          <a:xfrm>
            <a:off x="266700" y="714611"/>
            <a:ext cx="9144000" cy="59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Esse trabalho tem como proposta desenvolver um sistema que auxilie no gerenciamento de um retiro de leite, podendo através dele realizar diversos tipos de controles de informações que podem contribuir muito para o controle do negócio.</a:t>
            </a:r>
          </a:p>
          <a:p>
            <a:pPr marL="800100" lvl="1" indent="-342900">
              <a:lnSpc>
                <a:spcPts val="4000"/>
              </a:lnSpc>
              <a:spcBef>
                <a:spcPct val="40000"/>
              </a:spcBef>
              <a:buFont typeface="Wingdings" panose="05000000000000000000" pitchFamily="2" charset="2"/>
              <a:buChar char="§"/>
            </a:pPr>
            <a:endParaRPr lang="pt-BR" altLang="pt-BR" sz="2400" b="1" dirty="0">
              <a:solidFill>
                <a:srgbClr val="10398A"/>
              </a:solidFill>
              <a:latin typeface="Calibri" panose="020F0502020204030204" pitchFamily="34" charset="0"/>
              <a:cs typeface="Calibri" panose="020F0502020204030204" pitchFamily="34" charset="0"/>
            </a:endParaRP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O sistema contará com registros de produção de leite o que fornecerá ao seu usuário estatísticas e médias de produção, poderão também ser realizados registros de aplicação de medicação, armazenamento das informações individuais do gado, separação por lotes, períodos de cio do animal, entre outras funções que fornecem bom auxílio ao produtor.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OBJETIVOS/DESCRIÇÃO DO SISTEMA</a:t>
            </a:r>
          </a:p>
        </p:txBody>
      </p:sp>
      <p:sp>
        <p:nvSpPr>
          <p:cNvPr id="2" name="Text Box 7">
            <a:extLst>
              <a:ext uri="{FF2B5EF4-FFF2-40B4-BE49-F238E27FC236}">
                <a16:creationId xmlns:a16="http://schemas.microsoft.com/office/drawing/2014/main" id="{72CE3C05-98CD-8E89-428D-9D559F0F1A41}"/>
              </a:ext>
            </a:extLst>
          </p:cNvPr>
          <p:cNvSpPr txBox="1">
            <a:spLocks noChangeArrowheads="1"/>
          </p:cNvSpPr>
          <p:nvPr/>
        </p:nvSpPr>
        <p:spPr bwMode="auto">
          <a:xfrm>
            <a:off x="243840" y="619929"/>
            <a:ext cx="9144000" cy="561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A aplicação será desenvolvida para  plataformas móveis, visando tornar o sistema acessível e portátil considerando que terá que ser usado no campo, que é na maioria dos casos um ambiente remoto e desprovido de conexão.</a:t>
            </a:r>
          </a:p>
          <a:p>
            <a:pPr marL="800100" lvl="1" indent="-342900">
              <a:lnSpc>
                <a:spcPts val="4000"/>
              </a:lnSpc>
              <a:spcBef>
                <a:spcPct val="40000"/>
              </a:spcBef>
              <a:buFont typeface="Wingdings" panose="05000000000000000000" pitchFamily="2" charset="2"/>
              <a:buChar char="§"/>
            </a:pPr>
            <a:endParaRPr lang="pt-BR" altLang="pt-BR" sz="2400" b="1" dirty="0">
              <a:solidFill>
                <a:srgbClr val="10398A"/>
              </a:solidFill>
              <a:latin typeface="Calibri" panose="020F0502020204030204" pitchFamily="34" charset="0"/>
              <a:cs typeface="Calibri" panose="020F0502020204030204" pitchFamily="34" charset="0"/>
            </a:endParaRPr>
          </a:p>
          <a:p>
            <a:pPr marL="800100" lvl="1" indent="-342900">
              <a:lnSpc>
                <a:spcPts val="4000"/>
              </a:lnSpc>
              <a:spcBef>
                <a:spcPct val="40000"/>
              </a:spcBef>
              <a:buFont typeface="Wingdings" panose="05000000000000000000" pitchFamily="2" charset="2"/>
              <a:buChar char="§"/>
            </a:pPr>
            <a:r>
              <a:rPr lang="pt-BR" altLang="pt-BR" sz="2400" b="1" dirty="0">
                <a:solidFill>
                  <a:srgbClr val="10398A"/>
                </a:solidFill>
                <a:latin typeface="Calibri" panose="020F0502020204030204" pitchFamily="34" charset="0"/>
                <a:cs typeface="Calibri" panose="020F0502020204030204" pitchFamily="34" charset="0"/>
              </a:rPr>
              <a:t>Um dos enfoques nesse projeto é criar uma interface simplificada e intuitiva para os usuários, pois é de grande valor poder levar a digitalização mesmo para as pessoas que não estão habituadas com dispositivos modernos.</a:t>
            </a:r>
          </a:p>
          <a:p>
            <a:pPr marL="800100" lvl="1" indent="-342900">
              <a:lnSpc>
                <a:spcPts val="4000"/>
              </a:lnSpc>
              <a:spcBef>
                <a:spcPct val="40000"/>
              </a:spcBef>
              <a:buFont typeface="Wingdings" panose="05000000000000000000" pitchFamily="2" charset="2"/>
              <a:buChar char="§"/>
            </a:pPr>
            <a:endParaRPr lang="pt-BR" altLang="pt-BR" sz="2400" b="1" dirty="0">
              <a:solidFill>
                <a:srgbClr val="10398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320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TECNOLOGIAS UTILIZADAS</a:t>
            </a:r>
          </a:p>
        </p:txBody>
      </p:sp>
      <p:sp>
        <p:nvSpPr>
          <p:cNvPr id="2" name="Text Box 7">
            <a:extLst>
              <a:ext uri="{FF2B5EF4-FFF2-40B4-BE49-F238E27FC236}">
                <a16:creationId xmlns:a16="http://schemas.microsoft.com/office/drawing/2014/main" id="{72CE3C05-98CD-8E89-428D-9D559F0F1A41}"/>
              </a:ext>
            </a:extLst>
          </p:cNvPr>
          <p:cNvSpPr txBox="1">
            <a:spLocks noChangeArrowheads="1"/>
          </p:cNvSpPr>
          <p:nvPr/>
        </p:nvSpPr>
        <p:spPr bwMode="auto">
          <a:xfrm>
            <a:off x="243840" y="619929"/>
            <a:ext cx="9144000" cy="667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panose="020B0604020202020204" pitchFamily="34" charset="0"/>
              </a:defRPr>
            </a:lvl1pPr>
            <a:lvl2pPr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800100" lvl="1" indent="-342900">
              <a:lnSpc>
                <a:spcPct val="150000"/>
              </a:lnSpc>
              <a:spcBef>
                <a:spcPct val="40000"/>
              </a:spcBef>
              <a:buFont typeface="Wingdings" panose="05000000000000000000" pitchFamily="2" charset="2"/>
              <a:buChar char="§"/>
            </a:pPr>
            <a:r>
              <a:rPr lang="pt-BR" altLang="pt-BR" sz="2000" b="1" dirty="0">
                <a:solidFill>
                  <a:srgbClr val="10398A"/>
                </a:solidFill>
                <a:latin typeface="Calibri" panose="020F0502020204030204" pitchFamily="34" charset="0"/>
                <a:cs typeface="Calibri" panose="020F0502020204030204" pitchFamily="34" charset="0"/>
              </a:rPr>
              <a:t>Tecnologias Utilizadas na Análise</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UML</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Astah UML</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DB Designer</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Free Mind</a:t>
            </a:r>
          </a:p>
          <a:p>
            <a:pPr marL="800100" lvl="1" indent="-342900">
              <a:lnSpc>
                <a:spcPct val="150000"/>
              </a:lnSpc>
              <a:spcBef>
                <a:spcPct val="40000"/>
              </a:spcBef>
              <a:buFont typeface="Wingdings" panose="05000000000000000000" pitchFamily="2" charset="2"/>
              <a:buChar char="§"/>
            </a:pPr>
            <a:r>
              <a:rPr lang="pt-BR" altLang="pt-BR" sz="2000" b="1" dirty="0">
                <a:solidFill>
                  <a:srgbClr val="10398A"/>
                </a:solidFill>
                <a:latin typeface="Calibri" panose="020F0502020204030204" pitchFamily="34" charset="0"/>
                <a:cs typeface="Calibri" panose="020F0502020204030204" pitchFamily="34" charset="0"/>
              </a:rPr>
              <a:t>Tecnologias Utilizadas no Desenvolvimento</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Dart</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Flutter</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SQLite</a:t>
            </a:r>
          </a:p>
          <a:p>
            <a:pPr marL="1485900" lvl="2" indent="-342900">
              <a:lnSpc>
                <a:spcPct val="150000"/>
              </a:lnSpc>
              <a:spcBef>
                <a:spcPct val="40000"/>
              </a:spcBef>
              <a:buFont typeface="Arial" panose="020B0604020202020204" pitchFamily="34" charset="0"/>
              <a:buChar char="•"/>
            </a:pPr>
            <a:r>
              <a:rPr lang="pt-BR" altLang="pt-BR" sz="2000" b="1" dirty="0">
                <a:solidFill>
                  <a:srgbClr val="10398A"/>
                </a:solidFill>
                <a:latin typeface="Calibri" panose="020F0502020204030204" pitchFamily="34" charset="0"/>
                <a:cs typeface="Calibri" panose="020F0502020204030204" pitchFamily="34" charset="0"/>
              </a:rPr>
              <a:t>Visual Studio Code</a:t>
            </a:r>
          </a:p>
          <a:p>
            <a:pPr marL="800100" lvl="1" indent="-342900">
              <a:lnSpc>
                <a:spcPct val="150000"/>
              </a:lnSpc>
              <a:spcBef>
                <a:spcPct val="40000"/>
              </a:spcBef>
              <a:buFont typeface="Wingdings" panose="05000000000000000000" pitchFamily="2" charset="2"/>
              <a:buChar char="§"/>
            </a:pPr>
            <a:endParaRPr lang="pt-BR" altLang="pt-BR" sz="2400" b="1" dirty="0">
              <a:solidFill>
                <a:srgbClr val="10398A"/>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625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DIAGRAMAS DE CASOS DE USO</a:t>
            </a:r>
          </a:p>
        </p:txBody>
      </p:sp>
      <p:pic>
        <p:nvPicPr>
          <p:cNvPr id="4" name="Imagem 3">
            <a:extLst>
              <a:ext uri="{FF2B5EF4-FFF2-40B4-BE49-F238E27FC236}">
                <a16:creationId xmlns:a16="http://schemas.microsoft.com/office/drawing/2014/main" id="{B3EA4DC4-4398-7B78-3701-F09489DCC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39" y="700642"/>
            <a:ext cx="11230322" cy="5456715"/>
          </a:xfrm>
          <a:prstGeom prst="rect">
            <a:avLst/>
          </a:prstGeom>
        </p:spPr>
      </p:pic>
    </p:spTree>
    <p:extLst>
      <p:ext uri="{BB962C8B-B14F-4D97-AF65-F5344CB8AC3E}">
        <p14:creationId xmlns:p14="http://schemas.microsoft.com/office/powerpoint/2010/main" val="95828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DIAGRAMA DE ENTIDADE E RELACIONAMENTO</a:t>
            </a:r>
          </a:p>
        </p:txBody>
      </p:sp>
      <p:pic>
        <p:nvPicPr>
          <p:cNvPr id="2" name="Imagem 1">
            <a:extLst>
              <a:ext uri="{FF2B5EF4-FFF2-40B4-BE49-F238E27FC236}">
                <a16:creationId xmlns:a16="http://schemas.microsoft.com/office/drawing/2014/main" id="{72D3698A-4038-FE29-4DE1-2923F09155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99586" y="660886"/>
            <a:ext cx="6665310" cy="6197113"/>
          </a:xfrm>
          <a:prstGeom prst="rect">
            <a:avLst/>
          </a:prstGeom>
        </p:spPr>
      </p:pic>
    </p:spTree>
    <p:extLst>
      <p:ext uri="{BB962C8B-B14F-4D97-AF65-F5344CB8AC3E}">
        <p14:creationId xmlns:p14="http://schemas.microsoft.com/office/powerpoint/2010/main" val="282023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DIAGRAMA DE CLASSES</a:t>
            </a:r>
          </a:p>
        </p:txBody>
      </p:sp>
      <p:pic>
        <p:nvPicPr>
          <p:cNvPr id="2" name="Imagem 1">
            <a:extLst>
              <a:ext uri="{FF2B5EF4-FFF2-40B4-BE49-F238E27FC236}">
                <a16:creationId xmlns:a16="http://schemas.microsoft.com/office/drawing/2014/main" id="{5050F7A1-DD9D-A530-1E1A-2DB4A44720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096" y="523220"/>
            <a:ext cx="9236765" cy="6157358"/>
          </a:xfrm>
          <a:prstGeom prst="rect">
            <a:avLst/>
          </a:prstGeom>
        </p:spPr>
      </p:pic>
    </p:spTree>
    <p:extLst>
      <p:ext uri="{BB962C8B-B14F-4D97-AF65-F5344CB8AC3E}">
        <p14:creationId xmlns:p14="http://schemas.microsoft.com/office/powerpoint/2010/main" val="87016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26D0201-4557-AA7B-0EE1-24A7BC9A932A}"/>
              </a:ext>
            </a:extLst>
          </p:cNvPr>
          <p:cNvSpPr txBox="1">
            <a:spLocks noChangeArrowheads="1"/>
          </p:cNvSpPr>
          <p:nvPr/>
        </p:nvSpPr>
        <p:spPr bwMode="auto">
          <a:xfrm>
            <a:off x="0" y="0"/>
            <a:ext cx="12192000" cy="523220"/>
          </a:xfrm>
          <a:prstGeom prst="rect">
            <a:avLst/>
          </a:prstGeom>
          <a:solidFill>
            <a:srgbClr val="00539B"/>
          </a:solidFill>
          <a:ln>
            <a:noFill/>
          </a:ln>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2800" b="1" dirty="0">
                <a:solidFill>
                  <a:schemeClr val="bg1"/>
                </a:solidFill>
                <a:latin typeface="Calibri" panose="020F0502020204030204" pitchFamily="34" charset="0"/>
                <a:cs typeface="Calibri" panose="020F0502020204030204" pitchFamily="34" charset="0"/>
              </a:rPr>
              <a:t>DIAGRAMAS DE ATIVIDADES</a:t>
            </a:r>
          </a:p>
        </p:txBody>
      </p:sp>
      <p:pic>
        <p:nvPicPr>
          <p:cNvPr id="2" name="Imagem 1">
            <a:extLst>
              <a:ext uri="{FF2B5EF4-FFF2-40B4-BE49-F238E27FC236}">
                <a16:creationId xmlns:a16="http://schemas.microsoft.com/office/drawing/2014/main" id="{8A7A6B52-D25F-49A6-3BF2-E1E292C0293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9844" y="545846"/>
            <a:ext cx="9785348" cy="6119997"/>
          </a:xfrm>
          <a:prstGeom prst="rect">
            <a:avLst/>
          </a:prstGeom>
        </p:spPr>
      </p:pic>
    </p:spTree>
    <p:extLst>
      <p:ext uri="{BB962C8B-B14F-4D97-AF65-F5344CB8AC3E}">
        <p14:creationId xmlns:p14="http://schemas.microsoft.com/office/powerpoint/2010/main" val="827330094"/>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84</TotalTime>
  <Words>1130</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15</vt:i4>
      </vt:variant>
    </vt:vector>
  </HeadingPairs>
  <TitlesOfParts>
    <vt:vector size="22" baseType="lpstr">
      <vt:lpstr>Arial</vt:lpstr>
      <vt:lpstr>Arial Black</vt:lpstr>
      <vt:lpstr>Calibri</vt:lpstr>
      <vt:lpstr>Trebuchet MS</vt:lpstr>
      <vt:lpstr>Wingdings</vt:lpstr>
      <vt:lpstr>Wingdings 3</vt:lpstr>
      <vt:lpstr>Facetado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Vinicius Moreira</dc:creator>
  <cp:lastModifiedBy>Vinicius Moreira</cp:lastModifiedBy>
  <cp:revision>1</cp:revision>
  <dcterms:created xsi:type="dcterms:W3CDTF">2023-04-07T13:15:27Z</dcterms:created>
  <dcterms:modified xsi:type="dcterms:W3CDTF">2023-04-07T14:40:15Z</dcterms:modified>
</cp:coreProperties>
</file>