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7" r:id="rId3"/>
    <p:sldId id="264" r:id="rId4"/>
    <p:sldId id="265" r:id="rId5"/>
    <p:sldId id="266" r:id="rId6"/>
    <p:sldId id="261" r:id="rId7"/>
    <p:sldId id="260" r:id="rId8"/>
    <p:sldId id="262" r:id="rId9"/>
    <p:sldId id="259" r:id="rId10"/>
    <p:sldId id="258" r:id="rId11"/>
    <p:sldId id="25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7" autoAdjust="0"/>
    <p:restoredTop sz="94660"/>
  </p:normalViewPr>
  <p:slideViewPr>
    <p:cSldViewPr>
      <p:cViewPr varScale="1">
        <p:scale>
          <a:sx n="58" d="100"/>
          <a:sy n="58" d="100"/>
        </p:scale>
        <p:origin x="-5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348CD-38E0-419B-B62B-05D4D63EBE6E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6D0A-2E7B-408E-9D96-F0CB42FDC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40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6D0A-2E7B-408E-9D96-F0CB42FDCD5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67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6D0A-2E7B-408E-9D96-F0CB42FDCD5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43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47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62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3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69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40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0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59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3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27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91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8801-CBB5-4943-B9FA-5A0DE9CA38C5}" type="datetimeFigureOut">
              <a:rPr lang="pt-BR" smtClean="0"/>
              <a:t>09/12/2013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75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Sistema Financeiro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VnsDesenvolvimento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1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144937" y="2503841"/>
            <a:ext cx="1291159" cy="18238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Conta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DtCompra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Establcimento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Produto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TipoPgto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6012160" y="3366908"/>
            <a:ext cx="1217154" cy="18238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Planejadas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DtVcto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Sazonalidade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PrimeiraPara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Concluido</a:t>
            </a:r>
            <a:r>
              <a:rPr lang="pt-BR" sz="12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Ativo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7675326" y="4293096"/>
            <a:ext cx="1217154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Prazo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NºParcela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ValorParcela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ValorPrazo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ValorJuros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7675326" y="3463601"/>
            <a:ext cx="1217154" cy="756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Fixa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--------------------</a:t>
            </a: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012160" y="2545499"/>
            <a:ext cx="1217154" cy="756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Pontual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331640" y="957853"/>
            <a:ext cx="1224136" cy="14266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FaturaCC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Vcto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ValorMin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107106" y="2492895"/>
            <a:ext cx="601192" cy="6767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Itens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Conector angulado 13"/>
          <p:cNvCxnSpPr>
            <a:stCxn id="11" idx="3"/>
            <a:endCxn id="12" idx="1"/>
          </p:cNvCxnSpPr>
          <p:nvPr/>
        </p:nvCxnSpPr>
        <p:spPr>
          <a:xfrm>
            <a:off x="2555776" y="1671178"/>
            <a:ext cx="551330" cy="11600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4" idx="1"/>
            <a:endCxn id="12" idx="3"/>
          </p:cNvCxnSpPr>
          <p:nvPr/>
        </p:nvCxnSpPr>
        <p:spPr>
          <a:xfrm rot="10800000">
            <a:off x="3708299" y="2831275"/>
            <a:ext cx="436639" cy="5844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3"/>
            <a:endCxn id="10" idx="1"/>
          </p:cNvCxnSpPr>
          <p:nvPr/>
        </p:nvCxnSpPr>
        <p:spPr>
          <a:xfrm flipV="1">
            <a:off x="5436096" y="2923541"/>
            <a:ext cx="576064" cy="4922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4" idx="3"/>
            <a:endCxn id="7" idx="1"/>
          </p:cNvCxnSpPr>
          <p:nvPr/>
        </p:nvCxnSpPr>
        <p:spPr>
          <a:xfrm>
            <a:off x="5436096" y="3415769"/>
            <a:ext cx="576064" cy="8630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7" idx="3"/>
            <a:endCxn id="9" idx="1"/>
          </p:cNvCxnSpPr>
          <p:nvPr/>
        </p:nvCxnSpPr>
        <p:spPr>
          <a:xfrm flipV="1">
            <a:off x="7229314" y="3841643"/>
            <a:ext cx="446012" cy="4371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7" idx="3"/>
            <a:endCxn id="8" idx="1"/>
          </p:cNvCxnSpPr>
          <p:nvPr/>
        </p:nvCxnSpPr>
        <p:spPr>
          <a:xfrm>
            <a:off x="7229314" y="4278836"/>
            <a:ext cx="446012" cy="7703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tângulo de cantos arredondados 46"/>
          <p:cNvSpPr/>
          <p:nvPr/>
        </p:nvSpPr>
        <p:spPr>
          <a:xfrm>
            <a:off x="1331640" y="2464895"/>
            <a:ext cx="1224136" cy="14266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FaturaCB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Codigo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Descr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>
                <a:solidFill>
                  <a:schemeClr val="bg1"/>
                </a:solidFill>
              </a:rPr>
              <a:t>Establcimento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50" name="Conector angulado 49"/>
          <p:cNvCxnSpPr>
            <a:stCxn id="47" idx="3"/>
            <a:endCxn id="12" idx="1"/>
          </p:cNvCxnSpPr>
          <p:nvPr/>
        </p:nvCxnSpPr>
        <p:spPr>
          <a:xfrm flipV="1">
            <a:off x="2555776" y="2831275"/>
            <a:ext cx="551330" cy="3469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>
          <a:xfrm>
            <a:off x="4177974" y="704222"/>
            <a:ext cx="1217154" cy="16423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Descrição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SubCat</a:t>
            </a:r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Establcimento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Descr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</p:txBody>
      </p:sp>
      <p:cxnSp>
        <p:nvCxnSpPr>
          <p:cNvPr id="60" name="Conector angulado 59"/>
          <p:cNvCxnSpPr>
            <a:stCxn id="12" idx="0"/>
            <a:endCxn id="58" idx="1"/>
          </p:cNvCxnSpPr>
          <p:nvPr/>
        </p:nvCxnSpPr>
        <p:spPr>
          <a:xfrm rot="5400000" flipH="1" flipV="1">
            <a:off x="3309080" y="1624001"/>
            <a:ext cx="967517" cy="7702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tângulo de cantos arredondados 68"/>
          <p:cNvSpPr/>
          <p:nvPr/>
        </p:nvSpPr>
        <p:spPr>
          <a:xfrm>
            <a:off x="6387982" y="1097790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SubCat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6387982" y="1622094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Tag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72" name="Conector angulado 71"/>
          <p:cNvCxnSpPr>
            <a:stCxn id="58" idx="3"/>
            <a:endCxn id="69" idx="1"/>
          </p:cNvCxnSpPr>
          <p:nvPr/>
        </p:nvCxnSpPr>
        <p:spPr>
          <a:xfrm flipV="1">
            <a:off x="5395128" y="1286811"/>
            <a:ext cx="992854" cy="2385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58" idx="3"/>
            <a:endCxn id="70" idx="1"/>
          </p:cNvCxnSpPr>
          <p:nvPr/>
        </p:nvCxnSpPr>
        <p:spPr>
          <a:xfrm>
            <a:off x="5395128" y="1525378"/>
            <a:ext cx="992854" cy="2857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tângulo de cantos arredondados 76"/>
          <p:cNvSpPr/>
          <p:nvPr/>
        </p:nvSpPr>
        <p:spPr>
          <a:xfrm>
            <a:off x="1331640" y="4097265"/>
            <a:ext cx="1224136" cy="988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Transferencia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79" name="Conector angulado 78"/>
          <p:cNvCxnSpPr>
            <a:stCxn id="77" idx="3"/>
            <a:endCxn id="12" idx="1"/>
          </p:cNvCxnSpPr>
          <p:nvPr/>
        </p:nvCxnSpPr>
        <p:spPr>
          <a:xfrm flipV="1">
            <a:off x="2555776" y="2831275"/>
            <a:ext cx="551330" cy="17604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2843808" y="4873664"/>
            <a:ext cx="1217154" cy="18677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Lançamento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CodSistema</a:t>
            </a:r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Descr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Categoria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Natureza</a:t>
            </a:r>
          </a:p>
        </p:txBody>
      </p:sp>
      <p:cxnSp>
        <p:nvCxnSpPr>
          <p:cNvPr id="87" name="Conector angulado 86"/>
          <p:cNvCxnSpPr>
            <a:stCxn id="86" idx="0"/>
            <a:endCxn id="90" idx="2"/>
          </p:cNvCxnSpPr>
          <p:nvPr/>
        </p:nvCxnSpPr>
        <p:spPr>
          <a:xfrm rot="5400000" flipH="1" flipV="1">
            <a:off x="3170673" y="4501398"/>
            <a:ext cx="653979" cy="905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ângulo de cantos arredondados 89"/>
          <p:cNvSpPr/>
          <p:nvPr/>
        </p:nvSpPr>
        <p:spPr>
          <a:xfrm>
            <a:off x="3242344" y="3841643"/>
            <a:ext cx="601192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 err="1">
                <a:solidFill>
                  <a:schemeClr val="bg1"/>
                </a:solidFill>
              </a:rPr>
              <a:t>Pgto</a:t>
            </a:r>
            <a:endParaRPr lang="pt-BR" sz="1200" b="1" dirty="0">
              <a:solidFill>
                <a:schemeClr val="bg1"/>
              </a:solidFill>
            </a:endParaRPr>
          </a:p>
        </p:txBody>
      </p:sp>
      <p:cxnSp>
        <p:nvCxnSpPr>
          <p:cNvPr id="93" name="Conector angulado 92"/>
          <p:cNvCxnSpPr>
            <a:stCxn id="90" idx="0"/>
            <a:endCxn id="12" idx="2"/>
          </p:cNvCxnSpPr>
          <p:nvPr/>
        </p:nvCxnSpPr>
        <p:spPr>
          <a:xfrm rot="16200000" flipV="1">
            <a:off x="3139327" y="3438030"/>
            <a:ext cx="671989" cy="1352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tângulo de cantos arredondados 98"/>
          <p:cNvSpPr/>
          <p:nvPr/>
        </p:nvSpPr>
        <p:spPr>
          <a:xfrm>
            <a:off x="4556791" y="5616243"/>
            <a:ext cx="813995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Cat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100" name="Conector angulado 99"/>
          <p:cNvCxnSpPr>
            <a:stCxn id="86" idx="3"/>
            <a:endCxn id="99" idx="1"/>
          </p:cNvCxnSpPr>
          <p:nvPr/>
        </p:nvCxnSpPr>
        <p:spPr>
          <a:xfrm flipV="1">
            <a:off x="4060962" y="5805264"/>
            <a:ext cx="495829" cy="22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tângulo de cantos arredondados 100"/>
          <p:cNvSpPr/>
          <p:nvPr/>
        </p:nvSpPr>
        <p:spPr>
          <a:xfrm>
            <a:off x="4550094" y="6147302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Natureza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102" name="Conector angulado 101"/>
          <p:cNvCxnSpPr>
            <a:stCxn id="86" idx="3"/>
            <a:endCxn id="101" idx="1"/>
          </p:cNvCxnSpPr>
          <p:nvPr/>
        </p:nvCxnSpPr>
        <p:spPr>
          <a:xfrm>
            <a:off x="4060962" y="5807516"/>
            <a:ext cx="489132" cy="52880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strela de 8 pontas 33"/>
          <p:cNvSpPr/>
          <p:nvPr/>
        </p:nvSpPr>
        <p:spPr>
          <a:xfrm>
            <a:off x="64997" y="74125"/>
            <a:ext cx="1122627" cy="1122627"/>
          </a:xfrm>
          <a:prstGeom prst="star8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v.0.2</a:t>
            </a:r>
          </a:p>
        </p:txBody>
      </p:sp>
    </p:spTree>
    <p:extLst>
      <p:ext uri="{BB962C8B-B14F-4D97-AF65-F5344CB8AC3E}">
        <p14:creationId xmlns:p14="http://schemas.microsoft.com/office/powerpoint/2010/main" val="272524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518163" y="1666136"/>
            <a:ext cx="900711" cy="5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dirty="0" err="1"/>
              <a:t>Lçtos</a:t>
            </a:r>
            <a:endParaRPr lang="pt-BR" sz="18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564574" y="2617171"/>
            <a:ext cx="898578" cy="5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/>
              <a:t>Descr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935960" y="3178577"/>
            <a:ext cx="898578" cy="5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/>
              <a:t>Pgto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5127651" y="1661597"/>
            <a:ext cx="898578" cy="5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dirty="0" smtClean="0"/>
              <a:t>Conta</a:t>
            </a:r>
            <a:endParaRPr lang="pt-BR" sz="18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459440" y="1999858"/>
            <a:ext cx="1039490" cy="5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/>
              <a:t>Fixa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459440" y="2648426"/>
            <a:ext cx="1039490" cy="5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/>
              <a:t>Prazo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11080" y="3968234"/>
            <a:ext cx="1092044" cy="5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dirty="0" err="1"/>
              <a:t>FaturaCC</a:t>
            </a:r>
            <a:endParaRPr lang="pt-BR" sz="1800" dirty="0"/>
          </a:p>
        </p:txBody>
      </p:sp>
      <p:cxnSp>
        <p:nvCxnSpPr>
          <p:cNvPr id="11" name="Conector angulado 10"/>
          <p:cNvCxnSpPr>
            <a:stCxn id="4" idx="2"/>
            <a:endCxn id="5" idx="1"/>
          </p:cNvCxnSpPr>
          <p:nvPr/>
        </p:nvCxnSpPr>
        <p:spPr>
          <a:xfrm rot="16200000" flipH="1">
            <a:off x="1924576" y="2244266"/>
            <a:ext cx="683941" cy="5960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7" idx="2"/>
            <a:endCxn id="8" idx="1"/>
          </p:cNvCxnSpPr>
          <p:nvPr/>
        </p:nvCxnSpPr>
        <p:spPr>
          <a:xfrm rot="16200000" flipH="1">
            <a:off x="5982607" y="1790118"/>
            <a:ext cx="71167" cy="88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7" idx="2"/>
            <a:endCxn id="9" idx="1"/>
          </p:cNvCxnSpPr>
          <p:nvPr/>
        </p:nvCxnSpPr>
        <p:spPr>
          <a:xfrm rot="16200000" flipH="1">
            <a:off x="5658323" y="2114402"/>
            <a:ext cx="719735" cy="88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6" idx="2"/>
            <a:endCxn id="10" idx="1"/>
          </p:cNvCxnSpPr>
          <p:nvPr/>
        </p:nvCxnSpPr>
        <p:spPr>
          <a:xfrm rot="16200000" flipH="1">
            <a:off x="4436883" y="3661130"/>
            <a:ext cx="522563" cy="6258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7" idx="1"/>
            <a:endCxn id="6" idx="0"/>
          </p:cNvCxnSpPr>
          <p:nvPr/>
        </p:nvCxnSpPr>
        <p:spPr>
          <a:xfrm rot="10800000" flipV="1">
            <a:off x="4385249" y="1928691"/>
            <a:ext cx="742402" cy="12498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5035140" y="4582075"/>
            <a:ext cx="1068542" cy="5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/>
              <a:t>FaturaCB</a:t>
            </a:r>
          </a:p>
        </p:txBody>
      </p:sp>
      <p:cxnSp>
        <p:nvCxnSpPr>
          <p:cNvPr id="17" name="Conector angulado 16"/>
          <p:cNvCxnSpPr>
            <a:stCxn id="6" idx="2"/>
            <a:endCxn id="16" idx="1"/>
          </p:cNvCxnSpPr>
          <p:nvPr/>
        </p:nvCxnSpPr>
        <p:spPr>
          <a:xfrm rot="16200000" flipH="1">
            <a:off x="4141992" y="3956021"/>
            <a:ext cx="1136404" cy="6498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de cantos arredondados 17"/>
          <p:cNvSpPr/>
          <p:nvPr/>
        </p:nvSpPr>
        <p:spPr>
          <a:xfrm>
            <a:off x="6459440" y="3305651"/>
            <a:ext cx="1039490" cy="5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/>
              <a:t>Pontual</a:t>
            </a:r>
          </a:p>
        </p:txBody>
      </p:sp>
      <p:cxnSp>
        <p:nvCxnSpPr>
          <p:cNvPr id="19" name="Conector angulado 18"/>
          <p:cNvCxnSpPr>
            <a:stCxn id="7" idx="2"/>
            <a:endCxn id="18" idx="1"/>
          </p:cNvCxnSpPr>
          <p:nvPr/>
        </p:nvCxnSpPr>
        <p:spPr>
          <a:xfrm rot="16200000" flipH="1">
            <a:off x="5329710" y="2443015"/>
            <a:ext cx="1376960" cy="88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5030515" y="5201733"/>
            <a:ext cx="1068542" cy="5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/>
              <a:t>Transf</a:t>
            </a:r>
          </a:p>
        </p:txBody>
      </p:sp>
      <p:cxnSp>
        <p:nvCxnSpPr>
          <p:cNvPr id="21" name="Conector angulado 20"/>
          <p:cNvCxnSpPr>
            <a:stCxn id="6" idx="2"/>
            <a:endCxn id="20" idx="1"/>
          </p:cNvCxnSpPr>
          <p:nvPr/>
        </p:nvCxnSpPr>
        <p:spPr>
          <a:xfrm rot="16200000" flipH="1">
            <a:off x="3829851" y="4268163"/>
            <a:ext cx="1756062" cy="6452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5" idx="2"/>
            <a:endCxn id="6" idx="1"/>
          </p:cNvCxnSpPr>
          <p:nvPr/>
        </p:nvCxnSpPr>
        <p:spPr>
          <a:xfrm rot="16200000" flipH="1">
            <a:off x="3327755" y="2837466"/>
            <a:ext cx="294312" cy="9220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trela de 8 pontas 2"/>
          <p:cNvSpPr/>
          <p:nvPr/>
        </p:nvSpPr>
        <p:spPr>
          <a:xfrm>
            <a:off x="64997" y="74125"/>
            <a:ext cx="1122627" cy="1122627"/>
          </a:xfrm>
          <a:prstGeom prst="star8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v.0.1</a:t>
            </a:r>
          </a:p>
        </p:txBody>
      </p:sp>
    </p:spTree>
    <p:extLst>
      <p:ext uri="{BB962C8B-B14F-4D97-AF65-F5344CB8AC3E}">
        <p14:creationId xmlns:p14="http://schemas.microsoft.com/office/powerpoint/2010/main" val="9561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Metas do sistema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 geral dos objetivos do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0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dirty="0" smtClean="0"/>
              <a:t>Objetivos</a:t>
            </a:r>
            <a:r>
              <a:rPr lang="pt-BR" sz="1600" dirty="0"/>
              <a:t>:	</a:t>
            </a:r>
          </a:p>
          <a:p>
            <a:r>
              <a:rPr lang="pt-BR" sz="1600" dirty="0"/>
              <a:t>	</a:t>
            </a:r>
            <a:r>
              <a:rPr lang="pt-BR" sz="1600" dirty="0" smtClean="0"/>
              <a:t>Controlar </a:t>
            </a:r>
            <a:r>
              <a:rPr lang="pt-BR" sz="1600" dirty="0"/>
              <a:t>todas as movimentações financeiras realizadas;</a:t>
            </a:r>
          </a:p>
          <a:p>
            <a:r>
              <a:rPr lang="pt-BR" sz="1600" dirty="0"/>
              <a:t>	Descobrir como meu dinheiro foi gasto;</a:t>
            </a:r>
          </a:p>
          <a:p>
            <a:r>
              <a:rPr lang="pt-BR" sz="1600" dirty="0"/>
              <a:t>	Planejar contas a pagar;</a:t>
            </a:r>
          </a:p>
          <a:p>
            <a:r>
              <a:rPr lang="pt-BR" sz="1600" dirty="0"/>
              <a:t>	Previsão de gastos/arrecadação;</a:t>
            </a:r>
          </a:p>
          <a:p>
            <a:r>
              <a:rPr lang="pt-BR" sz="1600" dirty="0"/>
              <a:t>	Controle de investimentos e economias</a:t>
            </a:r>
            <a:r>
              <a:rPr lang="pt-BR" sz="1600" dirty="0" smtClean="0"/>
              <a:t>;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Fontes </a:t>
            </a:r>
            <a:r>
              <a:rPr lang="pt-BR" sz="1600" dirty="0"/>
              <a:t>de Dados:	</a:t>
            </a:r>
          </a:p>
          <a:p>
            <a:r>
              <a:rPr lang="pt-BR" sz="1600" dirty="0"/>
              <a:t>	Histórico de lançamentos bancários - débito, contas, transferências;</a:t>
            </a:r>
          </a:p>
          <a:p>
            <a:r>
              <a:rPr lang="pt-BR" sz="1600" dirty="0"/>
              <a:t>	Informação descritiva dos lançamentos - através do usuário</a:t>
            </a:r>
            <a:r>
              <a:rPr lang="pt-BR" sz="1600" dirty="0" smtClean="0"/>
              <a:t>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1884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Metas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pt-BR" sz="1600" dirty="0" smtClean="0"/>
              <a:t>Saída</a:t>
            </a:r>
            <a:r>
              <a:rPr lang="pt-BR" sz="1600" dirty="0"/>
              <a:t>:	</a:t>
            </a:r>
          </a:p>
          <a:p>
            <a:r>
              <a:rPr lang="pt-BR" sz="1600" dirty="0"/>
              <a:t>	Relatório de gastos por categorias;</a:t>
            </a:r>
          </a:p>
          <a:p>
            <a:r>
              <a:rPr lang="pt-BR" sz="1600" dirty="0"/>
              <a:t>	Progressão dos gastos por período;</a:t>
            </a:r>
          </a:p>
          <a:p>
            <a:r>
              <a:rPr lang="pt-BR" sz="1600" dirty="0"/>
              <a:t>	Evolução dos investimentos e economias;</a:t>
            </a:r>
          </a:p>
          <a:p>
            <a:r>
              <a:rPr lang="pt-BR" sz="1600" dirty="0"/>
              <a:t>	Previsão da situação </a:t>
            </a:r>
            <a:r>
              <a:rPr lang="pt-BR" sz="1600" dirty="0" err="1"/>
              <a:t>economica</a:t>
            </a:r>
            <a:r>
              <a:rPr lang="pt-BR" sz="1600" dirty="0"/>
              <a:t> futura</a:t>
            </a:r>
            <a:r>
              <a:rPr lang="pt-BR" sz="1600" dirty="0" smtClean="0"/>
              <a:t>;</a:t>
            </a:r>
            <a:endParaRPr lang="pt-BR" sz="1600" dirty="0"/>
          </a:p>
          <a:p>
            <a:r>
              <a:rPr lang="pt-BR" sz="1600" dirty="0"/>
              <a:t>	Alertas de contas a pagar - lembrete de compromissos financeiros</a:t>
            </a:r>
            <a:r>
              <a:rPr lang="pt-BR" sz="1600" dirty="0" smtClean="0"/>
              <a:t>;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Considerações </a:t>
            </a:r>
            <a:r>
              <a:rPr lang="pt-BR" sz="1600" dirty="0"/>
              <a:t>Gerais:	</a:t>
            </a:r>
          </a:p>
          <a:p>
            <a:r>
              <a:rPr lang="pt-BR" sz="1600" dirty="0"/>
              <a:t>	Permitir </a:t>
            </a:r>
            <a:r>
              <a:rPr lang="pt-BR" sz="1600" dirty="0" err="1"/>
              <a:t>multi-usuário</a:t>
            </a:r>
            <a:r>
              <a:rPr lang="pt-BR" sz="1600" dirty="0"/>
              <a:t>, com acesso por senha;</a:t>
            </a:r>
          </a:p>
          <a:p>
            <a:r>
              <a:rPr lang="pt-BR" sz="1600" dirty="0"/>
              <a:t>	Utilizar gráficos no sistema;</a:t>
            </a:r>
          </a:p>
          <a:p>
            <a:r>
              <a:rPr lang="pt-BR" sz="1600" dirty="0"/>
              <a:t>	Permitir carregamento de dados através de planilhas;</a:t>
            </a:r>
          </a:p>
          <a:p>
            <a:r>
              <a:rPr lang="pt-BR" sz="1600" dirty="0"/>
              <a:t>	Carregar dados das planilhas recuperadas dos sites de bancos;</a:t>
            </a:r>
          </a:p>
          <a:p>
            <a:r>
              <a:rPr lang="pt-BR" sz="1600" dirty="0"/>
              <a:t>	Alertas com </a:t>
            </a:r>
            <a:r>
              <a:rPr lang="pt-BR" sz="1600" dirty="0" err="1"/>
              <a:t>emails</a:t>
            </a:r>
            <a:r>
              <a:rPr lang="pt-BR" sz="1600" dirty="0"/>
              <a:t>;</a:t>
            </a:r>
          </a:p>
          <a:p>
            <a:r>
              <a:rPr lang="pt-BR" sz="1600" dirty="0"/>
              <a:t>	Exportar informações em planilhas;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4038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Esboço do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32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/>
          <p:cNvSpPr/>
          <p:nvPr/>
        </p:nvSpPr>
        <p:spPr>
          <a:xfrm>
            <a:off x="5801140" y="3068960"/>
            <a:ext cx="2155236" cy="1584176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Uma fatura está paga </a:t>
            </a:r>
            <a:r>
              <a:rPr lang="pt-BR" sz="1400" dirty="0" err="1" smtClean="0"/>
              <a:t>qndo</a:t>
            </a:r>
            <a:r>
              <a:rPr lang="pt-BR" sz="1400" dirty="0" smtClean="0"/>
              <a:t> consta nos </a:t>
            </a:r>
            <a:r>
              <a:rPr lang="pt-BR" sz="1400" dirty="0" err="1" smtClean="0"/>
              <a:t>lçtos</a:t>
            </a:r>
            <a:r>
              <a:rPr lang="pt-BR" sz="1400" dirty="0" smtClean="0"/>
              <a:t> bancários</a:t>
            </a:r>
            <a:endParaRPr lang="pt-BR" sz="1400" dirty="0"/>
          </a:p>
        </p:txBody>
      </p:sp>
      <p:sp>
        <p:nvSpPr>
          <p:cNvPr id="3" name="Nuvem 2"/>
          <p:cNvSpPr/>
          <p:nvPr/>
        </p:nvSpPr>
        <p:spPr>
          <a:xfrm>
            <a:off x="1259632" y="3068960"/>
            <a:ext cx="2016223" cy="148199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Uma fatura pode conter várias contas</a:t>
            </a:r>
            <a:endParaRPr lang="pt-BR" sz="1400" dirty="0"/>
          </a:p>
        </p:txBody>
      </p:sp>
      <p:sp>
        <p:nvSpPr>
          <p:cNvPr id="13" name="Fluxograma: Documento 12"/>
          <p:cNvSpPr/>
          <p:nvPr/>
        </p:nvSpPr>
        <p:spPr>
          <a:xfrm>
            <a:off x="2411760" y="1673744"/>
            <a:ext cx="1944216" cy="125120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Contas a pagar</a:t>
            </a:r>
          </a:p>
          <a:p>
            <a:pPr algn="ctr"/>
            <a:r>
              <a:rPr lang="pt-BR" sz="1400" dirty="0" smtClean="0"/>
              <a:t>Pertencem a uma fatura</a:t>
            </a:r>
          </a:p>
          <a:p>
            <a:pPr algn="ctr"/>
            <a:r>
              <a:rPr lang="pt-BR" sz="1400" dirty="0" smtClean="0"/>
              <a:t>Contas Fixas, A Prazo, Pontuais</a:t>
            </a:r>
            <a:endParaRPr lang="pt-BR" sz="1400" dirty="0"/>
          </a:p>
        </p:txBody>
      </p:sp>
      <p:sp>
        <p:nvSpPr>
          <p:cNvPr id="12" name="Fluxograma: Documento 11"/>
          <p:cNvSpPr/>
          <p:nvPr/>
        </p:nvSpPr>
        <p:spPr>
          <a:xfrm>
            <a:off x="6755252" y="1698109"/>
            <a:ext cx="1921204" cy="1236391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Lançamentos bancários</a:t>
            </a:r>
            <a:endParaRPr lang="pt-BR" sz="1400" dirty="0"/>
          </a:p>
        </p:txBody>
      </p:sp>
      <p:sp>
        <p:nvSpPr>
          <p:cNvPr id="7" name="Fluxograma: Documento 6"/>
          <p:cNvSpPr/>
          <p:nvPr/>
        </p:nvSpPr>
        <p:spPr>
          <a:xfrm>
            <a:off x="4283968" y="4967706"/>
            <a:ext cx="2532276" cy="162964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Fatura do Cartão de Crédito</a:t>
            </a:r>
          </a:p>
          <a:p>
            <a:pPr algn="ctr"/>
            <a:r>
              <a:rPr lang="pt-BR" sz="1400" dirty="0" smtClean="0"/>
              <a:t>Fatura do Cartão de Débito</a:t>
            </a:r>
          </a:p>
          <a:p>
            <a:pPr algn="ctr"/>
            <a:r>
              <a:rPr lang="pt-BR" sz="1400" dirty="0" smtClean="0"/>
              <a:t>Fatura de Transferências</a:t>
            </a:r>
          </a:p>
          <a:p>
            <a:pPr algn="ctr"/>
            <a:r>
              <a:rPr lang="pt-BR" sz="1400" dirty="0" smtClean="0"/>
              <a:t>Fatura de  Pagamentos Online</a:t>
            </a:r>
          </a:p>
          <a:p>
            <a:pPr algn="ctr"/>
            <a:r>
              <a:rPr lang="pt-BR" sz="1400" dirty="0" smtClean="0"/>
              <a:t>Fatura de Saques</a:t>
            </a:r>
            <a:endParaRPr lang="pt-BR" sz="14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19672" y="764704"/>
            <a:ext cx="1152128" cy="11521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Contas</a:t>
            </a:r>
            <a:endParaRPr lang="pt-BR" sz="20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868144" y="752449"/>
            <a:ext cx="1152128" cy="11521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Lçtos</a:t>
            </a:r>
            <a:endParaRPr lang="pt-BR" sz="20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347864" y="4149080"/>
            <a:ext cx="1152128" cy="11521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Faturas</a:t>
            </a:r>
            <a:endParaRPr lang="pt-BR" sz="2000" dirty="0"/>
          </a:p>
        </p:txBody>
      </p:sp>
      <p:sp>
        <p:nvSpPr>
          <p:cNvPr id="18" name="Elipse 17"/>
          <p:cNvSpPr/>
          <p:nvPr/>
        </p:nvSpPr>
        <p:spPr>
          <a:xfrm>
            <a:off x="780808" y="293450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Itens</a:t>
            </a:r>
            <a:endParaRPr lang="pt-BR" sz="1400" dirty="0"/>
          </a:p>
        </p:txBody>
      </p:sp>
      <p:sp>
        <p:nvSpPr>
          <p:cNvPr id="19" name="Elipse 18"/>
          <p:cNvSpPr/>
          <p:nvPr/>
        </p:nvSpPr>
        <p:spPr>
          <a:xfrm>
            <a:off x="5153572" y="293450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Pgto</a:t>
            </a:r>
            <a:endParaRPr lang="pt-BR" sz="1400" dirty="0"/>
          </a:p>
        </p:txBody>
      </p:sp>
      <p:cxnSp>
        <p:nvCxnSpPr>
          <p:cNvPr id="21" name="Conector angulado 20"/>
          <p:cNvCxnSpPr>
            <a:stCxn id="6" idx="1"/>
            <a:endCxn id="18" idx="4"/>
          </p:cNvCxnSpPr>
          <p:nvPr/>
        </p:nvCxnSpPr>
        <p:spPr>
          <a:xfrm rot="10800000">
            <a:off x="1248860" y="3870604"/>
            <a:ext cx="2099004" cy="8545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18" idx="0"/>
            <a:endCxn id="4" idx="1"/>
          </p:cNvCxnSpPr>
          <p:nvPr/>
        </p:nvCxnSpPr>
        <p:spPr>
          <a:xfrm rot="5400000" flipH="1" flipV="1">
            <a:off x="637400" y="1952228"/>
            <a:ext cx="1593732" cy="3708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6" idx="3"/>
            <a:endCxn id="19" idx="4"/>
          </p:cNvCxnSpPr>
          <p:nvPr/>
        </p:nvCxnSpPr>
        <p:spPr>
          <a:xfrm flipV="1">
            <a:off x="4499992" y="3870604"/>
            <a:ext cx="1121632" cy="8545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9" idx="0"/>
            <a:endCxn id="5" idx="2"/>
          </p:cNvCxnSpPr>
          <p:nvPr/>
        </p:nvCxnSpPr>
        <p:spPr>
          <a:xfrm rot="5400000" flipH="1" flipV="1">
            <a:off x="5517955" y="2008247"/>
            <a:ext cx="1029923" cy="8225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Estrela de 8 pontas 30"/>
          <p:cNvSpPr/>
          <p:nvPr/>
        </p:nvSpPr>
        <p:spPr>
          <a:xfrm>
            <a:off x="64997" y="74125"/>
            <a:ext cx="1122627" cy="1122627"/>
          </a:xfrm>
          <a:prstGeom prst="star8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v.0.5</a:t>
            </a:r>
          </a:p>
        </p:txBody>
      </p:sp>
    </p:spTree>
    <p:extLst>
      <p:ext uri="{BB962C8B-B14F-4D97-AF65-F5344CB8AC3E}">
        <p14:creationId xmlns:p14="http://schemas.microsoft.com/office/powerpoint/2010/main" val="240521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499992" y="2387426"/>
            <a:ext cx="1291159" cy="18238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Conta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DtCompra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Establcimento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Produto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TipoPgto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198148" y="3210785"/>
            <a:ext cx="1217154" cy="18238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Planejadas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DtVcto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Sazonalidade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PrimeiraPara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Concluido</a:t>
            </a:r>
            <a:r>
              <a:rPr lang="pt-BR" sz="12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7784427" y="4136973"/>
            <a:ext cx="1217154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Prazo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NºParcela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ValorParcela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ValorPrazo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ValorJuros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7784427" y="3307478"/>
            <a:ext cx="1217154" cy="756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Fixa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--------------------</a:t>
            </a: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198148" y="2389376"/>
            <a:ext cx="1217154" cy="756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Pontual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63461" y="1340768"/>
            <a:ext cx="1224136" cy="14266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FaturaCC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Vcto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ValorMin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538957" y="2171051"/>
            <a:ext cx="601192" cy="6767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Itens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cxnSp>
        <p:nvCxnSpPr>
          <p:cNvPr id="11" name="Conector angulado 10"/>
          <p:cNvCxnSpPr>
            <a:stCxn id="9" idx="3"/>
            <a:endCxn id="36" idx="1"/>
          </p:cNvCxnSpPr>
          <p:nvPr/>
        </p:nvCxnSpPr>
        <p:spPr>
          <a:xfrm flipV="1">
            <a:off x="1587597" y="1559623"/>
            <a:ext cx="611632" cy="494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4" idx="1"/>
            <a:endCxn id="10" idx="3"/>
          </p:cNvCxnSpPr>
          <p:nvPr/>
        </p:nvCxnSpPr>
        <p:spPr>
          <a:xfrm rot="10800000">
            <a:off x="4140150" y="2509432"/>
            <a:ext cx="359843" cy="789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4" idx="3"/>
            <a:endCxn id="8" idx="1"/>
          </p:cNvCxnSpPr>
          <p:nvPr/>
        </p:nvCxnSpPr>
        <p:spPr>
          <a:xfrm flipV="1">
            <a:off x="5791151" y="2767418"/>
            <a:ext cx="406997" cy="5319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4" idx="3"/>
            <a:endCxn id="5" idx="1"/>
          </p:cNvCxnSpPr>
          <p:nvPr/>
        </p:nvCxnSpPr>
        <p:spPr>
          <a:xfrm>
            <a:off x="5791151" y="3299354"/>
            <a:ext cx="406997" cy="8233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5" idx="3"/>
            <a:endCxn id="7" idx="1"/>
          </p:cNvCxnSpPr>
          <p:nvPr/>
        </p:nvCxnSpPr>
        <p:spPr>
          <a:xfrm flipV="1">
            <a:off x="7415302" y="3685520"/>
            <a:ext cx="369125" cy="4371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5" idx="3"/>
            <a:endCxn id="6" idx="1"/>
          </p:cNvCxnSpPr>
          <p:nvPr/>
        </p:nvCxnSpPr>
        <p:spPr>
          <a:xfrm>
            <a:off x="7415302" y="4122713"/>
            <a:ext cx="369125" cy="7703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363461" y="2847810"/>
            <a:ext cx="1224136" cy="14266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FaturaCD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Codigo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Descr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>
                <a:solidFill>
                  <a:schemeClr val="bg1"/>
                </a:solidFill>
              </a:rPr>
              <a:t>Establcimento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18" name="Conector angulado 17"/>
          <p:cNvCxnSpPr>
            <a:stCxn id="17" idx="3"/>
            <a:endCxn id="36" idx="1"/>
          </p:cNvCxnSpPr>
          <p:nvPr/>
        </p:nvCxnSpPr>
        <p:spPr>
          <a:xfrm flipV="1">
            <a:off x="1587597" y="1559623"/>
            <a:ext cx="611632" cy="20015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384154" y="1016645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ContaCat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399728" y="1443533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Rotulo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21" name="Conector angulado 20"/>
          <p:cNvCxnSpPr>
            <a:stCxn id="4" idx="0"/>
            <a:endCxn id="19" idx="1"/>
          </p:cNvCxnSpPr>
          <p:nvPr/>
        </p:nvCxnSpPr>
        <p:spPr>
          <a:xfrm rot="5400000" flipH="1" flipV="1">
            <a:off x="4673983" y="1677255"/>
            <a:ext cx="1181760" cy="2385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0"/>
            <a:endCxn id="20" idx="1"/>
          </p:cNvCxnSpPr>
          <p:nvPr/>
        </p:nvCxnSpPr>
        <p:spPr>
          <a:xfrm rot="5400000" flipH="1" flipV="1">
            <a:off x="5395214" y="1382912"/>
            <a:ext cx="754872" cy="12541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363461" y="4480180"/>
            <a:ext cx="1224136" cy="988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Transferencia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24" name="Conector angulado 23"/>
          <p:cNvCxnSpPr>
            <a:stCxn id="23" idx="3"/>
            <a:endCxn id="36" idx="1"/>
          </p:cNvCxnSpPr>
          <p:nvPr/>
        </p:nvCxnSpPr>
        <p:spPr>
          <a:xfrm flipV="1">
            <a:off x="1587597" y="1559623"/>
            <a:ext cx="611632" cy="34150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2999791" y="4917811"/>
            <a:ext cx="1217154" cy="14626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Lançamento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CodSistema</a:t>
            </a:r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Descr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</p:txBody>
      </p:sp>
      <p:cxnSp>
        <p:nvCxnSpPr>
          <p:cNvPr id="26" name="Conector angulado 25"/>
          <p:cNvCxnSpPr>
            <a:stCxn id="25" idx="0"/>
            <a:endCxn id="27" idx="2"/>
          </p:cNvCxnSpPr>
          <p:nvPr/>
        </p:nvCxnSpPr>
        <p:spPr>
          <a:xfrm rot="16200000" flipV="1">
            <a:off x="2901730" y="4211172"/>
            <a:ext cx="1043270" cy="37000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2937765" y="3496499"/>
            <a:ext cx="601192" cy="378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 err="1">
                <a:solidFill>
                  <a:schemeClr val="tx1"/>
                </a:solidFill>
              </a:rPr>
              <a:t>Pgto</a:t>
            </a:r>
            <a:endParaRPr lang="pt-BR" sz="1200" b="1" dirty="0">
              <a:solidFill>
                <a:schemeClr val="tx1"/>
              </a:solidFill>
            </a:endParaRPr>
          </a:p>
        </p:txBody>
      </p:sp>
      <p:cxnSp>
        <p:nvCxnSpPr>
          <p:cNvPr id="28" name="Conector angulado 27"/>
          <p:cNvCxnSpPr>
            <a:stCxn id="36" idx="2"/>
            <a:endCxn id="27" idx="0"/>
          </p:cNvCxnSpPr>
          <p:nvPr/>
        </p:nvCxnSpPr>
        <p:spPr>
          <a:xfrm rot="16200000" flipH="1">
            <a:off x="2303626" y="2561764"/>
            <a:ext cx="1442406" cy="427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ângulo de cantos arredondados 28"/>
          <p:cNvSpPr/>
          <p:nvPr/>
        </p:nvSpPr>
        <p:spPr>
          <a:xfrm>
            <a:off x="5630213" y="5461849"/>
            <a:ext cx="813995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LçtoCat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Conector angulado 29"/>
          <p:cNvCxnSpPr>
            <a:stCxn id="25" idx="3"/>
            <a:endCxn id="29" idx="1"/>
          </p:cNvCxnSpPr>
          <p:nvPr/>
        </p:nvCxnSpPr>
        <p:spPr>
          <a:xfrm>
            <a:off x="4216945" y="5649141"/>
            <a:ext cx="1413268" cy="17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4659352" y="5991179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Natureza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32" name="Conector angulado 31"/>
          <p:cNvCxnSpPr>
            <a:stCxn id="25" idx="3"/>
            <a:endCxn id="31" idx="1"/>
          </p:cNvCxnSpPr>
          <p:nvPr/>
        </p:nvCxnSpPr>
        <p:spPr>
          <a:xfrm>
            <a:off x="4216945" y="5649141"/>
            <a:ext cx="442407" cy="5310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Estrela de 8 pontas 32"/>
          <p:cNvSpPr/>
          <p:nvPr/>
        </p:nvSpPr>
        <p:spPr>
          <a:xfrm>
            <a:off x="64997" y="74125"/>
            <a:ext cx="1122627" cy="1122627"/>
          </a:xfrm>
          <a:prstGeom prst="star8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v.0.5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395536" y="5730733"/>
            <a:ext cx="1224136" cy="988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Saque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35" name="Conector angulado 34"/>
          <p:cNvCxnSpPr>
            <a:stCxn id="34" idx="3"/>
            <a:endCxn id="36" idx="1"/>
          </p:cNvCxnSpPr>
          <p:nvPr/>
        </p:nvCxnSpPr>
        <p:spPr>
          <a:xfrm flipV="1">
            <a:off x="1619672" y="1559623"/>
            <a:ext cx="579557" cy="4665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>
          <a:xfrm>
            <a:off x="2199229" y="1065152"/>
            <a:ext cx="1224136" cy="988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Faturas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40" name="Conector angulado 39"/>
          <p:cNvCxnSpPr>
            <a:stCxn id="36" idx="3"/>
            <a:endCxn id="10" idx="0"/>
          </p:cNvCxnSpPr>
          <p:nvPr/>
        </p:nvCxnSpPr>
        <p:spPr>
          <a:xfrm>
            <a:off x="3423365" y="1559623"/>
            <a:ext cx="416188" cy="6114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4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216945" y="2347718"/>
            <a:ext cx="1291159" cy="18238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Conta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DtCompra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Establcimento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Produto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TipoPgto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084168" y="3210785"/>
            <a:ext cx="1217154" cy="18238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Planejadas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DtVcto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Sazonalidade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PrimeiraPara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Concluido</a:t>
            </a:r>
            <a:r>
              <a:rPr lang="pt-BR" sz="12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7747334" y="4136973"/>
            <a:ext cx="1217154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Prazo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NºParcela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ValorParcela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ValorPrazo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ValorJuros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7747334" y="3307478"/>
            <a:ext cx="1217154" cy="756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Fixa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--------------------</a:t>
            </a: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084168" y="2389376"/>
            <a:ext cx="1217154" cy="756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Pontual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227557" y="764704"/>
            <a:ext cx="1224136" cy="14266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FaturaCC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Vcto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ValorMin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179114" y="2639513"/>
            <a:ext cx="601192" cy="6767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Itens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11" name="Conector angulado 10"/>
          <p:cNvCxnSpPr>
            <a:stCxn id="9" idx="3"/>
            <a:endCxn id="10" idx="1"/>
          </p:cNvCxnSpPr>
          <p:nvPr/>
        </p:nvCxnSpPr>
        <p:spPr>
          <a:xfrm>
            <a:off x="2451693" y="1478029"/>
            <a:ext cx="727421" cy="1499864"/>
          </a:xfrm>
          <a:prstGeom prst="bentConnector3">
            <a:avLst>
              <a:gd name="adj1" fmla="val 47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4" idx="1"/>
            <a:endCxn id="10" idx="3"/>
          </p:cNvCxnSpPr>
          <p:nvPr/>
        </p:nvCxnSpPr>
        <p:spPr>
          <a:xfrm rot="10800000">
            <a:off x="3780307" y="2977894"/>
            <a:ext cx="436639" cy="2817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4" idx="3"/>
            <a:endCxn id="8" idx="1"/>
          </p:cNvCxnSpPr>
          <p:nvPr/>
        </p:nvCxnSpPr>
        <p:spPr>
          <a:xfrm flipV="1">
            <a:off x="5508104" y="2767418"/>
            <a:ext cx="576064" cy="4922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4" idx="3"/>
            <a:endCxn id="5" idx="1"/>
          </p:cNvCxnSpPr>
          <p:nvPr/>
        </p:nvCxnSpPr>
        <p:spPr>
          <a:xfrm>
            <a:off x="5508104" y="3259646"/>
            <a:ext cx="576064" cy="8630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5" idx="3"/>
            <a:endCxn id="7" idx="1"/>
          </p:cNvCxnSpPr>
          <p:nvPr/>
        </p:nvCxnSpPr>
        <p:spPr>
          <a:xfrm flipV="1">
            <a:off x="7301322" y="3685520"/>
            <a:ext cx="446012" cy="4371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5" idx="3"/>
            <a:endCxn id="6" idx="1"/>
          </p:cNvCxnSpPr>
          <p:nvPr/>
        </p:nvCxnSpPr>
        <p:spPr>
          <a:xfrm>
            <a:off x="7301322" y="4122713"/>
            <a:ext cx="446012" cy="7703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1227557" y="2271746"/>
            <a:ext cx="1224136" cy="14266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FaturaCD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Codigo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Descr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>
                <a:solidFill>
                  <a:schemeClr val="bg1"/>
                </a:solidFill>
              </a:rPr>
              <a:t>Establcimento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18" name="Conector angulado 17"/>
          <p:cNvCxnSpPr>
            <a:stCxn id="17" idx="3"/>
            <a:endCxn id="10" idx="1"/>
          </p:cNvCxnSpPr>
          <p:nvPr/>
        </p:nvCxnSpPr>
        <p:spPr>
          <a:xfrm flipV="1">
            <a:off x="2451693" y="2977893"/>
            <a:ext cx="727421" cy="717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270174" y="1016645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ContaCat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285748" y="1443533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Rotulo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21" name="Conector angulado 20"/>
          <p:cNvCxnSpPr>
            <a:stCxn id="4" idx="0"/>
            <a:endCxn id="19" idx="1"/>
          </p:cNvCxnSpPr>
          <p:nvPr/>
        </p:nvCxnSpPr>
        <p:spPr>
          <a:xfrm rot="5400000" flipH="1" flipV="1">
            <a:off x="4495323" y="1572868"/>
            <a:ext cx="1142052" cy="4076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0"/>
            <a:endCxn id="20" idx="1"/>
          </p:cNvCxnSpPr>
          <p:nvPr/>
        </p:nvCxnSpPr>
        <p:spPr>
          <a:xfrm rot="5400000" flipH="1" flipV="1">
            <a:off x="5216554" y="1278525"/>
            <a:ext cx="715164" cy="14232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1227557" y="3904116"/>
            <a:ext cx="1224136" cy="988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Transferencia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24" name="Conector angulado 23"/>
          <p:cNvCxnSpPr>
            <a:stCxn id="23" idx="3"/>
            <a:endCxn id="10" idx="1"/>
          </p:cNvCxnSpPr>
          <p:nvPr/>
        </p:nvCxnSpPr>
        <p:spPr>
          <a:xfrm flipV="1">
            <a:off x="2451693" y="2977893"/>
            <a:ext cx="727421" cy="1420694"/>
          </a:xfrm>
          <a:prstGeom prst="bentConnector3">
            <a:avLst>
              <a:gd name="adj1" fmla="val 47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2999791" y="4917811"/>
            <a:ext cx="1217154" cy="14626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Lançamento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CodSistema</a:t>
            </a:r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Descr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</p:txBody>
      </p:sp>
      <p:cxnSp>
        <p:nvCxnSpPr>
          <p:cNvPr id="26" name="Conector angulado 25"/>
          <p:cNvCxnSpPr>
            <a:stCxn id="25" idx="0"/>
            <a:endCxn id="27" idx="2"/>
          </p:cNvCxnSpPr>
          <p:nvPr/>
        </p:nvCxnSpPr>
        <p:spPr>
          <a:xfrm rot="16200000" flipV="1">
            <a:off x="3156772" y="4466214"/>
            <a:ext cx="665228" cy="23796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3069807" y="3874541"/>
            <a:ext cx="601192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 err="1">
                <a:solidFill>
                  <a:schemeClr val="bg1"/>
                </a:solidFill>
              </a:rPr>
              <a:t>Pgto</a:t>
            </a:r>
            <a:endParaRPr lang="pt-BR" sz="1200" b="1" dirty="0">
              <a:solidFill>
                <a:schemeClr val="bg1"/>
              </a:solidFill>
            </a:endParaRPr>
          </a:p>
        </p:txBody>
      </p:sp>
      <p:cxnSp>
        <p:nvCxnSpPr>
          <p:cNvPr id="28" name="Conector angulado 27"/>
          <p:cNvCxnSpPr>
            <a:stCxn id="10" idx="2"/>
            <a:endCxn id="27" idx="0"/>
          </p:cNvCxnSpPr>
          <p:nvPr/>
        </p:nvCxnSpPr>
        <p:spPr>
          <a:xfrm rot="5400000">
            <a:off x="3145923" y="3540753"/>
            <a:ext cx="558269" cy="1093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ângulo de cantos arredondados 28"/>
          <p:cNvSpPr/>
          <p:nvPr/>
        </p:nvSpPr>
        <p:spPr>
          <a:xfrm>
            <a:off x="5630213" y="5461849"/>
            <a:ext cx="813995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LçtoCat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Conector angulado 29"/>
          <p:cNvCxnSpPr>
            <a:stCxn id="25" idx="3"/>
            <a:endCxn id="29" idx="1"/>
          </p:cNvCxnSpPr>
          <p:nvPr/>
        </p:nvCxnSpPr>
        <p:spPr>
          <a:xfrm>
            <a:off x="4216945" y="5649141"/>
            <a:ext cx="1413268" cy="17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4659352" y="5991179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Natureza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32" name="Conector angulado 31"/>
          <p:cNvCxnSpPr>
            <a:stCxn id="25" idx="3"/>
            <a:endCxn id="31" idx="1"/>
          </p:cNvCxnSpPr>
          <p:nvPr/>
        </p:nvCxnSpPr>
        <p:spPr>
          <a:xfrm>
            <a:off x="4216945" y="5649141"/>
            <a:ext cx="442407" cy="5310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Estrela de 8 pontas 32"/>
          <p:cNvSpPr/>
          <p:nvPr/>
        </p:nvSpPr>
        <p:spPr>
          <a:xfrm>
            <a:off x="64997" y="74125"/>
            <a:ext cx="1122627" cy="1122627"/>
          </a:xfrm>
          <a:prstGeom prst="star8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v.0.4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1259632" y="5154669"/>
            <a:ext cx="1224136" cy="988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Saque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35" name="Conector angulado 34"/>
          <p:cNvCxnSpPr>
            <a:stCxn id="34" idx="3"/>
            <a:endCxn id="10" idx="1"/>
          </p:cNvCxnSpPr>
          <p:nvPr/>
        </p:nvCxnSpPr>
        <p:spPr>
          <a:xfrm flipV="1">
            <a:off x="2483768" y="2977893"/>
            <a:ext cx="695346" cy="2671247"/>
          </a:xfrm>
          <a:prstGeom prst="bentConnector3">
            <a:avLst>
              <a:gd name="adj1" fmla="val 452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5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216945" y="2347718"/>
            <a:ext cx="1291159" cy="18238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Conta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DtCompra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Establcimento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Produto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TipoPgto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084168" y="3210785"/>
            <a:ext cx="1217154" cy="18238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Planejadas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DtVcto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Sazonalidade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PrimeiraPara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Concluido</a:t>
            </a:r>
            <a:r>
              <a:rPr lang="pt-BR" sz="12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Ativo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7747334" y="4136973"/>
            <a:ext cx="1217154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Prazo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NºParcela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ValorParcela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ValorPrazo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ValorJuros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7747334" y="3307478"/>
            <a:ext cx="1217154" cy="756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Fixa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--------------------</a:t>
            </a: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084168" y="2389376"/>
            <a:ext cx="1217154" cy="756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Pontual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227557" y="764704"/>
            <a:ext cx="1224136" cy="14266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FaturaCC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Vcto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ValorMin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179114" y="2639513"/>
            <a:ext cx="601192" cy="6767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Itens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11" name="Conector angulado 10"/>
          <p:cNvCxnSpPr>
            <a:stCxn id="9" idx="3"/>
            <a:endCxn id="10" idx="1"/>
          </p:cNvCxnSpPr>
          <p:nvPr/>
        </p:nvCxnSpPr>
        <p:spPr>
          <a:xfrm>
            <a:off x="2451693" y="1478029"/>
            <a:ext cx="727421" cy="14998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4" idx="1"/>
            <a:endCxn id="10" idx="3"/>
          </p:cNvCxnSpPr>
          <p:nvPr/>
        </p:nvCxnSpPr>
        <p:spPr>
          <a:xfrm rot="10800000">
            <a:off x="3780307" y="2977894"/>
            <a:ext cx="436639" cy="2817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4" idx="3"/>
            <a:endCxn id="8" idx="1"/>
          </p:cNvCxnSpPr>
          <p:nvPr/>
        </p:nvCxnSpPr>
        <p:spPr>
          <a:xfrm flipV="1">
            <a:off x="5508104" y="2767418"/>
            <a:ext cx="576064" cy="4922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4" idx="3"/>
            <a:endCxn id="5" idx="1"/>
          </p:cNvCxnSpPr>
          <p:nvPr/>
        </p:nvCxnSpPr>
        <p:spPr>
          <a:xfrm>
            <a:off x="5508104" y="3259646"/>
            <a:ext cx="576064" cy="8630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5" idx="3"/>
            <a:endCxn id="7" idx="1"/>
          </p:cNvCxnSpPr>
          <p:nvPr/>
        </p:nvCxnSpPr>
        <p:spPr>
          <a:xfrm flipV="1">
            <a:off x="7301322" y="3685520"/>
            <a:ext cx="446012" cy="43719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5" idx="3"/>
            <a:endCxn id="6" idx="1"/>
          </p:cNvCxnSpPr>
          <p:nvPr/>
        </p:nvCxnSpPr>
        <p:spPr>
          <a:xfrm>
            <a:off x="7301322" y="4122713"/>
            <a:ext cx="446012" cy="7703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1227557" y="2271746"/>
            <a:ext cx="1224136" cy="14266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FaturaCD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Codigo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Descr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>
                <a:solidFill>
                  <a:schemeClr val="bg1"/>
                </a:solidFill>
              </a:rPr>
              <a:t>Establcimento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18" name="Conector angulado 17"/>
          <p:cNvCxnSpPr>
            <a:stCxn id="17" idx="3"/>
            <a:endCxn id="10" idx="1"/>
          </p:cNvCxnSpPr>
          <p:nvPr/>
        </p:nvCxnSpPr>
        <p:spPr>
          <a:xfrm flipV="1">
            <a:off x="2451693" y="2977893"/>
            <a:ext cx="727421" cy="717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5270174" y="1016645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ContaCat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285748" y="1443533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Rotulo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Conector angulado 22"/>
          <p:cNvCxnSpPr>
            <a:stCxn id="4" idx="0"/>
            <a:endCxn id="21" idx="1"/>
          </p:cNvCxnSpPr>
          <p:nvPr/>
        </p:nvCxnSpPr>
        <p:spPr>
          <a:xfrm rot="5400000" flipH="1" flipV="1">
            <a:off x="4495323" y="1572868"/>
            <a:ext cx="1142052" cy="4076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4" idx="0"/>
            <a:endCxn id="22" idx="1"/>
          </p:cNvCxnSpPr>
          <p:nvPr/>
        </p:nvCxnSpPr>
        <p:spPr>
          <a:xfrm rot="5400000" flipH="1" flipV="1">
            <a:off x="5216554" y="1278525"/>
            <a:ext cx="715164" cy="14232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1227557" y="3904116"/>
            <a:ext cx="1224136" cy="988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Transferencia</a:t>
            </a:r>
            <a:endParaRPr lang="pt-BR" sz="12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26" name="Conector angulado 25"/>
          <p:cNvCxnSpPr>
            <a:stCxn id="25" idx="3"/>
            <a:endCxn id="10" idx="1"/>
          </p:cNvCxnSpPr>
          <p:nvPr/>
        </p:nvCxnSpPr>
        <p:spPr>
          <a:xfrm flipV="1">
            <a:off x="2451693" y="2977893"/>
            <a:ext cx="727421" cy="14206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2999791" y="4917811"/>
            <a:ext cx="1217154" cy="14626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Lançamento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-------------------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CodSistema</a:t>
            </a:r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Descr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Valor</a:t>
            </a:r>
          </a:p>
        </p:txBody>
      </p:sp>
      <p:cxnSp>
        <p:nvCxnSpPr>
          <p:cNvPr id="28" name="Conector angulado 27"/>
          <p:cNvCxnSpPr>
            <a:stCxn id="27" idx="0"/>
            <a:endCxn id="29" idx="2"/>
          </p:cNvCxnSpPr>
          <p:nvPr/>
        </p:nvCxnSpPr>
        <p:spPr>
          <a:xfrm rot="16200000" flipV="1">
            <a:off x="3156772" y="4466214"/>
            <a:ext cx="665228" cy="23796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ângulo de cantos arredondados 28"/>
          <p:cNvSpPr/>
          <p:nvPr/>
        </p:nvSpPr>
        <p:spPr>
          <a:xfrm>
            <a:off x="3069807" y="3874541"/>
            <a:ext cx="601192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 err="1">
                <a:solidFill>
                  <a:schemeClr val="bg1"/>
                </a:solidFill>
              </a:rPr>
              <a:t>Pgto</a:t>
            </a:r>
            <a:endParaRPr lang="pt-BR" sz="1200" b="1" dirty="0">
              <a:solidFill>
                <a:schemeClr val="bg1"/>
              </a:solidFill>
            </a:endParaRPr>
          </a:p>
        </p:txBody>
      </p:sp>
      <p:cxnSp>
        <p:nvCxnSpPr>
          <p:cNvPr id="30" name="Conector angulado 29"/>
          <p:cNvCxnSpPr>
            <a:stCxn id="10" idx="2"/>
            <a:endCxn id="29" idx="0"/>
          </p:cNvCxnSpPr>
          <p:nvPr/>
        </p:nvCxnSpPr>
        <p:spPr>
          <a:xfrm rot="5400000">
            <a:off x="3145923" y="3540753"/>
            <a:ext cx="558269" cy="1093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5630213" y="5461849"/>
            <a:ext cx="813995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err="1" smtClean="0">
                <a:solidFill>
                  <a:schemeClr val="bg1"/>
                </a:solidFill>
              </a:rPr>
              <a:t>LçtoCat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32" name="Conector angulado 31"/>
          <p:cNvCxnSpPr>
            <a:stCxn id="27" idx="3"/>
            <a:endCxn id="31" idx="1"/>
          </p:cNvCxnSpPr>
          <p:nvPr/>
        </p:nvCxnSpPr>
        <p:spPr>
          <a:xfrm>
            <a:off x="4216945" y="5649141"/>
            <a:ext cx="1413268" cy="17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ângulo de cantos arredondados 32"/>
          <p:cNvSpPr/>
          <p:nvPr/>
        </p:nvSpPr>
        <p:spPr>
          <a:xfrm>
            <a:off x="4659352" y="5991179"/>
            <a:ext cx="813994" cy="3780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Natureza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ctr"/>
            <a:endParaRPr lang="pt-BR" sz="1200" dirty="0" smtClean="0">
              <a:solidFill>
                <a:schemeClr val="bg1"/>
              </a:solidFill>
            </a:endParaRPr>
          </a:p>
        </p:txBody>
      </p:sp>
      <p:cxnSp>
        <p:nvCxnSpPr>
          <p:cNvPr id="34" name="Conector angulado 33"/>
          <p:cNvCxnSpPr>
            <a:stCxn id="27" idx="3"/>
            <a:endCxn id="33" idx="1"/>
          </p:cNvCxnSpPr>
          <p:nvPr/>
        </p:nvCxnSpPr>
        <p:spPr>
          <a:xfrm>
            <a:off x="4216945" y="5649141"/>
            <a:ext cx="442407" cy="5310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strela de 8 pontas 52"/>
          <p:cNvSpPr/>
          <p:nvPr/>
        </p:nvSpPr>
        <p:spPr>
          <a:xfrm>
            <a:off x="64997" y="74125"/>
            <a:ext cx="1122627" cy="1122627"/>
          </a:xfrm>
          <a:prstGeom prst="star8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v.0.3</a:t>
            </a:r>
          </a:p>
        </p:txBody>
      </p:sp>
    </p:spTree>
    <p:extLst>
      <p:ext uri="{BB962C8B-B14F-4D97-AF65-F5344CB8AC3E}">
        <p14:creationId xmlns:p14="http://schemas.microsoft.com/office/powerpoint/2010/main" val="3648823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342</Words>
  <Application>Microsoft Office PowerPoint</Application>
  <PresentationFormat>Apresentação na tela (4:3)</PresentationFormat>
  <Paragraphs>304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Sistema Financeiro</vt:lpstr>
      <vt:lpstr>Metas do sistema</vt:lpstr>
      <vt:lpstr>Metas</vt:lpstr>
      <vt:lpstr>Metas</vt:lpstr>
      <vt:lpstr>Banco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Oliveira Garcia</dc:creator>
  <cp:lastModifiedBy>Vinicius Oliveira Garcia</cp:lastModifiedBy>
  <cp:revision>22</cp:revision>
  <dcterms:created xsi:type="dcterms:W3CDTF">2013-11-07T17:31:28Z</dcterms:created>
  <dcterms:modified xsi:type="dcterms:W3CDTF">2013-12-09T19:41:00Z</dcterms:modified>
</cp:coreProperties>
</file>