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eb880e4762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eb880e4762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eb880e476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eb880e476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eb880e4762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eb880e4762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b880e4762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eb880e4762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eb880e4762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eb880e4762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eb880e4762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eb880e4762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eb880e4762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eb880e4762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9dc5248ef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9dc5248ef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eb880e4762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eb880e4762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6025275" y="2859475"/>
            <a:ext cx="2981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CGN: string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CGL: string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/>
              <a:t>Crop_Group_Description: string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892950" y="1569038"/>
            <a:ext cx="1908600" cy="7437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Ingrediente</a:t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4626175" y="1569038"/>
            <a:ext cx="1908600" cy="7437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Grupo e Subgrupo de Cultura</a:t>
            </a:r>
            <a:endParaRPr/>
          </a:p>
        </p:txBody>
      </p:sp>
      <p:cxnSp>
        <p:nvCxnSpPr>
          <p:cNvPr id="57" name="Google Shape;57;p13"/>
          <p:cNvCxnSpPr>
            <a:stCxn id="55" idx="6"/>
            <a:endCxn id="56" idx="2"/>
          </p:cNvCxnSpPr>
          <p:nvPr/>
        </p:nvCxnSpPr>
        <p:spPr>
          <a:xfrm>
            <a:off x="2801550" y="1940888"/>
            <a:ext cx="18246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8" name="Google Shape;58;p13"/>
          <p:cNvSpPr txBox="1"/>
          <p:nvPr/>
        </p:nvSpPr>
        <p:spPr>
          <a:xfrm>
            <a:off x="3317625" y="1498800"/>
            <a:ext cx="115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Pertence</a:t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2076775" y="2781163"/>
            <a:ext cx="252300" cy="9879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2329075" y="2781199"/>
            <a:ext cx="2462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CGN: string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CG_subgroup: string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/>
              <a:t>FCID_Code</a:t>
            </a:r>
            <a:r>
              <a:rPr lang="pt-BR">
                <a:solidFill>
                  <a:srgbClr val="000000"/>
                </a:solidFill>
              </a:rPr>
              <a:t>: </a:t>
            </a:r>
            <a:r>
              <a:rPr lang="pt-BR"/>
              <a:t>string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/>
              <a:t>FCID_Desc: string</a:t>
            </a:r>
            <a:endParaRPr/>
          </a:p>
        </p:txBody>
      </p:sp>
      <p:cxnSp>
        <p:nvCxnSpPr>
          <p:cNvPr id="61" name="Google Shape;61;p13"/>
          <p:cNvCxnSpPr>
            <a:stCxn id="59" idx="1"/>
            <a:endCxn id="55" idx="4"/>
          </p:cNvCxnSpPr>
          <p:nvPr/>
        </p:nvCxnSpPr>
        <p:spPr>
          <a:xfrm rot="10800000">
            <a:off x="1847275" y="2312713"/>
            <a:ext cx="229500" cy="962400"/>
          </a:xfrm>
          <a:prstGeom prst="bentConnector2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Google Shape;62;p13"/>
          <p:cNvSpPr/>
          <p:nvPr/>
        </p:nvSpPr>
        <p:spPr>
          <a:xfrm>
            <a:off x="5820975" y="2781188"/>
            <a:ext cx="252300" cy="9879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3" name="Google Shape;63;p13"/>
          <p:cNvCxnSpPr>
            <a:stCxn id="62" idx="1"/>
          </p:cNvCxnSpPr>
          <p:nvPr/>
        </p:nvCxnSpPr>
        <p:spPr>
          <a:xfrm rot="10800000">
            <a:off x="5591475" y="2312738"/>
            <a:ext cx="229500" cy="962400"/>
          </a:xfrm>
          <a:prstGeom prst="bentConnector2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>
            <p:ph type="ctrTitle"/>
          </p:nvPr>
        </p:nvSpPr>
        <p:spPr>
          <a:xfrm>
            <a:off x="311700" y="157650"/>
            <a:ext cx="8520600" cy="44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Análise 4)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Apenas ligando Receitas a Ingredientes, podemos olhar para a centralidade de grau de um vértice do tipo Ingrediente para responder a pergunta (IV) e atribuindo pesos às arestas, de acordo com a quantidade do ingrediente utilizada, basta quantificar a centralidade de closeness, porém inversamente, ou seja, procurando os vértices com maior ‘distância’ para os outros, devido a nossa distinta definição de distância.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Análise 5)</a:t>
            </a:r>
            <a:br>
              <a:rPr lang="pt-BR" sz="1400"/>
            </a:br>
            <a:r>
              <a:rPr lang="pt-BR" sz="1400"/>
              <a:t>Outro método de encontrar ingredientes que estão presentes em excesso em certas receitas é por meio da modularidade. Comparando ingredientes que estão presentes em mais receitas do que o esperado, ou até mesmo comparando pares de ingredientes que se associam por meio das ideias citadas em análises anteriores.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Análise 6)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Por fim, conseguimos responder a pergunta (II) ligando alimentos que são do mesmo tipo e criando assim cliques, que podem ser encarados como um vértice apenas. Agora, cada vértice deste clique que estava ligado com uma receita, implica que o nosso novo vértice representado pelo clique estará ligado à essa receita. Por meio de observações quantitativas, como clusterização obtemos uma resposta satisfatória e até outras análises interessantes.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/>
          <p:nvPr/>
        </p:nvSpPr>
        <p:spPr>
          <a:xfrm>
            <a:off x="802050" y="2275063"/>
            <a:ext cx="1908600" cy="7437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Receita</a:t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4535275" y="2275063"/>
            <a:ext cx="1908600" cy="7437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Ingrediente</a:t>
            </a:r>
            <a:endParaRPr/>
          </a:p>
        </p:txBody>
      </p:sp>
      <p:cxnSp>
        <p:nvCxnSpPr>
          <p:cNvPr id="70" name="Google Shape;70;p14"/>
          <p:cNvCxnSpPr>
            <a:stCxn id="68" idx="6"/>
            <a:endCxn id="69" idx="2"/>
          </p:cNvCxnSpPr>
          <p:nvPr/>
        </p:nvCxnSpPr>
        <p:spPr>
          <a:xfrm>
            <a:off x="2710650" y="2646913"/>
            <a:ext cx="18246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71" name="Google Shape;71;p14"/>
          <p:cNvSpPr txBox="1"/>
          <p:nvPr/>
        </p:nvSpPr>
        <p:spPr>
          <a:xfrm>
            <a:off x="2955850" y="2204825"/>
            <a:ext cx="95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Contém</a:t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1985875" y="3187376"/>
            <a:ext cx="279600" cy="15834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3636588" y="941213"/>
            <a:ext cx="2462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</a:rPr>
              <a:t>Commodity_Weight: float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</a:rPr>
              <a:t>FCID_Code: string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74" name="Google Shape;74;p14"/>
          <p:cNvCxnSpPr>
            <a:stCxn id="72" idx="1"/>
            <a:endCxn id="68" idx="4"/>
          </p:cNvCxnSpPr>
          <p:nvPr/>
        </p:nvCxnSpPr>
        <p:spPr>
          <a:xfrm rot="10800000">
            <a:off x="1756375" y="3018776"/>
            <a:ext cx="229500" cy="960300"/>
          </a:xfrm>
          <a:prstGeom prst="bentConnector2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" name="Google Shape;75;p14"/>
          <p:cNvSpPr/>
          <p:nvPr/>
        </p:nvSpPr>
        <p:spPr>
          <a:xfrm>
            <a:off x="5627250" y="3487213"/>
            <a:ext cx="252300" cy="9879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5879550" y="3457813"/>
            <a:ext cx="2462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CGN: string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CG_subgroup: string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FCID_Code: string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FCID_Desc: string</a:t>
            </a:r>
            <a:endParaRPr/>
          </a:p>
        </p:txBody>
      </p:sp>
      <p:cxnSp>
        <p:nvCxnSpPr>
          <p:cNvPr id="77" name="Google Shape;77;p14"/>
          <p:cNvCxnSpPr>
            <a:stCxn id="75" idx="1"/>
          </p:cNvCxnSpPr>
          <p:nvPr/>
        </p:nvCxnSpPr>
        <p:spPr>
          <a:xfrm rot="10800000">
            <a:off x="5397750" y="3018763"/>
            <a:ext cx="229500" cy="962400"/>
          </a:xfrm>
          <a:prstGeom prst="bentConnector2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" name="Google Shape;78;p14"/>
          <p:cNvSpPr/>
          <p:nvPr/>
        </p:nvSpPr>
        <p:spPr>
          <a:xfrm>
            <a:off x="3357000" y="941225"/>
            <a:ext cx="279600" cy="9603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9" name="Google Shape;79;p14"/>
          <p:cNvCxnSpPr/>
          <p:nvPr/>
        </p:nvCxnSpPr>
        <p:spPr>
          <a:xfrm flipH="1" rot="5400000">
            <a:off x="2925625" y="1880151"/>
            <a:ext cx="906000" cy="48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4"/>
          <p:cNvSpPr txBox="1"/>
          <p:nvPr/>
        </p:nvSpPr>
        <p:spPr>
          <a:xfrm>
            <a:off x="2265600" y="3187363"/>
            <a:ext cx="2462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200"/>
              <a:t>Food_code: string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200"/>
              <a:t>Mod_code: integer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</a:rPr>
              <a:t>Cooked_Status: string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</a:rPr>
              <a:t>Food_Form: string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</a:rPr>
              <a:t>Cooking_Method: string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/>
          <p:nvPr/>
        </p:nvSpPr>
        <p:spPr>
          <a:xfrm>
            <a:off x="5839725" y="3487213"/>
            <a:ext cx="252300" cy="9879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6092025" y="3673363"/>
            <a:ext cx="246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/>
              <a:t>Cooked_Status: string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/>
              <a:t>Cooked_Status_Desc</a:t>
            </a:r>
            <a:r>
              <a:rPr lang="pt-BR"/>
              <a:t>: string</a:t>
            </a:r>
            <a:endParaRPr/>
          </a:p>
        </p:txBody>
      </p:sp>
      <p:cxnSp>
        <p:nvCxnSpPr>
          <p:cNvPr id="87" name="Google Shape;87;p15"/>
          <p:cNvCxnSpPr>
            <a:stCxn id="85" idx="1"/>
          </p:cNvCxnSpPr>
          <p:nvPr/>
        </p:nvCxnSpPr>
        <p:spPr>
          <a:xfrm rot="10800000">
            <a:off x="5610225" y="3018763"/>
            <a:ext cx="229500" cy="962400"/>
          </a:xfrm>
          <a:prstGeom prst="bentConnector2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" name="Google Shape;88;p15"/>
          <p:cNvSpPr/>
          <p:nvPr/>
        </p:nvSpPr>
        <p:spPr>
          <a:xfrm>
            <a:off x="802050" y="2275063"/>
            <a:ext cx="1908600" cy="7437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Receita</a:t>
            </a:r>
            <a:endParaRPr/>
          </a:p>
        </p:txBody>
      </p:sp>
      <p:sp>
        <p:nvSpPr>
          <p:cNvPr id="89" name="Google Shape;89;p15"/>
          <p:cNvSpPr/>
          <p:nvPr/>
        </p:nvSpPr>
        <p:spPr>
          <a:xfrm>
            <a:off x="4610675" y="2275075"/>
            <a:ext cx="2045100" cy="7437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Estado de Cozimento</a:t>
            </a:r>
            <a:endParaRPr/>
          </a:p>
        </p:txBody>
      </p:sp>
      <p:cxnSp>
        <p:nvCxnSpPr>
          <p:cNvPr id="90" name="Google Shape;90;p15"/>
          <p:cNvCxnSpPr>
            <a:stCxn id="88" idx="6"/>
            <a:endCxn id="89" idx="2"/>
          </p:cNvCxnSpPr>
          <p:nvPr/>
        </p:nvCxnSpPr>
        <p:spPr>
          <a:xfrm>
            <a:off x="2710650" y="2646913"/>
            <a:ext cx="18999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91" name="Google Shape;91;p15"/>
          <p:cNvSpPr txBox="1"/>
          <p:nvPr/>
        </p:nvSpPr>
        <p:spPr>
          <a:xfrm>
            <a:off x="3221375" y="2225775"/>
            <a:ext cx="81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Está</a:t>
            </a:r>
            <a:endParaRPr/>
          </a:p>
        </p:txBody>
      </p:sp>
      <p:sp>
        <p:nvSpPr>
          <p:cNvPr id="92" name="Google Shape;92;p15"/>
          <p:cNvSpPr/>
          <p:nvPr/>
        </p:nvSpPr>
        <p:spPr>
          <a:xfrm>
            <a:off x="1985875" y="3187374"/>
            <a:ext cx="252300" cy="17616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 txBox="1"/>
          <p:nvPr/>
        </p:nvSpPr>
        <p:spPr>
          <a:xfrm>
            <a:off x="2238175" y="3237013"/>
            <a:ext cx="2462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</a:rPr>
              <a:t>Food_code: string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</a:rPr>
              <a:t>Mod_code: integer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</a:rPr>
              <a:t>Cooked_Status: string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</a:rPr>
              <a:t>Food_Form: string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</a:rPr>
              <a:t>Cooking_Method: string</a:t>
            </a:r>
            <a:endParaRPr sz="1200"/>
          </a:p>
        </p:txBody>
      </p:sp>
      <p:cxnSp>
        <p:nvCxnSpPr>
          <p:cNvPr id="94" name="Google Shape;94;p15"/>
          <p:cNvCxnSpPr>
            <a:stCxn id="92" idx="1"/>
            <a:endCxn id="88" idx="4"/>
          </p:cNvCxnSpPr>
          <p:nvPr/>
        </p:nvCxnSpPr>
        <p:spPr>
          <a:xfrm rot="10800000">
            <a:off x="1756375" y="3018774"/>
            <a:ext cx="229500" cy="1049400"/>
          </a:xfrm>
          <a:prstGeom prst="bentConnector2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5"/>
          <p:cNvCxnSpPr>
            <a:stCxn id="96" idx="1"/>
            <a:endCxn id="91" idx="0"/>
          </p:cNvCxnSpPr>
          <p:nvPr/>
        </p:nvCxnSpPr>
        <p:spPr>
          <a:xfrm flipH="1">
            <a:off x="3629250" y="1213249"/>
            <a:ext cx="816600" cy="1012500"/>
          </a:xfrm>
          <a:prstGeom prst="bentConnector2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" name="Google Shape;96;p15"/>
          <p:cNvSpPr/>
          <p:nvPr/>
        </p:nvSpPr>
        <p:spPr>
          <a:xfrm>
            <a:off x="4445850" y="931499"/>
            <a:ext cx="252300" cy="576600"/>
          </a:xfrm>
          <a:prstGeom prst="leftBrace">
            <a:avLst>
              <a:gd fmla="val 50000" name="adj1"/>
              <a:gd fmla="val 48864" name="adj2"/>
            </a:avLst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 txBox="1"/>
          <p:nvPr/>
        </p:nvSpPr>
        <p:spPr>
          <a:xfrm>
            <a:off x="4610550" y="1019700"/>
            <a:ext cx="121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count: float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/>
          <p:nvPr/>
        </p:nvSpPr>
        <p:spPr>
          <a:xfrm>
            <a:off x="5627250" y="3487213"/>
            <a:ext cx="252300" cy="9879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6"/>
          <p:cNvSpPr txBox="1"/>
          <p:nvPr/>
        </p:nvSpPr>
        <p:spPr>
          <a:xfrm>
            <a:off x="5879550" y="3565525"/>
            <a:ext cx="2620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/>
              <a:t>Cooking_Method: string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/>
              <a:t>cooking_method_desc: string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cxnSp>
        <p:nvCxnSpPr>
          <p:cNvPr id="104" name="Google Shape;104;p16"/>
          <p:cNvCxnSpPr>
            <a:stCxn id="102" idx="1"/>
            <a:endCxn id="105" idx="4"/>
          </p:cNvCxnSpPr>
          <p:nvPr/>
        </p:nvCxnSpPr>
        <p:spPr>
          <a:xfrm rot="10800000">
            <a:off x="5489550" y="3098263"/>
            <a:ext cx="137700" cy="882900"/>
          </a:xfrm>
          <a:prstGeom prst="bentConnector2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" name="Google Shape;106;p16"/>
          <p:cNvSpPr/>
          <p:nvPr/>
        </p:nvSpPr>
        <p:spPr>
          <a:xfrm>
            <a:off x="802050" y="2275063"/>
            <a:ext cx="1908600" cy="7437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Receita</a:t>
            </a:r>
            <a:endParaRPr/>
          </a:p>
        </p:txBody>
      </p:sp>
      <p:sp>
        <p:nvSpPr>
          <p:cNvPr id="105" name="Google Shape;105;p16"/>
          <p:cNvSpPr/>
          <p:nvPr/>
        </p:nvSpPr>
        <p:spPr>
          <a:xfrm>
            <a:off x="4535275" y="2172900"/>
            <a:ext cx="1908600" cy="9255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Método de Cozimento de Produto na Receita</a:t>
            </a:r>
            <a:endParaRPr/>
          </a:p>
        </p:txBody>
      </p:sp>
      <p:cxnSp>
        <p:nvCxnSpPr>
          <p:cNvPr id="107" name="Google Shape;107;p16"/>
          <p:cNvCxnSpPr>
            <a:stCxn id="106" idx="6"/>
            <a:endCxn id="105" idx="2"/>
          </p:cNvCxnSpPr>
          <p:nvPr/>
        </p:nvCxnSpPr>
        <p:spPr>
          <a:xfrm flipH="1" rot="10800000">
            <a:off x="2710650" y="2635513"/>
            <a:ext cx="1824600" cy="114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08" name="Google Shape;108;p16"/>
          <p:cNvSpPr txBox="1"/>
          <p:nvPr/>
        </p:nvSpPr>
        <p:spPr>
          <a:xfrm>
            <a:off x="3221650" y="2204825"/>
            <a:ext cx="68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Usa</a:t>
            </a:r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1985875" y="3187374"/>
            <a:ext cx="252300" cy="17616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6"/>
          <p:cNvSpPr txBox="1"/>
          <p:nvPr/>
        </p:nvSpPr>
        <p:spPr>
          <a:xfrm>
            <a:off x="4572000" y="946613"/>
            <a:ext cx="2462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200"/>
              <a:t>count: float</a:t>
            </a:r>
            <a:endParaRPr sz="1200"/>
          </a:p>
        </p:txBody>
      </p:sp>
      <p:cxnSp>
        <p:nvCxnSpPr>
          <p:cNvPr id="111" name="Google Shape;111;p16"/>
          <p:cNvCxnSpPr>
            <a:stCxn id="109" idx="1"/>
            <a:endCxn id="106" idx="4"/>
          </p:cNvCxnSpPr>
          <p:nvPr/>
        </p:nvCxnSpPr>
        <p:spPr>
          <a:xfrm rot="10800000">
            <a:off x="1756375" y="3018774"/>
            <a:ext cx="229500" cy="1049400"/>
          </a:xfrm>
          <a:prstGeom prst="bentConnector2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6"/>
          <p:cNvCxnSpPr>
            <a:stCxn id="113" idx="1"/>
            <a:endCxn id="108" idx="0"/>
          </p:cNvCxnSpPr>
          <p:nvPr/>
        </p:nvCxnSpPr>
        <p:spPr>
          <a:xfrm flipH="1">
            <a:off x="3564300" y="1187476"/>
            <a:ext cx="755400" cy="1017300"/>
          </a:xfrm>
          <a:prstGeom prst="bentConnector2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" name="Google Shape;113;p16"/>
          <p:cNvSpPr/>
          <p:nvPr/>
        </p:nvSpPr>
        <p:spPr>
          <a:xfrm>
            <a:off x="4319700" y="881524"/>
            <a:ext cx="252300" cy="558000"/>
          </a:xfrm>
          <a:prstGeom prst="leftBrace">
            <a:avLst>
              <a:gd fmla="val 50000" name="adj1"/>
              <a:gd fmla="val 54830" name="adj2"/>
            </a:avLst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6"/>
          <p:cNvSpPr txBox="1"/>
          <p:nvPr/>
        </p:nvSpPr>
        <p:spPr>
          <a:xfrm>
            <a:off x="2238175" y="3286663"/>
            <a:ext cx="2462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</a:rPr>
              <a:t>Food_code: string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</a:rPr>
              <a:t>Mod_code: integer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</a:rPr>
              <a:t>Cooked_Status: string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</a:rPr>
              <a:t>Food_Form: string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</a:rPr>
              <a:t>Cooking_Method: string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/>
          <p:nvPr/>
        </p:nvSpPr>
        <p:spPr>
          <a:xfrm>
            <a:off x="5548350" y="3143713"/>
            <a:ext cx="252300" cy="9879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7"/>
          <p:cNvSpPr txBox="1"/>
          <p:nvPr/>
        </p:nvSpPr>
        <p:spPr>
          <a:xfrm>
            <a:off x="5800650" y="3309025"/>
            <a:ext cx="2620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/>
              <a:t>Food_form: string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/>
              <a:t>food_form_desc: string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cxnSp>
        <p:nvCxnSpPr>
          <p:cNvPr id="121" name="Google Shape;121;p17"/>
          <p:cNvCxnSpPr>
            <a:stCxn id="119" idx="1"/>
            <a:endCxn id="122" idx="4"/>
          </p:cNvCxnSpPr>
          <p:nvPr/>
        </p:nvCxnSpPr>
        <p:spPr>
          <a:xfrm rot="10800000">
            <a:off x="5410650" y="2754763"/>
            <a:ext cx="137700" cy="882900"/>
          </a:xfrm>
          <a:prstGeom prst="bentConnector2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" name="Google Shape;123;p17"/>
          <p:cNvSpPr/>
          <p:nvPr/>
        </p:nvSpPr>
        <p:spPr>
          <a:xfrm>
            <a:off x="723150" y="1931563"/>
            <a:ext cx="1908600" cy="7437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Receita</a:t>
            </a:r>
            <a:endParaRPr/>
          </a:p>
        </p:txBody>
      </p:sp>
      <p:sp>
        <p:nvSpPr>
          <p:cNvPr id="122" name="Google Shape;122;p17"/>
          <p:cNvSpPr/>
          <p:nvPr/>
        </p:nvSpPr>
        <p:spPr>
          <a:xfrm>
            <a:off x="4456375" y="1829400"/>
            <a:ext cx="1908600" cy="9255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Forma do Produto Alimentar</a:t>
            </a:r>
            <a:endParaRPr/>
          </a:p>
        </p:txBody>
      </p:sp>
      <p:cxnSp>
        <p:nvCxnSpPr>
          <p:cNvPr id="124" name="Google Shape;124;p17"/>
          <p:cNvCxnSpPr>
            <a:stCxn id="123" idx="6"/>
            <a:endCxn id="122" idx="2"/>
          </p:cNvCxnSpPr>
          <p:nvPr/>
        </p:nvCxnSpPr>
        <p:spPr>
          <a:xfrm flipH="1" rot="10800000">
            <a:off x="2631750" y="2292013"/>
            <a:ext cx="1824600" cy="114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25" name="Google Shape;125;p17"/>
          <p:cNvSpPr txBox="1"/>
          <p:nvPr/>
        </p:nvSpPr>
        <p:spPr>
          <a:xfrm>
            <a:off x="2837800" y="1871000"/>
            <a:ext cx="127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éDaForma</a:t>
            </a:r>
            <a:endParaRPr/>
          </a:p>
        </p:txBody>
      </p:sp>
      <p:sp>
        <p:nvSpPr>
          <p:cNvPr id="126" name="Google Shape;126;p17"/>
          <p:cNvSpPr/>
          <p:nvPr/>
        </p:nvSpPr>
        <p:spPr>
          <a:xfrm>
            <a:off x="1906975" y="2843874"/>
            <a:ext cx="252300" cy="17616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7"/>
          <p:cNvSpPr txBox="1"/>
          <p:nvPr/>
        </p:nvSpPr>
        <p:spPr>
          <a:xfrm>
            <a:off x="4493100" y="603113"/>
            <a:ext cx="2462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200"/>
              <a:t>count: float</a:t>
            </a:r>
            <a:endParaRPr sz="1200"/>
          </a:p>
        </p:txBody>
      </p:sp>
      <p:cxnSp>
        <p:nvCxnSpPr>
          <p:cNvPr id="128" name="Google Shape;128;p17"/>
          <p:cNvCxnSpPr>
            <a:stCxn id="126" idx="1"/>
            <a:endCxn id="123" idx="4"/>
          </p:cNvCxnSpPr>
          <p:nvPr/>
        </p:nvCxnSpPr>
        <p:spPr>
          <a:xfrm rot="10800000">
            <a:off x="1677475" y="2675274"/>
            <a:ext cx="229500" cy="1049400"/>
          </a:xfrm>
          <a:prstGeom prst="bentConnector2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7"/>
          <p:cNvCxnSpPr>
            <a:stCxn id="130" idx="1"/>
            <a:endCxn id="125" idx="0"/>
          </p:cNvCxnSpPr>
          <p:nvPr/>
        </p:nvCxnSpPr>
        <p:spPr>
          <a:xfrm flipH="1">
            <a:off x="3476400" y="843976"/>
            <a:ext cx="764400" cy="1026900"/>
          </a:xfrm>
          <a:prstGeom prst="bentConnector2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" name="Google Shape;130;p17"/>
          <p:cNvSpPr/>
          <p:nvPr/>
        </p:nvSpPr>
        <p:spPr>
          <a:xfrm>
            <a:off x="4240800" y="538024"/>
            <a:ext cx="252300" cy="558000"/>
          </a:xfrm>
          <a:prstGeom prst="leftBrace">
            <a:avLst>
              <a:gd fmla="val 50000" name="adj1"/>
              <a:gd fmla="val 54830" name="adj2"/>
            </a:avLst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7"/>
          <p:cNvSpPr txBox="1"/>
          <p:nvPr/>
        </p:nvSpPr>
        <p:spPr>
          <a:xfrm>
            <a:off x="2159275" y="3170563"/>
            <a:ext cx="2462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</a:rPr>
              <a:t>Food_code: string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</a:rPr>
              <a:t>Mod_code: integer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</a:rPr>
              <a:t>Cooked_Status: string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</a:rPr>
              <a:t>Food_Form: string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</a:rPr>
              <a:t>Cooking_Method: string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/>
          <p:nvPr/>
        </p:nvSpPr>
        <p:spPr>
          <a:xfrm>
            <a:off x="1445975" y="3503963"/>
            <a:ext cx="252300" cy="9879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8"/>
          <p:cNvSpPr txBox="1"/>
          <p:nvPr/>
        </p:nvSpPr>
        <p:spPr>
          <a:xfrm>
            <a:off x="1629850" y="3582263"/>
            <a:ext cx="2462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/>
              <a:t>Food_code: string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/>
              <a:t>Food_abbrev_desc: string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/>
              <a:t>Food_desc: string</a:t>
            </a:r>
            <a:endParaRPr/>
          </a:p>
        </p:txBody>
      </p:sp>
      <p:cxnSp>
        <p:nvCxnSpPr>
          <p:cNvPr id="138" name="Google Shape;138;p18"/>
          <p:cNvCxnSpPr>
            <a:stCxn id="136" idx="1"/>
            <a:endCxn id="139" idx="4"/>
          </p:cNvCxnSpPr>
          <p:nvPr/>
        </p:nvCxnSpPr>
        <p:spPr>
          <a:xfrm rot="10800000">
            <a:off x="1239875" y="2948513"/>
            <a:ext cx="206100" cy="1049400"/>
          </a:xfrm>
          <a:prstGeom prst="bentConnector2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18"/>
          <p:cNvCxnSpPr>
            <a:stCxn id="141" idx="6"/>
            <a:endCxn id="142" idx="2"/>
          </p:cNvCxnSpPr>
          <p:nvPr/>
        </p:nvCxnSpPr>
        <p:spPr>
          <a:xfrm>
            <a:off x="2194175" y="2576663"/>
            <a:ext cx="22413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43" name="Google Shape;143;p18"/>
          <p:cNvSpPr txBox="1"/>
          <p:nvPr/>
        </p:nvSpPr>
        <p:spPr>
          <a:xfrm>
            <a:off x="3111975" y="2204825"/>
            <a:ext cx="88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Agrupa</a:t>
            </a:r>
            <a:endParaRPr/>
          </a:p>
        </p:txBody>
      </p:sp>
      <p:sp>
        <p:nvSpPr>
          <p:cNvPr id="142" name="Google Shape;142;p18"/>
          <p:cNvSpPr/>
          <p:nvPr/>
        </p:nvSpPr>
        <p:spPr>
          <a:xfrm>
            <a:off x="4435475" y="2204813"/>
            <a:ext cx="1908600" cy="7437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Receita</a:t>
            </a:r>
            <a:endParaRPr/>
          </a:p>
        </p:txBody>
      </p:sp>
      <p:sp>
        <p:nvSpPr>
          <p:cNvPr id="144" name="Google Shape;144;p18"/>
          <p:cNvSpPr/>
          <p:nvPr/>
        </p:nvSpPr>
        <p:spPr>
          <a:xfrm>
            <a:off x="5619300" y="3117124"/>
            <a:ext cx="252300" cy="17616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8"/>
          <p:cNvSpPr txBox="1"/>
          <p:nvPr/>
        </p:nvSpPr>
        <p:spPr>
          <a:xfrm>
            <a:off x="5871600" y="3166763"/>
            <a:ext cx="2462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</a:rPr>
              <a:t>Food_code: string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</a:rPr>
              <a:t>Mod_code: integer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</a:rPr>
              <a:t>Cooked_Status: string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</a:rPr>
              <a:t>Food_Form: string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</a:rPr>
              <a:t>Cooking_Method: string</a:t>
            </a:r>
            <a:endParaRPr sz="1200"/>
          </a:p>
        </p:txBody>
      </p:sp>
      <p:cxnSp>
        <p:nvCxnSpPr>
          <p:cNvPr id="146" name="Google Shape;146;p18"/>
          <p:cNvCxnSpPr>
            <a:stCxn id="144" idx="1"/>
            <a:endCxn id="142" idx="4"/>
          </p:cNvCxnSpPr>
          <p:nvPr/>
        </p:nvCxnSpPr>
        <p:spPr>
          <a:xfrm rot="10800000">
            <a:off x="5389800" y="2948524"/>
            <a:ext cx="229500" cy="1049400"/>
          </a:xfrm>
          <a:prstGeom prst="bentConnector2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" name="Google Shape;139;p18"/>
          <p:cNvSpPr/>
          <p:nvPr/>
        </p:nvSpPr>
        <p:spPr>
          <a:xfrm>
            <a:off x="285575" y="2204813"/>
            <a:ext cx="1908600" cy="7437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Alimentos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/>
          <p:nvPr/>
        </p:nvSpPr>
        <p:spPr>
          <a:xfrm>
            <a:off x="4535275" y="2275063"/>
            <a:ext cx="1908600" cy="7437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Ingrediente</a:t>
            </a:r>
            <a:endParaRPr/>
          </a:p>
        </p:txBody>
      </p:sp>
      <p:cxnSp>
        <p:nvCxnSpPr>
          <p:cNvPr id="152" name="Google Shape;152;p19"/>
          <p:cNvCxnSpPr>
            <a:stCxn id="153" idx="6"/>
            <a:endCxn id="151" idx="2"/>
          </p:cNvCxnSpPr>
          <p:nvPr/>
        </p:nvCxnSpPr>
        <p:spPr>
          <a:xfrm>
            <a:off x="2710675" y="2646913"/>
            <a:ext cx="18246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54" name="Google Shape;154;p19"/>
          <p:cNvSpPr txBox="1"/>
          <p:nvPr/>
        </p:nvSpPr>
        <p:spPr>
          <a:xfrm>
            <a:off x="2955850" y="2204825"/>
            <a:ext cx="98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Descreve</a:t>
            </a:r>
            <a:endParaRPr/>
          </a:p>
        </p:txBody>
      </p:sp>
      <p:sp>
        <p:nvSpPr>
          <p:cNvPr id="155" name="Google Shape;155;p19"/>
          <p:cNvSpPr/>
          <p:nvPr/>
        </p:nvSpPr>
        <p:spPr>
          <a:xfrm>
            <a:off x="4247500" y="668388"/>
            <a:ext cx="252300" cy="9879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9"/>
          <p:cNvSpPr txBox="1"/>
          <p:nvPr/>
        </p:nvSpPr>
        <p:spPr>
          <a:xfrm>
            <a:off x="4572000" y="544513"/>
            <a:ext cx="2462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Popularity: float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Intake_Sum: float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Intake_AVG: float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Intake_BW_AVG: float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Recipes: integer</a:t>
            </a:r>
            <a:endParaRPr/>
          </a:p>
        </p:txBody>
      </p:sp>
      <p:cxnSp>
        <p:nvCxnSpPr>
          <p:cNvPr id="157" name="Google Shape;157;p19"/>
          <p:cNvCxnSpPr>
            <a:stCxn id="155" idx="1"/>
            <a:endCxn id="154" idx="0"/>
          </p:cNvCxnSpPr>
          <p:nvPr/>
        </p:nvCxnSpPr>
        <p:spPr>
          <a:xfrm flipH="1">
            <a:off x="3448600" y="1162338"/>
            <a:ext cx="798900" cy="1042500"/>
          </a:xfrm>
          <a:prstGeom prst="bentConnector2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" name="Google Shape;158;p19"/>
          <p:cNvSpPr/>
          <p:nvPr/>
        </p:nvSpPr>
        <p:spPr>
          <a:xfrm>
            <a:off x="5627250" y="3487213"/>
            <a:ext cx="252300" cy="9879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9"/>
          <p:cNvSpPr txBox="1"/>
          <p:nvPr/>
        </p:nvSpPr>
        <p:spPr>
          <a:xfrm>
            <a:off x="5879550" y="3565513"/>
            <a:ext cx="2462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/>
              <a:t>FCID_Code: string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/>
              <a:t>FCID_Desc: string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/>
              <a:t>CGN: string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/>
              <a:t>CG_subgroup: string</a:t>
            </a:r>
            <a:endParaRPr/>
          </a:p>
        </p:txBody>
      </p:sp>
      <p:cxnSp>
        <p:nvCxnSpPr>
          <p:cNvPr id="160" name="Google Shape;160;p19"/>
          <p:cNvCxnSpPr>
            <a:stCxn id="158" idx="1"/>
          </p:cNvCxnSpPr>
          <p:nvPr/>
        </p:nvCxnSpPr>
        <p:spPr>
          <a:xfrm rot="10800000">
            <a:off x="5397750" y="3018763"/>
            <a:ext cx="229500" cy="962400"/>
          </a:xfrm>
          <a:prstGeom prst="bentConnector2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" name="Google Shape;161;p19"/>
          <p:cNvSpPr/>
          <p:nvPr/>
        </p:nvSpPr>
        <p:spPr>
          <a:xfrm>
            <a:off x="802050" y="2275063"/>
            <a:ext cx="1908600" cy="7437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Perfis de Produtos Alimentares</a:t>
            </a:r>
            <a:endParaRPr/>
          </a:p>
        </p:txBody>
      </p:sp>
      <p:sp>
        <p:nvSpPr>
          <p:cNvPr id="162" name="Google Shape;162;p19"/>
          <p:cNvSpPr/>
          <p:nvPr/>
        </p:nvSpPr>
        <p:spPr>
          <a:xfrm>
            <a:off x="1985875" y="3187374"/>
            <a:ext cx="252300" cy="9879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3" name="Google Shape;163;p19"/>
          <p:cNvCxnSpPr>
            <a:stCxn id="162" idx="1"/>
            <a:endCxn id="161" idx="4"/>
          </p:cNvCxnSpPr>
          <p:nvPr/>
        </p:nvCxnSpPr>
        <p:spPr>
          <a:xfrm rot="10800000">
            <a:off x="1756375" y="3018624"/>
            <a:ext cx="229500" cy="662700"/>
          </a:xfrm>
          <a:prstGeom prst="bentConnector2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" name="Google Shape;164;p19"/>
          <p:cNvSpPr txBox="1"/>
          <p:nvPr/>
        </p:nvSpPr>
        <p:spPr>
          <a:xfrm>
            <a:off x="2238175" y="3127224"/>
            <a:ext cx="2462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200"/>
              <a:t>FCID_Code: string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200"/>
              <a:t>FCID_Desc: string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200"/>
              <a:t>CGN: string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200"/>
              <a:t>CG_subgroup: string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/>
          <p:nvPr/>
        </p:nvSpPr>
        <p:spPr>
          <a:xfrm>
            <a:off x="225875" y="257175"/>
            <a:ext cx="86961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(I</a:t>
            </a:r>
            <a:r>
              <a:rPr lang="pt-BR"/>
              <a:t>) </a:t>
            </a:r>
            <a:r>
              <a:rPr lang="pt-BR"/>
              <a:t>Como é a clusterização dos ingredientes </a:t>
            </a:r>
            <a:r>
              <a:rPr lang="pt-BR">
                <a:solidFill>
                  <a:schemeClr val="dk1"/>
                </a:solidFill>
              </a:rPr>
              <a:t>que estão na mesma receita</a:t>
            </a:r>
            <a:r>
              <a:rPr lang="pt-BR"/>
              <a:t>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(II</a:t>
            </a:r>
            <a:r>
              <a:rPr lang="pt-BR"/>
              <a:t>) Existe um tipo específico de alimento que geram clusters grandes</a:t>
            </a:r>
            <a:r>
              <a:rPr lang="pt-BR"/>
              <a:t>?</a:t>
            </a:r>
            <a:br>
              <a:rPr lang="pt-BR"/>
            </a:br>
            <a:r>
              <a:rPr lang="pt-BR"/>
              <a:t>(III) </a:t>
            </a:r>
            <a:r>
              <a:rPr lang="pt-BR"/>
              <a:t>Qual o nível de relação entre o método de cozimento da receita e os ingredientes utilizados nela?</a:t>
            </a:r>
            <a:br>
              <a:rPr lang="pt-BR"/>
            </a:br>
            <a:r>
              <a:rPr lang="pt-BR"/>
              <a:t>(IV) Quais os alimentos que estão em mais receitas? Quais deles que estão em maior quantidade?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 txBox="1"/>
          <p:nvPr>
            <p:ph idx="1" type="subTitle"/>
          </p:nvPr>
        </p:nvSpPr>
        <p:spPr>
          <a:xfrm>
            <a:off x="345975" y="1197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Lab 08</a:t>
            </a:r>
            <a:endParaRPr/>
          </a:p>
        </p:txBody>
      </p:sp>
      <p:sp>
        <p:nvSpPr>
          <p:cNvPr id="175" name="Google Shape;175;p21"/>
          <p:cNvSpPr txBox="1"/>
          <p:nvPr>
            <p:ph type="ctrTitle"/>
          </p:nvPr>
        </p:nvSpPr>
        <p:spPr>
          <a:xfrm>
            <a:off x="311700" y="744575"/>
            <a:ext cx="8520600" cy="38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Análise 1)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Podemos analisar as comunidades, encontrando clusters de ingredientes que aparecem várias vezes juntos em uma mesma receita, fazendo a ligação que se um ingrediente aparece com outro em uma receita, ligamos eles, ou baseado na quantidade consumida.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Análise 2)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Para encontrar a relevância de um ingrediente na culinária onde quer que a pesquisa tenha sido feita podemos analisar a vulnerabilidade daquele ingrediente por exemplo,. Analisando a vulnerabilidade de cada um dos ingredientes, podemos também relacionar isso com a clusterização, obtendo um grau de importância de cada ingrediente de uma forma mais reforçada.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Análise 3)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/>
              <a:t>Já para responder conjuntamente as pergunta (I) e (II) do lab anterior, podemos dessa vez, ligarmos ingredientes que fazem parte de uma receita em comum, e assim analisarmos a relação de comunidade comparando os tipos (realizando match entre CGN, CG_subgroup iguais).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