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60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>
        <p:cover dir="ld"/>
      </p:transition>
    </mc:Choice>
    <mc:Fallback xmlns="">
      <p:transition>
        <p:cover dir="ld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8507" y="1112691"/>
            <a:ext cx="6300420" cy="23044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z="8000" b="1" dirty="0">
                <a:solidFill>
                  <a:srgbClr val="FF0000"/>
                </a:solidFill>
                <a:latin typeface="Sitka Text"/>
              </a:rPr>
              <a:t>Primeiros </a:t>
            </a:r>
            <a:r>
              <a:rPr lang="de-DE" sz="8000" b="1" dirty="0">
                <a:solidFill>
                  <a:schemeClr val="bg1"/>
                </a:solidFill>
                <a:highlight>
                  <a:srgbClr val="800000"/>
                </a:highlight>
                <a:latin typeface="Sitka Text"/>
              </a:rPr>
              <a:t>Socorros</a:t>
            </a:r>
            <a:endParaRPr lang="de-DE" sz="8000" b="1">
              <a:solidFill>
                <a:schemeClr val="bg1"/>
              </a:solidFill>
              <a:highlight>
                <a:srgbClr val="800000"/>
              </a:highlight>
              <a:latin typeface="Sitka Text"/>
            </a:endParaRP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103F4668-F345-D8A1-603D-F3057212C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63283" y="3429509"/>
            <a:ext cx="9144000" cy="16557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3600" b="1" dirty="0">
                <a:latin typeface="Gill Sans MT"/>
              </a:rPr>
              <a:t>Sangramento Nasal</a:t>
            </a:r>
          </a:p>
        </p:txBody>
      </p:sp>
      <p:pic>
        <p:nvPicPr>
          <p:cNvPr id="16" name="Imagem 15" descr="Logotipo&#10;&#10;O conteúdo gerado por IA pode estar incorreto.">
            <a:extLst>
              <a:ext uri="{FF2B5EF4-FFF2-40B4-BE49-F238E27FC236}">
                <a16:creationId xmlns:a16="http://schemas.microsoft.com/office/drawing/2014/main" id="{90A5F6F4-57AC-816A-0C78-BAF1268C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18" t="6074" r="6782" b="6997"/>
          <a:stretch/>
        </p:blipFill>
        <p:spPr>
          <a:xfrm>
            <a:off x="6912024" y="1069095"/>
            <a:ext cx="4821469" cy="457817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0DD40F0-CEEC-4422-02DA-E431AAE1990F}"/>
              </a:ext>
            </a:extLst>
          </p:cNvPr>
          <p:cNvSpPr/>
          <p:nvPr/>
        </p:nvSpPr>
        <p:spPr>
          <a:xfrm>
            <a:off x="10484832" y="-369124"/>
            <a:ext cx="3414335" cy="759624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1847528-8B67-0583-6D9D-668B59D49C46}"/>
              </a:ext>
            </a:extLst>
          </p:cNvPr>
          <p:cNvCxnSpPr>
            <a:cxnSpLocks/>
          </p:cNvCxnSpPr>
          <p:nvPr/>
        </p:nvCxnSpPr>
        <p:spPr>
          <a:xfrm>
            <a:off x="10080000" y="-936985"/>
            <a:ext cx="0" cy="9429901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5A2B99F9-F3A4-7B53-DC38-D5D88C0A98E9}"/>
              </a:ext>
            </a:extLst>
          </p:cNvPr>
          <p:cNvCxnSpPr>
            <a:cxnSpLocks/>
          </p:cNvCxnSpPr>
          <p:nvPr/>
        </p:nvCxnSpPr>
        <p:spPr>
          <a:xfrm>
            <a:off x="2111999" y="-1285951"/>
            <a:ext cx="0" cy="9429901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629D806-0773-F796-9A9F-8A4A2D01926A}"/>
              </a:ext>
            </a:extLst>
          </p:cNvPr>
          <p:cNvCxnSpPr>
            <a:cxnSpLocks/>
          </p:cNvCxnSpPr>
          <p:nvPr/>
        </p:nvCxnSpPr>
        <p:spPr>
          <a:xfrm>
            <a:off x="10260000" y="-936986"/>
            <a:ext cx="0" cy="9429901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3326628-207A-7981-8794-5D0285283A47}"/>
              </a:ext>
            </a:extLst>
          </p:cNvPr>
          <p:cNvCxnSpPr>
            <a:cxnSpLocks/>
          </p:cNvCxnSpPr>
          <p:nvPr/>
        </p:nvCxnSpPr>
        <p:spPr>
          <a:xfrm>
            <a:off x="1933200" y="-1285951"/>
            <a:ext cx="0" cy="9429901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4A72D542-C468-A170-D556-5A8842FCB742}"/>
              </a:ext>
            </a:extLst>
          </p:cNvPr>
          <p:cNvSpPr/>
          <p:nvPr/>
        </p:nvSpPr>
        <p:spPr>
          <a:xfrm>
            <a:off x="-1705966" y="-369125"/>
            <a:ext cx="3414335" cy="759624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E3F8844-2B76-A1DC-C7EF-28A723D17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3700" y="0"/>
            <a:ext cx="6924599" cy="215025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b="1" dirty="0">
                <a:solidFill>
                  <a:schemeClr val="bg1"/>
                </a:solidFill>
                <a:highlight>
                  <a:srgbClr val="800000"/>
                </a:highlight>
                <a:latin typeface="Sitka Text"/>
              </a:rPr>
              <a:t>O que fazer após o tratamento? </a:t>
            </a:r>
            <a:endParaRPr lang="de-DE" b="1" dirty="0">
              <a:solidFill>
                <a:schemeClr val="bg1"/>
              </a:solidFill>
              <a:highlight>
                <a:srgbClr val="800000"/>
              </a:highlight>
              <a:latin typeface="Sitka Text"/>
            </a:endParaRPr>
          </a:p>
        </p:txBody>
      </p:sp>
      <p:sp>
        <p:nvSpPr>
          <p:cNvPr id="12" name="Subtítulo 14">
            <a:extLst>
              <a:ext uri="{FF2B5EF4-FFF2-40B4-BE49-F238E27FC236}">
                <a16:creationId xmlns:a16="http://schemas.microsoft.com/office/drawing/2014/main" id="{D585CDD4-1BA5-13DB-8A0F-0255FC541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4085" y="2150257"/>
            <a:ext cx="5823829" cy="446809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pt-BR" sz="4400" dirty="0">
                <a:latin typeface="Gill Sans MT"/>
              </a:rPr>
              <a:t>A maioria dos sangramentos nasais </a:t>
            </a:r>
            <a:r>
              <a:rPr lang="pt-BR" sz="4400" dirty="0">
                <a:solidFill>
                  <a:srgbClr val="FF0000"/>
                </a:solidFill>
                <a:latin typeface="Gill Sans MT"/>
              </a:rPr>
              <a:t>não requerem tratamento médico</a:t>
            </a:r>
            <a:r>
              <a:rPr lang="pt-BR" sz="4400" dirty="0">
                <a:latin typeface="Gill Sans MT"/>
              </a:rPr>
              <a:t>. Mas se persistir, procure tratamento médico.</a:t>
            </a:r>
          </a:p>
        </p:txBody>
      </p:sp>
    </p:spTree>
    <p:extLst>
      <p:ext uri="{BB962C8B-B14F-4D97-AF65-F5344CB8AC3E}">
        <p14:creationId xmlns:p14="http://schemas.microsoft.com/office/powerpoint/2010/main" val="82878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0DD40F0-CEEC-4422-02DA-E431AAE1990F}"/>
              </a:ext>
            </a:extLst>
          </p:cNvPr>
          <p:cNvSpPr/>
          <p:nvPr/>
        </p:nvSpPr>
        <p:spPr>
          <a:xfrm>
            <a:off x="10484832" y="-369124"/>
            <a:ext cx="3414335" cy="759624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1847528-8B67-0583-6D9D-668B59D49C46}"/>
              </a:ext>
            </a:extLst>
          </p:cNvPr>
          <p:cNvCxnSpPr>
            <a:cxnSpLocks/>
          </p:cNvCxnSpPr>
          <p:nvPr/>
        </p:nvCxnSpPr>
        <p:spPr>
          <a:xfrm>
            <a:off x="10080000" y="-936985"/>
            <a:ext cx="0" cy="9429901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5A2B99F9-F3A4-7B53-DC38-D5D88C0A98E9}"/>
              </a:ext>
            </a:extLst>
          </p:cNvPr>
          <p:cNvCxnSpPr>
            <a:cxnSpLocks/>
          </p:cNvCxnSpPr>
          <p:nvPr/>
        </p:nvCxnSpPr>
        <p:spPr>
          <a:xfrm>
            <a:off x="2111999" y="-1285951"/>
            <a:ext cx="0" cy="9429901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629D806-0773-F796-9A9F-8A4A2D01926A}"/>
              </a:ext>
            </a:extLst>
          </p:cNvPr>
          <p:cNvCxnSpPr>
            <a:cxnSpLocks/>
          </p:cNvCxnSpPr>
          <p:nvPr/>
        </p:nvCxnSpPr>
        <p:spPr>
          <a:xfrm>
            <a:off x="10260000" y="-936986"/>
            <a:ext cx="0" cy="9429901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3326628-207A-7981-8794-5D0285283A47}"/>
              </a:ext>
            </a:extLst>
          </p:cNvPr>
          <p:cNvCxnSpPr>
            <a:cxnSpLocks/>
          </p:cNvCxnSpPr>
          <p:nvPr/>
        </p:nvCxnSpPr>
        <p:spPr>
          <a:xfrm>
            <a:off x="1933200" y="-1285951"/>
            <a:ext cx="0" cy="9429901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4A72D542-C468-A170-D556-5A8842FCB742}"/>
              </a:ext>
            </a:extLst>
          </p:cNvPr>
          <p:cNvSpPr/>
          <p:nvPr/>
        </p:nvSpPr>
        <p:spPr>
          <a:xfrm>
            <a:off x="-1705966" y="-369125"/>
            <a:ext cx="3414335" cy="759624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E3F8844-2B76-A1DC-C7EF-28A723D17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3700" y="0"/>
            <a:ext cx="6924599" cy="215025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b="1" dirty="0">
                <a:solidFill>
                  <a:schemeClr val="bg1"/>
                </a:solidFill>
                <a:highlight>
                  <a:srgbClr val="800000"/>
                </a:highlight>
                <a:latin typeface="Sitka Text"/>
              </a:rPr>
              <a:t>Conclusão: </a:t>
            </a:r>
            <a:endParaRPr lang="de-DE" b="1" dirty="0">
              <a:solidFill>
                <a:schemeClr val="bg1"/>
              </a:solidFill>
              <a:highlight>
                <a:srgbClr val="800000"/>
              </a:highlight>
              <a:latin typeface="Sitka Text"/>
            </a:endParaRPr>
          </a:p>
        </p:txBody>
      </p:sp>
      <p:sp>
        <p:nvSpPr>
          <p:cNvPr id="12" name="Subtítulo 14">
            <a:extLst>
              <a:ext uri="{FF2B5EF4-FFF2-40B4-BE49-F238E27FC236}">
                <a16:creationId xmlns:a16="http://schemas.microsoft.com/office/drawing/2014/main" id="{D585CDD4-1BA5-13DB-8A0F-0255FC541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8236" y="1543916"/>
            <a:ext cx="5535525" cy="446809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pt-BR" sz="4400" dirty="0">
                <a:latin typeface="Gill Sans MT"/>
              </a:rPr>
              <a:t>Os primeiros socorros são cruciais para </a:t>
            </a:r>
            <a:r>
              <a:rPr lang="pt-BR" sz="4400" dirty="0">
                <a:solidFill>
                  <a:srgbClr val="FF0000"/>
                </a:solidFill>
                <a:latin typeface="Gill Sans MT"/>
              </a:rPr>
              <a:t>evitar o agravamento</a:t>
            </a:r>
            <a:r>
              <a:rPr lang="pt-BR" sz="4400" dirty="0">
                <a:latin typeface="Gill Sans MT"/>
              </a:rPr>
              <a:t> das condições da vítima antes da chegada de um médico qualificado.</a:t>
            </a:r>
          </a:p>
        </p:txBody>
      </p:sp>
    </p:spTree>
    <p:extLst>
      <p:ext uri="{BB962C8B-B14F-4D97-AF65-F5344CB8AC3E}">
        <p14:creationId xmlns:p14="http://schemas.microsoft.com/office/powerpoint/2010/main" val="323288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5402" y="0"/>
            <a:ext cx="6241195" cy="19645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b="1" dirty="0">
                <a:solidFill>
                  <a:schemeClr val="bg1"/>
                </a:solidFill>
                <a:highlight>
                  <a:srgbClr val="800000"/>
                </a:highlight>
                <a:latin typeface="Sitka Text"/>
              </a:rPr>
              <a:t>Conclusão: </a:t>
            </a:r>
            <a:endParaRPr lang="de-DE" b="1" dirty="0">
              <a:solidFill>
                <a:schemeClr val="bg1"/>
              </a:solidFill>
              <a:highlight>
                <a:srgbClr val="800000"/>
              </a:highlight>
              <a:latin typeface="Sitka Text"/>
            </a:endParaRP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103F4668-F345-D8A1-603D-F3057212C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430" y="1849370"/>
            <a:ext cx="5403944" cy="451464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pt-BR" sz="4400" dirty="0">
                <a:latin typeface="Gill Sans MT"/>
              </a:rPr>
              <a:t>Situações de risco podem ocorrer a qualquer momento. É muito importante </a:t>
            </a:r>
            <a:r>
              <a:rPr lang="pt-BR" sz="4400" dirty="0">
                <a:solidFill>
                  <a:srgbClr val="FF0000"/>
                </a:solidFill>
                <a:latin typeface="Gill Sans MT"/>
              </a:rPr>
              <a:t>manter a calma</a:t>
            </a:r>
            <a:r>
              <a:rPr lang="pt-BR" sz="4400" dirty="0">
                <a:latin typeface="Gill Sans MT"/>
              </a:rPr>
              <a:t> e realizar os procedimentos da </a:t>
            </a:r>
            <a:r>
              <a:rPr lang="pt-BR" sz="4400" dirty="0">
                <a:solidFill>
                  <a:srgbClr val="FF0000"/>
                </a:solidFill>
                <a:latin typeface="Gill Sans MT"/>
              </a:rPr>
              <a:t>melhor forma possível</a:t>
            </a:r>
            <a:r>
              <a:rPr lang="pt-BR" sz="4400" dirty="0">
                <a:latin typeface="Gill Sans MT"/>
              </a:rPr>
              <a:t>.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9EF62747-E0E0-371F-9887-A76C1EB4CDA2}"/>
              </a:ext>
            </a:extLst>
          </p:cNvPr>
          <p:cNvCxnSpPr>
            <a:cxnSpLocks/>
          </p:cNvCxnSpPr>
          <p:nvPr/>
        </p:nvCxnSpPr>
        <p:spPr>
          <a:xfrm>
            <a:off x="5993490" y="1981425"/>
            <a:ext cx="0" cy="4013521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A1167430-2658-53CD-C26B-09AFC5EDCA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22" t="6574" b="3004"/>
          <a:stretch/>
        </p:blipFill>
        <p:spPr>
          <a:xfrm>
            <a:off x="6850513" y="1472143"/>
            <a:ext cx="4732168" cy="47767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3878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14">
            <a:extLst>
              <a:ext uri="{FF2B5EF4-FFF2-40B4-BE49-F238E27FC236}">
                <a16:creationId xmlns:a16="http://schemas.microsoft.com/office/drawing/2014/main" id="{8E67DDA0-431F-C2DD-9749-5FB9FC8F1754}"/>
              </a:ext>
            </a:extLst>
          </p:cNvPr>
          <p:cNvSpPr txBox="1">
            <a:spLocks/>
          </p:cNvSpPr>
          <p:nvPr/>
        </p:nvSpPr>
        <p:spPr>
          <a:xfrm>
            <a:off x="3387019" y="1598410"/>
            <a:ext cx="5417961" cy="3661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6000" dirty="0">
                <a:latin typeface="Gill Sans MT"/>
              </a:rPr>
              <a:t>Muito obrigado pela atenção.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3C3CE0-8A4A-F02C-B7E7-8941088D6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8389">
            <a:off x="8704642" y="3216095"/>
            <a:ext cx="3355733" cy="318247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0BA3758-8A6C-24D4-C7A0-A4B19D77B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30045">
            <a:off x="347114" y="2291081"/>
            <a:ext cx="2701079" cy="271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2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5402" y="0"/>
            <a:ext cx="6241195" cy="19645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b="1" dirty="0">
                <a:solidFill>
                  <a:schemeClr val="bg1"/>
                </a:solidFill>
                <a:highlight>
                  <a:srgbClr val="800000"/>
                </a:highlight>
                <a:latin typeface="Sitka Text"/>
              </a:rPr>
              <a:t>Participantes: </a:t>
            </a:r>
            <a:endParaRPr lang="de-DE" b="1" dirty="0">
              <a:solidFill>
                <a:schemeClr val="bg1"/>
              </a:solidFill>
              <a:highlight>
                <a:srgbClr val="800000"/>
              </a:highlight>
              <a:latin typeface="Sitka Text"/>
            </a:endParaRP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103F4668-F345-D8A1-603D-F3057212C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9666" y="1964525"/>
            <a:ext cx="6312665" cy="434577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pt-BR" sz="4400" dirty="0">
                <a:latin typeface="Gill Sans MT"/>
              </a:rPr>
              <a:t>1- Vinicius Lacerda</a:t>
            </a:r>
          </a:p>
          <a:p>
            <a:pPr algn="l"/>
            <a:r>
              <a:rPr lang="pt-BR" sz="4400" dirty="0">
                <a:latin typeface="Gill Sans MT"/>
              </a:rPr>
              <a:t>2- Sátiro Vieira</a:t>
            </a:r>
          </a:p>
          <a:p>
            <a:pPr algn="l"/>
            <a:r>
              <a:rPr lang="pt-BR" sz="4400" dirty="0">
                <a:latin typeface="Gill Sans MT"/>
              </a:rPr>
              <a:t>3- Gabriel Alves</a:t>
            </a:r>
          </a:p>
          <a:p>
            <a:pPr algn="l"/>
            <a:r>
              <a:rPr lang="pt-BR" sz="4400" dirty="0">
                <a:latin typeface="Gill Sans MT"/>
              </a:rPr>
              <a:t>4- Guilherme dos Santos</a:t>
            </a:r>
          </a:p>
          <a:p>
            <a:pPr algn="l"/>
            <a:r>
              <a:rPr lang="pt-BR" sz="4400" dirty="0">
                <a:latin typeface="Gill Sans MT"/>
              </a:rPr>
              <a:t>5- Vitor Hugo Oliveira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0DD40F0-CEEC-4422-02DA-E431AAE1990F}"/>
              </a:ext>
            </a:extLst>
          </p:cNvPr>
          <p:cNvSpPr/>
          <p:nvPr/>
        </p:nvSpPr>
        <p:spPr>
          <a:xfrm>
            <a:off x="10484832" y="-369124"/>
            <a:ext cx="3414335" cy="759624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1847528-8B67-0583-6D9D-668B59D49C46}"/>
              </a:ext>
            </a:extLst>
          </p:cNvPr>
          <p:cNvCxnSpPr>
            <a:cxnSpLocks/>
          </p:cNvCxnSpPr>
          <p:nvPr/>
        </p:nvCxnSpPr>
        <p:spPr>
          <a:xfrm>
            <a:off x="10080000" y="-936985"/>
            <a:ext cx="0" cy="9429901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5A2B99F9-F3A4-7B53-DC38-D5D88C0A98E9}"/>
              </a:ext>
            </a:extLst>
          </p:cNvPr>
          <p:cNvCxnSpPr>
            <a:cxnSpLocks/>
          </p:cNvCxnSpPr>
          <p:nvPr/>
        </p:nvCxnSpPr>
        <p:spPr>
          <a:xfrm>
            <a:off x="2111999" y="-1285951"/>
            <a:ext cx="0" cy="9429901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629D806-0773-F796-9A9F-8A4A2D01926A}"/>
              </a:ext>
            </a:extLst>
          </p:cNvPr>
          <p:cNvCxnSpPr>
            <a:cxnSpLocks/>
          </p:cNvCxnSpPr>
          <p:nvPr/>
        </p:nvCxnSpPr>
        <p:spPr>
          <a:xfrm>
            <a:off x="10260000" y="-936986"/>
            <a:ext cx="0" cy="9429901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3326628-207A-7981-8794-5D0285283A47}"/>
              </a:ext>
            </a:extLst>
          </p:cNvPr>
          <p:cNvCxnSpPr>
            <a:cxnSpLocks/>
          </p:cNvCxnSpPr>
          <p:nvPr/>
        </p:nvCxnSpPr>
        <p:spPr>
          <a:xfrm>
            <a:off x="1933200" y="-1285951"/>
            <a:ext cx="0" cy="9429901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4A72D542-C468-A170-D556-5A8842FCB742}"/>
              </a:ext>
            </a:extLst>
          </p:cNvPr>
          <p:cNvSpPr/>
          <p:nvPr/>
        </p:nvSpPr>
        <p:spPr>
          <a:xfrm>
            <a:off x="-1705966" y="-369125"/>
            <a:ext cx="3414335" cy="759624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10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5402" y="0"/>
            <a:ext cx="6241195" cy="19645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b="1" dirty="0">
                <a:solidFill>
                  <a:schemeClr val="bg1"/>
                </a:solidFill>
                <a:highlight>
                  <a:srgbClr val="800000"/>
                </a:highlight>
                <a:latin typeface="Sitka Text"/>
              </a:rPr>
              <a:t>Introdução: </a:t>
            </a:r>
            <a:endParaRPr lang="de-DE" b="1">
              <a:solidFill>
                <a:schemeClr val="bg1"/>
              </a:solidFill>
              <a:highlight>
                <a:srgbClr val="800000"/>
              </a:highlight>
              <a:latin typeface="Sitka Text"/>
            </a:endParaRP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103F4668-F345-D8A1-603D-F3057212C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605" y="1825916"/>
            <a:ext cx="5707594" cy="432454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pt-BR" sz="4400" dirty="0">
                <a:latin typeface="Gill Sans MT"/>
              </a:rPr>
              <a:t>Os primeiros socorros são os </a:t>
            </a:r>
            <a:r>
              <a:rPr lang="pt-BR" sz="4400" dirty="0">
                <a:solidFill>
                  <a:srgbClr val="FF0000"/>
                </a:solidFill>
                <a:latin typeface="Gill Sans MT"/>
              </a:rPr>
              <a:t>primeiros cuidados</a:t>
            </a:r>
            <a:r>
              <a:rPr lang="pt-BR" sz="4400" dirty="0">
                <a:latin typeface="Gill Sans MT"/>
              </a:rPr>
              <a:t> que são prestados à uma pessoa logo após um acidente ou situação que ponha sua saúde/vida em </a:t>
            </a:r>
            <a:r>
              <a:rPr lang="pt-BR" sz="4400" dirty="0">
                <a:solidFill>
                  <a:srgbClr val="FF0000"/>
                </a:solidFill>
                <a:latin typeface="Gill Sans MT"/>
              </a:rPr>
              <a:t>risco</a:t>
            </a:r>
            <a:r>
              <a:rPr lang="pt-BR" sz="4400" dirty="0">
                <a:latin typeface="Gill Sans MT"/>
              </a:rPr>
              <a:t>.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9EF62747-E0E0-371F-9887-A76C1EB4CDA2}"/>
              </a:ext>
            </a:extLst>
          </p:cNvPr>
          <p:cNvCxnSpPr>
            <a:cxnSpLocks/>
          </p:cNvCxnSpPr>
          <p:nvPr/>
        </p:nvCxnSpPr>
        <p:spPr>
          <a:xfrm>
            <a:off x="5993490" y="1981425"/>
            <a:ext cx="0" cy="4013521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C478E719-2915-818C-B572-6FEB6D76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803" y="1825916"/>
            <a:ext cx="5351361" cy="4013521"/>
          </a:xfrm>
          <a:prstGeom prst="roundRect">
            <a:avLst>
              <a:gd name="adj" fmla="val 1411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3078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5402" y="0"/>
            <a:ext cx="6241195" cy="19645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b="1" dirty="0">
                <a:solidFill>
                  <a:schemeClr val="bg1"/>
                </a:solidFill>
                <a:highlight>
                  <a:srgbClr val="800000"/>
                </a:highlight>
                <a:latin typeface="Sitka Text"/>
              </a:rPr>
              <a:t>Introdução: </a:t>
            </a:r>
            <a:endParaRPr lang="de-DE" b="1">
              <a:solidFill>
                <a:schemeClr val="bg1"/>
              </a:solidFill>
              <a:highlight>
                <a:srgbClr val="800000"/>
              </a:highlight>
              <a:latin typeface="Sitka Text"/>
            </a:endParaRP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103F4668-F345-D8A1-603D-F3057212C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1964525"/>
            <a:ext cx="5707594" cy="432454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pt-BR" sz="4400" dirty="0">
                <a:latin typeface="Gill Sans MT"/>
              </a:rPr>
              <a:t>Tem como objetivo </a:t>
            </a:r>
            <a:r>
              <a:rPr lang="pt-BR" sz="4400" dirty="0">
                <a:solidFill>
                  <a:srgbClr val="FF0000"/>
                </a:solidFill>
                <a:latin typeface="Gill Sans MT"/>
              </a:rPr>
              <a:t>evitar o agravamento das condições da vítima</a:t>
            </a:r>
            <a:r>
              <a:rPr lang="pt-BR" sz="4400" dirty="0">
                <a:latin typeface="Gill Sans MT"/>
              </a:rPr>
              <a:t>, afim de assegurar suas </a:t>
            </a:r>
            <a:r>
              <a:rPr lang="pt-BR" sz="4400" dirty="0">
                <a:solidFill>
                  <a:srgbClr val="FF0000"/>
                </a:solidFill>
                <a:latin typeface="Gill Sans MT"/>
              </a:rPr>
              <a:t>funções vitais</a:t>
            </a:r>
            <a:r>
              <a:rPr lang="pt-BR" sz="4400" dirty="0">
                <a:latin typeface="Gill Sans MT"/>
              </a:rPr>
              <a:t> até a chegada de suporte médico.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9EF62747-E0E0-371F-9887-A76C1EB4CDA2}"/>
              </a:ext>
            </a:extLst>
          </p:cNvPr>
          <p:cNvCxnSpPr>
            <a:cxnSpLocks/>
          </p:cNvCxnSpPr>
          <p:nvPr/>
        </p:nvCxnSpPr>
        <p:spPr>
          <a:xfrm>
            <a:off x="5993490" y="1981425"/>
            <a:ext cx="0" cy="4013521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C478E719-2915-818C-B572-6FEB6D766C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2723" b="-1689"/>
          <a:stretch/>
        </p:blipFill>
        <p:spPr>
          <a:xfrm>
            <a:off x="618990" y="1609687"/>
            <a:ext cx="4712823" cy="4756995"/>
          </a:xfrm>
          <a:prstGeom prst="roundRect">
            <a:avLst>
              <a:gd name="adj" fmla="val 800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7095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5402" y="0"/>
            <a:ext cx="6241195" cy="19645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b="1" dirty="0">
                <a:solidFill>
                  <a:schemeClr val="bg1"/>
                </a:solidFill>
                <a:highlight>
                  <a:srgbClr val="800000"/>
                </a:highlight>
                <a:latin typeface="Sitka Text"/>
              </a:rPr>
              <a:t>Importância: </a:t>
            </a:r>
            <a:endParaRPr lang="de-DE" b="1" dirty="0">
              <a:solidFill>
                <a:schemeClr val="bg1"/>
              </a:solidFill>
              <a:highlight>
                <a:srgbClr val="800000"/>
              </a:highlight>
              <a:latin typeface="Sitka Text"/>
            </a:endParaRP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103F4668-F345-D8A1-603D-F3057212C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0946" y="1808361"/>
            <a:ext cx="6550108" cy="432454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pt-BR" sz="4400" dirty="0">
                <a:latin typeface="Gill Sans MT"/>
              </a:rPr>
              <a:t>Os primeiros socorros são importantes para um início imediato das manobras que permitam a </a:t>
            </a:r>
            <a:r>
              <a:rPr lang="pt-BR" sz="4400" dirty="0">
                <a:solidFill>
                  <a:srgbClr val="FF0000"/>
                </a:solidFill>
                <a:latin typeface="Gill Sans MT"/>
              </a:rPr>
              <a:t>estabilidade da vítima</a:t>
            </a:r>
            <a:r>
              <a:rPr lang="pt-BR" sz="4400" dirty="0">
                <a:latin typeface="Gill Sans MT"/>
              </a:rPr>
              <a:t> e a </a:t>
            </a:r>
            <a:r>
              <a:rPr lang="pt-BR" sz="4400" dirty="0">
                <a:solidFill>
                  <a:srgbClr val="FF0000"/>
                </a:solidFill>
                <a:latin typeface="Gill Sans MT"/>
              </a:rPr>
              <a:t>preservação dos seus sinais vitais</a:t>
            </a:r>
            <a:r>
              <a:rPr lang="pt-BR" sz="4400" dirty="0">
                <a:latin typeface="Gill Sans MT"/>
              </a:rPr>
              <a:t>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0DD40F0-CEEC-4422-02DA-E431AAE1990F}"/>
              </a:ext>
            </a:extLst>
          </p:cNvPr>
          <p:cNvSpPr/>
          <p:nvPr/>
        </p:nvSpPr>
        <p:spPr>
          <a:xfrm>
            <a:off x="10484832" y="-369124"/>
            <a:ext cx="3414335" cy="759624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1847528-8B67-0583-6D9D-668B59D49C46}"/>
              </a:ext>
            </a:extLst>
          </p:cNvPr>
          <p:cNvCxnSpPr>
            <a:cxnSpLocks/>
          </p:cNvCxnSpPr>
          <p:nvPr/>
        </p:nvCxnSpPr>
        <p:spPr>
          <a:xfrm>
            <a:off x="10080000" y="-936985"/>
            <a:ext cx="0" cy="9429901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5A2B99F9-F3A4-7B53-DC38-D5D88C0A98E9}"/>
              </a:ext>
            </a:extLst>
          </p:cNvPr>
          <p:cNvCxnSpPr>
            <a:cxnSpLocks/>
          </p:cNvCxnSpPr>
          <p:nvPr/>
        </p:nvCxnSpPr>
        <p:spPr>
          <a:xfrm>
            <a:off x="2111999" y="-1285951"/>
            <a:ext cx="0" cy="9429901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629D806-0773-F796-9A9F-8A4A2D01926A}"/>
              </a:ext>
            </a:extLst>
          </p:cNvPr>
          <p:cNvCxnSpPr>
            <a:cxnSpLocks/>
          </p:cNvCxnSpPr>
          <p:nvPr/>
        </p:nvCxnSpPr>
        <p:spPr>
          <a:xfrm>
            <a:off x="10260000" y="-936986"/>
            <a:ext cx="0" cy="9429901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3326628-207A-7981-8794-5D0285283A47}"/>
              </a:ext>
            </a:extLst>
          </p:cNvPr>
          <p:cNvCxnSpPr>
            <a:cxnSpLocks/>
          </p:cNvCxnSpPr>
          <p:nvPr/>
        </p:nvCxnSpPr>
        <p:spPr>
          <a:xfrm>
            <a:off x="1933200" y="-1285951"/>
            <a:ext cx="0" cy="9429901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4A72D542-C468-A170-D556-5A8842FCB742}"/>
              </a:ext>
            </a:extLst>
          </p:cNvPr>
          <p:cNvSpPr/>
          <p:nvPr/>
        </p:nvSpPr>
        <p:spPr>
          <a:xfrm>
            <a:off x="-1705966" y="-369125"/>
            <a:ext cx="3414335" cy="759624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58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87147" y="168177"/>
            <a:ext cx="5211097" cy="191000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b="1" dirty="0">
                <a:solidFill>
                  <a:schemeClr val="bg1"/>
                </a:solidFill>
                <a:highlight>
                  <a:srgbClr val="800000"/>
                </a:highlight>
                <a:latin typeface="Sitka Text"/>
              </a:rPr>
              <a:t>Todos devem saber: </a:t>
            </a:r>
            <a:endParaRPr lang="de-DE" b="1" dirty="0">
              <a:solidFill>
                <a:schemeClr val="bg1"/>
              </a:solidFill>
              <a:highlight>
                <a:srgbClr val="800000"/>
              </a:highlight>
              <a:latin typeface="Sitka Text"/>
            </a:endParaRP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103F4668-F345-D8A1-603D-F3057212C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8903" y="1640184"/>
            <a:ext cx="5634193" cy="504963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pt-BR" sz="4400" dirty="0">
                <a:latin typeface="Gill Sans MT"/>
              </a:rPr>
              <a:t>Situações como esta podem ocorrer a </a:t>
            </a:r>
            <a:r>
              <a:rPr lang="pt-BR" sz="4400" dirty="0">
                <a:solidFill>
                  <a:srgbClr val="FF0000"/>
                </a:solidFill>
                <a:latin typeface="Gill Sans MT"/>
              </a:rPr>
              <a:t>qualquer momento</a:t>
            </a:r>
            <a:r>
              <a:rPr lang="pt-BR" sz="4400" dirty="0">
                <a:latin typeface="Gill Sans MT"/>
              </a:rPr>
              <a:t>, saber como agir pode salvar a vida de alguém.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0DD40F0-CEEC-4422-02DA-E431AAE1990F}"/>
              </a:ext>
            </a:extLst>
          </p:cNvPr>
          <p:cNvSpPr/>
          <p:nvPr/>
        </p:nvSpPr>
        <p:spPr>
          <a:xfrm>
            <a:off x="10484832" y="-369124"/>
            <a:ext cx="3414335" cy="759624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1847528-8B67-0583-6D9D-668B59D49C46}"/>
              </a:ext>
            </a:extLst>
          </p:cNvPr>
          <p:cNvCxnSpPr>
            <a:cxnSpLocks/>
          </p:cNvCxnSpPr>
          <p:nvPr/>
        </p:nvCxnSpPr>
        <p:spPr>
          <a:xfrm>
            <a:off x="10080000" y="-936985"/>
            <a:ext cx="0" cy="9429901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5A2B99F9-F3A4-7B53-DC38-D5D88C0A98E9}"/>
              </a:ext>
            </a:extLst>
          </p:cNvPr>
          <p:cNvCxnSpPr>
            <a:cxnSpLocks/>
          </p:cNvCxnSpPr>
          <p:nvPr/>
        </p:nvCxnSpPr>
        <p:spPr>
          <a:xfrm>
            <a:off x="2111999" y="-1285951"/>
            <a:ext cx="0" cy="9429901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629D806-0773-F796-9A9F-8A4A2D01926A}"/>
              </a:ext>
            </a:extLst>
          </p:cNvPr>
          <p:cNvCxnSpPr>
            <a:cxnSpLocks/>
          </p:cNvCxnSpPr>
          <p:nvPr/>
        </p:nvCxnSpPr>
        <p:spPr>
          <a:xfrm>
            <a:off x="10260000" y="-936986"/>
            <a:ext cx="0" cy="9429901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3326628-207A-7981-8794-5D0285283A47}"/>
              </a:ext>
            </a:extLst>
          </p:cNvPr>
          <p:cNvCxnSpPr>
            <a:cxnSpLocks/>
          </p:cNvCxnSpPr>
          <p:nvPr/>
        </p:nvCxnSpPr>
        <p:spPr>
          <a:xfrm>
            <a:off x="1933200" y="-1285951"/>
            <a:ext cx="0" cy="9429901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4A72D542-C468-A170-D556-5A8842FCB742}"/>
              </a:ext>
            </a:extLst>
          </p:cNvPr>
          <p:cNvSpPr/>
          <p:nvPr/>
        </p:nvSpPr>
        <p:spPr>
          <a:xfrm>
            <a:off x="-1705966" y="-369125"/>
            <a:ext cx="3414335" cy="759624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21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5402" y="0"/>
            <a:ext cx="6241195" cy="19645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b="1" dirty="0">
                <a:solidFill>
                  <a:schemeClr val="bg1"/>
                </a:solidFill>
                <a:highlight>
                  <a:srgbClr val="800000"/>
                </a:highlight>
                <a:latin typeface="Sitka Text"/>
              </a:rPr>
              <a:t>O que fazer? </a:t>
            </a:r>
            <a:endParaRPr lang="de-DE" b="1" dirty="0">
              <a:solidFill>
                <a:schemeClr val="bg1"/>
              </a:solidFill>
              <a:highlight>
                <a:srgbClr val="800000"/>
              </a:highlight>
              <a:latin typeface="Sitka Text"/>
            </a:endParaRP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103F4668-F345-D8A1-603D-F3057212C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7" y="1472143"/>
            <a:ext cx="5707594" cy="503208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pt-BR" sz="4400" dirty="0">
                <a:latin typeface="Gill Sans MT"/>
              </a:rPr>
              <a:t>Em caso de sangramento nasal, </a:t>
            </a:r>
            <a:r>
              <a:rPr lang="pt-BR" sz="4400" dirty="0">
                <a:solidFill>
                  <a:srgbClr val="FF0000"/>
                </a:solidFill>
                <a:latin typeface="Gill Sans MT"/>
              </a:rPr>
              <a:t>pressione</a:t>
            </a:r>
            <a:r>
              <a:rPr lang="pt-BR" sz="4400" dirty="0">
                <a:latin typeface="Gill Sans MT"/>
              </a:rPr>
              <a:t> com firmeza as narinas contra o septo, usando o polegar e o indicador em forma de </a:t>
            </a:r>
            <a:r>
              <a:rPr lang="pt-BR" sz="4400" dirty="0">
                <a:solidFill>
                  <a:srgbClr val="FF0000"/>
                </a:solidFill>
                <a:latin typeface="Gill Sans MT"/>
              </a:rPr>
              <a:t>pinça</a:t>
            </a:r>
            <a:r>
              <a:rPr lang="pt-BR" sz="4400" dirty="0">
                <a:latin typeface="Gill Sans MT"/>
              </a:rPr>
              <a:t>. Durante </a:t>
            </a:r>
            <a:r>
              <a:rPr lang="pt-BR" sz="4400" dirty="0">
                <a:solidFill>
                  <a:srgbClr val="FF0000"/>
                </a:solidFill>
                <a:latin typeface="Gill Sans MT"/>
              </a:rPr>
              <a:t>5 a  10 minutos</a:t>
            </a:r>
            <a:r>
              <a:rPr lang="pt-BR" sz="4400" dirty="0">
                <a:latin typeface="Gill Sans MT"/>
              </a:rPr>
              <a:t>.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9EF62747-E0E0-371F-9887-A76C1EB4CDA2}"/>
              </a:ext>
            </a:extLst>
          </p:cNvPr>
          <p:cNvCxnSpPr>
            <a:cxnSpLocks/>
          </p:cNvCxnSpPr>
          <p:nvPr/>
        </p:nvCxnSpPr>
        <p:spPr>
          <a:xfrm>
            <a:off x="5993490" y="1981425"/>
            <a:ext cx="0" cy="4013521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A1167430-2658-53CD-C26B-09AFC5EDC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272" y="1902210"/>
            <a:ext cx="4438650" cy="4171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2049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0DD40F0-CEEC-4422-02DA-E431AAE1990F}"/>
              </a:ext>
            </a:extLst>
          </p:cNvPr>
          <p:cNvSpPr/>
          <p:nvPr/>
        </p:nvSpPr>
        <p:spPr>
          <a:xfrm>
            <a:off x="10484832" y="-369124"/>
            <a:ext cx="3414335" cy="759624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1847528-8B67-0583-6D9D-668B59D49C46}"/>
              </a:ext>
            </a:extLst>
          </p:cNvPr>
          <p:cNvCxnSpPr>
            <a:cxnSpLocks/>
          </p:cNvCxnSpPr>
          <p:nvPr/>
        </p:nvCxnSpPr>
        <p:spPr>
          <a:xfrm>
            <a:off x="10080000" y="-936985"/>
            <a:ext cx="0" cy="9429901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5A2B99F9-F3A4-7B53-DC38-D5D88C0A98E9}"/>
              </a:ext>
            </a:extLst>
          </p:cNvPr>
          <p:cNvCxnSpPr>
            <a:cxnSpLocks/>
          </p:cNvCxnSpPr>
          <p:nvPr/>
        </p:nvCxnSpPr>
        <p:spPr>
          <a:xfrm>
            <a:off x="2111999" y="-1285951"/>
            <a:ext cx="0" cy="9429901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629D806-0773-F796-9A9F-8A4A2D01926A}"/>
              </a:ext>
            </a:extLst>
          </p:cNvPr>
          <p:cNvCxnSpPr>
            <a:cxnSpLocks/>
          </p:cNvCxnSpPr>
          <p:nvPr/>
        </p:nvCxnSpPr>
        <p:spPr>
          <a:xfrm>
            <a:off x="10260000" y="-936986"/>
            <a:ext cx="0" cy="9429901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3326628-207A-7981-8794-5D0285283A47}"/>
              </a:ext>
            </a:extLst>
          </p:cNvPr>
          <p:cNvCxnSpPr>
            <a:cxnSpLocks/>
          </p:cNvCxnSpPr>
          <p:nvPr/>
        </p:nvCxnSpPr>
        <p:spPr>
          <a:xfrm>
            <a:off x="1933200" y="-1285951"/>
            <a:ext cx="0" cy="9429901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4A72D542-C468-A170-D556-5A8842FCB742}"/>
              </a:ext>
            </a:extLst>
          </p:cNvPr>
          <p:cNvSpPr/>
          <p:nvPr/>
        </p:nvSpPr>
        <p:spPr>
          <a:xfrm>
            <a:off x="-1705966" y="-369125"/>
            <a:ext cx="3414335" cy="759624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E3F8844-2B76-A1DC-C7EF-28A723D17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5402" y="0"/>
            <a:ext cx="6241195" cy="19645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b="1" dirty="0">
                <a:solidFill>
                  <a:schemeClr val="bg1"/>
                </a:solidFill>
                <a:highlight>
                  <a:srgbClr val="800000"/>
                </a:highlight>
                <a:latin typeface="Sitka Text"/>
              </a:rPr>
              <a:t>O que fazer? </a:t>
            </a:r>
            <a:endParaRPr lang="de-DE" b="1" dirty="0">
              <a:solidFill>
                <a:schemeClr val="bg1"/>
              </a:solidFill>
              <a:highlight>
                <a:srgbClr val="800000"/>
              </a:highlight>
              <a:latin typeface="Sitka Text"/>
            </a:endParaRPr>
          </a:p>
        </p:txBody>
      </p:sp>
      <p:sp>
        <p:nvSpPr>
          <p:cNvPr id="12" name="Subtítulo 14">
            <a:extLst>
              <a:ext uri="{FF2B5EF4-FFF2-40B4-BE49-F238E27FC236}">
                <a16:creationId xmlns:a16="http://schemas.microsoft.com/office/drawing/2014/main" id="{D585CDD4-1BA5-13DB-8A0F-0255FC541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2804" y="1610287"/>
            <a:ext cx="5646389" cy="503208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pt-BR" sz="4400" dirty="0">
                <a:latin typeface="Gill Sans MT"/>
              </a:rPr>
              <a:t>1- Respire com a boca;</a:t>
            </a:r>
          </a:p>
          <a:p>
            <a:pPr algn="l"/>
            <a:r>
              <a:rPr lang="pt-BR" sz="4400" dirty="0">
                <a:latin typeface="Gill Sans MT"/>
              </a:rPr>
              <a:t>2- Aplique compressa fria;</a:t>
            </a:r>
          </a:p>
          <a:p>
            <a:pPr algn="l"/>
            <a:r>
              <a:rPr lang="pt-BR" sz="4400" dirty="0">
                <a:latin typeface="Gill Sans MT"/>
              </a:rPr>
              <a:t>3- Incline a cabeça e o tronco para frente.</a:t>
            </a:r>
          </a:p>
        </p:txBody>
      </p:sp>
    </p:spTree>
    <p:extLst>
      <p:ext uri="{BB962C8B-B14F-4D97-AF65-F5344CB8AC3E}">
        <p14:creationId xmlns:p14="http://schemas.microsoft.com/office/powerpoint/2010/main" val="336182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5402" y="0"/>
            <a:ext cx="6241195" cy="19645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b="1" dirty="0">
                <a:solidFill>
                  <a:schemeClr val="bg1"/>
                </a:solidFill>
                <a:highlight>
                  <a:srgbClr val="800000"/>
                </a:highlight>
                <a:latin typeface="Sitka Text"/>
              </a:rPr>
              <a:t>Cuidados: </a:t>
            </a:r>
            <a:endParaRPr lang="de-DE" b="1" dirty="0">
              <a:solidFill>
                <a:schemeClr val="bg1"/>
              </a:solidFill>
              <a:highlight>
                <a:srgbClr val="800000"/>
              </a:highlight>
              <a:latin typeface="Sitka Text"/>
            </a:endParaRP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103F4668-F345-D8A1-603D-F3057212C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1964525"/>
            <a:ext cx="5707594" cy="432454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pt-BR" sz="4400" dirty="0">
                <a:latin typeface="Gill Sans MT"/>
              </a:rPr>
              <a:t>1- Assoar o nariz;</a:t>
            </a:r>
          </a:p>
          <a:p>
            <a:pPr algn="l"/>
            <a:r>
              <a:rPr lang="pt-BR" sz="4400" dirty="0">
                <a:latin typeface="Gill Sans MT"/>
              </a:rPr>
              <a:t>2- Evite calor próximo a região do nariz;</a:t>
            </a:r>
          </a:p>
          <a:p>
            <a:pPr algn="l"/>
            <a:r>
              <a:rPr lang="pt-BR" sz="4400" dirty="0">
                <a:latin typeface="Gill Sans MT"/>
              </a:rPr>
              <a:t>3- Evite fazer esforços durante e após o tratamento.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9EF62747-E0E0-371F-9887-A76C1EB4CDA2}"/>
              </a:ext>
            </a:extLst>
          </p:cNvPr>
          <p:cNvCxnSpPr>
            <a:cxnSpLocks/>
          </p:cNvCxnSpPr>
          <p:nvPr/>
        </p:nvCxnSpPr>
        <p:spPr>
          <a:xfrm>
            <a:off x="5993490" y="1981425"/>
            <a:ext cx="0" cy="4013521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C478E719-2915-818C-B572-6FEB6D766C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04" b="1104"/>
          <a:stretch/>
        </p:blipFill>
        <p:spPr>
          <a:xfrm>
            <a:off x="618990" y="1609687"/>
            <a:ext cx="4712823" cy="4756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6319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Primeiros Socorros</vt:lpstr>
      <vt:lpstr>Participantes: </vt:lpstr>
      <vt:lpstr>Introdução: </vt:lpstr>
      <vt:lpstr>Introdução: </vt:lpstr>
      <vt:lpstr>Importância: </vt:lpstr>
      <vt:lpstr>Todos devem saber: </vt:lpstr>
      <vt:lpstr>O que fazer? </vt:lpstr>
      <vt:lpstr>O que fazer? </vt:lpstr>
      <vt:lpstr>Cuidados: </vt:lpstr>
      <vt:lpstr>O que fazer após o tratamento? </vt:lpstr>
      <vt:lpstr>Conclusão: </vt:lpstr>
      <vt:lpstr>Conclusão: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Primeiros Socorros</dc:title>
  <dc:creator/>
  <cp:lastModifiedBy>Gabriel Alves</cp:lastModifiedBy>
  <cp:revision>230</cp:revision>
  <dcterms:created xsi:type="dcterms:W3CDTF">2025-02-07T16:17:05Z</dcterms:created>
  <dcterms:modified xsi:type="dcterms:W3CDTF">2025-02-15T00:35:02Z</dcterms:modified>
</cp:coreProperties>
</file>