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9" r:id="rId5"/>
    <p:sldId id="258" r:id="rId6"/>
    <p:sldId id="259" r:id="rId7"/>
    <p:sldId id="263" r:id="rId8"/>
    <p:sldId id="260" r:id="rId9"/>
    <p:sldId id="261" r:id="rId10"/>
    <p:sldId id="267" r:id="rId11"/>
    <p:sldId id="262" r:id="rId12"/>
    <p:sldId id="264" r:id="rId13"/>
    <p:sldId id="265"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08555C9-EF7E-4911-9E4E-4EA916DAA642}" type="datetimeFigureOut">
              <a:rPr lang="en-US" smtClean="0"/>
              <a:pPr/>
              <a:t>11/4/2013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8B0571-F7F5-476B-BCA4-0951EFAF2F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B0571-F7F5-476B-BCA4-0951EFAF2F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B0571-F7F5-476B-BCA4-0951EFAF2F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B0571-F7F5-476B-BCA4-0951EFAF2FF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B0571-F7F5-476B-BCA4-0951EFAF2FF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8B0571-F7F5-476B-BCA4-0951EFAF2FF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8B0571-F7F5-476B-BCA4-0951EFAF2F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8B0571-F7F5-476B-BCA4-0951EFAF2FF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08555C9-EF7E-4911-9E4E-4EA916DAA642}" type="datetimeFigureOut">
              <a:rPr lang="en-US" smtClean="0"/>
              <a:pPr/>
              <a:t>11/4/2013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8B0571-F7F5-476B-BCA4-0951EFAF2F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08555C9-EF7E-4911-9E4E-4EA916DAA642}" type="datetimeFigureOut">
              <a:rPr lang="en-US" smtClean="0"/>
              <a:pPr/>
              <a:t>11/4/2013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8B0571-F7F5-476B-BCA4-0951EFAF2F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08555C9-EF7E-4911-9E4E-4EA916DAA642}" type="datetimeFigureOut">
              <a:rPr lang="en-US" smtClean="0"/>
              <a:pPr/>
              <a:t>11/4/2013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8B0571-F7F5-476B-BCA4-0951EFAF2FF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08555C9-EF7E-4911-9E4E-4EA916DAA642}" type="datetimeFigureOut">
              <a:rPr lang="en-US" smtClean="0"/>
              <a:pPr/>
              <a:t>11/4/2013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8B0571-F7F5-476B-BCA4-0951EFAF2F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b="1" dirty="0" smtClean="0">
                <a:solidFill>
                  <a:srgbClr val="00B050"/>
                </a:solidFill>
                <a:latin typeface="Calibri" pitchFamily="34" charset="0"/>
              </a:rPr>
              <a:t>       Apache </a:t>
            </a:r>
            <a:r>
              <a:rPr lang="en-US" sz="6000" b="1" dirty="0" smtClean="0">
                <a:solidFill>
                  <a:srgbClr val="00B050"/>
                </a:solidFill>
                <a:latin typeface="Calibri" pitchFamily="34" charset="0"/>
              </a:rPr>
              <a:t>Flume</a:t>
            </a:r>
            <a:endParaRPr lang="en-US" sz="6000" b="1" dirty="0">
              <a:solidFill>
                <a:srgbClr val="00B050"/>
              </a:solidFill>
              <a:latin typeface="Calibri" pitchFamily="34" charset="0"/>
            </a:endParaRPr>
          </a:p>
        </p:txBody>
      </p:sp>
      <p:sp>
        <p:nvSpPr>
          <p:cNvPr id="3" name="Subtitle 2"/>
          <p:cNvSpPr>
            <a:spLocks noGrp="1"/>
          </p:cNvSpPr>
          <p:nvPr>
            <p:ph type="subTitle" idx="1"/>
          </p:nvPr>
        </p:nvSpPr>
        <p:spPr/>
        <p:txBody>
          <a:bodyPr>
            <a:normAutofit/>
          </a:bodyPr>
          <a:lstStyle/>
          <a:p>
            <a:pPr algn="r"/>
            <a:r>
              <a:rPr lang="en-US" sz="2400" dirty="0" smtClean="0">
                <a:latin typeface="Calibri" pitchFamily="34" charset="0"/>
              </a:rPr>
              <a:t>By</a:t>
            </a:r>
          </a:p>
          <a:p>
            <a:pPr algn="r"/>
            <a:r>
              <a:rPr lang="en-US" sz="2400" dirty="0" err="1" smtClean="0">
                <a:latin typeface="Calibri" pitchFamily="34" charset="0"/>
              </a:rPr>
              <a:t>Vinil</a:t>
            </a:r>
            <a:r>
              <a:rPr lang="en-US" sz="2400" dirty="0" smtClean="0">
                <a:latin typeface="Calibri" pitchFamily="34" charset="0"/>
              </a:rPr>
              <a:t> Kumar </a:t>
            </a:r>
            <a:r>
              <a:rPr lang="en-US" sz="2400" dirty="0" err="1" smtClean="0">
                <a:latin typeface="Calibri" pitchFamily="34" charset="0"/>
              </a:rPr>
              <a:t>Kamigari</a:t>
            </a:r>
            <a:endParaRPr lang="en-US" sz="2400" dirty="0">
              <a:latin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09600" y="2133600"/>
            <a:ext cx="2114550" cy="1485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Process Event Listening using Flume</a:t>
            </a:r>
            <a:endParaRPr lang="en-US" b="1" dirty="0">
              <a:latin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600200"/>
            <a:ext cx="8305800" cy="457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Calibri" pitchFamily="34" charset="0"/>
              </a:rPr>
              <a:t>Each component (source, sink or channel) in the flow has a name, type, and set of properties that are specific to the type and instantiation. For example, an Avro source needs a hostname (or IP address) and a port number to receive data from. A memory channel can have max queue size (“capacity”), and an HDFS sink needs to know the file system URI, path to create files, frequency of file rotation (“</a:t>
            </a:r>
            <a:r>
              <a:rPr lang="en-US" dirty="0" err="1">
                <a:latin typeface="Calibri" pitchFamily="34" charset="0"/>
              </a:rPr>
              <a:t>hdfs.rollInterval</a:t>
            </a:r>
            <a:r>
              <a:rPr lang="en-US" dirty="0">
                <a:latin typeface="Calibri" pitchFamily="34" charset="0"/>
              </a:rPr>
              <a:t>”) etc. All such attributes of a component needs to be set in the properties file of the hosting Flume agent.</a:t>
            </a:r>
          </a:p>
        </p:txBody>
      </p:sp>
      <p:sp>
        <p:nvSpPr>
          <p:cNvPr id="2" name="Title 1"/>
          <p:cNvSpPr>
            <a:spLocks noGrp="1"/>
          </p:cNvSpPr>
          <p:nvPr>
            <p:ph type="title"/>
          </p:nvPr>
        </p:nvSpPr>
        <p:spPr/>
        <p:txBody>
          <a:bodyPr>
            <a:normAutofit/>
          </a:bodyPr>
          <a:lstStyle/>
          <a:p>
            <a:r>
              <a:rPr lang="en-US" b="1" dirty="0" smtClean="0">
                <a:latin typeface="Calibri" pitchFamily="34" charset="0"/>
              </a:rPr>
              <a:t>Configuring Individual Components</a:t>
            </a:r>
            <a:endParaRPr lang="en-US" b="1"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8229600" cy="1905000"/>
          </a:xfrm>
        </p:spPr>
        <p:txBody>
          <a:bodyPr/>
          <a:lstStyle/>
          <a:p>
            <a:r>
              <a:rPr lang="en-US" dirty="0" smtClean="0">
                <a:latin typeface="Calibri" pitchFamily="34" charset="0"/>
              </a:rPr>
              <a:t>This is the command we give for starting the Flume Agent.</a:t>
            </a:r>
          </a:p>
          <a:p>
            <a:endParaRPr lang="en-US" dirty="0">
              <a:latin typeface="Calibri" pitchFamily="34" charset="0"/>
            </a:endParaRPr>
          </a:p>
        </p:txBody>
      </p:sp>
      <p:sp>
        <p:nvSpPr>
          <p:cNvPr id="2" name="Title 1"/>
          <p:cNvSpPr>
            <a:spLocks noGrp="1"/>
          </p:cNvSpPr>
          <p:nvPr>
            <p:ph type="title"/>
          </p:nvPr>
        </p:nvSpPr>
        <p:spPr/>
        <p:txBody>
          <a:bodyPr/>
          <a:lstStyle/>
          <a:p>
            <a:r>
              <a:rPr lang="en-US" b="1" dirty="0" smtClean="0">
                <a:latin typeface="Calibri" pitchFamily="34" charset="0"/>
              </a:rPr>
              <a:t>Starting Agent</a:t>
            </a:r>
            <a:endParaRPr lang="en-US" b="1" dirty="0">
              <a:latin typeface="Calibri"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914400" y="3429000"/>
            <a:ext cx="6486525" cy="457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Calibri" pitchFamily="34" charset="0"/>
              </a:rPr>
              <a:t>Flume is helpful for</a:t>
            </a:r>
          </a:p>
          <a:p>
            <a:r>
              <a:rPr lang="en-US" dirty="0" smtClean="0">
                <a:latin typeface="Calibri" pitchFamily="34" charset="0"/>
              </a:rPr>
              <a:t>Distributed data collection service.</a:t>
            </a:r>
          </a:p>
          <a:p>
            <a:r>
              <a:rPr lang="en-US" dirty="0" smtClean="0">
                <a:latin typeface="Calibri" pitchFamily="34" charset="0"/>
              </a:rPr>
              <a:t>Suitable Enterprise Setting.</a:t>
            </a:r>
          </a:p>
          <a:p>
            <a:r>
              <a:rPr lang="en-US" dirty="0" smtClean="0">
                <a:latin typeface="Calibri" pitchFamily="34" charset="0"/>
              </a:rPr>
              <a:t>Large amount of event or data log for processing.</a:t>
            </a:r>
            <a:endParaRPr lang="en-US" dirty="0">
              <a:latin typeface="Calibri" pitchFamily="34" charset="0"/>
            </a:endParaRPr>
          </a:p>
        </p:txBody>
      </p:sp>
      <p:sp>
        <p:nvSpPr>
          <p:cNvPr id="2" name="Title 1"/>
          <p:cNvSpPr>
            <a:spLocks noGrp="1"/>
          </p:cNvSpPr>
          <p:nvPr>
            <p:ph type="title"/>
          </p:nvPr>
        </p:nvSpPr>
        <p:spPr/>
        <p:txBody>
          <a:bodyPr/>
          <a:lstStyle/>
          <a:p>
            <a:r>
              <a:rPr lang="en-US" b="1" dirty="0" smtClean="0">
                <a:latin typeface="Calibri" pitchFamily="34" charset="0"/>
              </a:rPr>
              <a:t>Conclusion</a:t>
            </a:r>
            <a:endParaRPr lang="en-US" b="1"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llmendingerenterprises.com/wp-content/uploads/2013/10/demo.jpg"/>
          <p:cNvPicPr>
            <a:picLocks noChangeAspect="1" noChangeArrowheads="1"/>
          </p:cNvPicPr>
          <p:nvPr/>
        </p:nvPicPr>
        <p:blipFill>
          <a:blip r:embed="rId2" cstate="print"/>
          <a:srcRect/>
          <a:stretch>
            <a:fillRect/>
          </a:stretch>
        </p:blipFill>
        <p:spPr bwMode="auto">
          <a:xfrm>
            <a:off x="838200" y="914400"/>
            <a:ext cx="7239000" cy="4343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rPr>
              <a:t>What is flume?</a:t>
            </a:r>
            <a:endParaRPr lang="en-US" dirty="0" smtClean="0">
              <a:latin typeface="Calibri" pitchFamily="34" charset="0"/>
            </a:endParaRPr>
          </a:p>
          <a:p>
            <a:r>
              <a:rPr lang="en-US" dirty="0" smtClean="0">
                <a:latin typeface="Calibri" pitchFamily="34" charset="0"/>
              </a:rPr>
              <a:t>Event </a:t>
            </a:r>
            <a:r>
              <a:rPr lang="en-US" dirty="0" smtClean="0">
                <a:latin typeface="Calibri" pitchFamily="34" charset="0"/>
              </a:rPr>
              <a:t>Data </a:t>
            </a:r>
            <a:r>
              <a:rPr lang="en-US" dirty="0" smtClean="0">
                <a:latin typeface="Calibri" pitchFamily="34" charset="0"/>
              </a:rPr>
              <a:t>Flow Model</a:t>
            </a:r>
          </a:p>
          <a:p>
            <a:r>
              <a:rPr lang="en-US" dirty="0" smtClean="0">
                <a:latin typeface="Calibri" pitchFamily="34" charset="0"/>
              </a:rPr>
              <a:t>Network Streams</a:t>
            </a:r>
          </a:p>
          <a:p>
            <a:r>
              <a:rPr lang="en-US" dirty="0" smtClean="0">
                <a:latin typeface="Calibri" pitchFamily="34" charset="0"/>
              </a:rPr>
              <a:t>Complex Flows</a:t>
            </a:r>
          </a:p>
          <a:p>
            <a:r>
              <a:rPr lang="en-US" dirty="0" smtClean="0">
                <a:latin typeface="Calibri" pitchFamily="34" charset="0"/>
              </a:rPr>
              <a:t>Setting up Agent</a:t>
            </a:r>
          </a:p>
          <a:p>
            <a:r>
              <a:rPr lang="en-US" dirty="0" smtClean="0">
                <a:latin typeface="Calibri" pitchFamily="34" charset="0"/>
              </a:rPr>
              <a:t>Conclusion</a:t>
            </a:r>
          </a:p>
          <a:p>
            <a:endParaRPr lang="en-US" dirty="0" smtClean="0">
              <a:latin typeface="Calibri" pitchFamily="34" charset="0"/>
            </a:endParaRPr>
          </a:p>
          <a:p>
            <a:endParaRPr lang="en-US" dirty="0" smtClean="0">
              <a:latin typeface="Calibri" pitchFamily="34" charset="0"/>
            </a:endParaRPr>
          </a:p>
          <a:p>
            <a:endParaRPr lang="en-US" dirty="0">
              <a:latin typeface="Calibri" pitchFamily="34" charset="0"/>
            </a:endParaRPr>
          </a:p>
        </p:txBody>
      </p:sp>
      <p:sp>
        <p:nvSpPr>
          <p:cNvPr id="2" name="Title 1"/>
          <p:cNvSpPr>
            <a:spLocks noGrp="1"/>
          </p:cNvSpPr>
          <p:nvPr>
            <p:ph type="title"/>
          </p:nvPr>
        </p:nvSpPr>
        <p:spPr/>
        <p:txBody>
          <a:bodyPr/>
          <a:lstStyle/>
          <a:p>
            <a:r>
              <a:rPr lang="en-US" b="1" dirty="0" smtClean="0">
                <a:latin typeface="Calibri" pitchFamily="34" charset="0"/>
              </a:rPr>
              <a:t>Overview</a:t>
            </a:r>
            <a:endParaRPr lang="en-US" b="1"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Calibri" pitchFamily="34" charset="0"/>
              </a:rPr>
              <a:t>Apache Flume is a distributed, reliable, and available system for efficiently collecting, aggregating and moving large amounts </a:t>
            </a:r>
            <a:r>
              <a:rPr lang="en-US" dirty="0" smtClean="0">
                <a:latin typeface="Calibri" pitchFamily="34" charset="0"/>
              </a:rPr>
              <a:t>of log </a:t>
            </a:r>
            <a:r>
              <a:rPr lang="en-US" dirty="0">
                <a:latin typeface="Calibri" pitchFamily="34" charset="0"/>
              </a:rPr>
              <a:t>data from many different sources to a centralized data store.</a:t>
            </a:r>
          </a:p>
          <a:p>
            <a:r>
              <a:rPr lang="en-US" dirty="0">
                <a:latin typeface="Calibri" pitchFamily="34" charset="0"/>
              </a:rPr>
              <a:t>The use of Apache Flume is not only restricted to log data aggregation. Since data sources are customizable, Flume can be used to transport massive quantities of event </a:t>
            </a:r>
            <a:r>
              <a:rPr lang="en-US" dirty="0" smtClean="0">
                <a:latin typeface="Calibri" pitchFamily="34" charset="0"/>
              </a:rPr>
              <a:t>data.</a:t>
            </a:r>
            <a:endParaRPr lang="en-US" dirty="0">
              <a:latin typeface="Calibri" pitchFamily="34" charset="0"/>
            </a:endParaRPr>
          </a:p>
          <a:p>
            <a:endParaRPr lang="en-US" dirty="0">
              <a:latin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rPr>
              <a:t>What is flume?</a:t>
            </a:r>
            <a:endParaRPr lang="en-US" b="1"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447800"/>
          </a:xfrm>
        </p:spPr>
        <p:txBody>
          <a:bodyPr>
            <a:normAutofit/>
          </a:bodyPr>
          <a:lstStyle/>
          <a:p>
            <a:r>
              <a:rPr lang="en-US" dirty="0" smtClean="0">
                <a:latin typeface="Calibri" pitchFamily="34" charset="0"/>
              </a:rPr>
              <a:t>A flume is a channel that directs water from a source to some other location where water is needed.</a:t>
            </a:r>
            <a:endParaRPr lang="en-US" dirty="0">
              <a:latin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rPr>
              <a:t>What is flume?</a:t>
            </a:r>
            <a:endParaRPr lang="en-US" dirty="0">
              <a:latin typeface="Calibri" pitchFamily="34" charset="0"/>
            </a:endParaRPr>
          </a:p>
        </p:txBody>
      </p:sp>
      <p:pic>
        <p:nvPicPr>
          <p:cNvPr id="1026" name="Picture 2" descr="http://www.garverusa.com/assets/projectimages/65/img6.jpg?image_title=Steady%20Flow%20for%20Trout%20Below"/>
          <p:cNvPicPr>
            <a:picLocks noChangeAspect="1" noChangeArrowheads="1"/>
          </p:cNvPicPr>
          <p:nvPr/>
        </p:nvPicPr>
        <p:blipFill>
          <a:blip r:embed="rId2" cstate="print"/>
          <a:srcRect/>
          <a:stretch>
            <a:fillRect/>
          </a:stretch>
        </p:blipFill>
        <p:spPr bwMode="auto">
          <a:xfrm>
            <a:off x="2514600" y="2667000"/>
            <a:ext cx="6629400" cy="39528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libri" pitchFamily="34" charset="0"/>
              </a:rPr>
              <a:t>A Flume event is defined as a unit of data flow having a byte payload and an optional set of string attributes. A Flume agent is a (JVM) process that hosts the components through which events flow from an external source to the next destination (hop).</a:t>
            </a:r>
          </a:p>
        </p:txBody>
      </p:sp>
      <p:sp>
        <p:nvSpPr>
          <p:cNvPr id="2" name="Title 1"/>
          <p:cNvSpPr>
            <a:spLocks noGrp="1"/>
          </p:cNvSpPr>
          <p:nvPr>
            <p:ph type="title"/>
          </p:nvPr>
        </p:nvSpPr>
        <p:spPr/>
        <p:txBody>
          <a:bodyPr/>
          <a:lstStyle/>
          <a:p>
            <a:r>
              <a:rPr lang="en-US" b="1" dirty="0" smtClean="0">
                <a:latin typeface="Calibri" pitchFamily="34" charset="0"/>
              </a:rPr>
              <a:t>Event Data </a:t>
            </a:r>
            <a:r>
              <a:rPr lang="en-US" b="1" dirty="0" smtClean="0">
                <a:latin typeface="Calibri" pitchFamily="34" charset="0"/>
              </a:rPr>
              <a:t>Flow Model</a:t>
            </a:r>
            <a:endParaRPr lang="en-US" b="1"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914400" y="1524000"/>
            <a:ext cx="7315199" cy="3886200"/>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smtClean="0">
                <a:latin typeface="Calibri" pitchFamily="34" charset="0"/>
              </a:rPr>
              <a:t>Event Data </a:t>
            </a:r>
            <a:r>
              <a:rPr lang="en-US" b="1" dirty="0" smtClean="0">
                <a:latin typeface="Calibri" pitchFamily="34" charset="0"/>
              </a:rPr>
              <a:t>Flow Model Contd.</a:t>
            </a:r>
            <a:endParaRPr lang="en-US" b="1"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libri" pitchFamily="34" charset="0"/>
              </a:rPr>
              <a:t>Flume supports the following mechanisms to read data from popular log stream types, such as:</a:t>
            </a:r>
          </a:p>
          <a:p>
            <a:r>
              <a:rPr lang="en-US" dirty="0">
                <a:latin typeface="Calibri" pitchFamily="34" charset="0"/>
              </a:rPr>
              <a:t>Avro</a:t>
            </a:r>
          </a:p>
          <a:p>
            <a:r>
              <a:rPr lang="en-US" dirty="0">
                <a:latin typeface="Calibri" pitchFamily="34" charset="0"/>
              </a:rPr>
              <a:t>Thrift</a:t>
            </a:r>
          </a:p>
          <a:p>
            <a:r>
              <a:rPr lang="en-US" dirty="0" err="1">
                <a:latin typeface="Calibri" pitchFamily="34" charset="0"/>
              </a:rPr>
              <a:t>Syslog</a:t>
            </a:r>
            <a:endParaRPr lang="en-US" dirty="0">
              <a:latin typeface="Calibri" pitchFamily="34" charset="0"/>
            </a:endParaRPr>
          </a:p>
          <a:p>
            <a:r>
              <a:rPr lang="en-US" dirty="0" err="1">
                <a:latin typeface="Calibri" pitchFamily="34" charset="0"/>
              </a:rPr>
              <a:t>Netcat</a:t>
            </a:r>
            <a:endParaRPr lang="en-US" dirty="0">
              <a:latin typeface="Calibri" pitchFamily="34" charset="0"/>
            </a:endParaRPr>
          </a:p>
          <a:p>
            <a:endParaRPr lang="en-US" dirty="0">
              <a:latin typeface="Calibri" pitchFamily="34" charset="0"/>
            </a:endParaRPr>
          </a:p>
        </p:txBody>
      </p:sp>
      <p:sp>
        <p:nvSpPr>
          <p:cNvPr id="2" name="Title 1"/>
          <p:cNvSpPr>
            <a:spLocks noGrp="1"/>
          </p:cNvSpPr>
          <p:nvPr>
            <p:ph type="title"/>
          </p:nvPr>
        </p:nvSpPr>
        <p:spPr/>
        <p:txBody>
          <a:bodyPr/>
          <a:lstStyle/>
          <a:p>
            <a:r>
              <a:rPr lang="en-US" b="1" dirty="0" smtClean="0">
                <a:latin typeface="Calibri" pitchFamily="34" charset="0"/>
              </a:rPr>
              <a:t>Network Streams</a:t>
            </a:r>
            <a:endParaRPr lang="en-US" b="1"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libri" pitchFamily="34" charset="0"/>
              </a:rPr>
              <a:t>Flume allows a user to build multi-hop flows where events travel through multiple agents before reaching the final destination. It also allows fan-in and fan-out flows, contextual routing and backup routes (fail-over) for failed hops</a:t>
            </a:r>
          </a:p>
        </p:txBody>
      </p:sp>
      <p:sp>
        <p:nvSpPr>
          <p:cNvPr id="2" name="Title 1"/>
          <p:cNvSpPr>
            <a:spLocks noGrp="1"/>
          </p:cNvSpPr>
          <p:nvPr>
            <p:ph type="title"/>
          </p:nvPr>
        </p:nvSpPr>
        <p:spPr/>
        <p:txBody>
          <a:bodyPr/>
          <a:lstStyle/>
          <a:p>
            <a:r>
              <a:rPr lang="en-US" b="1" dirty="0" smtClean="0">
                <a:latin typeface="Calibri" pitchFamily="34" charset="0"/>
              </a:rPr>
              <a:t>Complex flows</a:t>
            </a:r>
            <a:endParaRPr lang="en-US" b="1"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libri" pitchFamily="34" charset="0"/>
              </a:rPr>
              <a:t>Flume agent configuration is stored in a local configuration file. This is a text file which has a format follows the Java properties file format. Configurations for one or more agents can be specified in the same configuration file. The configuration file includes properties of each source, sink and channel in an agent and how they are wired together to form data flows.</a:t>
            </a:r>
          </a:p>
        </p:txBody>
      </p:sp>
      <p:sp>
        <p:nvSpPr>
          <p:cNvPr id="2" name="Title 1"/>
          <p:cNvSpPr>
            <a:spLocks noGrp="1"/>
          </p:cNvSpPr>
          <p:nvPr>
            <p:ph type="title"/>
          </p:nvPr>
        </p:nvSpPr>
        <p:spPr/>
        <p:txBody>
          <a:bodyPr/>
          <a:lstStyle/>
          <a:p>
            <a:r>
              <a:rPr lang="en-US" b="1" dirty="0" smtClean="0">
                <a:latin typeface="Calibri" pitchFamily="34" charset="0"/>
              </a:rPr>
              <a:t>Setting up Flume Agent</a:t>
            </a:r>
            <a:endParaRPr lang="en-US" b="1"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TotalTime>
  <Words>471</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       Apache Flume</vt:lpstr>
      <vt:lpstr>Overview</vt:lpstr>
      <vt:lpstr>What is flume?</vt:lpstr>
      <vt:lpstr>What is flume?</vt:lpstr>
      <vt:lpstr>Event Data Flow Model</vt:lpstr>
      <vt:lpstr>Event Data Flow Model Contd.</vt:lpstr>
      <vt:lpstr>Network Streams</vt:lpstr>
      <vt:lpstr>Complex flows</vt:lpstr>
      <vt:lpstr>Setting up Flume Agent</vt:lpstr>
      <vt:lpstr>Process Event Listening using Flume</vt:lpstr>
      <vt:lpstr>Configuring Individual Components</vt:lpstr>
      <vt:lpstr>Starting Agent</vt:lpstr>
      <vt:lpstr>Conclusion</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Flume</dc:title>
  <dc:creator>vinil</dc:creator>
  <cp:lastModifiedBy>vinil</cp:lastModifiedBy>
  <cp:revision>15</cp:revision>
  <dcterms:created xsi:type="dcterms:W3CDTF">2013-10-28T17:34:04Z</dcterms:created>
  <dcterms:modified xsi:type="dcterms:W3CDTF">2013-11-04T21:46:14Z</dcterms:modified>
</cp:coreProperties>
</file>