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3" r:id="rId7"/>
    <p:sldId id="260" r:id="rId8"/>
    <p:sldId id="261" r:id="rId9"/>
    <p:sldId id="262"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8555C9-EF7E-4911-9E4E-4EA916DAA642}"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B0571-F7F5-476B-BCA4-0951EFAF2FF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555C9-EF7E-4911-9E4E-4EA916DAA642}"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B0571-F7F5-476B-BCA4-0951EFAF2F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555C9-EF7E-4911-9E4E-4EA916DAA642}"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B0571-F7F5-476B-BCA4-0951EFAF2F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555C9-EF7E-4911-9E4E-4EA916DAA642}"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B0571-F7F5-476B-BCA4-0951EFAF2F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8555C9-EF7E-4911-9E4E-4EA916DAA642}" type="datetimeFigureOut">
              <a:rPr lang="en-US" smtClean="0"/>
              <a:t>10/28/2013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B0571-F7F5-476B-BCA4-0951EFAF2FF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8555C9-EF7E-4911-9E4E-4EA916DAA642}" type="datetimeFigureOut">
              <a:rPr lang="en-US" smtClean="0"/>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B0571-F7F5-476B-BCA4-0951EFAF2F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8555C9-EF7E-4911-9E4E-4EA916DAA642}" type="datetimeFigureOut">
              <a:rPr lang="en-US" smtClean="0"/>
              <a:t>10/28/2013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8B0571-F7F5-476B-BCA4-0951EFAF2F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8555C9-EF7E-4911-9E4E-4EA916DAA642}" type="datetimeFigureOut">
              <a:rPr lang="en-US" smtClean="0"/>
              <a:t>10/28/2013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8B0571-F7F5-476B-BCA4-0951EFAF2F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555C9-EF7E-4911-9E4E-4EA916DAA642}" type="datetimeFigureOut">
              <a:rPr lang="en-US" smtClean="0"/>
              <a:t>10/28/2013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8B0571-F7F5-476B-BCA4-0951EFAF2F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8555C9-EF7E-4911-9E4E-4EA916DAA642}" type="datetimeFigureOut">
              <a:rPr lang="en-US" smtClean="0"/>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B0571-F7F5-476B-BCA4-0951EFAF2F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8555C9-EF7E-4911-9E4E-4EA916DAA642}" type="datetimeFigureOut">
              <a:rPr lang="en-US" smtClean="0"/>
              <a:t>10/28/2013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B0571-F7F5-476B-BCA4-0951EFAF2F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555C9-EF7E-4911-9E4E-4EA916DAA642}" type="datetimeFigureOut">
              <a:rPr lang="en-US" smtClean="0"/>
              <a:t>10/28/2013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B0571-F7F5-476B-BCA4-0951EFAF2FF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solidFill>
                  <a:srgbClr val="00B050"/>
                </a:solidFill>
              </a:rPr>
              <a:t>Apache Flume</a:t>
            </a:r>
            <a:endParaRPr lang="en-US" sz="4800" b="1" dirty="0">
              <a:solidFill>
                <a:srgbClr val="00B050"/>
              </a:solidFill>
            </a:endParaRPr>
          </a:p>
        </p:txBody>
      </p:sp>
      <p:sp>
        <p:nvSpPr>
          <p:cNvPr id="3" name="Subtitle 2"/>
          <p:cNvSpPr>
            <a:spLocks noGrp="1"/>
          </p:cNvSpPr>
          <p:nvPr>
            <p:ph type="subTitle" idx="1"/>
          </p:nvPr>
        </p:nvSpPr>
        <p:spPr/>
        <p:txBody>
          <a:bodyPr>
            <a:normAutofit/>
          </a:bodyPr>
          <a:lstStyle/>
          <a:p>
            <a:pPr algn="r"/>
            <a:r>
              <a:rPr lang="en-US" sz="2400" dirty="0" smtClean="0"/>
              <a:t>By</a:t>
            </a:r>
          </a:p>
          <a:p>
            <a:pPr algn="r"/>
            <a:r>
              <a:rPr lang="en-US" sz="2400" dirty="0" err="1" smtClean="0"/>
              <a:t>Vinil</a:t>
            </a:r>
            <a:r>
              <a:rPr lang="en-US" sz="2400" dirty="0" smtClean="0"/>
              <a:t> Kumar </a:t>
            </a:r>
            <a:r>
              <a:rPr lang="en-US" sz="2400" dirty="0" err="1" smtClean="0"/>
              <a:t>Kamigari</a:t>
            </a:r>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609600" y="2133600"/>
            <a:ext cx="2114550" cy="1485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Agent</a:t>
            </a:r>
            <a:endParaRPr lang="en-US" b="1" dirty="0"/>
          </a:p>
        </p:txBody>
      </p:sp>
      <p:sp>
        <p:nvSpPr>
          <p:cNvPr id="3" name="Content Placeholder 2"/>
          <p:cNvSpPr>
            <a:spLocks noGrp="1"/>
          </p:cNvSpPr>
          <p:nvPr>
            <p:ph idx="1"/>
          </p:nvPr>
        </p:nvSpPr>
        <p:spPr>
          <a:xfrm>
            <a:off x="457200" y="1524001"/>
            <a:ext cx="8229600" cy="1905000"/>
          </a:xfrm>
        </p:spPr>
        <p:txBody>
          <a:bodyPr/>
          <a:lstStyle/>
          <a:p>
            <a:r>
              <a:rPr lang="en-US" dirty="0" smtClean="0"/>
              <a:t>This is the command we give for starting the Flume Agent.</a:t>
            </a:r>
          </a:p>
          <a:p>
            <a:endParaRPr lang="en-US" dirty="0"/>
          </a:p>
        </p:txBody>
      </p:sp>
      <p:pic>
        <p:nvPicPr>
          <p:cNvPr id="3076" name="Picture 4"/>
          <p:cNvPicPr>
            <a:picLocks noChangeAspect="1" noChangeArrowheads="1"/>
          </p:cNvPicPr>
          <p:nvPr/>
        </p:nvPicPr>
        <p:blipFill>
          <a:blip r:embed="rId2" cstate="print"/>
          <a:srcRect/>
          <a:stretch>
            <a:fillRect/>
          </a:stretch>
        </p:blipFill>
        <p:spPr bwMode="auto">
          <a:xfrm>
            <a:off x="914400" y="3429000"/>
            <a:ext cx="6486525" cy="457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pPr>
              <a:buNone/>
            </a:pPr>
            <a:r>
              <a:rPr lang="en-US" dirty="0" smtClean="0"/>
              <a:t>Flume is helpful for</a:t>
            </a:r>
          </a:p>
          <a:p>
            <a:r>
              <a:rPr lang="en-US" dirty="0" smtClean="0"/>
              <a:t>Distributed data collection service.</a:t>
            </a:r>
          </a:p>
          <a:p>
            <a:r>
              <a:rPr lang="en-US" dirty="0" smtClean="0"/>
              <a:t>Suitable Enterprise Setting.</a:t>
            </a:r>
          </a:p>
          <a:p>
            <a:r>
              <a:rPr lang="en-US" dirty="0" smtClean="0"/>
              <a:t>Large amount of event or data log for processing.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sp>
        <p:nvSpPr>
          <p:cNvPr id="3" name="Content Placeholder 2"/>
          <p:cNvSpPr>
            <a:spLocks noGrp="1"/>
          </p:cNvSpPr>
          <p:nvPr>
            <p:ph idx="1"/>
          </p:nvPr>
        </p:nvSpPr>
        <p:spPr/>
        <p:txBody>
          <a:bodyPr/>
          <a:lstStyle/>
          <a:p>
            <a:r>
              <a:rPr lang="en-US" dirty="0" smtClean="0"/>
              <a:t>Introduction</a:t>
            </a:r>
          </a:p>
          <a:p>
            <a:r>
              <a:rPr lang="en-US" dirty="0" smtClean="0"/>
              <a:t>Data Flow Model</a:t>
            </a:r>
          </a:p>
          <a:p>
            <a:r>
              <a:rPr lang="en-US" dirty="0" smtClean="0"/>
              <a:t>Network Streams</a:t>
            </a:r>
          </a:p>
          <a:p>
            <a:r>
              <a:rPr lang="en-US" dirty="0" smtClean="0"/>
              <a:t>Complex Flows</a:t>
            </a:r>
          </a:p>
          <a:p>
            <a:r>
              <a:rPr lang="en-US" dirty="0" smtClean="0"/>
              <a:t>Setting up Agent</a:t>
            </a:r>
          </a:p>
          <a:p>
            <a:r>
              <a:rPr lang="en-US" dirty="0" smtClean="0"/>
              <a:t>Conclusion</a:t>
            </a:r>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Apache Flume is a distributed, reliable, and available system for efficiently collecting, aggregating and moving large amounts </a:t>
            </a:r>
            <a:r>
              <a:rPr lang="en-US" dirty="0" smtClean="0"/>
              <a:t>of log </a:t>
            </a:r>
            <a:r>
              <a:rPr lang="en-US" dirty="0"/>
              <a:t>data from many different sources to a centralized data store.</a:t>
            </a:r>
          </a:p>
          <a:p>
            <a:r>
              <a:rPr lang="en-US" dirty="0"/>
              <a:t>The use of Apache Flume is not only restricted to log data aggregation. Since data sources are customizable, Flume can be used to transport massive quantities of event data including but not limited to network traffic data, social-media-generated data, email messages and pretty much any data source possible.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Flow Model</a:t>
            </a:r>
            <a:endParaRPr lang="en-US" b="1" dirty="0"/>
          </a:p>
        </p:txBody>
      </p:sp>
      <p:sp>
        <p:nvSpPr>
          <p:cNvPr id="3" name="Content Placeholder 2"/>
          <p:cNvSpPr>
            <a:spLocks noGrp="1"/>
          </p:cNvSpPr>
          <p:nvPr>
            <p:ph idx="1"/>
          </p:nvPr>
        </p:nvSpPr>
        <p:spPr/>
        <p:txBody>
          <a:bodyPr/>
          <a:lstStyle/>
          <a:p>
            <a:r>
              <a:rPr lang="en-US" dirty="0"/>
              <a:t>A Flume event is defined as a unit of data flow having a byte payload and an optional set of string attributes. A Flume agent is a (JVM) process that hosts the components through which events flow from an external source to the next destination (hop).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Flow Model Contd.</a:t>
            </a:r>
            <a:endParaRPr lang="en-US"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914400" y="1524000"/>
            <a:ext cx="7315199" cy="3886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Streams</a:t>
            </a:r>
            <a:endParaRPr lang="en-US" b="1" dirty="0"/>
          </a:p>
        </p:txBody>
      </p:sp>
      <p:sp>
        <p:nvSpPr>
          <p:cNvPr id="3" name="Content Placeholder 2"/>
          <p:cNvSpPr>
            <a:spLocks noGrp="1"/>
          </p:cNvSpPr>
          <p:nvPr>
            <p:ph idx="1"/>
          </p:nvPr>
        </p:nvSpPr>
        <p:spPr/>
        <p:txBody>
          <a:bodyPr/>
          <a:lstStyle/>
          <a:p>
            <a:r>
              <a:rPr lang="en-US" dirty="0"/>
              <a:t>Flume supports the following mechanisms to read data from popular log stream types, such as:</a:t>
            </a:r>
          </a:p>
          <a:p>
            <a:r>
              <a:rPr lang="en-US" dirty="0"/>
              <a:t>Avro</a:t>
            </a:r>
          </a:p>
          <a:p>
            <a:r>
              <a:rPr lang="en-US" dirty="0"/>
              <a:t>Thrift</a:t>
            </a:r>
          </a:p>
          <a:p>
            <a:r>
              <a:rPr lang="en-US" dirty="0" err="1"/>
              <a:t>Syslog</a:t>
            </a:r>
            <a:endParaRPr lang="en-US" dirty="0"/>
          </a:p>
          <a:p>
            <a:r>
              <a:rPr lang="en-US" dirty="0" err="1"/>
              <a:t>Netcat</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Complex flows</a:t>
            </a:r>
            <a:endParaRPr lang="en-US" b="1" dirty="0"/>
          </a:p>
        </p:txBody>
      </p:sp>
      <p:sp>
        <p:nvSpPr>
          <p:cNvPr id="3" name="Content Placeholder 2"/>
          <p:cNvSpPr>
            <a:spLocks noGrp="1"/>
          </p:cNvSpPr>
          <p:nvPr>
            <p:ph idx="1"/>
          </p:nvPr>
        </p:nvSpPr>
        <p:spPr/>
        <p:txBody>
          <a:bodyPr/>
          <a:lstStyle/>
          <a:p>
            <a:r>
              <a:rPr lang="en-US" dirty="0"/>
              <a:t>Flume allows a user to build multi-hop flows where events travel through multiple agents before reaching the final destination. It also allows fan-in and fan-out flows, contextual routing and backup routes (fail-over) for failed hops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Setting up Flume Agent</a:t>
            </a:r>
            <a:endParaRPr lang="en-US" b="1" dirty="0"/>
          </a:p>
        </p:txBody>
      </p:sp>
      <p:sp>
        <p:nvSpPr>
          <p:cNvPr id="3" name="Content Placeholder 2"/>
          <p:cNvSpPr>
            <a:spLocks noGrp="1"/>
          </p:cNvSpPr>
          <p:nvPr>
            <p:ph idx="1"/>
          </p:nvPr>
        </p:nvSpPr>
        <p:spPr/>
        <p:txBody>
          <a:bodyPr/>
          <a:lstStyle/>
          <a:p>
            <a:r>
              <a:rPr lang="en-US" dirty="0"/>
              <a:t>Flume agent configuration is stored in a local configuration file. This is a text file which has a format follows the Java properties file format. Configurations for one or more agents can be specified in the same configuration file. The configuration file includes properties of each source, sink and channel in an agent and how they are wired together to form data flows.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Configuring Individual Components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Each component (source, sink or channel) in the flow has a name, type, and set of properties that are specific to the type and instantiation. For example, an Avro source needs a hostname (or IP address) and a port number to receive data from. A memory channel can have max queue size (“capacity”), and an HDFS sink needs to know the file system URI, path to create files, frequency of file rotation (“</a:t>
            </a:r>
            <a:r>
              <a:rPr lang="en-US" dirty="0" err="1"/>
              <a:t>hdfs.rollInterval</a:t>
            </a:r>
            <a:r>
              <a:rPr lang="en-US" dirty="0"/>
              <a:t>”) etc. All such attributes of a component needs to be set in the properties file of the hosting Flume agent.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453</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Apache Flume</vt:lpstr>
      <vt:lpstr>Overview</vt:lpstr>
      <vt:lpstr>Introduction</vt:lpstr>
      <vt:lpstr>Data Flow Model</vt:lpstr>
      <vt:lpstr>Data Flow Model Contd.</vt:lpstr>
      <vt:lpstr>Network Streams</vt:lpstr>
      <vt:lpstr>Complex flows</vt:lpstr>
      <vt:lpstr>Setting up Flume Agent</vt:lpstr>
      <vt:lpstr>Configuring Individual Components</vt:lpstr>
      <vt:lpstr>Starting Agent</vt:lpstr>
      <vt:lpstr>Conclusion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Flume</dc:title>
  <dc:creator>vinil</dc:creator>
  <cp:lastModifiedBy>vinil</cp:lastModifiedBy>
  <cp:revision>5</cp:revision>
  <dcterms:created xsi:type="dcterms:W3CDTF">2013-10-28T17:34:04Z</dcterms:created>
  <dcterms:modified xsi:type="dcterms:W3CDTF">2013-10-28T18:11:58Z</dcterms:modified>
</cp:coreProperties>
</file>