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6" r:id="rId2"/>
    <p:sldId id="257" r:id="rId3"/>
    <p:sldId id="258" r:id="rId4"/>
    <p:sldId id="259" r:id="rId5"/>
    <p:sldId id="260" r:id="rId6"/>
    <p:sldId id="261" r:id="rId7"/>
    <p:sldId id="274" r:id="rId8"/>
    <p:sldId id="264" r:id="rId9"/>
    <p:sldId id="265" r:id="rId10"/>
    <p:sldId id="275" r:id="rId11"/>
    <p:sldId id="279" r:id="rId12"/>
    <p:sldId id="280" r:id="rId13"/>
    <p:sldId id="284" r:id="rId14"/>
    <p:sldId id="282" r:id="rId15"/>
    <p:sldId id="283" r:id="rId16"/>
    <p:sldId id="278" r:id="rId17"/>
    <p:sldId id="285" r:id="rId18"/>
    <p:sldId id="293" r:id="rId19"/>
    <p:sldId id="266" r:id="rId20"/>
    <p:sldId id="267" r:id="rId21"/>
    <p:sldId id="268" r:id="rId22"/>
    <p:sldId id="269" r:id="rId23"/>
    <p:sldId id="295" r:id="rId24"/>
    <p:sldId id="273" r:id="rId25"/>
    <p:sldId id="294" r:id="rId26"/>
    <p:sldId id="29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5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7F03-894D-4F0C-B055-FDDA27E8108E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86BA-A33F-4CC6-A947-3E6E69206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52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7F03-894D-4F0C-B055-FDDA27E8108E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86BA-A33F-4CC6-A947-3E6E69206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4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7F03-894D-4F0C-B055-FDDA27E8108E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86BA-A33F-4CC6-A947-3E6E692069D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4811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7F03-894D-4F0C-B055-FDDA27E8108E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86BA-A33F-4CC6-A947-3E6E69206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91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7F03-894D-4F0C-B055-FDDA27E8108E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86BA-A33F-4CC6-A947-3E6E692069D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259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7F03-894D-4F0C-B055-FDDA27E8108E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86BA-A33F-4CC6-A947-3E6E69206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944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7F03-894D-4F0C-B055-FDDA27E8108E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86BA-A33F-4CC6-A947-3E6E69206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813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7F03-894D-4F0C-B055-FDDA27E8108E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86BA-A33F-4CC6-A947-3E6E69206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32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7F03-894D-4F0C-B055-FDDA27E8108E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86BA-A33F-4CC6-A947-3E6E69206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6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7F03-894D-4F0C-B055-FDDA27E8108E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86BA-A33F-4CC6-A947-3E6E69206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60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7F03-894D-4F0C-B055-FDDA27E8108E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86BA-A33F-4CC6-A947-3E6E69206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37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7F03-894D-4F0C-B055-FDDA27E8108E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86BA-A33F-4CC6-A947-3E6E69206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23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7F03-894D-4F0C-B055-FDDA27E8108E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86BA-A33F-4CC6-A947-3E6E69206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75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7F03-894D-4F0C-B055-FDDA27E8108E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86BA-A33F-4CC6-A947-3E6E69206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53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7F03-894D-4F0C-B055-FDDA27E8108E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86BA-A33F-4CC6-A947-3E6E69206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94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7F03-894D-4F0C-B055-FDDA27E8108E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86BA-A33F-4CC6-A947-3E6E69206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57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E7F03-894D-4F0C-B055-FDDA27E8108E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8B86BA-A33F-4CC6-A947-3E6E69206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23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7CB2C-8BF4-49D7-9ECE-2984A8672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 Marketing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A2D35-47D0-4812-9942-BF453B075F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DIVYA TOM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1998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7F01A-3292-476D-804C-3203231C1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F779D-E704-48BD-AFF4-22AE51F9F5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358949-5DD3-47F8-8D04-067EC8CC3F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2737245"/>
            <a:ext cx="4184650" cy="304514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72922-A53B-49DD-9F35-EE377939F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Housing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46336-F7AA-425E-A553-13451111F26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About 12% more clients has took housing loan from the bank</a:t>
            </a:r>
          </a:p>
        </p:txBody>
      </p:sp>
    </p:spTree>
    <p:extLst>
      <p:ext uri="{BB962C8B-B14F-4D97-AF65-F5344CB8AC3E}">
        <p14:creationId xmlns:p14="http://schemas.microsoft.com/office/powerpoint/2010/main" val="527902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DB00-7199-416F-AA22-78472652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D0297-F111-4A34-B318-945BC7FD4A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583D7B9-CADF-4C98-AC13-8938BD6F64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2996481"/>
            <a:ext cx="4184650" cy="278591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7B72B0-B84D-4877-B20A-22A7B8455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Loan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7B426-32D3-4A44-8F4F-8663EC7F464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Most of the clients did not take housing loan</a:t>
            </a:r>
          </a:p>
        </p:txBody>
      </p:sp>
    </p:spTree>
    <p:extLst>
      <p:ext uri="{BB962C8B-B14F-4D97-AF65-F5344CB8AC3E}">
        <p14:creationId xmlns:p14="http://schemas.microsoft.com/office/powerpoint/2010/main" val="4215702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FF21-2E7E-4E90-9856-732BD2E41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EEB7-8CA3-415B-8BAD-CF495B2DCA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DF48AE2-0B96-4EA3-B6A2-A13D3C5AAC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2996481"/>
            <a:ext cx="4184650" cy="278591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F22BE-BB49-44C1-BF75-1122B9B98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Contact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AFD7C1-92A4-4815-9A3C-4E864A19F75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Most of the customers are contacted by cellular rather than telephone.</a:t>
            </a:r>
          </a:p>
        </p:txBody>
      </p:sp>
    </p:spTree>
    <p:extLst>
      <p:ext uri="{BB962C8B-B14F-4D97-AF65-F5344CB8AC3E}">
        <p14:creationId xmlns:p14="http://schemas.microsoft.com/office/powerpoint/2010/main" val="197783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0FB8D-FECA-428D-A7D2-EDF70790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8D1D9-14D5-4D1A-98C9-C128F04505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CBDCA-BF49-4FD7-B0E2-3EA931859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Month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152DE-A15D-481A-AC8F-B5E064DF54F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May is the busiest month (Financial year starting )and least is December (May be to holiday due to festive season)</a:t>
            </a:r>
          </a:p>
          <a:p>
            <a:r>
              <a:rPr lang="en-IN" dirty="0"/>
              <a:t>Records of some months(January, February ) are missing</a:t>
            </a:r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CCE9C6FB-9D5B-40DC-83A9-7B17222232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2996481"/>
            <a:ext cx="4184650" cy="2785913"/>
          </a:xfrm>
        </p:spPr>
      </p:pic>
    </p:spTree>
    <p:extLst>
      <p:ext uri="{BB962C8B-B14F-4D97-AF65-F5344CB8AC3E}">
        <p14:creationId xmlns:p14="http://schemas.microsoft.com/office/powerpoint/2010/main" val="1814422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FBB8-50A0-4177-810C-11C338637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1EB9E-CD21-441D-AC2B-EBD621D1DD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722D16-1206-4A1E-995D-AD6127069D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2984840"/>
            <a:ext cx="4184650" cy="280919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C607D-3B95-4479-8E4A-E67C558ED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Day of week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4C2344-D7A8-468F-A79D-FE7D50BBEF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Thursday is busiest ,followed by Monday</a:t>
            </a:r>
          </a:p>
          <a:p>
            <a:r>
              <a:rPr lang="en-IN" dirty="0"/>
              <a:t>Almost all days (weekdays) is equally busy </a:t>
            </a:r>
          </a:p>
        </p:txBody>
      </p:sp>
    </p:spTree>
    <p:extLst>
      <p:ext uri="{BB962C8B-B14F-4D97-AF65-F5344CB8AC3E}">
        <p14:creationId xmlns:p14="http://schemas.microsoft.com/office/powerpoint/2010/main" val="221552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C6C1-E231-4596-B9C9-44C037B2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04443-A908-4630-9E7C-B387D605D5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8F59D43-D07F-41E7-8CA5-CDC15DA814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2996481"/>
            <a:ext cx="4184650" cy="278591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681335-0EB1-4313-9C6B-326A71136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Outcome of previous Marketing campaign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A722D-E77A-4EDA-AE9F-E9BC8E3B3B0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Data tell us that previous marketing campaign is non existent more</a:t>
            </a:r>
          </a:p>
          <a:p>
            <a:r>
              <a:rPr lang="en-IN" dirty="0"/>
              <a:t>Less amount of success .</a:t>
            </a:r>
          </a:p>
        </p:txBody>
      </p:sp>
    </p:spTree>
    <p:extLst>
      <p:ext uri="{BB962C8B-B14F-4D97-AF65-F5344CB8AC3E}">
        <p14:creationId xmlns:p14="http://schemas.microsoft.com/office/powerpoint/2010/main" val="1230618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6D60-8D39-422A-8B34-09F626671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18B7E-5CE1-4DE2-8EE3-DCF25818BF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AE3D9A-CD54-4A6A-AF79-7288EBAE85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9114"/>
            <a:ext cx="5069150" cy="363849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EE1DF-A76F-4E57-8EC5-0E7BCBA23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1C31A7-19CD-410F-8F52-7E307193C3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36960" y="2737245"/>
            <a:ext cx="4185617" cy="3304117"/>
          </a:xfrm>
        </p:spPr>
        <p:txBody>
          <a:bodyPr/>
          <a:lstStyle/>
          <a:p>
            <a:r>
              <a:rPr lang="en-IN" dirty="0"/>
              <a:t>Education of user can influence to our dependent variable</a:t>
            </a:r>
          </a:p>
          <a:p>
            <a:r>
              <a:rPr lang="en-IN" dirty="0"/>
              <a:t>From plot, university degree has most user with yes and no subscribing to the next </a:t>
            </a:r>
            <a:r>
              <a:rPr lang="en-IN" dirty="0" err="1"/>
              <a:t>campaign,while</a:t>
            </a:r>
            <a:r>
              <a:rPr lang="en-IN" dirty="0"/>
              <a:t> the illiterate is least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1495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73257FB-7251-4542-A77F-2CF190E61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87" y="165517"/>
            <a:ext cx="4513262" cy="304154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D632AF-5929-4247-980A-4770DE470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18" y="3429000"/>
            <a:ext cx="4183200" cy="2819111"/>
          </a:xfrm>
          <a:prstGeom prst="rect">
            <a:avLst/>
          </a:prstGeom>
        </p:spPr>
      </p:pic>
      <p:sp>
        <p:nvSpPr>
          <p:cNvPr id="12" name="Title 10">
            <a:extLst>
              <a:ext uri="{FF2B5EF4-FFF2-40B4-BE49-F238E27FC236}">
                <a16:creationId xmlns:a16="http://schemas.microsoft.com/office/drawing/2014/main" id="{3B3BA1F4-5A8F-413D-BE8A-DBBBB7C5F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529" y="165517"/>
            <a:ext cx="3854528" cy="127846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D9086B3-5344-43DC-9A8F-2FDDC41ED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33856" y="2052961"/>
            <a:ext cx="3854528" cy="3168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Housing loan has most user with yes and no subscribing to the next campaign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Personal loan has most users with yes and no subscribing to the next campaign.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So both these factors has effect on predicting the success of next campaign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144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9FB5-25CB-490F-A379-E86C5B8E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6702E-F5E0-43B8-8A7A-26B4B12143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E6CE40-57B8-4354-9D61-FA5203BFAF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65" y="1270000"/>
            <a:ext cx="4002935" cy="256576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9E98C3-C491-47E0-957B-3FC995F35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2160982"/>
            <a:ext cx="4185618" cy="2956927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1600" dirty="0"/>
              <a:t>Most users are married .So it has effect on predicting yes and no subscribing to the next campaign </a:t>
            </a:r>
          </a:p>
          <a:p>
            <a:r>
              <a:rPr lang="en-IN" sz="1600" dirty="0"/>
              <a:t>Admin &amp; </a:t>
            </a:r>
            <a:r>
              <a:rPr lang="en-IN" sz="1600" dirty="0" err="1"/>
              <a:t>bluecollar</a:t>
            </a:r>
            <a:r>
              <a:rPr lang="en-IN" sz="1600" dirty="0"/>
              <a:t> job has effect on predicting yes and no subscribing to the next campaign.</a:t>
            </a:r>
          </a:p>
          <a:p>
            <a:r>
              <a:rPr lang="en-IN" sz="1600" dirty="0" err="1"/>
              <a:t>So,these</a:t>
            </a:r>
            <a:r>
              <a:rPr lang="en-IN" sz="1600" dirty="0"/>
              <a:t> people should be targeted.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A0B5C71-F6F5-4310-ACC5-CD6B0B77B04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65" y="3686095"/>
            <a:ext cx="4058171" cy="2757332"/>
          </a:xfrm>
        </p:spPr>
      </p:pic>
    </p:spTree>
    <p:extLst>
      <p:ext uri="{BB962C8B-B14F-4D97-AF65-F5344CB8AC3E}">
        <p14:creationId xmlns:p14="http://schemas.microsoft.com/office/powerpoint/2010/main" val="900561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2902-7049-45EA-997F-C635D3166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58217-B74A-4623-BF77-69880981E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DC98EF-F44C-485D-82BA-BF35FD7AC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54782" y="1480993"/>
            <a:ext cx="3806503" cy="4379480"/>
          </a:xfrm>
        </p:spPr>
        <p:txBody>
          <a:bodyPr/>
          <a:lstStyle/>
          <a:p>
            <a:r>
              <a:rPr lang="en-IN" dirty="0"/>
              <a:t>Pair plot is plotted between numerical data</a:t>
            </a:r>
          </a:p>
          <a:p>
            <a:r>
              <a:rPr lang="en-IN" dirty="0"/>
              <a:t>From this plot duration has more effect on predicting yes/no for  subscribing next campaign. It has more chance of getting yes than no.</a:t>
            </a:r>
          </a:p>
          <a:p>
            <a:r>
              <a:rPr lang="en-IN" dirty="0"/>
              <a:t>So if duration of calls increase, chances of getting yes for subscribing next campaign increases.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2CE907C-3E57-4756-8CA2-D46DE36D12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05" y="1044655"/>
            <a:ext cx="4519710" cy="4379480"/>
          </a:xfrm>
        </p:spPr>
      </p:pic>
    </p:spTree>
    <p:extLst>
      <p:ext uri="{BB962C8B-B14F-4D97-AF65-F5344CB8AC3E}">
        <p14:creationId xmlns:p14="http://schemas.microsoft.com/office/powerpoint/2010/main" val="52717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877E7-4756-4F14-BD72-33A211CC9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074D7-9E10-470E-9E93-8A1A945B6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IN" dirty="0"/>
              <a:t>To build a model to predict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clients are more likely to subscribe for term deposits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/>
              <a:t>To learn how to </a:t>
            </a:r>
            <a:r>
              <a:rPr lang="en-IN" dirty="0" err="1"/>
              <a:t>preprocess</a:t>
            </a:r>
            <a:r>
              <a:rPr lang="en-IN" dirty="0"/>
              <a:t> data, data cleaning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To create a logistic regression model using python on given </a:t>
            </a:r>
            <a:r>
              <a:rPr lang="en-IN" dirty="0" err="1"/>
              <a:t>data,to</a:t>
            </a:r>
            <a:r>
              <a:rPr lang="en-IN" dirty="0"/>
              <a:t> find out if the customer has subscribed to a specific plan or not</a:t>
            </a:r>
          </a:p>
        </p:txBody>
      </p:sp>
    </p:spTree>
    <p:extLst>
      <p:ext uri="{BB962C8B-B14F-4D97-AF65-F5344CB8AC3E}">
        <p14:creationId xmlns:p14="http://schemas.microsoft.com/office/powerpoint/2010/main" val="514610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B4E7-7E8B-4BBE-AFD3-17369D45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4E022-D910-46F0-A1BF-C7E49FEEA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Logistic regression  method is used to train our model.</a:t>
            </a:r>
          </a:p>
          <a:p>
            <a:r>
              <a:rPr lang="en-IN" dirty="0"/>
              <a:t>Some variables are categorical in nature, in order to convert to numerical data, get dummy method is used</a:t>
            </a:r>
          </a:p>
        </p:txBody>
      </p:sp>
    </p:spTree>
    <p:extLst>
      <p:ext uri="{BB962C8B-B14F-4D97-AF65-F5344CB8AC3E}">
        <p14:creationId xmlns:p14="http://schemas.microsoft.com/office/powerpoint/2010/main" val="3706135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74CD-D5EB-4837-80F7-BB1A4819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D8005-AC48-4FBF-8B29-AE47B1FF4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Test size is 33%</a:t>
            </a:r>
          </a:p>
          <a:p>
            <a:r>
              <a:rPr lang="en-IN" dirty="0"/>
              <a:t>Test data : 13593 observations</a:t>
            </a:r>
          </a:p>
          <a:p>
            <a:r>
              <a:rPr lang="en-IN" dirty="0"/>
              <a:t>Train data :27595 observations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D5E2C1-6D10-417E-BFA9-9876B6C82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13593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4565EA1-982C-4E0F-86EA-F3E5E38AA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13593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516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366D7-9427-43ED-858D-8BAA93337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B0E13-608A-4B18-A251-55FD7A615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11111"/>
                </a:solidFill>
                <a:latin typeface="KaTeX_Math"/>
              </a:rPr>
              <a:t>Accuracy score using logistic regression is 90.689%</a:t>
            </a:r>
          </a:p>
          <a:p>
            <a:r>
              <a:rPr lang="en-US" dirty="0">
                <a:solidFill>
                  <a:srgbClr val="111111"/>
                </a:solidFill>
                <a:latin typeface="KaTeX_Math"/>
              </a:rPr>
              <a:t>Confusion matrix:</a:t>
            </a:r>
          </a:p>
          <a:p>
            <a:endParaRPr lang="en-US" dirty="0">
              <a:solidFill>
                <a:srgbClr val="111111"/>
              </a:solidFill>
              <a:latin typeface="KaTeX_Math"/>
            </a:endParaRPr>
          </a:p>
          <a:p>
            <a:pPr marL="0" indent="0">
              <a:buNone/>
            </a:pPr>
            <a:endParaRPr lang="en-US" dirty="0">
              <a:solidFill>
                <a:srgbClr val="111111"/>
              </a:solidFill>
              <a:latin typeface="KaTeX_Math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1977E-EC62-422F-8240-A46677220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2" t="41035" r="73641" b="50001"/>
          <a:stretch/>
        </p:blipFill>
        <p:spPr>
          <a:xfrm>
            <a:off x="1837678" y="2947387"/>
            <a:ext cx="1938343" cy="74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93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203A1-3998-400F-81DF-48857378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CE5F5-1280-4836-BBEE-79E92A7BB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duration of calls increase, chances of getting yes for subscribing next campaign increases</a:t>
            </a:r>
          </a:p>
        </p:txBody>
      </p:sp>
    </p:spTree>
    <p:extLst>
      <p:ext uri="{BB962C8B-B14F-4D97-AF65-F5344CB8AC3E}">
        <p14:creationId xmlns:p14="http://schemas.microsoft.com/office/powerpoint/2010/main" val="1320283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6CB20-2A81-48C0-B3BC-17531EAD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2FF91-F853-4203-80C1-46138D18C8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551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D5F99-2804-4BA7-9816-38DC16276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2B196-0D37-428E-AB81-52A967B3D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329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4D319-1ECE-495D-A140-949432F8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01BE0-F488-4914-A408-E2843D74BF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47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EA1E-3E8D-42DD-8D04-411BD85A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A085-2432-413B-A528-373E907B5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has been a revenue decline for the Portuguese bank and they would like to know what actions to take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After investigation, they found out that the root cause is that their clients are not depositing as frequently as before. </a:t>
            </a:r>
          </a:p>
          <a:p>
            <a:pPr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The bank would like to identify existing clients that have higher chance to subscribe for a term deposit and focus marketing effort on such clients.</a:t>
            </a:r>
          </a:p>
          <a:p>
            <a:pPr marL="57150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19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F8C90-42D9-457C-A7EC-F237D2A8B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77E0-A2C6-4B01-BB17-7CC220DB2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Dataset in the form of excel file.</a:t>
            </a: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Dataset has 41188 rows × 21columns</a:t>
            </a: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Dataset file is in the form of.csv</a:t>
            </a: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 It has size of 5.1Mb</a:t>
            </a:r>
          </a:p>
          <a:p>
            <a:endParaRPr lang="en-IN" dirty="0">
              <a:solidFill>
                <a:srgbClr val="000000"/>
              </a:solidFill>
              <a:latin typeface="Helvetica Neu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037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EF99-2984-4AAC-BADA-CB73FAAB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759" y="314325"/>
            <a:ext cx="8596668" cy="723900"/>
          </a:xfrm>
        </p:spPr>
        <p:txBody>
          <a:bodyPr/>
          <a:lstStyle/>
          <a:p>
            <a:r>
              <a:rPr lang="en-IN" dirty="0"/>
              <a:t>Data Description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D3FCCD-B3D6-4E69-818A-DBD91EBA6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7242" y="1038225"/>
            <a:ext cx="5760000" cy="528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0007-41B2-410E-9786-BF09AEE1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3CF38-4914-4074-A9C7-5D3B5E351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44" y="2160590"/>
            <a:ext cx="7604745" cy="1301584"/>
          </a:xfrm>
        </p:spPr>
        <p:txBody>
          <a:bodyPr/>
          <a:lstStyle/>
          <a:p>
            <a:r>
              <a:rPr lang="en-IN" dirty="0" err="1"/>
              <a:t>Jupyter</a:t>
            </a:r>
            <a:r>
              <a:rPr lang="en-IN" dirty="0"/>
              <a:t> Notebook </a:t>
            </a:r>
          </a:p>
        </p:txBody>
      </p:sp>
      <p:pic>
        <p:nvPicPr>
          <p:cNvPr id="1026" name="Picture 2" descr="Project Jupyter - Wikipedia">
            <a:extLst>
              <a:ext uri="{FF2B5EF4-FFF2-40B4-BE49-F238E27FC236}">
                <a16:creationId xmlns:a16="http://schemas.microsoft.com/office/drawing/2014/main" id="{7ED3255C-60D3-4578-BA3D-8842FB357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276" y="1190442"/>
            <a:ext cx="2791849" cy="238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59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564D-F3FC-4088-9945-EB1C304DB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Exploratory Data Analysis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4EE3F-0278-4E54-903D-B7FECF582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8712B-B1E0-4832-AC29-F7F985422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4602" y="1145219"/>
            <a:ext cx="8519399" cy="976781"/>
          </a:xfrm>
        </p:spPr>
        <p:txBody>
          <a:bodyPr/>
          <a:lstStyle/>
          <a:p>
            <a:r>
              <a:rPr lang="en-IN" dirty="0"/>
              <a:t>To analysis what type of clients we have more&amp; what is the result of previous campaign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A97BEE-2C3D-42F5-BD44-ED043CA5984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From the fig, we can conclude that people with admin jobs took part most in the campaign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7F73D7A-C9CB-4C07-9C57-598717FDDA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4" y="2352583"/>
            <a:ext cx="4756859" cy="3429811"/>
          </a:xfrm>
        </p:spPr>
      </p:pic>
    </p:spTree>
    <p:extLst>
      <p:ext uri="{BB962C8B-B14F-4D97-AF65-F5344CB8AC3E}">
        <p14:creationId xmlns:p14="http://schemas.microsoft.com/office/powerpoint/2010/main" val="1069411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09277-4F84-4822-8371-13FFB819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0BAF5-4E59-4D62-886D-430483CDDB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1D0AF-BDA7-4B4C-8657-AF40A3C00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Marital Status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4E6C6-54E7-47FC-8AF1-5CBFC3FA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There are more married people ~25000 who took part in the campaign than single /divorced.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263C0C8-31B5-4539-8CB1-40F6D9CFDA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30" y="2620322"/>
            <a:ext cx="4334152" cy="3304116"/>
          </a:xfrm>
        </p:spPr>
      </p:pic>
    </p:spTree>
    <p:extLst>
      <p:ext uri="{BB962C8B-B14F-4D97-AF65-F5344CB8AC3E}">
        <p14:creationId xmlns:p14="http://schemas.microsoft.com/office/powerpoint/2010/main" val="2695687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7278-763C-4160-8A3A-7070757C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A20E4-4014-47B3-A0ED-66C6E78FF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8A61F-1D00-4C91-A937-07CD6E8BE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Education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E73BA8-6493-42E0-8BED-A2A7DC9F0BE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There are more clients who have university degree~12000 as their education took part in campaign </a:t>
            </a:r>
          </a:p>
          <a:p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D3B7DF4-C0EE-4862-ACF2-0E9A5AAECA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4" y="2370339"/>
            <a:ext cx="4412107" cy="3412056"/>
          </a:xfrm>
        </p:spPr>
      </p:pic>
    </p:spTree>
    <p:extLst>
      <p:ext uri="{BB962C8B-B14F-4D97-AF65-F5344CB8AC3E}">
        <p14:creationId xmlns:p14="http://schemas.microsoft.com/office/powerpoint/2010/main" val="16938949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2846</TotalTime>
  <Words>610</Words>
  <Application>Microsoft Office PowerPoint</Application>
  <PresentationFormat>Widescreen</PresentationFormat>
  <Paragraphs>74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Courier New</vt:lpstr>
      <vt:lpstr>Helvetica Neue</vt:lpstr>
      <vt:lpstr>KaTeX_Math</vt:lpstr>
      <vt:lpstr>Trebuchet MS</vt:lpstr>
      <vt:lpstr>Wingdings</vt:lpstr>
      <vt:lpstr>Wingdings 3</vt:lpstr>
      <vt:lpstr>Facet</vt:lpstr>
      <vt:lpstr>Bank Marketing Analysis</vt:lpstr>
      <vt:lpstr>Objective </vt:lpstr>
      <vt:lpstr>Problem Statement</vt:lpstr>
      <vt:lpstr>About Data</vt:lpstr>
      <vt:lpstr>Data Description</vt:lpstr>
      <vt:lpstr>Tools Used</vt:lpstr>
      <vt:lpstr>Exploratory Data Analysis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 model</vt:lpstr>
      <vt:lpstr>PowerPoint Presentation</vt:lpstr>
      <vt:lpstr>Result</vt:lpstr>
      <vt:lpstr>PowerPoint Presentation</vt:lpstr>
      <vt:lpstr>Thank you!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Bike-Sharing Data Analysis</dc:title>
  <dc:creator>akhil paulson</dc:creator>
  <cp:lastModifiedBy>akhil paulson</cp:lastModifiedBy>
  <cp:revision>19</cp:revision>
  <dcterms:created xsi:type="dcterms:W3CDTF">2021-10-28T08:26:17Z</dcterms:created>
  <dcterms:modified xsi:type="dcterms:W3CDTF">2021-11-27T20:00:52Z</dcterms:modified>
</cp:coreProperties>
</file>