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52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4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4811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1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259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94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813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32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6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60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37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23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75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53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94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7F03-894D-4F0C-B055-FDDA27E8108E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57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E7F03-894D-4F0C-B055-FDDA27E8108E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8B86BA-A33F-4CC6-A947-3E6E69206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23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B2C0-2ED3-4273-8CC7-6C11DBF71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91762" y="2404531"/>
            <a:ext cx="10487769" cy="1646302"/>
          </a:xfrm>
        </p:spPr>
        <p:txBody>
          <a:bodyPr/>
          <a:lstStyle/>
          <a:p>
            <a:r>
              <a:rPr lang="en-US" dirty="0"/>
              <a:t>Bike-Sharing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4FBD6-A955-44E6-BE2A-A1904D21E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Divya Tom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06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2902-7049-45EA-997F-C635D316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58217-B74A-4623-BF77-69880981E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4BB151-AF1D-41CD-9D9D-2D8D478C99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4" y="1805354"/>
            <a:ext cx="4412107" cy="397896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206D1-96F6-4AAF-AA68-67BFB62C9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Count of registered users in various months and weekdays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C98EF-F44C-485D-82BA-BF35FD7AC4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Registered users were high during weekdays</a:t>
            </a:r>
          </a:p>
          <a:p>
            <a:r>
              <a:rPr lang="en-IN" dirty="0"/>
              <a:t>They can go to office on their registered bikes, may be it be cheap and safe.</a:t>
            </a:r>
          </a:p>
        </p:txBody>
      </p:sp>
    </p:spTree>
    <p:extLst>
      <p:ext uri="{BB962C8B-B14F-4D97-AF65-F5344CB8AC3E}">
        <p14:creationId xmlns:p14="http://schemas.microsoft.com/office/powerpoint/2010/main" val="52717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B4E7-7E8B-4BBE-AFD3-17369D45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4E022-D910-46F0-A1BF-C7E49FEE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Multiple Linear Regression is used</a:t>
            </a:r>
          </a:p>
          <a:p>
            <a:r>
              <a:rPr lang="en-IN" dirty="0"/>
              <a:t>To estimate the relationship between two or more independent variable and one dependent variable.</a:t>
            </a:r>
          </a:p>
          <a:p>
            <a:r>
              <a:rPr lang="en-IN" dirty="0"/>
              <a:t>Here , independent variable or </a:t>
            </a:r>
            <a:r>
              <a:rPr lang="en-IN" dirty="0" err="1"/>
              <a:t>predictor_columns</a:t>
            </a:r>
            <a:r>
              <a:rPr lang="en-IN" dirty="0"/>
              <a:t> are 'season', '</a:t>
            </a:r>
            <a:r>
              <a:rPr lang="en-IN" dirty="0" err="1"/>
              <a:t>yr</a:t>
            </a:r>
            <a:r>
              <a:rPr lang="en-IN" dirty="0"/>
              <a:t>', '</a:t>
            </a:r>
            <a:r>
              <a:rPr lang="en-IN" dirty="0" err="1"/>
              <a:t>mnth</a:t>
            </a:r>
            <a:r>
              <a:rPr lang="en-IN" dirty="0"/>
              <a:t>', 'holiday', 'weekday’,</a:t>
            </a:r>
            <a:r>
              <a:rPr lang="en-IN" dirty="0" err="1"/>
              <a:t>workingday</a:t>
            </a:r>
            <a:r>
              <a:rPr lang="en-IN" dirty="0"/>
              <a:t>', '</a:t>
            </a:r>
            <a:r>
              <a:rPr lang="en-IN" dirty="0" err="1"/>
              <a:t>weathersit</a:t>
            </a:r>
            <a:r>
              <a:rPr lang="en-IN" dirty="0"/>
              <a:t>', 'temp', '</a:t>
            </a:r>
            <a:r>
              <a:rPr lang="en-IN" dirty="0" err="1"/>
              <a:t>atemp</a:t>
            </a:r>
            <a:r>
              <a:rPr lang="en-IN" dirty="0"/>
              <a:t>', 'hum', 'windspeed', 'casual', 'registered’</a:t>
            </a:r>
          </a:p>
          <a:p>
            <a:r>
              <a:rPr lang="en-IN" dirty="0"/>
              <a:t>Dependent variable or </a:t>
            </a:r>
            <a:r>
              <a:rPr lang="en-IN" dirty="0" err="1"/>
              <a:t>target_columns</a:t>
            </a:r>
            <a:r>
              <a:rPr lang="en-IN" dirty="0"/>
              <a:t>=</a:t>
            </a:r>
            <a:r>
              <a:rPr lang="en-IN" dirty="0" err="1"/>
              <a:t>cnt</a:t>
            </a:r>
            <a:r>
              <a:rPr lang="en-IN" dirty="0"/>
              <a:t> /count of bikes</a:t>
            </a:r>
          </a:p>
          <a:p>
            <a:r>
              <a:rPr lang="en-IN" dirty="0" err="1"/>
              <a:t>ie</a:t>
            </a:r>
            <a:r>
              <a:rPr lang="en-IN" dirty="0"/>
              <a:t>., counts of bike can be predicted using attributes of predictor columns</a:t>
            </a:r>
          </a:p>
        </p:txBody>
      </p:sp>
    </p:spTree>
    <p:extLst>
      <p:ext uri="{BB962C8B-B14F-4D97-AF65-F5344CB8AC3E}">
        <p14:creationId xmlns:p14="http://schemas.microsoft.com/office/powerpoint/2010/main" val="370613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74CD-D5EB-4837-80F7-BB1A4819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D8005-AC48-4FBF-8B29-AE47B1FF4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 size is 33%</a:t>
            </a:r>
          </a:p>
          <a:p>
            <a:r>
              <a:rPr lang="en-IN" dirty="0"/>
              <a:t>Test data : 240 observations</a:t>
            </a:r>
          </a:p>
          <a:p>
            <a:r>
              <a:rPr lang="en-IN" dirty="0"/>
              <a:t>Train data :490 observation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51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66D7-9427-43ED-858D-8BAA9333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B0E13-608A-4B18-A251-55FD7A615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​</a:t>
            </a:r>
            <a:r>
              <a:rPr lang="en-US" b="0" i="1" dirty="0" err="1">
                <a:solidFill>
                  <a:srgbClr val="111111"/>
                </a:solidFill>
                <a:effectLst/>
                <a:latin typeface="KaTeX_Math"/>
              </a:rPr>
              <a:t>yi</a:t>
            </a:r>
            <a:r>
              <a:rPr lang="en-US" b="0" i="0" dirty="0">
                <a:solidFill>
                  <a:srgbClr val="111111"/>
                </a:solidFill>
                <a:effectLst/>
                <a:latin typeface="KaTeX_Main"/>
              </a:rPr>
              <a:t>​=</a:t>
            </a:r>
            <a:r>
              <a:rPr lang="en-US" b="0" i="1" dirty="0">
                <a:solidFill>
                  <a:srgbClr val="111111"/>
                </a:solidFill>
                <a:effectLst/>
                <a:latin typeface="KaTeX_Math"/>
              </a:rPr>
              <a:t>β</a:t>
            </a:r>
            <a:r>
              <a:rPr lang="en-US" b="0" i="0" dirty="0">
                <a:solidFill>
                  <a:srgbClr val="111111"/>
                </a:solidFill>
                <a:effectLst/>
                <a:latin typeface="KaTeX_Main"/>
              </a:rPr>
              <a:t>0​+</a:t>
            </a:r>
            <a:r>
              <a:rPr lang="en-US" b="0" i="1" dirty="0">
                <a:solidFill>
                  <a:srgbClr val="111111"/>
                </a:solidFill>
                <a:effectLst/>
                <a:latin typeface="KaTeX_Math"/>
              </a:rPr>
              <a:t>β</a:t>
            </a:r>
            <a:r>
              <a:rPr lang="en-US" b="0" i="0" dirty="0">
                <a:solidFill>
                  <a:srgbClr val="111111"/>
                </a:solidFill>
                <a:effectLst/>
                <a:latin typeface="KaTeX_Main"/>
              </a:rPr>
              <a:t>1​</a:t>
            </a:r>
            <a:r>
              <a:rPr lang="en-US" b="0" i="1" dirty="0">
                <a:solidFill>
                  <a:srgbClr val="111111"/>
                </a:solidFill>
                <a:effectLst/>
                <a:latin typeface="KaTeX_Math"/>
              </a:rPr>
              <a:t>xi</a:t>
            </a:r>
            <a:r>
              <a:rPr lang="en-US" b="0" i="0" dirty="0">
                <a:solidFill>
                  <a:srgbClr val="111111"/>
                </a:solidFill>
                <a:effectLst/>
                <a:latin typeface="KaTeX_Main"/>
              </a:rPr>
              <a:t>1​+</a:t>
            </a:r>
            <a:r>
              <a:rPr lang="en-US" b="0" i="1" dirty="0">
                <a:solidFill>
                  <a:srgbClr val="111111"/>
                </a:solidFill>
                <a:effectLst/>
                <a:latin typeface="KaTeX_Math"/>
              </a:rPr>
              <a:t>β</a:t>
            </a:r>
            <a:r>
              <a:rPr lang="en-US" b="0" i="0" dirty="0">
                <a:solidFill>
                  <a:srgbClr val="111111"/>
                </a:solidFill>
                <a:effectLst/>
                <a:latin typeface="KaTeX_Main"/>
              </a:rPr>
              <a:t>2​</a:t>
            </a:r>
            <a:r>
              <a:rPr lang="en-US" b="0" i="1" dirty="0">
                <a:solidFill>
                  <a:srgbClr val="111111"/>
                </a:solidFill>
                <a:effectLst/>
                <a:latin typeface="KaTeX_Math"/>
              </a:rPr>
              <a:t>xi</a:t>
            </a:r>
            <a:r>
              <a:rPr lang="en-US" b="0" i="0" dirty="0">
                <a:solidFill>
                  <a:srgbClr val="111111"/>
                </a:solidFill>
                <a:effectLst/>
                <a:latin typeface="KaTeX_Main"/>
              </a:rPr>
              <a:t>2​+...+</a:t>
            </a:r>
            <a:r>
              <a:rPr lang="en-US" b="0" i="1" dirty="0">
                <a:solidFill>
                  <a:srgbClr val="111111"/>
                </a:solidFill>
                <a:effectLst/>
                <a:latin typeface="KaTeX_Math"/>
              </a:rPr>
              <a:t>βp</a:t>
            </a:r>
            <a:r>
              <a:rPr lang="en-US" b="0" i="0" dirty="0">
                <a:solidFill>
                  <a:srgbClr val="111111"/>
                </a:solidFill>
                <a:effectLst/>
                <a:latin typeface="KaTeX_Main"/>
              </a:rPr>
              <a:t>​</a:t>
            </a:r>
            <a:r>
              <a:rPr lang="en-US" b="0" i="1" dirty="0" err="1">
                <a:solidFill>
                  <a:srgbClr val="111111"/>
                </a:solidFill>
                <a:effectLst/>
                <a:latin typeface="KaTeX_Math"/>
              </a:rPr>
              <a:t>xip</a:t>
            </a:r>
            <a:r>
              <a:rPr lang="en-US" b="0" i="0" dirty="0">
                <a:solidFill>
                  <a:srgbClr val="111111"/>
                </a:solidFill>
                <a:effectLst/>
                <a:latin typeface="KaTeX_Main"/>
              </a:rPr>
              <a:t>​+</a:t>
            </a:r>
            <a:r>
              <a:rPr lang="en-US" b="0" i="1" dirty="0">
                <a:solidFill>
                  <a:srgbClr val="111111"/>
                </a:solidFill>
                <a:effectLst/>
                <a:latin typeface="KaTeX_Math"/>
              </a:rPr>
              <a:t>ϵ</a:t>
            </a:r>
            <a:r>
              <a:rPr lang="en-US" b="1" i="0" dirty="0">
                <a:solidFill>
                  <a:srgbClr val="111111"/>
                </a:solidFill>
                <a:effectLst/>
                <a:latin typeface="KaTeX_Main"/>
              </a:rPr>
              <a:t>where, for </a:t>
            </a:r>
            <a:r>
              <a:rPr lang="en-US" b="0" i="1" dirty="0" err="1">
                <a:solidFill>
                  <a:srgbClr val="111111"/>
                </a:solidFill>
                <a:effectLst/>
                <a:latin typeface="KaTeX_Math"/>
              </a:rPr>
              <a:t>i</a:t>
            </a:r>
            <a:r>
              <a:rPr lang="en-US" b="0" i="0" dirty="0">
                <a:solidFill>
                  <a:srgbClr val="111111"/>
                </a:solidFill>
                <a:effectLst/>
                <a:latin typeface="KaTeX_Main"/>
              </a:rPr>
              <a:t>=</a:t>
            </a:r>
            <a:r>
              <a:rPr lang="en-US" b="0" i="1" dirty="0">
                <a:solidFill>
                  <a:srgbClr val="111111"/>
                </a:solidFill>
                <a:effectLst/>
                <a:latin typeface="KaTeX_Math"/>
              </a:rPr>
              <a:t>n</a:t>
            </a:r>
            <a:r>
              <a:rPr lang="en-US" b="1" i="0" dirty="0">
                <a:solidFill>
                  <a:srgbClr val="111111"/>
                </a:solidFill>
                <a:effectLst/>
                <a:latin typeface="KaTeX_Main"/>
              </a:rPr>
              <a:t> observations:</a:t>
            </a:r>
            <a:br>
              <a:rPr lang="en-US" dirty="0">
                <a:effectLst/>
              </a:rPr>
            </a:br>
            <a:r>
              <a:rPr lang="en-IN" b="0" i="1" dirty="0" err="1">
                <a:solidFill>
                  <a:srgbClr val="111111"/>
                </a:solidFill>
                <a:effectLst/>
                <a:latin typeface="KaTeX_Math"/>
              </a:rPr>
              <a:t>yi</a:t>
            </a:r>
            <a:r>
              <a:rPr lang="en-IN" b="0" i="0" dirty="0">
                <a:solidFill>
                  <a:srgbClr val="111111"/>
                </a:solidFill>
                <a:effectLst/>
                <a:latin typeface="KaTeX_Main"/>
              </a:rPr>
              <a:t>​=dependent 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KaTeX_Main"/>
              </a:rPr>
              <a:t>variable,</a:t>
            </a:r>
            <a:r>
              <a:rPr lang="en-IN" b="0" i="1" dirty="0" err="1">
                <a:solidFill>
                  <a:srgbClr val="111111"/>
                </a:solidFill>
                <a:effectLst/>
                <a:latin typeface="KaTeX_Math"/>
              </a:rPr>
              <a:t>xi</a:t>
            </a:r>
            <a:r>
              <a:rPr lang="en-IN" b="0" i="0" dirty="0">
                <a:solidFill>
                  <a:srgbClr val="111111"/>
                </a:solidFill>
                <a:effectLst/>
                <a:latin typeface="KaTeX_Main"/>
              </a:rPr>
              <a:t>​=explanatory variables,</a:t>
            </a:r>
            <a:r>
              <a:rPr lang="el-GR" b="0" i="1" dirty="0">
                <a:solidFill>
                  <a:srgbClr val="111111"/>
                </a:solidFill>
                <a:effectLst/>
                <a:latin typeface="KaTeX_Math"/>
              </a:rPr>
              <a:t>β</a:t>
            </a:r>
            <a:r>
              <a:rPr lang="el-GR" b="0" i="0" dirty="0">
                <a:solidFill>
                  <a:srgbClr val="111111"/>
                </a:solidFill>
                <a:effectLst/>
                <a:latin typeface="KaTeX_Main"/>
              </a:rPr>
              <a:t>0​=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KaTeX_Main"/>
              </a:rPr>
              <a:t>yintercept</a:t>
            </a:r>
            <a:r>
              <a:rPr lang="en-IN" b="0" i="0" dirty="0">
                <a:solidFill>
                  <a:srgbClr val="111111"/>
                </a:solidFill>
                <a:effectLst/>
                <a:latin typeface="KaTeX_Main"/>
              </a:rPr>
              <a:t> (constant term),</a:t>
            </a:r>
            <a:r>
              <a:rPr lang="el-GR" b="0" i="1" dirty="0">
                <a:solidFill>
                  <a:srgbClr val="111111"/>
                </a:solidFill>
                <a:effectLst/>
                <a:latin typeface="KaTeX_Math"/>
              </a:rPr>
              <a:t>β</a:t>
            </a:r>
            <a:r>
              <a:rPr lang="en-IN" b="0" i="1" dirty="0">
                <a:solidFill>
                  <a:srgbClr val="111111"/>
                </a:solidFill>
                <a:effectLst/>
                <a:latin typeface="KaTeX_Math"/>
              </a:rPr>
              <a:t>p</a:t>
            </a:r>
            <a:r>
              <a:rPr lang="en-IN" b="0" i="0" dirty="0">
                <a:solidFill>
                  <a:srgbClr val="111111"/>
                </a:solidFill>
                <a:effectLst/>
                <a:latin typeface="KaTeX_Main"/>
              </a:rPr>
              <a:t>​=slope coefficients for each explanatory variable,</a:t>
            </a:r>
            <a:r>
              <a:rPr lang="el-GR" b="0" i="1" dirty="0">
                <a:solidFill>
                  <a:srgbClr val="111111"/>
                </a:solidFill>
                <a:effectLst/>
                <a:latin typeface="KaTeX_Math"/>
              </a:rPr>
              <a:t>ϵ</a:t>
            </a:r>
            <a:r>
              <a:rPr lang="el-GR" b="0" i="0" dirty="0">
                <a:solidFill>
                  <a:srgbClr val="111111"/>
                </a:solidFill>
                <a:effectLst/>
                <a:latin typeface="KaTeX_Main"/>
              </a:rPr>
              <a:t>=</a:t>
            </a:r>
            <a:r>
              <a:rPr lang="en-IN" b="0" i="0" dirty="0">
                <a:solidFill>
                  <a:srgbClr val="111111"/>
                </a:solidFill>
                <a:effectLst/>
                <a:latin typeface="KaTeX_Main"/>
              </a:rPr>
              <a:t>the model’s error term (also known as the residuals)​</a:t>
            </a:r>
            <a:br>
              <a:rPr lang="en-IN" b="0" i="0" dirty="0">
                <a:solidFill>
                  <a:srgbClr val="111111"/>
                </a:solidFill>
                <a:effectLst/>
                <a:latin typeface="KaTeX_Main"/>
              </a:rPr>
            </a:br>
            <a:r>
              <a:rPr lang="en-IN" b="0" i="0" dirty="0">
                <a:solidFill>
                  <a:srgbClr val="111111"/>
                </a:solidFill>
                <a:effectLst/>
                <a:latin typeface="KaTeX_Main"/>
              </a:rPr>
              <a:t>Here, </a:t>
            </a:r>
          </a:p>
          <a:p>
            <a:r>
              <a:rPr lang="en-IN" dirty="0">
                <a:solidFill>
                  <a:srgbClr val="111111"/>
                </a:solidFill>
                <a:latin typeface="KaTeX_Main"/>
              </a:rPr>
              <a:t>Count of bikes= </a:t>
            </a:r>
            <a:r>
              <a:rPr lang="en-IN" dirty="0">
                <a:solidFill>
                  <a:srgbClr val="111111"/>
                </a:solidFill>
                <a:highlight>
                  <a:srgbClr val="FFFF00"/>
                </a:highlight>
                <a:latin typeface="KaTeX_Main"/>
              </a:rPr>
              <a:t>3.1e-13</a:t>
            </a:r>
            <a:r>
              <a:rPr lang="en-IN" dirty="0">
                <a:solidFill>
                  <a:srgbClr val="111111"/>
                </a:solidFill>
                <a:latin typeface="KaTeX_Main"/>
              </a:rPr>
              <a:t>*season+</a:t>
            </a:r>
            <a:r>
              <a:rPr lang="en-IN" dirty="0">
                <a:solidFill>
                  <a:srgbClr val="111111"/>
                </a:solidFill>
                <a:highlight>
                  <a:srgbClr val="FFFF00"/>
                </a:highlight>
                <a:latin typeface="KaTeX_Main"/>
              </a:rPr>
              <a:t>1.27e-12</a:t>
            </a:r>
            <a:r>
              <a:rPr lang="en-IN" dirty="0">
                <a:solidFill>
                  <a:srgbClr val="111111"/>
                </a:solidFill>
                <a:latin typeface="KaTeX_Main"/>
              </a:rPr>
              <a:t>*yr-</a:t>
            </a:r>
            <a:r>
              <a:rPr lang="en-IN" dirty="0">
                <a:solidFill>
                  <a:srgbClr val="111111"/>
                </a:solidFill>
                <a:highlight>
                  <a:srgbClr val="FFFF00"/>
                </a:highlight>
                <a:latin typeface="KaTeX_Main"/>
              </a:rPr>
              <a:t>2.3e-14</a:t>
            </a:r>
            <a:r>
              <a:rPr lang="en-IN" dirty="0">
                <a:solidFill>
                  <a:srgbClr val="111111"/>
                </a:solidFill>
                <a:latin typeface="KaTeX_Main"/>
              </a:rPr>
              <a:t>*mnth-</a:t>
            </a:r>
            <a:r>
              <a:rPr lang="en-IN" dirty="0">
                <a:solidFill>
                  <a:srgbClr val="111111"/>
                </a:solidFill>
                <a:highlight>
                  <a:srgbClr val="FFFF00"/>
                </a:highlight>
                <a:latin typeface="KaTeX_Main"/>
              </a:rPr>
              <a:t>6.5e-15</a:t>
            </a:r>
            <a:r>
              <a:rPr lang="en-IN" dirty="0">
                <a:solidFill>
                  <a:srgbClr val="111111"/>
                </a:solidFill>
                <a:latin typeface="KaTeX_Main"/>
              </a:rPr>
              <a:t>*holiday+</a:t>
            </a:r>
            <a:r>
              <a:rPr lang="en-IN" dirty="0">
                <a:solidFill>
                  <a:srgbClr val="111111"/>
                </a:solidFill>
                <a:highlight>
                  <a:srgbClr val="FFFF00"/>
                </a:highlight>
                <a:latin typeface="KaTeX_Main"/>
              </a:rPr>
              <a:t>1.45e-15</a:t>
            </a:r>
            <a:r>
              <a:rPr lang="en-IN" dirty="0">
                <a:solidFill>
                  <a:srgbClr val="111111"/>
                </a:solidFill>
                <a:latin typeface="KaTeX_Main"/>
              </a:rPr>
              <a:t>*weekday+</a:t>
            </a:r>
            <a:r>
              <a:rPr lang="en-IN" dirty="0">
                <a:solidFill>
                  <a:srgbClr val="111111"/>
                </a:solidFill>
                <a:highlight>
                  <a:srgbClr val="FFFF00"/>
                </a:highlight>
                <a:latin typeface="KaTeX_Main"/>
              </a:rPr>
              <a:t>6e-13</a:t>
            </a:r>
            <a:r>
              <a:rPr lang="en-IN" dirty="0">
                <a:solidFill>
                  <a:srgbClr val="111111"/>
                </a:solidFill>
                <a:latin typeface="KaTeX_Main"/>
              </a:rPr>
              <a:t> *workingday+</a:t>
            </a:r>
            <a:r>
              <a:rPr lang="en-IN" dirty="0">
                <a:solidFill>
                  <a:srgbClr val="111111"/>
                </a:solidFill>
                <a:highlight>
                  <a:srgbClr val="FFFF00"/>
                </a:highlight>
                <a:latin typeface="KaTeX_Main"/>
              </a:rPr>
              <a:t>3.8e-13</a:t>
            </a:r>
            <a:r>
              <a:rPr lang="en-IN" dirty="0">
                <a:solidFill>
                  <a:srgbClr val="111111"/>
                </a:solidFill>
                <a:latin typeface="KaTeX_Main"/>
              </a:rPr>
              <a:t>*weathersit-</a:t>
            </a:r>
            <a:r>
              <a:rPr lang="en-IN" dirty="0">
                <a:solidFill>
                  <a:srgbClr val="111111"/>
                </a:solidFill>
                <a:highlight>
                  <a:srgbClr val="FFFF00"/>
                </a:highlight>
                <a:latin typeface="KaTeX_Main"/>
              </a:rPr>
              <a:t>5.3e-14</a:t>
            </a:r>
            <a:r>
              <a:rPr lang="en-IN" dirty="0">
                <a:solidFill>
                  <a:srgbClr val="111111"/>
                </a:solidFill>
                <a:latin typeface="KaTeX_Main"/>
              </a:rPr>
              <a:t>*temp+</a:t>
            </a:r>
            <a:r>
              <a:rPr lang="en-IN" dirty="0">
                <a:solidFill>
                  <a:srgbClr val="111111"/>
                </a:solidFill>
                <a:highlight>
                  <a:srgbClr val="FFFF00"/>
                </a:highlight>
                <a:latin typeface="KaTeX_Main"/>
              </a:rPr>
              <a:t>3.85e-14</a:t>
            </a:r>
            <a:r>
              <a:rPr lang="en-IN" dirty="0">
                <a:solidFill>
                  <a:srgbClr val="111111"/>
                </a:solidFill>
                <a:latin typeface="KaTeX_Main"/>
              </a:rPr>
              <a:t>atemp-</a:t>
            </a:r>
            <a:r>
              <a:rPr lang="en-IN" dirty="0">
                <a:solidFill>
                  <a:srgbClr val="111111"/>
                </a:solidFill>
                <a:highlight>
                  <a:srgbClr val="FFFF00"/>
                </a:highlight>
                <a:latin typeface="KaTeX_Main"/>
              </a:rPr>
              <a:t>1.03e-14</a:t>
            </a:r>
            <a:r>
              <a:rPr lang="en-IN" dirty="0">
                <a:solidFill>
                  <a:srgbClr val="111111"/>
                </a:solidFill>
                <a:latin typeface="KaTeX_Main"/>
              </a:rPr>
              <a:t>hum-</a:t>
            </a:r>
            <a:r>
              <a:rPr lang="en-IN" dirty="0">
                <a:solidFill>
                  <a:srgbClr val="111111"/>
                </a:solidFill>
                <a:highlight>
                  <a:srgbClr val="FFFF00"/>
                </a:highlight>
                <a:latin typeface="KaTeX_Main"/>
              </a:rPr>
              <a:t>9.7e-15</a:t>
            </a:r>
            <a:r>
              <a:rPr lang="en-IN" dirty="0">
                <a:solidFill>
                  <a:srgbClr val="111111"/>
                </a:solidFill>
                <a:latin typeface="KaTeX_Main"/>
              </a:rPr>
              <a:t>*windspeed+</a:t>
            </a:r>
            <a:r>
              <a:rPr lang="en-IN" dirty="0">
                <a:solidFill>
                  <a:srgbClr val="111111"/>
                </a:solidFill>
                <a:highlight>
                  <a:srgbClr val="FFFF00"/>
                </a:highlight>
                <a:latin typeface="KaTeX_Main"/>
              </a:rPr>
              <a:t>1</a:t>
            </a:r>
            <a:r>
              <a:rPr lang="en-IN" dirty="0">
                <a:solidFill>
                  <a:srgbClr val="111111"/>
                </a:solidFill>
                <a:latin typeface="KaTeX_Main"/>
              </a:rPr>
              <a:t> *casual+</a:t>
            </a:r>
            <a:r>
              <a:rPr lang="en-IN" dirty="0">
                <a:solidFill>
                  <a:srgbClr val="111111"/>
                </a:solidFill>
                <a:highlight>
                  <a:srgbClr val="FFFF00"/>
                </a:highlight>
                <a:latin typeface="KaTeX_Main"/>
              </a:rPr>
              <a:t>1</a:t>
            </a:r>
            <a:r>
              <a:rPr lang="en-IN" dirty="0">
                <a:solidFill>
                  <a:srgbClr val="111111"/>
                </a:solidFill>
                <a:latin typeface="KaTeX_Main"/>
              </a:rPr>
              <a:t>*</a:t>
            </a:r>
            <a:r>
              <a:rPr lang="en-IN" dirty="0" err="1">
                <a:solidFill>
                  <a:srgbClr val="111111"/>
                </a:solidFill>
                <a:latin typeface="KaTeX_Main"/>
              </a:rPr>
              <a:t>registerd</a:t>
            </a:r>
            <a:r>
              <a:rPr lang="en-IN" dirty="0">
                <a:solidFill>
                  <a:srgbClr val="111111"/>
                </a:solidFill>
                <a:latin typeface="KaTeX_Main"/>
              </a:rPr>
              <a:t> +</a:t>
            </a:r>
            <a:r>
              <a:rPr lang="en-IN" dirty="0">
                <a:solidFill>
                  <a:srgbClr val="111111"/>
                </a:solidFill>
                <a:highlight>
                  <a:srgbClr val="FFFF00"/>
                </a:highlight>
                <a:latin typeface="KaTeX_Main"/>
              </a:rPr>
              <a:t>2.72e-12</a:t>
            </a:r>
            <a:endParaRPr lang="en-IN" b="0" i="0" dirty="0">
              <a:solidFill>
                <a:srgbClr val="111111"/>
              </a:solidFill>
              <a:effectLst/>
              <a:highlight>
                <a:srgbClr val="FFFF00"/>
              </a:highlight>
              <a:latin typeface="KaTeX_Main"/>
            </a:endParaRPr>
          </a:p>
        </p:txBody>
      </p:sp>
    </p:spTree>
    <p:extLst>
      <p:ext uri="{BB962C8B-B14F-4D97-AF65-F5344CB8AC3E}">
        <p14:creationId xmlns:p14="http://schemas.microsoft.com/office/powerpoint/2010/main" val="391559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1840-DB0A-4D79-BC12-21C32E11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 metrices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E5B8-AE2E-4ECE-A225-296707CB3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3051"/>
            <a:ext cx="7161741" cy="44983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Mean squared error(MSE)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train data- 1.73e-24((~0)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Test data-1.65e-24 (~0)</a:t>
            </a:r>
          </a:p>
          <a:p>
            <a:pPr marL="0" indent="0">
              <a:buNone/>
            </a:pPr>
            <a:r>
              <a:rPr lang="en-IN" dirty="0"/>
              <a:t>Root mean squared error(RMSE)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train data-1.3e-12 (~0)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Test data-1.2e-12(~0)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pPr marL="0" indent="0">
              <a:buNone/>
            </a:pPr>
            <a:r>
              <a:rPr lang="en-IN" dirty="0"/>
              <a:t>Mean absolute error(MAE)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Train data-9.95e-12(~0)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Test data-9.95e-12(~0)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Ordinary least square error/R2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Train data-1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Test data-1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B25B54E-9E7A-4FEE-A2ED-A270DB19D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54732"/>
            <a:ext cx="515033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922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4091-A9C3-47B3-B8F9-037C47A6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0D7DD8-78DB-4670-B668-66BD7E3BC7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06952"/>
            <a:ext cx="4183062" cy="278870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2E1D9-6FBB-4844-8BD3-1363D7DA71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Error Vs test data is plotted </a:t>
            </a:r>
          </a:p>
          <a:p>
            <a:r>
              <a:rPr lang="en-IN" dirty="0"/>
              <a:t>It shows positive </a:t>
            </a:r>
            <a:r>
              <a:rPr lang="en-IN" dirty="0" err="1"/>
              <a:t>correleation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413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CB20-2A81-48C0-B3BC-17531EAD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2FF91-F853-4203-80C1-46138D18C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55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77E7-4756-4F14-BD72-33A211CC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74D7-9E10-470E-9E93-8A1A945B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build a model to predict the number of bike that can be rented with given data set</a:t>
            </a:r>
          </a:p>
          <a:p>
            <a:r>
              <a:rPr lang="en-IN" dirty="0"/>
              <a:t>To learn how to </a:t>
            </a:r>
            <a:r>
              <a:rPr lang="en-IN" dirty="0" err="1"/>
              <a:t>preprocess</a:t>
            </a:r>
            <a:r>
              <a:rPr lang="en-IN" dirty="0"/>
              <a:t> data, data cleaning</a:t>
            </a:r>
          </a:p>
          <a:p>
            <a:r>
              <a:rPr lang="en-IN" dirty="0"/>
              <a:t>To study about Machine learning techniques such as Linear regression and various scikit metrices.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8C4ED-C77D-485B-A67D-911B3854AF70}"/>
              </a:ext>
            </a:extLst>
          </p:cNvPr>
          <p:cNvSpPr txBox="1"/>
          <p:nvPr/>
        </p:nvSpPr>
        <p:spPr>
          <a:xfrm>
            <a:off x="3049954" y="3246288"/>
            <a:ext cx="6099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61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EA1E-3E8D-42DD-8D04-411BD85A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A085-2432-413B-A528-373E907B5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 bike-sharing provider 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BoomBikes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recently suffered considerable dips in their revenues due to the ongoing Corona pandemic.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company is finding it very difficult to sustain in the current market scenario.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 decided to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comeup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a business plan to recover this scenario, to find the reason for the dip and to overcome the problem.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19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8C90-42D9-457C-A7EC-F237D2A8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77E0-A2C6-4B01-BB17-7CC220DB2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 in the form of excel file.</a:t>
            </a:r>
          </a:p>
          <a:p>
            <a:r>
              <a:rPr lang="en-IN" dirty="0"/>
              <a:t>Data set consists of data of span of 2 years(2018 &amp; 2019)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Dataset has 730 rows × 16 columns</a:t>
            </a:r>
          </a:p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Dataset file is in the form of.csv</a:t>
            </a:r>
          </a:p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It has size of 56.1Kb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37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EF99-2984-4AAC-BADA-CB73FAAB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59" y="314325"/>
            <a:ext cx="8596668" cy="723900"/>
          </a:xfrm>
        </p:spPr>
        <p:txBody>
          <a:bodyPr/>
          <a:lstStyle/>
          <a:p>
            <a:r>
              <a:rPr lang="en-IN" dirty="0"/>
              <a:t>Data Description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D3FCCD-B3D6-4E69-818A-DBD91EBA6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242" y="1038225"/>
            <a:ext cx="5760000" cy="528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0007-41B2-410E-9786-BF09AEE1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CF38-4914-4074-A9C7-5D3B5E351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44" y="2160590"/>
            <a:ext cx="7604745" cy="1301584"/>
          </a:xfrm>
        </p:spPr>
        <p:txBody>
          <a:bodyPr/>
          <a:lstStyle/>
          <a:p>
            <a:r>
              <a:rPr lang="en-IN" dirty="0" err="1"/>
              <a:t>Jupyter</a:t>
            </a:r>
            <a:r>
              <a:rPr lang="en-IN" dirty="0"/>
              <a:t> Notebook </a:t>
            </a:r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7ED3255C-60D3-4578-BA3D-8842FB357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276" y="1190442"/>
            <a:ext cx="2791849" cy="238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5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564D-F3FC-4088-9945-EB1C304D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</a:t>
            </a:r>
            <a:r>
              <a:rPr lang="en-IN"/>
              <a:t>Data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4EE3F-0278-4E54-903D-B7FECF582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BE0744-59A7-462E-B158-2613869617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9" y="2424700"/>
            <a:ext cx="4827880" cy="375133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8712B-B1E0-4832-AC29-F7F985422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Count in various months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97BEE-2C3D-42F5-BD44-ED043CA5984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Counts of bikes are very less approx. of 2000 in months of January, followed by December </a:t>
            </a:r>
            <a:r>
              <a:rPr lang="en-IN" dirty="0" err="1"/>
              <a:t>ie</a:t>
            </a:r>
            <a:r>
              <a:rPr lang="en-IN" dirty="0"/>
              <a:t>, in winter season. People may find difficult to travel by bike in winter.</a:t>
            </a:r>
          </a:p>
          <a:p>
            <a:r>
              <a:rPr lang="en-IN" dirty="0"/>
              <a:t>Counts of bikes are more  in rainy season (June)</a:t>
            </a:r>
          </a:p>
        </p:txBody>
      </p:sp>
    </p:spTree>
    <p:extLst>
      <p:ext uri="{BB962C8B-B14F-4D97-AF65-F5344CB8AC3E}">
        <p14:creationId xmlns:p14="http://schemas.microsoft.com/office/powerpoint/2010/main" val="106941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9277-4F84-4822-8371-13FFB819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0BAF5-4E59-4D62-886D-430483CDD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CDD3F8-2267-4F39-A900-8FC710788E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62" y="1860062"/>
            <a:ext cx="4524863" cy="392425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1D0AF-BDA7-4B4C-8657-AF40A3C00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Count of bikes in week day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4E6C6-54E7-47FC-8AF1-5CBFC3FA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Almost all weekdays has same  average count</a:t>
            </a:r>
          </a:p>
          <a:p>
            <a:r>
              <a:rPr lang="en-IN" dirty="0"/>
              <a:t>But weekend has slight decrease( due to family outing or programs people prefer going by car)</a:t>
            </a:r>
          </a:p>
        </p:txBody>
      </p:sp>
    </p:spTree>
    <p:extLst>
      <p:ext uri="{BB962C8B-B14F-4D97-AF65-F5344CB8AC3E}">
        <p14:creationId xmlns:p14="http://schemas.microsoft.com/office/powerpoint/2010/main" val="269568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7278-763C-4160-8A3A-7070757C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A20E4-4014-47B3-A0ED-66C6E78F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E2A47B-6516-4B48-A693-0CBC13FB31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6" y="1852246"/>
            <a:ext cx="4597892" cy="44704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8A61F-1D00-4C91-A937-07CD6E8BE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'Count of casual users in various months and weekdays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73BA8-6493-42E0-8BED-A2A7DC9F0B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Casual users were high in count during weekends</a:t>
            </a:r>
          </a:p>
          <a:p>
            <a:r>
              <a:rPr lang="en-IN" dirty="0"/>
              <a:t>They may find these rented bikes as means of transport for their outings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8949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2167</TotalTime>
  <Words>613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Courier New</vt:lpstr>
      <vt:lpstr>Helvetica Neue</vt:lpstr>
      <vt:lpstr>KaTeX_Main</vt:lpstr>
      <vt:lpstr>KaTeX_Math</vt:lpstr>
      <vt:lpstr>Trebuchet MS</vt:lpstr>
      <vt:lpstr>Wingdings 3</vt:lpstr>
      <vt:lpstr>Facet</vt:lpstr>
      <vt:lpstr>Bike-Sharing Data Analysis</vt:lpstr>
      <vt:lpstr>Objective </vt:lpstr>
      <vt:lpstr>Problem Statement</vt:lpstr>
      <vt:lpstr>About Data</vt:lpstr>
      <vt:lpstr>Data Description</vt:lpstr>
      <vt:lpstr>Tools Used</vt:lpstr>
      <vt:lpstr>Exploratory Data Analysis</vt:lpstr>
      <vt:lpstr>PowerPoint Presentation</vt:lpstr>
      <vt:lpstr>PowerPoint Presentation</vt:lpstr>
      <vt:lpstr>PowerPoint Presentation</vt:lpstr>
      <vt:lpstr>Machine Learning model</vt:lpstr>
      <vt:lpstr>PowerPoint Presentation</vt:lpstr>
      <vt:lpstr>Result</vt:lpstr>
      <vt:lpstr>Error metrices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Bike-Sharing Data Analysis</dc:title>
  <dc:creator>akhil paulson</dc:creator>
  <cp:lastModifiedBy>akhil paulson</cp:lastModifiedBy>
  <cp:revision>13</cp:revision>
  <dcterms:created xsi:type="dcterms:W3CDTF">2021-10-28T08:26:17Z</dcterms:created>
  <dcterms:modified xsi:type="dcterms:W3CDTF">2021-10-31T17:39:16Z</dcterms:modified>
</cp:coreProperties>
</file>