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F36488-492F-44C9-A6B5-4563A8DFA9E7}"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20342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36488-492F-44C9-A6B5-4563A8DFA9E7}"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119432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36488-492F-44C9-A6B5-4563A8DFA9E7}"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C76DBC-E515-4D8F-8D14-1C024D8C004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5967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F36488-492F-44C9-A6B5-4563A8DFA9E7}"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3228785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F36488-492F-44C9-A6B5-4563A8DFA9E7}"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C76DBC-E515-4D8F-8D14-1C024D8C004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9415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F36488-492F-44C9-A6B5-4563A8DFA9E7}"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238550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36488-492F-44C9-A6B5-4563A8DFA9E7}"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2043169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36488-492F-44C9-A6B5-4563A8DFA9E7}"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193886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36488-492F-44C9-A6B5-4563A8DFA9E7}"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384151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36488-492F-44C9-A6B5-4563A8DFA9E7}"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3114818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36488-492F-44C9-A6B5-4563A8DFA9E7}"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2219756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36488-492F-44C9-A6B5-4563A8DFA9E7}" type="datetimeFigureOut">
              <a:rPr lang="en-IN" smtClean="0"/>
              <a:t>18-11-2021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159377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F36488-492F-44C9-A6B5-4563A8DFA9E7}" type="datetimeFigureOut">
              <a:rPr lang="en-IN" smtClean="0"/>
              <a:t>18-11-2021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345123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36488-492F-44C9-A6B5-4563A8DFA9E7}" type="datetimeFigureOut">
              <a:rPr lang="en-IN" smtClean="0"/>
              <a:t>18-11-2021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247231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36488-492F-44C9-A6B5-4563A8DFA9E7}"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73427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36488-492F-44C9-A6B5-4563A8DFA9E7}"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C76DBC-E515-4D8F-8D14-1C024D8C0049}" type="slidenum">
              <a:rPr lang="en-IN" smtClean="0"/>
              <a:t>‹#›</a:t>
            </a:fld>
            <a:endParaRPr lang="en-IN"/>
          </a:p>
        </p:txBody>
      </p:sp>
    </p:spTree>
    <p:extLst>
      <p:ext uri="{BB962C8B-B14F-4D97-AF65-F5344CB8AC3E}">
        <p14:creationId xmlns:p14="http://schemas.microsoft.com/office/powerpoint/2010/main" val="3382304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F36488-492F-44C9-A6B5-4563A8DFA9E7}" type="datetimeFigureOut">
              <a:rPr lang="en-IN" smtClean="0"/>
              <a:t>18-11-2021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0C76DBC-E515-4D8F-8D14-1C024D8C0049}" type="slidenum">
              <a:rPr lang="en-IN" smtClean="0"/>
              <a:t>‹#›</a:t>
            </a:fld>
            <a:endParaRPr lang="en-IN"/>
          </a:p>
        </p:txBody>
      </p:sp>
    </p:spTree>
    <p:extLst>
      <p:ext uri="{BB962C8B-B14F-4D97-AF65-F5344CB8AC3E}">
        <p14:creationId xmlns:p14="http://schemas.microsoft.com/office/powerpoint/2010/main" val="156278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0CE1-DFD6-4B65-893A-78EAB59521B3}"/>
              </a:ext>
            </a:extLst>
          </p:cNvPr>
          <p:cNvSpPr>
            <a:spLocks noGrp="1"/>
          </p:cNvSpPr>
          <p:nvPr>
            <p:ph type="ctrTitle"/>
          </p:nvPr>
        </p:nvSpPr>
        <p:spPr/>
        <p:txBody>
          <a:bodyPr/>
          <a:lstStyle/>
          <a:p>
            <a:r>
              <a:rPr lang="en-IN" dirty="0"/>
              <a:t>E – Commerce Data Analysis</a:t>
            </a:r>
          </a:p>
        </p:txBody>
      </p:sp>
    </p:spTree>
    <p:extLst>
      <p:ext uri="{BB962C8B-B14F-4D97-AF65-F5344CB8AC3E}">
        <p14:creationId xmlns:p14="http://schemas.microsoft.com/office/powerpoint/2010/main" val="2282081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5CD3-64E7-4EAB-A5D6-A1C229215234}"/>
              </a:ext>
            </a:extLst>
          </p:cNvPr>
          <p:cNvSpPr>
            <a:spLocks noGrp="1"/>
          </p:cNvSpPr>
          <p:nvPr>
            <p:ph type="title"/>
          </p:nvPr>
        </p:nvSpPr>
        <p:spPr/>
        <p:txBody>
          <a:bodyPr/>
          <a:lstStyle/>
          <a:p>
            <a:r>
              <a:rPr lang="en-IN" dirty="0"/>
              <a:t>Insights </a:t>
            </a:r>
            <a:r>
              <a:rPr lang="en-IN" dirty="0" err="1"/>
              <a:t>Cont</a:t>
            </a:r>
            <a:r>
              <a:rPr lang="en-IN" dirty="0"/>
              <a:t>…</a:t>
            </a:r>
          </a:p>
        </p:txBody>
      </p:sp>
      <p:sp>
        <p:nvSpPr>
          <p:cNvPr id="3" name="Content Placeholder 2">
            <a:extLst>
              <a:ext uri="{FF2B5EF4-FFF2-40B4-BE49-F238E27FC236}">
                <a16:creationId xmlns:a16="http://schemas.microsoft.com/office/drawing/2014/main" id="{599126A8-9172-45E9-A805-7D81B32FC8E3}"/>
              </a:ext>
            </a:extLst>
          </p:cNvPr>
          <p:cNvSpPr>
            <a:spLocks noGrp="1"/>
          </p:cNvSpPr>
          <p:nvPr>
            <p:ph idx="1"/>
          </p:nvPr>
        </p:nvSpPr>
        <p:spPr>
          <a:xfrm>
            <a:off x="2585499" y="4173940"/>
            <a:ext cx="8915400" cy="2684060"/>
          </a:xfrm>
        </p:spPr>
        <p:txBody>
          <a:bodyPr/>
          <a:lstStyle/>
          <a:p>
            <a:r>
              <a:rPr lang="en-IN" dirty="0"/>
              <a:t>In Auto &amp; Accessories Tyre makes the most sales (223250) and profit (1,32,303), whereas Car Mat makes the least sales (44604) and Car Seat Covers makes the least profit (20,007).</a:t>
            </a:r>
          </a:p>
          <a:p>
            <a:r>
              <a:rPr lang="en-IN" dirty="0"/>
              <a:t>In Electronic Apple Laptop makes the most sales (55250) and profit (33,025), whereas Keyboard makes the least sales (7293) and profit (3290).</a:t>
            </a:r>
          </a:p>
          <a:p>
            <a:r>
              <a:rPr lang="en-IN" dirty="0"/>
              <a:t>In Fashion T-shirts makes the most sales (692912) and profit (4,07718), whereas Sneakers makes the least sales (173290) and Sports wear makes the least profit (47,240).</a:t>
            </a:r>
          </a:p>
          <a:p>
            <a:endParaRPr lang="en-IN" dirty="0"/>
          </a:p>
          <a:p>
            <a:endParaRPr lang="en-IN" dirty="0"/>
          </a:p>
        </p:txBody>
      </p:sp>
      <p:graphicFrame>
        <p:nvGraphicFramePr>
          <p:cNvPr id="4" name="Table 5">
            <a:extLst>
              <a:ext uri="{FF2B5EF4-FFF2-40B4-BE49-F238E27FC236}">
                <a16:creationId xmlns:a16="http://schemas.microsoft.com/office/drawing/2014/main" id="{B04AB38E-A43C-4A3B-A3B7-B8E333A0CE21}"/>
              </a:ext>
            </a:extLst>
          </p:cNvPr>
          <p:cNvGraphicFramePr>
            <a:graphicFrameLocks/>
          </p:cNvGraphicFramePr>
          <p:nvPr>
            <p:extLst>
              <p:ext uri="{D42A27DB-BD31-4B8C-83A1-F6EECF244321}">
                <p14:modId xmlns:p14="http://schemas.microsoft.com/office/powerpoint/2010/main" val="1057836336"/>
              </p:ext>
            </p:extLst>
          </p:nvPr>
        </p:nvGraphicFramePr>
        <p:xfrm>
          <a:off x="2928683" y="2093036"/>
          <a:ext cx="8229031" cy="1854200"/>
        </p:xfrm>
        <a:graphic>
          <a:graphicData uri="http://schemas.openxmlformats.org/drawingml/2006/table">
            <a:tbl>
              <a:tblPr firstRow="1" bandRow="1">
                <a:tableStyleId>{5C22544A-7EE6-4342-B048-85BDC9FD1C3A}</a:tableStyleId>
              </a:tblPr>
              <a:tblGrid>
                <a:gridCol w="3179361">
                  <a:extLst>
                    <a:ext uri="{9D8B030D-6E8A-4147-A177-3AD203B41FA5}">
                      <a16:colId xmlns:a16="http://schemas.microsoft.com/office/drawing/2014/main" val="2111940013"/>
                    </a:ext>
                  </a:extLst>
                </a:gridCol>
                <a:gridCol w="1678674">
                  <a:extLst>
                    <a:ext uri="{9D8B030D-6E8A-4147-A177-3AD203B41FA5}">
                      <a16:colId xmlns:a16="http://schemas.microsoft.com/office/drawing/2014/main" val="2299265140"/>
                    </a:ext>
                  </a:extLst>
                </a:gridCol>
                <a:gridCol w="1624084">
                  <a:extLst>
                    <a:ext uri="{9D8B030D-6E8A-4147-A177-3AD203B41FA5}">
                      <a16:colId xmlns:a16="http://schemas.microsoft.com/office/drawing/2014/main" val="2124569045"/>
                    </a:ext>
                  </a:extLst>
                </a:gridCol>
                <a:gridCol w="1746912">
                  <a:extLst>
                    <a:ext uri="{9D8B030D-6E8A-4147-A177-3AD203B41FA5}">
                      <a16:colId xmlns:a16="http://schemas.microsoft.com/office/drawing/2014/main" val="1336663130"/>
                    </a:ext>
                  </a:extLst>
                </a:gridCol>
              </a:tblGrid>
              <a:tr h="370840">
                <a:tc>
                  <a:txBody>
                    <a:bodyPr/>
                    <a:lstStyle/>
                    <a:p>
                      <a:pPr algn="ctr"/>
                      <a:r>
                        <a:rPr lang="en-IN" dirty="0"/>
                        <a:t>Product Category</a:t>
                      </a:r>
                    </a:p>
                  </a:txBody>
                  <a:tcPr/>
                </a:tc>
                <a:tc>
                  <a:txBody>
                    <a:bodyPr/>
                    <a:lstStyle/>
                    <a:p>
                      <a:pPr algn="ctr"/>
                      <a:r>
                        <a:rPr lang="en-IN" dirty="0"/>
                        <a:t>Sales</a:t>
                      </a:r>
                    </a:p>
                  </a:txBody>
                  <a:tcPr/>
                </a:tc>
                <a:tc>
                  <a:txBody>
                    <a:bodyPr/>
                    <a:lstStyle/>
                    <a:p>
                      <a:pPr algn="ctr"/>
                      <a:r>
                        <a:rPr lang="en-IN" dirty="0"/>
                        <a:t>Profit</a:t>
                      </a:r>
                    </a:p>
                  </a:txBody>
                  <a:tcPr/>
                </a:tc>
                <a:tc>
                  <a:txBody>
                    <a:bodyPr/>
                    <a:lstStyle/>
                    <a:p>
                      <a:pPr algn="ctr"/>
                      <a:r>
                        <a:rPr lang="en-IN" dirty="0"/>
                        <a:t>Quantity</a:t>
                      </a:r>
                    </a:p>
                  </a:txBody>
                  <a:tcPr/>
                </a:tc>
                <a:extLst>
                  <a:ext uri="{0D108BD9-81ED-4DB2-BD59-A6C34878D82A}">
                    <a16:rowId xmlns:a16="http://schemas.microsoft.com/office/drawing/2014/main" val="2913584315"/>
                  </a:ext>
                </a:extLst>
              </a:tr>
              <a:tr h="370840">
                <a:tc>
                  <a:txBody>
                    <a:bodyPr/>
                    <a:lstStyle/>
                    <a:p>
                      <a:r>
                        <a:rPr lang="en-IN" dirty="0"/>
                        <a:t>Auto &amp; Accessories</a:t>
                      </a:r>
                    </a:p>
                  </a:txBody>
                  <a:tcPr/>
                </a:tc>
                <a:tc>
                  <a:txBody>
                    <a:bodyPr/>
                    <a:lstStyle/>
                    <a:p>
                      <a:r>
                        <a:rPr lang="en-IN" dirty="0"/>
                        <a:t>1097139</a:t>
                      </a:r>
                    </a:p>
                  </a:txBody>
                  <a:tcPr/>
                </a:tc>
                <a:tc>
                  <a:txBody>
                    <a:bodyPr/>
                    <a:lstStyle/>
                    <a:p>
                      <a:r>
                        <a:rPr lang="en-IN" dirty="0"/>
                        <a:t>4,84,278</a:t>
                      </a:r>
                    </a:p>
                  </a:txBody>
                  <a:tcPr/>
                </a:tc>
                <a:tc>
                  <a:txBody>
                    <a:bodyPr/>
                    <a:lstStyle/>
                    <a:p>
                      <a:r>
                        <a:rPr lang="en-IN" dirty="0"/>
                        <a:t>22395</a:t>
                      </a:r>
                    </a:p>
                  </a:txBody>
                  <a:tcPr/>
                </a:tc>
                <a:extLst>
                  <a:ext uri="{0D108BD9-81ED-4DB2-BD59-A6C34878D82A}">
                    <a16:rowId xmlns:a16="http://schemas.microsoft.com/office/drawing/2014/main" val="3718026000"/>
                  </a:ext>
                </a:extLst>
              </a:tr>
              <a:tr h="370840">
                <a:tc>
                  <a:txBody>
                    <a:bodyPr/>
                    <a:lstStyle/>
                    <a:p>
                      <a:r>
                        <a:rPr lang="en-IN" dirty="0"/>
                        <a:t>Electronic</a:t>
                      </a:r>
                    </a:p>
                  </a:txBody>
                  <a:tcPr/>
                </a:tc>
                <a:tc>
                  <a:txBody>
                    <a:bodyPr/>
                    <a:lstStyle/>
                    <a:p>
                      <a:r>
                        <a:rPr lang="en-IN" dirty="0"/>
                        <a:t>394738</a:t>
                      </a:r>
                    </a:p>
                  </a:txBody>
                  <a:tcPr/>
                </a:tc>
                <a:tc>
                  <a:txBody>
                    <a:bodyPr/>
                    <a:lstStyle/>
                    <a:p>
                      <a:r>
                        <a:rPr lang="en-IN" dirty="0"/>
                        <a:t>1,74,175</a:t>
                      </a:r>
                    </a:p>
                  </a:txBody>
                  <a:tcPr/>
                </a:tc>
                <a:tc>
                  <a:txBody>
                    <a:bodyPr/>
                    <a:lstStyle/>
                    <a:p>
                      <a:r>
                        <a:rPr lang="en-IN" dirty="0"/>
                        <a:t>8211</a:t>
                      </a:r>
                    </a:p>
                  </a:txBody>
                  <a:tcPr/>
                </a:tc>
                <a:extLst>
                  <a:ext uri="{0D108BD9-81ED-4DB2-BD59-A6C34878D82A}">
                    <a16:rowId xmlns:a16="http://schemas.microsoft.com/office/drawing/2014/main" val="1626316353"/>
                  </a:ext>
                </a:extLst>
              </a:tr>
              <a:tr h="370840">
                <a:tc>
                  <a:txBody>
                    <a:bodyPr/>
                    <a:lstStyle/>
                    <a:p>
                      <a:r>
                        <a:rPr lang="en-IN" dirty="0"/>
                        <a:t>Fashion</a:t>
                      </a:r>
                    </a:p>
                  </a:txBody>
                  <a:tcPr/>
                </a:tc>
                <a:tc>
                  <a:txBody>
                    <a:bodyPr/>
                    <a:lstStyle/>
                    <a:p>
                      <a:r>
                        <a:rPr lang="en-IN" dirty="0"/>
                        <a:t>5212097</a:t>
                      </a:r>
                    </a:p>
                  </a:txBody>
                  <a:tcPr/>
                </a:tc>
                <a:tc>
                  <a:txBody>
                    <a:bodyPr/>
                    <a:lstStyle/>
                    <a:p>
                      <a:r>
                        <a:rPr lang="en-IN" dirty="0"/>
                        <a:t>24,83,853</a:t>
                      </a:r>
                    </a:p>
                  </a:txBody>
                  <a:tcPr/>
                </a:tc>
                <a:tc>
                  <a:txBody>
                    <a:bodyPr/>
                    <a:lstStyle/>
                    <a:p>
                      <a:r>
                        <a:rPr lang="en-IN" dirty="0"/>
                        <a:t>92071</a:t>
                      </a:r>
                    </a:p>
                  </a:txBody>
                  <a:tcPr/>
                </a:tc>
                <a:extLst>
                  <a:ext uri="{0D108BD9-81ED-4DB2-BD59-A6C34878D82A}">
                    <a16:rowId xmlns:a16="http://schemas.microsoft.com/office/drawing/2014/main" val="3936627160"/>
                  </a:ext>
                </a:extLst>
              </a:tr>
              <a:tr h="370840">
                <a:tc>
                  <a:txBody>
                    <a:bodyPr/>
                    <a:lstStyle/>
                    <a:p>
                      <a:r>
                        <a:rPr lang="en-IN" dirty="0"/>
                        <a:t>Home &amp; Furniture</a:t>
                      </a:r>
                    </a:p>
                  </a:txBody>
                  <a:tcPr/>
                </a:tc>
                <a:tc>
                  <a:txBody>
                    <a:bodyPr/>
                    <a:lstStyle/>
                    <a:p>
                      <a:r>
                        <a:rPr lang="en-IN" dirty="0"/>
                        <a:t>1319407</a:t>
                      </a:r>
                    </a:p>
                  </a:txBody>
                  <a:tcPr/>
                </a:tc>
                <a:tc>
                  <a:txBody>
                    <a:bodyPr/>
                    <a:lstStyle/>
                    <a:p>
                      <a:r>
                        <a:rPr lang="en-IN" dirty="0"/>
                        <a:t>5,87,598</a:t>
                      </a:r>
                    </a:p>
                  </a:txBody>
                  <a:tcPr/>
                </a:tc>
                <a:tc>
                  <a:txBody>
                    <a:bodyPr/>
                    <a:lstStyle/>
                    <a:p>
                      <a:r>
                        <a:rPr lang="en-IN" dirty="0"/>
                        <a:t>31055</a:t>
                      </a:r>
                    </a:p>
                  </a:txBody>
                  <a:tcPr/>
                </a:tc>
                <a:extLst>
                  <a:ext uri="{0D108BD9-81ED-4DB2-BD59-A6C34878D82A}">
                    <a16:rowId xmlns:a16="http://schemas.microsoft.com/office/drawing/2014/main" val="1036229524"/>
                  </a:ext>
                </a:extLst>
              </a:tr>
            </a:tbl>
          </a:graphicData>
        </a:graphic>
      </p:graphicFrame>
    </p:spTree>
    <p:extLst>
      <p:ext uri="{BB962C8B-B14F-4D97-AF65-F5344CB8AC3E}">
        <p14:creationId xmlns:p14="http://schemas.microsoft.com/office/powerpoint/2010/main" val="319839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DBA9-A6EF-4121-8FE1-03341D298A82}"/>
              </a:ext>
            </a:extLst>
          </p:cNvPr>
          <p:cNvSpPr>
            <a:spLocks noGrp="1"/>
          </p:cNvSpPr>
          <p:nvPr>
            <p:ph type="title"/>
          </p:nvPr>
        </p:nvSpPr>
        <p:spPr/>
        <p:txBody>
          <a:bodyPr/>
          <a:lstStyle/>
          <a:p>
            <a:r>
              <a:rPr lang="en-IN" dirty="0"/>
              <a:t>Insights </a:t>
            </a:r>
            <a:r>
              <a:rPr lang="en-IN" dirty="0" err="1"/>
              <a:t>Cont</a:t>
            </a:r>
            <a:r>
              <a:rPr lang="en-IN" dirty="0"/>
              <a:t>…</a:t>
            </a:r>
          </a:p>
        </p:txBody>
      </p:sp>
      <p:sp>
        <p:nvSpPr>
          <p:cNvPr id="3" name="Content Placeholder 2">
            <a:extLst>
              <a:ext uri="{FF2B5EF4-FFF2-40B4-BE49-F238E27FC236}">
                <a16:creationId xmlns:a16="http://schemas.microsoft.com/office/drawing/2014/main" id="{DC650C43-8640-40EF-894F-544557B79467}"/>
              </a:ext>
            </a:extLst>
          </p:cNvPr>
          <p:cNvSpPr>
            <a:spLocks noGrp="1"/>
          </p:cNvSpPr>
          <p:nvPr>
            <p:ph idx="1"/>
          </p:nvPr>
        </p:nvSpPr>
        <p:spPr/>
        <p:txBody>
          <a:bodyPr>
            <a:normAutofit fontScale="92500"/>
          </a:bodyPr>
          <a:lstStyle/>
          <a:p>
            <a:r>
              <a:rPr lang="en-IN" dirty="0"/>
              <a:t>In Home &amp; Furniture Towels makes the most sales (234384) and profit (1,31,159), whereas Curtains makes the least sales (34952) and profit (16,102).</a:t>
            </a:r>
          </a:p>
          <a:p>
            <a:r>
              <a:rPr lang="en-IN" dirty="0"/>
              <a:t>Overall T-shirts makes the highest sales &amp; profit, whereas Keyboard the lowest.</a:t>
            </a:r>
          </a:p>
          <a:p>
            <a:r>
              <a:rPr lang="en-IN" dirty="0"/>
              <a:t>Consumer segment makes the highest sales (4135221) &amp; profit (19,15,712), whereas Home Office segment makes the lowest sales (146660) &amp; profit (6,85,428).</a:t>
            </a:r>
          </a:p>
          <a:p>
            <a:r>
              <a:rPr lang="en-IN" dirty="0"/>
              <a:t>United States is the country with highest sales (1562170) and profit (7,24,694), whereas Swaziland the lowest sales (226) and profit (56.46)</a:t>
            </a:r>
          </a:p>
          <a:p>
            <a:r>
              <a:rPr lang="en-IN" dirty="0"/>
              <a:t>California state has the highest sales (308437) &amp; profit (1,42,897).</a:t>
            </a:r>
          </a:p>
          <a:p>
            <a:r>
              <a:rPr lang="en-IN" dirty="0"/>
              <a:t>The average shipping cost is highest in country </a:t>
            </a:r>
            <a:r>
              <a:rPr lang="en-IN" dirty="0" err="1"/>
              <a:t>Eritren</a:t>
            </a:r>
            <a:r>
              <a:rPr lang="en-IN" dirty="0"/>
              <a:t> (11.32) and the lowest in Swaziland (2.82)</a:t>
            </a:r>
          </a:p>
        </p:txBody>
      </p:sp>
    </p:spTree>
    <p:extLst>
      <p:ext uri="{BB962C8B-B14F-4D97-AF65-F5344CB8AC3E}">
        <p14:creationId xmlns:p14="http://schemas.microsoft.com/office/powerpoint/2010/main" val="379696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9D3A-F916-4AD1-89B5-A9304F6DABFA}"/>
              </a:ext>
            </a:extLst>
          </p:cNvPr>
          <p:cNvSpPr>
            <a:spLocks noGrp="1"/>
          </p:cNvSpPr>
          <p:nvPr>
            <p:ph type="title"/>
          </p:nvPr>
        </p:nvSpPr>
        <p:spPr/>
        <p:txBody>
          <a:bodyPr/>
          <a:lstStyle/>
          <a:p>
            <a:r>
              <a:rPr lang="en-IN" dirty="0"/>
              <a:t>Insights </a:t>
            </a:r>
            <a:r>
              <a:rPr lang="en-IN" dirty="0" err="1"/>
              <a:t>Cont</a:t>
            </a:r>
            <a:r>
              <a:rPr lang="en-IN" dirty="0"/>
              <a:t>…</a:t>
            </a:r>
          </a:p>
        </p:txBody>
      </p:sp>
      <p:sp>
        <p:nvSpPr>
          <p:cNvPr id="3" name="Content Placeholder 2">
            <a:extLst>
              <a:ext uri="{FF2B5EF4-FFF2-40B4-BE49-F238E27FC236}">
                <a16:creationId xmlns:a16="http://schemas.microsoft.com/office/drawing/2014/main" id="{1D4D20DE-EE10-4E93-8A5B-AAD95BF22787}"/>
              </a:ext>
            </a:extLst>
          </p:cNvPr>
          <p:cNvSpPr>
            <a:spLocks noGrp="1"/>
          </p:cNvSpPr>
          <p:nvPr>
            <p:ph idx="1"/>
          </p:nvPr>
        </p:nvSpPr>
        <p:spPr/>
        <p:txBody>
          <a:bodyPr/>
          <a:lstStyle/>
          <a:p>
            <a:r>
              <a:rPr lang="en-IN" dirty="0"/>
              <a:t>Southeast Asian region has the highest average shipping cost (7.53) and Caribbean region has the lowest (7.14).</a:t>
            </a:r>
          </a:p>
          <a:p>
            <a:r>
              <a:rPr lang="en-IN" dirty="0"/>
              <a:t>In case of the Order priority, the most number of orders are in medium priority (29433) and the lowest in low priority (2424).</a:t>
            </a:r>
          </a:p>
          <a:p>
            <a:r>
              <a:rPr lang="en-IN" dirty="0"/>
              <a:t>In case of the Ship mode, the most number of orders are in Standard Class (30775) and the lowest in same day (2209).</a:t>
            </a:r>
          </a:p>
          <a:p>
            <a:r>
              <a:rPr lang="en-IN" dirty="0"/>
              <a:t>The highest profit is made by from the customer Leon </a:t>
            </a:r>
            <a:r>
              <a:rPr lang="en-IN" dirty="0" err="1"/>
              <a:t>Sissman</a:t>
            </a:r>
            <a:r>
              <a:rPr lang="en-IN" dirty="0"/>
              <a:t> (7,960) and the lowest by Beasley </a:t>
            </a:r>
            <a:r>
              <a:rPr lang="en-IN" dirty="0" err="1"/>
              <a:t>Pawlan</a:t>
            </a:r>
            <a:r>
              <a:rPr lang="en-IN" dirty="0"/>
              <a:t> (1,825).</a:t>
            </a:r>
          </a:p>
          <a:p>
            <a:r>
              <a:rPr lang="en-IN" dirty="0"/>
              <a:t>The highest quantity is purchased by the customer </a:t>
            </a:r>
            <a:r>
              <a:rPr lang="en-IN" dirty="0" err="1"/>
              <a:t>Mcclain</a:t>
            </a:r>
            <a:r>
              <a:rPr lang="en-IN" dirty="0"/>
              <a:t> O’Donnell (353) and the lowest by </a:t>
            </a:r>
            <a:r>
              <a:rPr lang="en-IN" dirty="0" err="1"/>
              <a:t>Oconnor</a:t>
            </a:r>
            <a:r>
              <a:rPr lang="en-IN"/>
              <a:t> Nelson (80).</a:t>
            </a:r>
            <a:endParaRPr lang="en-IN" dirty="0"/>
          </a:p>
          <a:p>
            <a:endParaRPr lang="en-IN" dirty="0"/>
          </a:p>
        </p:txBody>
      </p:sp>
    </p:spTree>
    <p:extLst>
      <p:ext uri="{BB962C8B-B14F-4D97-AF65-F5344CB8AC3E}">
        <p14:creationId xmlns:p14="http://schemas.microsoft.com/office/powerpoint/2010/main" val="244142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3572D2-B416-4E82-BDFC-88A90DF9EA6E}"/>
              </a:ext>
            </a:extLst>
          </p:cNvPr>
          <p:cNvSpPr>
            <a:spLocks noGrp="1"/>
          </p:cNvSpPr>
          <p:nvPr>
            <p:ph idx="1"/>
          </p:nvPr>
        </p:nvSpPr>
        <p:spPr>
          <a:xfrm>
            <a:off x="2589212" y="1137424"/>
            <a:ext cx="8915400" cy="4773798"/>
          </a:xfrm>
        </p:spPr>
        <p:txBody>
          <a:bodyPr/>
          <a:lstStyle/>
          <a:p>
            <a:pPr marL="0" indent="0">
              <a:buNone/>
            </a:pPr>
            <a:r>
              <a:rPr lang="en-IN" b="1" dirty="0"/>
              <a:t>Objective:</a:t>
            </a:r>
          </a:p>
          <a:p>
            <a:pPr marL="0" indent="0">
              <a:buNone/>
            </a:pPr>
            <a:r>
              <a:rPr lang="en-IN" dirty="0"/>
              <a:t>	Development of a Sales dashboard for different product categories.</a:t>
            </a:r>
          </a:p>
          <a:p>
            <a:pPr marL="0" indent="0">
              <a:buNone/>
            </a:pPr>
            <a:r>
              <a:rPr lang="en-IN" b="1" dirty="0"/>
              <a:t>Benefits:</a:t>
            </a:r>
          </a:p>
          <a:p>
            <a:r>
              <a:rPr lang="en-IN" dirty="0"/>
              <a:t>Gives region wise Sales</a:t>
            </a:r>
          </a:p>
          <a:p>
            <a:r>
              <a:rPr lang="en-IN" dirty="0"/>
              <a:t>Trend of Sales and Profit according to Month</a:t>
            </a:r>
          </a:p>
          <a:p>
            <a:r>
              <a:rPr lang="en-IN" dirty="0"/>
              <a:t>Helps in finding frequency of orders in terms of aging</a:t>
            </a:r>
          </a:p>
          <a:p>
            <a:r>
              <a:rPr lang="en-IN" dirty="0"/>
              <a:t>Slicer for different product categories</a:t>
            </a:r>
          </a:p>
        </p:txBody>
      </p:sp>
    </p:spTree>
    <p:extLst>
      <p:ext uri="{BB962C8B-B14F-4D97-AF65-F5344CB8AC3E}">
        <p14:creationId xmlns:p14="http://schemas.microsoft.com/office/powerpoint/2010/main" val="154342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A731-A452-4D3A-9122-78F0FFD11AED}"/>
              </a:ext>
            </a:extLst>
          </p:cNvPr>
          <p:cNvSpPr>
            <a:spLocks noGrp="1"/>
          </p:cNvSpPr>
          <p:nvPr>
            <p:ph type="title"/>
          </p:nvPr>
        </p:nvSpPr>
        <p:spPr/>
        <p:txBody>
          <a:bodyPr/>
          <a:lstStyle/>
          <a:p>
            <a:r>
              <a:rPr lang="en-IN" dirty="0"/>
              <a:t>Architecture</a:t>
            </a:r>
          </a:p>
        </p:txBody>
      </p:sp>
      <p:pic>
        <p:nvPicPr>
          <p:cNvPr id="5" name="Picture 4">
            <a:extLst>
              <a:ext uri="{FF2B5EF4-FFF2-40B4-BE49-F238E27FC236}">
                <a16:creationId xmlns:a16="http://schemas.microsoft.com/office/drawing/2014/main" id="{E483AD38-F23C-4FB9-8145-267E08D26D50}"/>
              </a:ext>
            </a:extLst>
          </p:cNvPr>
          <p:cNvPicPr>
            <a:picLocks noChangeAspect="1"/>
          </p:cNvPicPr>
          <p:nvPr/>
        </p:nvPicPr>
        <p:blipFill>
          <a:blip r:embed="rId2"/>
          <a:stretch>
            <a:fillRect/>
          </a:stretch>
        </p:blipFill>
        <p:spPr>
          <a:xfrm>
            <a:off x="2592924" y="1454421"/>
            <a:ext cx="8911687" cy="5019675"/>
          </a:xfrm>
          <a:prstGeom prst="rect">
            <a:avLst/>
          </a:prstGeom>
        </p:spPr>
      </p:pic>
    </p:spTree>
    <p:extLst>
      <p:ext uri="{BB962C8B-B14F-4D97-AF65-F5344CB8AC3E}">
        <p14:creationId xmlns:p14="http://schemas.microsoft.com/office/powerpoint/2010/main" val="357912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7EFE-15A9-4CAC-99AA-2EE868717168}"/>
              </a:ext>
            </a:extLst>
          </p:cNvPr>
          <p:cNvSpPr>
            <a:spLocks noGrp="1"/>
          </p:cNvSpPr>
          <p:nvPr>
            <p:ph type="title"/>
          </p:nvPr>
        </p:nvSpPr>
        <p:spPr/>
        <p:txBody>
          <a:bodyPr/>
          <a:lstStyle/>
          <a:p>
            <a:r>
              <a:rPr lang="en-IN" dirty="0"/>
              <a:t>Data Validation &amp; Data Transformation</a:t>
            </a:r>
          </a:p>
        </p:txBody>
      </p:sp>
      <p:sp>
        <p:nvSpPr>
          <p:cNvPr id="3" name="Content Placeholder 2">
            <a:extLst>
              <a:ext uri="{FF2B5EF4-FFF2-40B4-BE49-F238E27FC236}">
                <a16:creationId xmlns:a16="http://schemas.microsoft.com/office/drawing/2014/main" id="{3AD67E81-3E72-47AC-A3E4-989CEF6E7677}"/>
              </a:ext>
            </a:extLst>
          </p:cNvPr>
          <p:cNvSpPr>
            <a:spLocks noGrp="1"/>
          </p:cNvSpPr>
          <p:nvPr>
            <p:ph idx="1"/>
          </p:nvPr>
        </p:nvSpPr>
        <p:spPr>
          <a:xfrm>
            <a:off x="2589212" y="1583473"/>
            <a:ext cx="8915400" cy="4973444"/>
          </a:xfrm>
        </p:spPr>
        <p:txBody>
          <a:bodyPr>
            <a:normAutofit/>
          </a:bodyPr>
          <a:lstStyle/>
          <a:p>
            <a:r>
              <a:rPr lang="en-IN" dirty="0"/>
              <a:t>Name Validation – Validation of file name as per DSA. We have created a reges pattern for validation. After it checks for the date format and time format if these requirements are satisfied, we move such files to “</a:t>
            </a:r>
            <a:r>
              <a:rPr lang="en-IN" dirty="0" err="1"/>
              <a:t>Good_Data_Folders</a:t>
            </a:r>
            <a:r>
              <a:rPr lang="en-IN" dirty="0"/>
              <a:t>” else “</a:t>
            </a:r>
            <a:r>
              <a:rPr lang="en-IN" dirty="0" err="1"/>
              <a:t>Bad_Data_Folders</a:t>
            </a:r>
            <a:r>
              <a:rPr lang="en-IN" dirty="0"/>
              <a:t>”.</a:t>
            </a:r>
          </a:p>
          <a:p>
            <a:r>
              <a:rPr lang="en-IN" dirty="0"/>
              <a:t>Number of Columns – Validation of number of columns present in the files, and if it doesn’t match then the file is moved to “</a:t>
            </a:r>
            <a:r>
              <a:rPr lang="en-IN" dirty="0" err="1"/>
              <a:t>Bad_Data_Folders</a:t>
            </a:r>
            <a:r>
              <a:rPr lang="en-IN" dirty="0"/>
              <a:t>”.</a:t>
            </a:r>
          </a:p>
          <a:p>
            <a:r>
              <a:rPr lang="en-IN" dirty="0"/>
              <a:t>Name of Columns – The name of the columns is validated and should be the same as given in the schema file. If not, then the file is moved to “</a:t>
            </a:r>
            <a:r>
              <a:rPr lang="en-IN" dirty="0" err="1"/>
              <a:t>Bad_Data_Folders</a:t>
            </a:r>
            <a:r>
              <a:rPr lang="en-IN" dirty="0"/>
              <a:t>”.</a:t>
            </a:r>
          </a:p>
          <a:p>
            <a:r>
              <a:rPr lang="en-IN" dirty="0"/>
              <a:t>Data type of columns – The data type of columns is given in the scheme file. It is validated when we insert the files into database. If the datatype is wrong, them the file is moved to “</a:t>
            </a:r>
            <a:r>
              <a:rPr lang="en-IN" dirty="0" err="1"/>
              <a:t>Bad_Data_Folders</a:t>
            </a:r>
            <a:r>
              <a:rPr lang="en-IN" dirty="0"/>
              <a:t>”.</a:t>
            </a:r>
          </a:p>
          <a:p>
            <a:r>
              <a:rPr lang="en-IN" dirty="0"/>
              <a:t>Null values in the columns – If any of the columns in a file have all the values as NULL or missing, we discarded such a file and move it to “</a:t>
            </a:r>
            <a:r>
              <a:rPr lang="en-IN" dirty="0" err="1"/>
              <a:t>Bad_Data_Folders</a:t>
            </a:r>
            <a:r>
              <a:rPr lang="en-IN" dirty="0"/>
              <a:t>”.</a:t>
            </a:r>
          </a:p>
          <a:p>
            <a:endParaRPr lang="en-IN" dirty="0"/>
          </a:p>
        </p:txBody>
      </p:sp>
    </p:spTree>
    <p:extLst>
      <p:ext uri="{BB962C8B-B14F-4D97-AF65-F5344CB8AC3E}">
        <p14:creationId xmlns:p14="http://schemas.microsoft.com/office/powerpoint/2010/main" val="238478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5DE1-9C7C-47E2-AAD5-6F2B9AE66362}"/>
              </a:ext>
            </a:extLst>
          </p:cNvPr>
          <p:cNvSpPr>
            <a:spLocks noGrp="1"/>
          </p:cNvSpPr>
          <p:nvPr>
            <p:ph type="title"/>
          </p:nvPr>
        </p:nvSpPr>
        <p:spPr/>
        <p:txBody>
          <a:bodyPr/>
          <a:lstStyle/>
          <a:p>
            <a:r>
              <a:rPr lang="en-IN" dirty="0"/>
              <a:t>Q &amp; A</a:t>
            </a:r>
          </a:p>
        </p:txBody>
      </p:sp>
      <p:sp>
        <p:nvSpPr>
          <p:cNvPr id="3" name="Content Placeholder 2">
            <a:extLst>
              <a:ext uri="{FF2B5EF4-FFF2-40B4-BE49-F238E27FC236}">
                <a16:creationId xmlns:a16="http://schemas.microsoft.com/office/drawing/2014/main" id="{1BB537E8-7308-4324-B282-E41710320A18}"/>
              </a:ext>
            </a:extLst>
          </p:cNvPr>
          <p:cNvSpPr>
            <a:spLocks noGrp="1"/>
          </p:cNvSpPr>
          <p:nvPr>
            <p:ph idx="1"/>
          </p:nvPr>
        </p:nvSpPr>
        <p:spPr/>
        <p:txBody>
          <a:bodyPr/>
          <a:lstStyle/>
          <a:p>
            <a:pPr marL="0" indent="0">
              <a:buNone/>
            </a:pPr>
            <a:r>
              <a:rPr lang="en-IN" dirty="0"/>
              <a:t>Q1) What’s the source of data?</a:t>
            </a:r>
          </a:p>
          <a:p>
            <a:pPr marL="0" indent="0">
              <a:buNone/>
            </a:pPr>
            <a:r>
              <a:rPr lang="en-IN" dirty="0"/>
              <a:t>	The data is provided by an online E – Commerce Company.</a:t>
            </a:r>
          </a:p>
          <a:p>
            <a:pPr marL="0" indent="0">
              <a:buNone/>
            </a:pPr>
            <a:r>
              <a:rPr lang="en-IN" dirty="0"/>
              <a:t>Q2) What was the type of data?</a:t>
            </a:r>
          </a:p>
          <a:p>
            <a:pPr marL="0" indent="0">
              <a:buNone/>
            </a:pPr>
            <a:r>
              <a:rPr lang="en-IN" dirty="0"/>
              <a:t>	The data was the combination of numerical and categorical values.</a:t>
            </a:r>
          </a:p>
          <a:p>
            <a:pPr marL="0" indent="0">
              <a:buNone/>
            </a:pPr>
            <a:r>
              <a:rPr lang="en-IN" dirty="0"/>
              <a:t>Q3) What’s the complete flow you followed in this project?</a:t>
            </a:r>
          </a:p>
          <a:p>
            <a:pPr marL="0" indent="0">
              <a:buNone/>
            </a:pPr>
            <a:r>
              <a:rPr lang="en-IN" dirty="0"/>
              <a:t>	Refer slide 4 for better understanding.</a:t>
            </a:r>
          </a:p>
          <a:p>
            <a:pPr marL="0" indent="0">
              <a:buNone/>
            </a:pPr>
            <a:r>
              <a:rPr lang="en-IN" dirty="0"/>
              <a:t>Q4) After the File validation what you do with incomplete files or files which didn’t pass the validation?</a:t>
            </a:r>
          </a:p>
          <a:p>
            <a:pPr marL="0" indent="0">
              <a:buNone/>
            </a:pPr>
            <a:r>
              <a:rPr lang="en-IN" dirty="0"/>
              <a:t>	Files like these are removed to the archive folder and a list of those files has been shared with the client and we removed the bad data folder.</a:t>
            </a:r>
          </a:p>
        </p:txBody>
      </p:sp>
    </p:spTree>
    <p:extLst>
      <p:ext uri="{BB962C8B-B14F-4D97-AF65-F5344CB8AC3E}">
        <p14:creationId xmlns:p14="http://schemas.microsoft.com/office/powerpoint/2010/main" val="118733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819AAD-C764-455B-8464-DAB3973460C0}"/>
              </a:ext>
            </a:extLst>
          </p:cNvPr>
          <p:cNvSpPr txBox="1"/>
          <p:nvPr/>
        </p:nvSpPr>
        <p:spPr>
          <a:xfrm>
            <a:off x="2230244" y="1305341"/>
            <a:ext cx="9411629" cy="4247317"/>
          </a:xfrm>
          <a:prstGeom prst="rect">
            <a:avLst/>
          </a:prstGeom>
          <a:noFill/>
        </p:spPr>
        <p:txBody>
          <a:bodyPr wrap="square" rtlCol="0">
            <a:spAutoFit/>
          </a:bodyPr>
          <a:lstStyle/>
          <a:p>
            <a:r>
              <a:rPr lang="en-IN" dirty="0"/>
              <a:t>Q5) How logs are managed?</a:t>
            </a:r>
          </a:p>
          <a:p>
            <a:r>
              <a:rPr lang="en-IN" dirty="0"/>
              <a:t>	We are using different logs as per the steps that we follow in validation and modelling like File Validation, Data insertion, Dashboard Creation etc.</a:t>
            </a:r>
          </a:p>
          <a:p>
            <a:r>
              <a:rPr lang="en-IN" dirty="0"/>
              <a:t>Q6) What techniques were you using for data pre-processing?</a:t>
            </a:r>
          </a:p>
          <a:p>
            <a:pPr marL="285750" indent="-285750">
              <a:buFont typeface="Wingdings" panose="05000000000000000000" pitchFamily="2" charset="2"/>
              <a:buChar char="Ø"/>
            </a:pPr>
            <a:r>
              <a:rPr lang="en-IN" dirty="0"/>
              <a:t>	Removing unwanted attributes</a:t>
            </a:r>
          </a:p>
          <a:p>
            <a:pPr marL="285750" indent="-285750">
              <a:buFont typeface="Wingdings" panose="05000000000000000000" pitchFamily="2" charset="2"/>
              <a:buChar char="Ø"/>
            </a:pPr>
            <a:r>
              <a:rPr lang="en-IN" dirty="0"/>
              <a:t>Visualizing relation of independent variables with each other and output variables</a:t>
            </a:r>
          </a:p>
          <a:p>
            <a:pPr marL="285750" indent="-285750">
              <a:buFont typeface="Wingdings" panose="05000000000000000000" pitchFamily="2" charset="2"/>
              <a:buChar char="Ø"/>
            </a:pPr>
            <a:r>
              <a:rPr lang="en-IN" dirty="0"/>
              <a:t>Checking distribution of continuous values</a:t>
            </a:r>
          </a:p>
          <a:p>
            <a:pPr marL="285750" indent="-285750">
              <a:buFont typeface="Wingdings" panose="05000000000000000000" pitchFamily="2" charset="2"/>
              <a:buChar char="Ø"/>
            </a:pPr>
            <a:r>
              <a:rPr lang="en-IN" dirty="0"/>
              <a:t>Cleaning data and inputting if null values are present</a:t>
            </a:r>
          </a:p>
          <a:p>
            <a:pPr marL="285750" indent="-285750">
              <a:buFont typeface="Wingdings" panose="05000000000000000000" pitchFamily="2" charset="2"/>
              <a:buChar char="Ø"/>
            </a:pPr>
            <a:r>
              <a:rPr lang="en-IN" dirty="0"/>
              <a:t>Converting categorical data into numeric values</a:t>
            </a:r>
          </a:p>
          <a:p>
            <a:pPr marL="285750" indent="-285750">
              <a:buFont typeface="Wingdings" panose="05000000000000000000" pitchFamily="2" charset="2"/>
              <a:buChar char="Ø"/>
            </a:pPr>
            <a:r>
              <a:rPr lang="en-IN" dirty="0"/>
              <a:t>Scaling the data</a:t>
            </a:r>
          </a:p>
          <a:p>
            <a:r>
              <a:rPr lang="en-IN" dirty="0"/>
              <a:t>Q7) What are the different stages of deployment?</a:t>
            </a:r>
          </a:p>
          <a:p>
            <a:r>
              <a:rPr lang="en-IN" dirty="0"/>
              <a:t>	</a:t>
            </a:r>
            <a:r>
              <a:rPr lang="en-IN" sz="1800" dirty="0">
                <a:solidFill>
                  <a:srgbClr val="000000"/>
                </a:solidFill>
                <a:effectLst/>
                <a:ea typeface="Calibri" panose="020F0502020204030204" pitchFamily="34" charset="0"/>
                <a:cs typeface="Kartika" panose="02020503030404060203" pitchFamily="18" charset="0"/>
              </a:rPr>
              <a:t>Once the dashboard is completed, we can share the dashboard through various sources like google sheets, Excel, Web Pages etc.</a:t>
            </a:r>
            <a:endParaRPr lang="en-IN" sz="1800" dirty="0">
              <a:effectLst/>
              <a:ea typeface="Calibri" panose="020F0502020204030204" pitchFamily="34" charset="0"/>
              <a:cs typeface="Kartika" panose="02020503030404060203" pitchFamily="18" charset="0"/>
            </a:endParaRPr>
          </a:p>
          <a:p>
            <a:endParaRPr lang="en-IN" dirty="0"/>
          </a:p>
        </p:txBody>
      </p:sp>
    </p:spTree>
    <p:extLst>
      <p:ext uri="{BB962C8B-B14F-4D97-AF65-F5344CB8AC3E}">
        <p14:creationId xmlns:p14="http://schemas.microsoft.com/office/powerpoint/2010/main" val="112904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D824-88DB-4021-82DF-A4513B4EEEB1}"/>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98E0C56B-1CBD-416C-8B35-0D95D5527852}"/>
              </a:ext>
            </a:extLst>
          </p:cNvPr>
          <p:cNvSpPr>
            <a:spLocks noGrp="1"/>
          </p:cNvSpPr>
          <p:nvPr>
            <p:ph idx="1"/>
          </p:nvPr>
        </p:nvSpPr>
        <p:spPr/>
        <p:txBody>
          <a:bodyPr/>
          <a:lstStyle/>
          <a:p>
            <a:pPr marL="0" indent="0">
              <a:buNone/>
            </a:pPr>
            <a:r>
              <a:rPr lang="en-IN" b="1" dirty="0"/>
              <a:t>Cards Visual:</a:t>
            </a:r>
          </a:p>
          <a:p>
            <a:pPr algn="just"/>
            <a:r>
              <a:rPr lang="en-IN" dirty="0"/>
              <a:t>From the cards we can see that the total sales is 80,23,381 where the highest sales is in Fashion product category with 52,12,097 sales and the lowest in Electronics with 394738.</a:t>
            </a:r>
          </a:p>
          <a:p>
            <a:pPr algn="just"/>
            <a:r>
              <a:rPr lang="en-IN" dirty="0"/>
              <a:t>From the cards we can see that the quantity sold is 1,45,521 where the highest quantity sold is in Fashion product category with 92071 quantity and the lowest in Electronics with 8211.</a:t>
            </a:r>
          </a:p>
          <a:p>
            <a:pPr algn="just"/>
            <a:r>
              <a:rPr lang="en-IN" dirty="0"/>
              <a:t>From the cards we can see that the total profit is 37,29,903 where the highest profit is in Fashion product category with 2483853 profit and the lowest in Electronics with 174175.</a:t>
            </a:r>
          </a:p>
          <a:p>
            <a:pPr marL="0" indent="0">
              <a:buNone/>
            </a:pPr>
            <a:endParaRPr lang="en-IN" dirty="0"/>
          </a:p>
          <a:p>
            <a:pPr marL="0" indent="0">
              <a:buNone/>
            </a:pPr>
            <a:endParaRPr lang="en-IN" b="1" dirty="0"/>
          </a:p>
        </p:txBody>
      </p:sp>
    </p:spTree>
    <p:extLst>
      <p:ext uri="{BB962C8B-B14F-4D97-AF65-F5344CB8AC3E}">
        <p14:creationId xmlns:p14="http://schemas.microsoft.com/office/powerpoint/2010/main" val="3442859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D824-88DB-4021-82DF-A4513B4EEEB1}"/>
              </a:ext>
            </a:extLst>
          </p:cNvPr>
          <p:cNvSpPr>
            <a:spLocks noGrp="1"/>
          </p:cNvSpPr>
          <p:nvPr>
            <p:ph type="title"/>
          </p:nvPr>
        </p:nvSpPr>
        <p:spPr/>
        <p:txBody>
          <a:bodyPr/>
          <a:lstStyle/>
          <a:p>
            <a:r>
              <a:rPr lang="en-IN" dirty="0"/>
              <a:t>Insights cont..</a:t>
            </a:r>
          </a:p>
        </p:txBody>
      </p:sp>
      <p:sp>
        <p:nvSpPr>
          <p:cNvPr id="3" name="Content Placeholder 2">
            <a:extLst>
              <a:ext uri="{FF2B5EF4-FFF2-40B4-BE49-F238E27FC236}">
                <a16:creationId xmlns:a16="http://schemas.microsoft.com/office/drawing/2014/main" id="{98E0C56B-1CBD-416C-8B35-0D95D5527852}"/>
              </a:ext>
            </a:extLst>
          </p:cNvPr>
          <p:cNvSpPr>
            <a:spLocks noGrp="1"/>
          </p:cNvSpPr>
          <p:nvPr>
            <p:ph idx="1"/>
          </p:nvPr>
        </p:nvSpPr>
        <p:spPr>
          <a:xfrm>
            <a:off x="2589212" y="2129051"/>
            <a:ext cx="8915400" cy="4104839"/>
          </a:xfrm>
        </p:spPr>
        <p:txBody>
          <a:bodyPr>
            <a:normAutofit/>
          </a:bodyPr>
          <a:lstStyle/>
          <a:p>
            <a:pPr marL="0" indent="0">
              <a:buNone/>
            </a:pPr>
            <a:r>
              <a:rPr lang="en-IN" b="1" dirty="0"/>
              <a:t>Histogram:</a:t>
            </a:r>
          </a:p>
          <a:p>
            <a:pPr algn="just"/>
            <a:r>
              <a:rPr lang="en-IN" dirty="0"/>
              <a:t>From the histogram it is obvious that most number of orders are in the category 2 – 5 days with 19646 orders and lowest number of orders are in the category &gt;10 with 4891 orders.</a:t>
            </a:r>
          </a:p>
          <a:p>
            <a:pPr marL="0" indent="0">
              <a:buNone/>
            </a:pPr>
            <a:r>
              <a:rPr lang="en-IN" b="1" dirty="0"/>
              <a:t>Monthly Sales &amp; Profit Bar graph:</a:t>
            </a:r>
          </a:p>
          <a:p>
            <a:pPr algn="just"/>
            <a:r>
              <a:rPr lang="en-IN" dirty="0"/>
              <a:t>The maximum sales and profit was obtained in the month December with 693037 sales and 523402 profit.</a:t>
            </a:r>
          </a:p>
          <a:p>
            <a:pPr algn="just"/>
            <a:r>
              <a:rPr lang="en-IN" dirty="0"/>
              <a:t>The minimum sales and profit was obtained in the month February with 610240 sales and 286103 profit.</a:t>
            </a:r>
          </a:p>
          <a:p>
            <a:pPr algn="just"/>
            <a:r>
              <a:rPr lang="en-IN" dirty="0"/>
              <a:t>When we look in the product category wise:</a:t>
            </a:r>
          </a:p>
          <a:p>
            <a:pPr lvl="1" algn="just">
              <a:buFont typeface="Wingdings" panose="05000000000000000000" pitchFamily="2" charset="2"/>
              <a:buChar char="v"/>
            </a:pPr>
            <a:r>
              <a:rPr lang="en-IN" dirty="0"/>
              <a:t>Electronics: Maximum sales (39240) &amp; profit (17419) is in October and minimum sales (29644) and profit (12679) is in July and February respectively.</a:t>
            </a:r>
          </a:p>
          <a:p>
            <a:pPr marL="457200" lvl="1" indent="0" algn="just">
              <a:buNone/>
            </a:pPr>
            <a:endParaRPr lang="en-IN" dirty="0"/>
          </a:p>
          <a:p>
            <a:pPr marL="0" indent="0" algn="just">
              <a:buNone/>
            </a:pPr>
            <a:endParaRPr lang="en-IN" b="1" dirty="0"/>
          </a:p>
        </p:txBody>
      </p:sp>
    </p:spTree>
    <p:extLst>
      <p:ext uri="{BB962C8B-B14F-4D97-AF65-F5344CB8AC3E}">
        <p14:creationId xmlns:p14="http://schemas.microsoft.com/office/powerpoint/2010/main" val="29204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D824-88DB-4021-82DF-A4513B4EEEB1}"/>
              </a:ext>
            </a:extLst>
          </p:cNvPr>
          <p:cNvSpPr>
            <a:spLocks noGrp="1"/>
          </p:cNvSpPr>
          <p:nvPr>
            <p:ph type="title"/>
          </p:nvPr>
        </p:nvSpPr>
        <p:spPr/>
        <p:txBody>
          <a:bodyPr/>
          <a:lstStyle/>
          <a:p>
            <a:r>
              <a:rPr lang="en-IN" dirty="0"/>
              <a:t>Insights cont..</a:t>
            </a:r>
          </a:p>
        </p:txBody>
      </p:sp>
      <p:sp>
        <p:nvSpPr>
          <p:cNvPr id="3" name="Content Placeholder 2">
            <a:extLst>
              <a:ext uri="{FF2B5EF4-FFF2-40B4-BE49-F238E27FC236}">
                <a16:creationId xmlns:a16="http://schemas.microsoft.com/office/drawing/2014/main" id="{98E0C56B-1CBD-416C-8B35-0D95D5527852}"/>
              </a:ext>
            </a:extLst>
          </p:cNvPr>
          <p:cNvSpPr>
            <a:spLocks noGrp="1"/>
          </p:cNvSpPr>
          <p:nvPr>
            <p:ph idx="1"/>
          </p:nvPr>
        </p:nvSpPr>
        <p:spPr>
          <a:xfrm>
            <a:off x="2589212" y="1624085"/>
            <a:ext cx="8915400" cy="4609806"/>
          </a:xfrm>
        </p:spPr>
        <p:txBody>
          <a:bodyPr>
            <a:normAutofit/>
          </a:bodyPr>
          <a:lstStyle/>
          <a:p>
            <a:pPr lvl="1" algn="just">
              <a:buFont typeface="Wingdings" panose="05000000000000000000" pitchFamily="2" charset="2"/>
              <a:buChar char="v"/>
            </a:pPr>
            <a:r>
              <a:rPr lang="en-IN" dirty="0"/>
              <a:t>Fashion: Maximum sales (452066) &amp; profit (216460) is in December and minimum sales (397420) &amp; profit (191681) is in February.</a:t>
            </a:r>
          </a:p>
          <a:p>
            <a:pPr lvl="1" algn="just">
              <a:buFont typeface="Wingdings" panose="05000000000000000000" pitchFamily="2" charset="2"/>
              <a:buChar char="v"/>
            </a:pPr>
            <a:r>
              <a:rPr lang="en-IN" dirty="0"/>
              <a:t>Home &amp; Furniture: Maximum sales (119095) &amp; profit (53137) is in July and minimum sales (97361) &amp; profit (42989) is in February.</a:t>
            </a:r>
          </a:p>
          <a:p>
            <a:pPr lvl="1" algn="just">
              <a:buFont typeface="Wingdings" panose="05000000000000000000" pitchFamily="2" charset="2"/>
              <a:buChar char="v"/>
            </a:pPr>
            <a:r>
              <a:rPr lang="en-IN" dirty="0"/>
              <a:t>Auto &amp; Accessories: Maximum sales (97347) &amp; profit (43305) is in October and minimum sales (85683) and profit (38238) is in February and August respectively.</a:t>
            </a:r>
          </a:p>
          <a:p>
            <a:pPr marL="0" indent="0">
              <a:buNone/>
            </a:pPr>
            <a:r>
              <a:rPr lang="en-IN" b="1" dirty="0"/>
              <a:t>Region wise Sales Bar Graph:</a:t>
            </a:r>
          </a:p>
          <a:p>
            <a:pPr algn="just"/>
            <a:r>
              <a:rPr lang="en-IN" dirty="0"/>
              <a:t>The maximum sales was obtained in the Central region with 1735900 sales.</a:t>
            </a:r>
          </a:p>
          <a:p>
            <a:pPr algn="just"/>
            <a:r>
              <a:rPr lang="en-IN" dirty="0"/>
              <a:t>The minimum sales was obtained in the Canada region with 60003 sales.</a:t>
            </a:r>
          </a:p>
          <a:p>
            <a:pPr algn="just"/>
            <a:r>
              <a:rPr lang="en-IN" dirty="0"/>
              <a:t>When we look in the product category wise:</a:t>
            </a:r>
          </a:p>
          <a:p>
            <a:pPr marL="457200" lvl="1" indent="0" algn="just">
              <a:buNone/>
            </a:pPr>
            <a:endParaRPr lang="en-IN" dirty="0"/>
          </a:p>
          <a:p>
            <a:pPr marL="457200" lvl="1" indent="0" algn="just">
              <a:buNone/>
            </a:pPr>
            <a:endParaRPr lang="en-IN" dirty="0"/>
          </a:p>
          <a:p>
            <a:pPr marL="457200" lvl="1" indent="0" algn="just">
              <a:buNone/>
            </a:pPr>
            <a:endParaRPr lang="en-IN" dirty="0"/>
          </a:p>
          <a:p>
            <a:pPr marL="0" indent="0" algn="just">
              <a:buNone/>
            </a:pPr>
            <a:endParaRPr lang="en-IN" b="1" dirty="0"/>
          </a:p>
        </p:txBody>
      </p:sp>
      <p:graphicFrame>
        <p:nvGraphicFramePr>
          <p:cNvPr id="4" name="Table 4">
            <a:extLst>
              <a:ext uri="{FF2B5EF4-FFF2-40B4-BE49-F238E27FC236}">
                <a16:creationId xmlns:a16="http://schemas.microsoft.com/office/drawing/2014/main" id="{5ADA7111-D448-4D7C-A6EF-549D3F7C381E}"/>
              </a:ext>
            </a:extLst>
          </p:cNvPr>
          <p:cNvGraphicFramePr>
            <a:graphicFrameLocks noGrp="1"/>
          </p:cNvGraphicFramePr>
          <p:nvPr>
            <p:extLst>
              <p:ext uri="{D42A27DB-BD31-4B8C-83A1-F6EECF244321}">
                <p14:modId xmlns:p14="http://schemas.microsoft.com/office/powerpoint/2010/main" val="3896796621"/>
              </p:ext>
            </p:extLst>
          </p:nvPr>
        </p:nvGraphicFramePr>
        <p:xfrm>
          <a:off x="3562065" y="5158851"/>
          <a:ext cx="5363571" cy="1524000"/>
        </p:xfrm>
        <a:graphic>
          <a:graphicData uri="http://schemas.openxmlformats.org/drawingml/2006/table">
            <a:tbl>
              <a:tblPr firstRow="1" bandRow="1">
                <a:tableStyleId>{5C22544A-7EE6-4342-B048-85BDC9FD1C3A}</a:tableStyleId>
              </a:tblPr>
              <a:tblGrid>
                <a:gridCol w="1951631">
                  <a:extLst>
                    <a:ext uri="{9D8B030D-6E8A-4147-A177-3AD203B41FA5}">
                      <a16:colId xmlns:a16="http://schemas.microsoft.com/office/drawing/2014/main" val="408422397"/>
                    </a:ext>
                  </a:extLst>
                </a:gridCol>
                <a:gridCol w="1774208">
                  <a:extLst>
                    <a:ext uri="{9D8B030D-6E8A-4147-A177-3AD203B41FA5}">
                      <a16:colId xmlns:a16="http://schemas.microsoft.com/office/drawing/2014/main" val="3762130502"/>
                    </a:ext>
                  </a:extLst>
                </a:gridCol>
                <a:gridCol w="1637732">
                  <a:extLst>
                    <a:ext uri="{9D8B030D-6E8A-4147-A177-3AD203B41FA5}">
                      <a16:colId xmlns:a16="http://schemas.microsoft.com/office/drawing/2014/main" val="618244926"/>
                    </a:ext>
                  </a:extLst>
                </a:gridCol>
              </a:tblGrid>
              <a:tr h="256178">
                <a:tc>
                  <a:txBody>
                    <a:bodyPr/>
                    <a:lstStyle/>
                    <a:p>
                      <a:r>
                        <a:rPr lang="en-IN" sz="1400" dirty="0"/>
                        <a:t>Product Category</a:t>
                      </a:r>
                    </a:p>
                  </a:txBody>
                  <a:tcPr/>
                </a:tc>
                <a:tc>
                  <a:txBody>
                    <a:bodyPr/>
                    <a:lstStyle/>
                    <a:p>
                      <a:r>
                        <a:rPr lang="en-IN" sz="1400" dirty="0"/>
                        <a:t>Maximum Sales</a:t>
                      </a:r>
                    </a:p>
                  </a:txBody>
                  <a:tcPr/>
                </a:tc>
                <a:tc>
                  <a:txBody>
                    <a:bodyPr/>
                    <a:lstStyle/>
                    <a:p>
                      <a:r>
                        <a:rPr lang="en-IN" sz="1400" dirty="0"/>
                        <a:t>Minimum Sales</a:t>
                      </a:r>
                    </a:p>
                  </a:txBody>
                  <a:tcPr/>
                </a:tc>
                <a:extLst>
                  <a:ext uri="{0D108BD9-81ED-4DB2-BD59-A6C34878D82A}">
                    <a16:rowId xmlns:a16="http://schemas.microsoft.com/office/drawing/2014/main" val="2867287028"/>
                  </a:ext>
                </a:extLst>
              </a:tr>
              <a:tr h="256178">
                <a:tc>
                  <a:txBody>
                    <a:bodyPr/>
                    <a:lstStyle/>
                    <a:p>
                      <a:r>
                        <a:rPr lang="en-IN" sz="1400" dirty="0"/>
                        <a:t>Auto &amp; Accessories</a:t>
                      </a:r>
                    </a:p>
                  </a:txBody>
                  <a:tcPr/>
                </a:tc>
                <a:tc>
                  <a:txBody>
                    <a:bodyPr/>
                    <a:lstStyle/>
                    <a:p>
                      <a:r>
                        <a:rPr lang="en-IN" sz="1400" dirty="0"/>
                        <a:t>227929 (Central)</a:t>
                      </a:r>
                    </a:p>
                  </a:txBody>
                  <a:tcPr/>
                </a:tc>
                <a:tc>
                  <a:txBody>
                    <a:bodyPr/>
                    <a:lstStyle/>
                    <a:p>
                      <a:r>
                        <a:rPr lang="en-IN" sz="1400" dirty="0"/>
                        <a:t>10382 (Canada)</a:t>
                      </a:r>
                    </a:p>
                  </a:txBody>
                  <a:tcPr/>
                </a:tc>
                <a:extLst>
                  <a:ext uri="{0D108BD9-81ED-4DB2-BD59-A6C34878D82A}">
                    <a16:rowId xmlns:a16="http://schemas.microsoft.com/office/drawing/2014/main" val="1007771676"/>
                  </a:ext>
                </a:extLst>
              </a:tr>
              <a:tr h="256178">
                <a:tc>
                  <a:txBody>
                    <a:bodyPr/>
                    <a:lstStyle/>
                    <a:p>
                      <a:r>
                        <a:rPr lang="en-IN" sz="1400" dirty="0"/>
                        <a:t>Electronics</a:t>
                      </a:r>
                    </a:p>
                  </a:txBody>
                  <a:tcPr/>
                </a:tc>
                <a:tc>
                  <a:txBody>
                    <a:bodyPr/>
                    <a:lstStyle/>
                    <a:p>
                      <a:r>
                        <a:rPr lang="en-IN" sz="1400" dirty="0"/>
                        <a:t>82750 (Central)</a:t>
                      </a:r>
                    </a:p>
                  </a:txBody>
                  <a:tcPr/>
                </a:tc>
                <a:tc>
                  <a:txBody>
                    <a:bodyPr/>
                    <a:lstStyle/>
                    <a:p>
                      <a:r>
                        <a:rPr lang="en-IN" sz="1400" dirty="0"/>
                        <a:t>4602 (Canada)</a:t>
                      </a:r>
                    </a:p>
                  </a:txBody>
                  <a:tcPr/>
                </a:tc>
                <a:extLst>
                  <a:ext uri="{0D108BD9-81ED-4DB2-BD59-A6C34878D82A}">
                    <a16:rowId xmlns:a16="http://schemas.microsoft.com/office/drawing/2014/main" val="2880408440"/>
                  </a:ext>
                </a:extLst>
              </a:tr>
              <a:tr h="256178">
                <a:tc>
                  <a:txBody>
                    <a:bodyPr/>
                    <a:lstStyle/>
                    <a:p>
                      <a:r>
                        <a:rPr lang="en-IN" sz="1400" dirty="0"/>
                        <a:t>Fashion</a:t>
                      </a:r>
                    </a:p>
                  </a:txBody>
                  <a:tcPr/>
                </a:tc>
                <a:tc>
                  <a:txBody>
                    <a:bodyPr/>
                    <a:lstStyle/>
                    <a:p>
                      <a:r>
                        <a:rPr lang="en-IN" sz="1400" dirty="0"/>
                        <a:t>1146920 (Central)</a:t>
                      </a:r>
                    </a:p>
                  </a:txBody>
                  <a:tcPr/>
                </a:tc>
                <a:tc>
                  <a:txBody>
                    <a:bodyPr/>
                    <a:lstStyle/>
                    <a:p>
                      <a:r>
                        <a:rPr lang="en-IN" sz="1400" dirty="0"/>
                        <a:t>33606 (Canada)</a:t>
                      </a:r>
                    </a:p>
                  </a:txBody>
                  <a:tcPr/>
                </a:tc>
                <a:extLst>
                  <a:ext uri="{0D108BD9-81ED-4DB2-BD59-A6C34878D82A}">
                    <a16:rowId xmlns:a16="http://schemas.microsoft.com/office/drawing/2014/main" val="1990588806"/>
                  </a:ext>
                </a:extLst>
              </a:tr>
              <a:tr h="256178">
                <a:tc>
                  <a:txBody>
                    <a:bodyPr/>
                    <a:lstStyle/>
                    <a:p>
                      <a:r>
                        <a:rPr lang="en-IN" sz="1400" dirty="0"/>
                        <a:t>Home &amp; Furniture</a:t>
                      </a:r>
                    </a:p>
                  </a:txBody>
                  <a:tcPr/>
                </a:tc>
                <a:tc>
                  <a:txBody>
                    <a:bodyPr/>
                    <a:lstStyle/>
                    <a:p>
                      <a:r>
                        <a:rPr lang="en-IN" sz="1400" dirty="0"/>
                        <a:t>278301 (Central)</a:t>
                      </a:r>
                    </a:p>
                  </a:txBody>
                  <a:tcPr/>
                </a:tc>
                <a:tc>
                  <a:txBody>
                    <a:bodyPr/>
                    <a:lstStyle/>
                    <a:p>
                      <a:r>
                        <a:rPr lang="en-IN" sz="1400" dirty="0"/>
                        <a:t>11413 (Canada)</a:t>
                      </a:r>
                    </a:p>
                  </a:txBody>
                  <a:tcPr/>
                </a:tc>
                <a:extLst>
                  <a:ext uri="{0D108BD9-81ED-4DB2-BD59-A6C34878D82A}">
                    <a16:rowId xmlns:a16="http://schemas.microsoft.com/office/drawing/2014/main" val="1013497294"/>
                  </a:ext>
                </a:extLst>
              </a:tr>
            </a:tbl>
          </a:graphicData>
        </a:graphic>
      </p:graphicFrame>
    </p:spTree>
    <p:extLst>
      <p:ext uri="{BB962C8B-B14F-4D97-AF65-F5344CB8AC3E}">
        <p14:creationId xmlns:p14="http://schemas.microsoft.com/office/powerpoint/2010/main" val="19233928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2522</TotalTime>
  <Words>1311</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E – Commerce Data Analysis</vt:lpstr>
      <vt:lpstr>PowerPoint Presentation</vt:lpstr>
      <vt:lpstr>Architecture</vt:lpstr>
      <vt:lpstr>Data Validation &amp; Data Transformation</vt:lpstr>
      <vt:lpstr>Q &amp; A</vt:lpstr>
      <vt:lpstr>PowerPoint Presentation</vt:lpstr>
      <vt:lpstr>Insights</vt:lpstr>
      <vt:lpstr>Insights cont..</vt:lpstr>
      <vt:lpstr>Insights cont..</vt:lpstr>
      <vt:lpstr>Insights Cont…</vt:lpstr>
      <vt:lpstr>Insights Cont…</vt:lpstr>
      <vt:lpstr>Insights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 Commerce Data Analysis</dc:title>
  <dc:creator>Vinil Surendra Babu</dc:creator>
  <cp:lastModifiedBy>Vinil Surendra Babu</cp:lastModifiedBy>
  <cp:revision>17</cp:revision>
  <dcterms:created xsi:type="dcterms:W3CDTF">2021-10-15T15:20:29Z</dcterms:created>
  <dcterms:modified xsi:type="dcterms:W3CDTF">2021-11-19T15:31:21Z</dcterms:modified>
</cp:coreProperties>
</file>