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>
      <p:cViewPr>
        <p:scale>
          <a:sx n="99" d="100"/>
          <a:sy n="99" d="100"/>
        </p:scale>
        <p:origin x="1296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6E0EA-6B30-426C-B3A7-8E39ABC5BB88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97759-F89B-4F6D-A88A-42E4C692B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74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94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4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4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987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926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27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8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1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8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21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1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3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7759-F89B-4F6D-A88A-42E4C692B6F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01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1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6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4CBB-C435-4DC2-A80E-7C9B19B79446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102A1B-E999-4BE8-8660-6BEA3C86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268760"/>
            <a:ext cx="8820472" cy="34326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015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4. EXPERIMENTOS COMPUTACIONAIS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D005DA-E8D6-44D2-ADD5-96BE3071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43" y="2929846"/>
            <a:ext cx="4640982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4. EXPERIMENTOS COMPUTACIONAIS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7EE651-1C03-498D-88ED-F94D8A1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2" y="1265528"/>
            <a:ext cx="8028384" cy="43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4. EXPERIMENTOS COMPUTACIONAIS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97BFCF-AA4D-44AA-8BD7-9635AEFE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" y="1615965"/>
            <a:ext cx="9144000" cy="36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3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4. EXPERIMENTOS COMPUTACIONAIS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EB627F-3654-445D-8978-EF106597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1569559"/>
            <a:ext cx="7430144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5. COMPREENSÃO DO ESTUDO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0EFE3E-DC4B-4860-A1E2-9C880C4E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92" y="1556792"/>
            <a:ext cx="9144000" cy="14248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006EAB-41DA-45C9-ABB3-CC73D1594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92" y="3356992"/>
            <a:ext cx="9144000" cy="14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6. CONCLUSÃO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Uma malha com três níveis de conexões geram um valor econômico muito melhor</a:t>
            </a:r>
          </a:p>
          <a:p>
            <a:pPr marL="342900" indent="-3429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Evita sobrecarga nos aeroportos </a:t>
            </a:r>
          </a:p>
          <a:p>
            <a:pPr marL="342900" indent="-3429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Necessário investimento na infraestrutura para operar nesse modelo</a:t>
            </a:r>
          </a:p>
        </p:txBody>
      </p:sp>
    </p:spTree>
    <p:extLst>
      <p:ext uri="{BB962C8B-B14F-4D97-AF65-F5344CB8AC3E}">
        <p14:creationId xmlns:p14="http://schemas.microsoft.com/office/powerpoint/2010/main" val="266699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683568" y="908720"/>
            <a:ext cx="74168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irbus Special" pitchFamily="2" charset="0"/>
                <a:ea typeface="Adobe Gothic Std B" panose="020B0800000000000000" pitchFamily="34" charset="-128"/>
              </a:rPr>
              <a:t>RESUMO</a:t>
            </a:r>
          </a:p>
          <a:p>
            <a:endParaRPr lang="pt-BR" sz="3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Hub e </a:t>
            </a:r>
            <a:r>
              <a:rPr lang="pt-BR" sz="2200" dirty="0" err="1">
                <a:latin typeface="Airbus Special" pitchFamily="2" charset="0"/>
                <a:ea typeface="Adobe Gothic Std B" panose="020B0800000000000000" pitchFamily="34" charset="-128"/>
              </a:rPr>
              <a:t>spoke</a:t>
            </a: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3 níveis de conexões</a:t>
            </a:r>
          </a:p>
          <a:p>
            <a:pPr marL="342900" indent="-3429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Minimizar os custos</a:t>
            </a:r>
          </a:p>
          <a:p>
            <a:pPr marL="457200" indent="-4572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Mudança de região por gateway</a:t>
            </a:r>
          </a:p>
          <a:p>
            <a:pPr marL="457200" indent="-4572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Decomposição do método de </a:t>
            </a:r>
            <a:r>
              <a:rPr lang="pt-BR" sz="2200" dirty="0" err="1">
                <a:latin typeface="Airbus Special" pitchFamily="2" charset="0"/>
                <a:ea typeface="Adobe Gothic Std B" panose="020B0800000000000000" pitchFamily="34" charset="-128"/>
              </a:rPr>
              <a:t>Benders</a:t>
            </a: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7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683568" y="908720"/>
            <a:ext cx="83884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irbus Special" pitchFamily="2" charset="0"/>
                <a:ea typeface="Adobe Gothic Std B" panose="020B0800000000000000" pitchFamily="34" charset="-128"/>
              </a:rPr>
              <a:t>1. INTRODUÇÃO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Aumento de passageiros</a:t>
            </a:r>
          </a:p>
          <a:p>
            <a:pPr marL="342900" indent="-3429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Melhorias</a:t>
            </a:r>
          </a:p>
          <a:p>
            <a:pPr marL="342900" indent="-3429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Diferença de passageiros</a:t>
            </a:r>
          </a:p>
          <a:p>
            <a:pPr marL="457200" indent="-4572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Importância de diferenciar fluxos globais dos locais</a:t>
            </a:r>
          </a:p>
          <a:p>
            <a:pPr marL="457200" indent="-4572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Subproblema / resolver programas grandes em um tempo razoável</a:t>
            </a:r>
          </a:p>
        </p:txBody>
      </p:sp>
    </p:spTree>
    <p:extLst>
      <p:ext uri="{BB962C8B-B14F-4D97-AF65-F5344CB8AC3E}">
        <p14:creationId xmlns:p14="http://schemas.microsoft.com/office/powerpoint/2010/main" val="21739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61764" y="692696"/>
            <a:ext cx="88204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irbus Special" pitchFamily="2" charset="0"/>
                <a:ea typeface="Adobe Gothic Std B" panose="020B0800000000000000" pitchFamily="34" charset="-128"/>
              </a:rPr>
              <a:t>1. NOTAÇÕES, DEFINIÇÕES E FÓRMULAS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Custo fixo</a:t>
            </a:r>
          </a:p>
          <a:p>
            <a:pPr marL="457200" indent="-4572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Fluxos locais diretos</a:t>
            </a:r>
          </a:p>
          <a:p>
            <a:pPr marL="457200" indent="-4572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Regiões diferentes (gateway)</a:t>
            </a:r>
          </a:p>
          <a:p>
            <a:pPr marL="457200" indent="-4572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Aeroportos locais podem ser conectados a mais de um hub</a:t>
            </a:r>
          </a:p>
        </p:txBody>
      </p:sp>
    </p:spTree>
    <p:extLst>
      <p:ext uri="{BB962C8B-B14F-4D97-AF65-F5344CB8AC3E}">
        <p14:creationId xmlns:p14="http://schemas.microsoft.com/office/powerpoint/2010/main" val="399567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t-BR" sz="3000" dirty="0">
                <a:latin typeface="Airbus Special" pitchFamily="2" charset="0"/>
                <a:ea typeface="Adobe Gothic Std B" panose="020B0800000000000000" pitchFamily="34" charset="-128"/>
              </a:rPr>
              <a:t>NOTAÇÕES, DEFINIÇÕES E FÓRMULAS</a:t>
            </a:r>
          </a:p>
          <a:p>
            <a:endParaRPr lang="pt-BR" sz="3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-   Gateways na mesma</a:t>
            </a:r>
          </a:p>
          <a:p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região</a:t>
            </a:r>
          </a:p>
          <a:p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A malha é montada</a:t>
            </a:r>
          </a:p>
          <a:p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utilizando os índices</a:t>
            </a:r>
          </a:p>
          <a:p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da região</a:t>
            </a:r>
          </a:p>
          <a:p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Demanda de um fluxo</a:t>
            </a:r>
          </a:p>
          <a:p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é o conjunto das duas</a:t>
            </a:r>
          </a:p>
          <a:p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demandas</a:t>
            </a:r>
          </a:p>
          <a:p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79A729-EF3C-4C64-BBCF-B8AC9836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38" y="1102678"/>
            <a:ext cx="528866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E497759-DE32-4585-9930-02E751F4F0F3}"/>
              </a:ext>
            </a:extLst>
          </p:cNvPr>
          <p:cNvGrpSpPr/>
          <p:nvPr/>
        </p:nvGrpSpPr>
        <p:grpSpPr>
          <a:xfrm>
            <a:off x="2040212" y="188640"/>
            <a:ext cx="5063575" cy="5400600"/>
            <a:chOff x="2347085" y="1102678"/>
            <a:chExt cx="4362295" cy="4652644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FBEA5EC-0F1E-4AAF-B691-55623BFD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4620" y="1102678"/>
              <a:ext cx="4274760" cy="288032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978A057-8A52-4D33-B611-D337E4DFD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7085" y="3988243"/>
              <a:ext cx="4362295" cy="1767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268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3. ALGORITMOS DE DECOMPOSIÇÃO DE BENDERS</a:t>
            </a:r>
          </a:p>
          <a:p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Problemas lineares inteiros mistos com formato de matriz</a:t>
            </a:r>
          </a:p>
          <a:p>
            <a:pPr marL="342900" indent="-342900">
              <a:buFontTx/>
              <a:buChar char="-"/>
            </a:pPr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Separação problema mestre e subproblema</a:t>
            </a:r>
          </a:p>
          <a:p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Problema mestre: variáveis inteiras e restrições</a:t>
            </a:r>
          </a:p>
          <a:p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                                   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Subproblema: problema temporário fixado pelo problema mestre</a:t>
            </a:r>
          </a:p>
          <a:p>
            <a:pPr marL="342900" indent="-342900">
              <a:buFontTx/>
              <a:buChar char="-"/>
            </a:pPr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Resolve o problema mestre, depois o subproblema</a:t>
            </a:r>
          </a:p>
          <a:p>
            <a:pPr marL="342900" indent="-342900">
              <a:buFontTx/>
              <a:buChar char="-"/>
            </a:pPr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Os cortes de </a:t>
            </a:r>
            <a:r>
              <a:rPr lang="pt-BR" sz="2000" dirty="0" err="1">
                <a:latin typeface="Airbus Special" pitchFamily="2" charset="0"/>
                <a:ea typeface="Adobe Gothic Std B" panose="020B0800000000000000" pitchFamily="34" charset="-128"/>
              </a:rPr>
              <a:t>Benders</a:t>
            </a: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 são separados do subproblema e adicionados no problema mestre</a:t>
            </a:r>
          </a:p>
        </p:txBody>
      </p:sp>
    </p:spTree>
    <p:extLst>
      <p:ext uri="{BB962C8B-B14F-4D97-AF65-F5344CB8AC3E}">
        <p14:creationId xmlns:p14="http://schemas.microsoft.com/office/powerpoint/2010/main" val="222097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3. Subproblema e problema mestre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Subproblema primário </a:t>
            </a:r>
          </a:p>
          <a:p>
            <a:pPr marL="342900" indent="-3429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Identificar se o subproblema primário é valido</a:t>
            </a:r>
          </a:p>
          <a:p>
            <a:pPr marL="342900" indent="-3429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Cortes de otimização de </a:t>
            </a:r>
            <a:r>
              <a:rPr lang="pt-BR" sz="2200" dirty="0" err="1">
                <a:latin typeface="Airbus Special" pitchFamily="2" charset="0"/>
                <a:ea typeface="Adobe Gothic Std B" panose="020B0800000000000000" pitchFamily="34" charset="-128"/>
              </a:rPr>
              <a:t>Benders</a:t>
            </a: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Restrições para conexões de hubs e gateways</a:t>
            </a:r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Todo gateway precisa estar conectado a outro gateway</a:t>
            </a:r>
          </a:p>
          <a:p>
            <a:pPr marL="342900" indent="-342900">
              <a:buFontTx/>
              <a:buChar char="-"/>
            </a:pPr>
            <a:endParaRPr lang="pt-BR" sz="20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latin typeface="Airbus Special" pitchFamily="2" charset="0"/>
                <a:ea typeface="Adobe Gothic Std B" panose="020B0800000000000000" pitchFamily="34" charset="-128"/>
              </a:rPr>
              <a:t>Equação menor do que a original</a:t>
            </a:r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19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D2DA0-5942-4AED-9A69-1E97135EE8C8}"/>
              </a:ext>
            </a:extLst>
          </p:cNvPr>
          <p:cNvSpPr txBox="1"/>
          <p:nvPr/>
        </p:nvSpPr>
        <p:spPr>
          <a:xfrm>
            <a:off x="174898" y="548680"/>
            <a:ext cx="8820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irbus Special" pitchFamily="2" charset="0"/>
                <a:ea typeface="Adobe Gothic Std B" panose="020B0800000000000000" pitchFamily="34" charset="-128"/>
              </a:rPr>
              <a:t>4. EXPERIMENTOS COMPUTACIONAIS</a:t>
            </a: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  <a:p>
            <a:endParaRPr lang="pt-BR" sz="2200" dirty="0">
              <a:latin typeface="Airbus Special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D005DA-E8D6-44D2-ADD5-96BE3071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43" y="2929846"/>
            <a:ext cx="4640982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23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268</Words>
  <Application>Microsoft Office PowerPoint</Application>
  <PresentationFormat>Apresentação na tela (4:3)</PresentationFormat>
  <Paragraphs>99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Airbus Special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Gusthavo Bastos Pereira</dc:creator>
  <cp:lastModifiedBy>Vinícius Martins</cp:lastModifiedBy>
  <cp:revision>37</cp:revision>
  <dcterms:created xsi:type="dcterms:W3CDTF">2014-08-01T17:46:40Z</dcterms:created>
  <dcterms:modified xsi:type="dcterms:W3CDTF">2020-08-12T18:45:54Z</dcterms:modified>
</cp:coreProperties>
</file>