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4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91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51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41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13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50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7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0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19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67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4CBB-C435-4DC2-A80E-7C9B19B79446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4CBB-C435-4DC2-A80E-7C9B19B79446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483A-07F3-4AC4-B578-082294D8B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5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search?sxsrf=ALeKk005Jd4j0dkn5CH9em4f-m_4buBScA:1592833603508&amp;q=Administra%C3%A7%C3%A3o+Federal+de+Avia%C3%A7%C3%A3o&amp;stick=H4sIAAAAAAAAAONgecQ4g5Fb4OWPe8JSfYyT1py8xtjOyMUVnJFf7ppXkllSKaTCxQZlSXHxSHHo5-obGMVnZGkwSHFxwXlKwUbuuy5NO8fmKMgABB5HQxykNJWEuNg9i33ykxNzBFWPGB94Pv-9vZIwF0dIYkV-Xn5uJVgpA8MHeyVOTiDdoG1z016LoWnfikNsLByMAgw8i1hVHFNyM_Myi0uKEg8vP7w4X8EtNSW1KDFHISVVwbEsEyIIAJF3UQ3FAAAA&amp;sa=X&amp;ved=2ahUKEwirh_7Ix5XqAhWnE7kGHX3dCEgQ6RMwDHoECAsQB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1475657" y="2283803"/>
            <a:ext cx="7183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Um Modelo de Identificação de Hubs no Transporte Aéreo</a:t>
            </a:r>
            <a:endParaRPr lang="pt-BR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763688" y="3450722"/>
            <a:ext cx="70809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100" dirty="0">
              <a:solidFill>
                <a:srgbClr val="7ABA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000" dirty="0">
                <a:solidFill>
                  <a:srgbClr val="7ABA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Tiago Fernandes Gondim Costa</a:t>
            </a:r>
          </a:p>
          <a:p>
            <a:pPr algn="l"/>
            <a:r>
              <a:rPr lang="pt-BR" sz="3000" dirty="0">
                <a:solidFill>
                  <a:srgbClr val="7ABA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Guilherme </a:t>
            </a:r>
            <a:r>
              <a:rPr lang="pt-BR" sz="3000" dirty="0" err="1">
                <a:solidFill>
                  <a:srgbClr val="7ABA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Lohmann</a:t>
            </a:r>
            <a:endParaRPr lang="pt-BR" sz="3000" dirty="0">
              <a:solidFill>
                <a:srgbClr val="7ABA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000" dirty="0">
                <a:solidFill>
                  <a:srgbClr val="7ABA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Alessandro V. M. Oliveira</a:t>
            </a:r>
            <a:endParaRPr lang="pt-BR" sz="3100" dirty="0">
              <a:solidFill>
                <a:srgbClr val="7ABA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5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6926D-5D7F-4E93-8B02-F23BDB3C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F797C57-E5FD-41E7-A8CF-A1CAB60C8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52" y="476672"/>
            <a:ext cx="8621095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6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34AED98-9FC2-4207-A07F-95F1932A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01" y="1412776"/>
            <a:ext cx="8091197" cy="29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2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755576" y="764704"/>
            <a:ext cx="7848872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Remoção de estrutura rígida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Expansão do setor: Queda de preço, maior eficiência operacional e competitividade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Excesso de capacidade</a:t>
            </a:r>
          </a:p>
        </p:txBody>
      </p:sp>
      <p:pic>
        <p:nvPicPr>
          <p:cNvPr id="1026" name="Picture 2" descr="Aviação década de 90 VASP VARIG CRUZEIRO - YouTube">
            <a:extLst>
              <a:ext uri="{FF2B5EF4-FFF2-40B4-BE49-F238E27FC236}">
                <a16:creationId xmlns:a16="http://schemas.microsoft.com/office/drawing/2014/main" id="{19F1C3DE-A872-46D8-B8C8-8447345ED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" t="7788" r="2097" b="4405"/>
          <a:stretch/>
        </p:blipFill>
        <p:spPr bwMode="auto">
          <a:xfrm>
            <a:off x="7162561" y="0"/>
            <a:ext cx="1981440" cy="10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66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099705" y="1772816"/>
            <a:ext cx="7848872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B80A92F-E3C1-42F3-9995-4A5EB22B4E4E}"/>
              </a:ext>
            </a:extLst>
          </p:cNvPr>
          <p:cNvSpPr txBox="1">
            <a:spLocks/>
          </p:cNvSpPr>
          <p:nvPr/>
        </p:nvSpPr>
        <p:spPr>
          <a:xfrm>
            <a:off x="755576" y="908720"/>
            <a:ext cx="7848872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4403598-7A9A-4282-8782-FBDB3C9F142E}"/>
              </a:ext>
            </a:extLst>
          </p:cNvPr>
          <p:cNvSpPr txBox="1">
            <a:spLocks/>
          </p:cNvSpPr>
          <p:nvPr/>
        </p:nvSpPr>
        <p:spPr>
          <a:xfrm>
            <a:off x="647564" y="1736812"/>
            <a:ext cx="7848872" cy="3960440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Índice de </a:t>
            </a:r>
            <a:r>
              <a:rPr lang="pt-BR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Herfindahl-Hirshman</a:t>
            </a:r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 (HHI)</a:t>
            </a:r>
          </a:p>
          <a:p>
            <a:pPr marL="571500" indent="-571500" algn="just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Comparação com o método da Administração Federal de Aviação (FAA) e questionário com especialistas</a:t>
            </a:r>
            <a:endParaRPr lang="pt-BR" sz="2500" b="1" dirty="0">
              <a:latin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The hub-and-spoke project structure - Roland McLain-Smith - Medium">
            <a:extLst>
              <a:ext uri="{FF2B5EF4-FFF2-40B4-BE49-F238E27FC236}">
                <a16:creationId xmlns:a16="http://schemas.microsoft.com/office/drawing/2014/main" id="{FF55A2D7-7D43-4FFC-9A2A-C38B48602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088" y="116632"/>
            <a:ext cx="1567391" cy="10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52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3B6B5-A731-4355-AF8F-E20B0969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764704"/>
            <a:ext cx="9252520" cy="4608512"/>
          </a:xfrm>
        </p:spPr>
        <p:txBody>
          <a:bodyPr>
            <a:normAutofit/>
          </a:bodyPr>
          <a:lstStyle/>
          <a:p>
            <a:pPr marL="36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Método FAA</a:t>
            </a:r>
            <a:b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Concentração de passageiros por região</a:t>
            </a:r>
            <a:b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Hub pequeno - 0,05% a 0,25%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Hub médio - 0,25% a 1%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Hub grande - mais de 1%</a:t>
            </a:r>
          </a:p>
        </p:txBody>
      </p:sp>
      <p:pic>
        <p:nvPicPr>
          <p:cNvPr id="3074" name="Picture 2" descr="Federal Aviation Administration Logo Vector (.EPS) Free Download">
            <a:extLst>
              <a:ext uri="{FF2B5EF4-FFF2-40B4-BE49-F238E27FC236}">
                <a16:creationId xmlns:a16="http://schemas.microsoft.com/office/drawing/2014/main" id="{E2DCB698-8ED9-43FB-88C7-814860DA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6632"/>
            <a:ext cx="92986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60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3CC5F7-7ED5-47F5-BE52-EB3DFC66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8640"/>
            <a:ext cx="5346926" cy="5562633"/>
          </a:xfrm>
          <a:prstGeom prst="rect">
            <a:avLst/>
          </a:prstGeom>
        </p:spPr>
      </p:pic>
      <p:pic>
        <p:nvPicPr>
          <p:cNvPr id="5" name="Picture 2" descr="Federal Aviation Administration Logo Vector (.EPS) Free Download">
            <a:extLst>
              <a:ext uri="{FF2B5EF4-FFF2-40B4-BE49-F238E27FC236}">
                <a16:creationId xmlns:a16="http://schemas.microsoft.com/office/drawing/2014/main" id="{5F287F59-381F-4ED7-91BF-06537918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16632"/>
            <a:ext cx="92986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3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D2EC5-3421-44F9-BE91-41B05B76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0568" y="-27384"/>
            <a:ext cx="8229600" cy="1143000"/>
          </a:xfrm>
        </p:spPr>
        <p:txBody>
          <a:bodyPr>
            <a:normAutofit/>
          </a:bodyPr>
          <a:lstStyle/>
          <a:p>
            <a: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Índice de </a:t>
            </a:r>
            <a:r>
              <a:rPr lang="pt-BR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Herfindahl-Hirshman</a:t>
            </a:r>
            <a:endParaRPr lang="pt-BR" sz="35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C44A08-3DC9-44CA-BB5F-2BE0C491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849" y="2105145"/>
            <a:ext cx="2204845" cy="9109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6F29252-DCC6-4C09-B537-19E7E10E3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0638"/>
            <a:ext cx="4282198" cy="30520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54F4BB1-4460-442A-94BD-BADB5A0CC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3573016"/>
            <a:ext cx="2597094" cy="12836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4AA5F8-C798-4727-8DF3-89D7FBF6A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427653"/>
            <a:ext cx="1943432" cy="910984"/>
          </a:xfrm>
          <a:prstGeom prst="rect">
            <a:avLst/>
          </a:prstGeom>
        </p:spPr>
      </p:pic>
      <p:pic>
        <p:nvPicPr>
          <p:cNvPr id="9" name="Picture 2" descr="Aviação década de 90 VASP VARIG CRUZEIRO - YouTube">
            <a:extLst>
              <a:ext uri="{FF2B5EF4-FFF2-40B4-BE49-F238E27FC236}">
                <a16:creationId xmlns:a16="http://schemas.microsoft.com/office/drawing/2014/main" id="{E17C4F00-7982-406F-A535-CEB9CA5E0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" t="7788" r="2097" b="4405"/>
          <a:stretch/>
        </p:blipFill>
        <p:spPr bwMode="auto">
          <a:xfrm>
            <a:off x="7162561" y="0"/>
            <a:ext cx="1981440" cy="10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97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FBB60-8115-4721-90E2-0A240EB4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6563072" cy="1143000"/>
          </a:xfrm>
        </p:spPr>
        <p:txBody>
          <a:bodyPr>
            <a:normAutofit/>
          </a:bodyPr>
          <a:lstStyle/>
          <a:p>
            <a:r>
              <a:rPr lang="pt-BR" sz="3500" dirty="0"/>
              <a:t>Aplicação na malha aérea brasileira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FD3ED-574C-4A48-BBC3-72769481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Dados obtidos do HOTRAN e INFRAERO</a:t>
            </a:r>
          </a:p>
          <a:p>
            <a:pPr>
              <a:lnSpc>
                <a:spcPct val="150000"/>
              </a:lnSpc>
            </a:pPr>
            <a:r>
              <a:rPr lang="pt-BR" dirty="0"/>
              <a:t>Período de 1998 até 2007</a:t>
            </a:r>
          </a:p>
        </p:txBody>
      </p:sp>
      <p:pic>
        <p:nvPicPr>
          <p:cNvPr id="4" name="Picture 2" descr="Aviação década de 90 VASP VARIG CRUZEIRO - YouTube">
            <a:extLst>
              <a:ext uri="{FF2B5EF4-FFF2-40B4-BE49-F238E27FC236}">
                <a16:creationId xmlns:a16="http://schemas.microsoft.com/office/drawing/2014/main" id="{BB289549-9261-469D-B84D-D8843463E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" t="7788" r="2097" b="4405"/>
          <a:stretch/>
        </p:blipFill>
        <p:spPr bwMode="auto">
          <a:xfrm>
            <a:off x="7162561" y="0"/>
            <a:ext cx="1981440" cy="10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9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6DF83-3C7D-4957-862D-DBC76D35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14C6EAE-8E0A-4F91-8CA6-7AD52F5F6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65" y="188640"/>
            <a:ext cx="8460070" cy="51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8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0B88CDF-9998-4227-912F-E856FD3D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80" y="592348"/>
            <a:ext cx="7833840" cy="46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18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118</Words>
  <Application>Microsoft Office PowerPoint</Application>
  <PresentationFormat>Apresentação na tela (4:3)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Método FAA Concentração de passageiros por região  Hub pequeno - 0,05% a 0,25%  Hub médio - 0,25% a 1% Hub grande - mais de 1%</vt:lpstr>
      <vt:lpstr>Apresentação do PowerPoint</vt:lpstr>
      <vt:lpstr>Índice de Herfindahl-Hirshman</vt:lpstr>
      <vt:lpstr>Aplicação na malha aérea brasileira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Gusthavo Bastos Pereira</dc:creator>
  <cp:lastModifiedBy>Vinícius Martins</cp:lastModifiedBy>
  <cp:revision>26</cp:revision>
  <dcterms:created xsi:type="dcterms:W3CDTF">2014-08-01T17:46:40Z</dcterms:created>
  <dcterms:modified xsi:type="dcterms:W3CDTF">2020-06-23T17:30:44Z</dcterms:modified>
</cp:coreProperties>
</file>