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6"/>
  </p:notesMasterIdLst>
  <p:sldIdLst>
    <p:sldId id="256" r:id="rId2"/>
    <p:sldId id="26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0" r:id="rId13"/>
    <p:sldId id="292" r:id="rId14"/>
    <p:sldId id="27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01A1AE45-AC62-F10B-294D-B925F313C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>
            <a:extLst>
              <a:ext uri="{FF2B5EF4-FFF2-40B4-BE49-F238E27FC236}">
                <a16:creationId xmlns:a16="http://schemas.microsoft.com/office/drawing/2014/main" id="{2D1DCCE3-9D0F-3B16-5DEE-17C7B0C056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>
            <a:extLst>
              <a:ext uri="{FF2B5EF4-FFF2-40B4-BE49-F238E27FC236}">
                <a16:creationId xmlns:a16="http://schemas.microsoft.com/office/drawing/2014/main" id="{8112494A-D5D7-0243-7B02-A209A02948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334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CC673E81-8ABB-8F99-A90A-11A346958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>
            <a:extLst>
              <a:ext uri="{FF2B5EF4-FFF2-40B4-BE49-F238E27FC236}">
                <a16:creationId xmlns:a16="http://schemas.microsoft.com/office/drawing/2014/main" id="{21418F17-45A8-D5D2-71FB-FB34E1896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>
            <a:extLst>
              <a:ext uri="{FF2B5EF4-FFF2-40B4-BE49-F238E27FC236}">
                <a16:creationId xmlns:a16="http://schemas.microsoft.com/office/drawing/2014/main" id="{12801AED-003F-6C28-0764-F2BD612DF6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813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CED67A15-BFA6-AE9D-05AA-07C3B17A9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>
            <a:extLst>
              <a:ext uri="{FF2B5EF4-FFF2-40B4-BE49-F238E27FC236}">
                <a16:creationId xmlns:a16="http://schemas.microsoft.com/office/drawing/2014/main" id="{05A0459A-C3D9-94C0-45B3-75E979D4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>
            <a:extLst>
              <a:ext uri="{FF2B5EF4-FFF2-40B4-BE49-F238E27FC236}">
                <a16:creationId xmlns:a16="http://schemas.microsoft.com/office/drawing/2014/main" id="{A416DD38-638B-CDEB-1BC4-99C4A712FA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73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9B718E9E-C91C-B930-BDCF-D40CD0714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>
            <a:extLst>
              <a:ext uri="{FF2B5EF4-FFF2-40B4-BE49-F238E27FC236}">
                <a16:creationId xmlns:a16="http://schemas.microsoft.com/office/drawing/2014/main" id="{437B5F95-BC03-2C71-C15B-440F512626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>
            <a:extLst>
              <a:ext uri="{FF2B5EF4-FFF2-40B4-BE49-F238E27FC236}">
                <a16:creationId xmlns:a16="http://schemas.microsoft.com/office/drawing/2014/main" id="{56ED17C9-A0B6-A3C4-DEE3-334AA8E33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994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02A46EFB-497F-6A24-D8AF-D5E3412CF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>
            <a:extLst>
              <a:ext uri="{FF2B5EF4-FFF2-40B4-BE49-F238E27FC236}">
                <a16:creationId xmlns:a16="http://schemas.microsoft.com/office/drawing/2014/main" id="{E6D2F6C2-CF22-E43A-9386-D62CCB997F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>
            <a:extLst>
              <a:ext uri="{FF2B5EF4-FFF2-40B4-BE49-F238E27FC236}">
                <a16:creationId xmlns:a16="http://schemas.microsoft.com/office/drawing/2014/main" id="{AF1AE1BB-662D-09E5-149E-555531259D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345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D456FAA8-5A00-7F56-68F4-70A0126A9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>
            <a:extLst>
              <a:ext uri="{FF2B5EF4-FFF2-40B4-BE49-F238E27FC236}">
                <a16:creationId xmlns:a16="http://schemas.microsoft.com/office/drawing/2014/main" id="{01059B73-551F-5462-C001-472C769B0A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>
            <a:extLst>
              <a:ext uri="{FF2B5EF4-FFF2-40B4-BE49-F238E27FC236}">
                <a16:creationId xmlns:a16="http://schemas.microsoft.com/office/drawing/2014/main" id="{957E7B36-CE4B-448D-000B-E6D8BF686A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309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82EC0F72-94F1-1A46-08C0-0D0BE50E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>
            <a:extLst>
              <a:ext uri="{FF2B5EF4-FFF2-40B4-BE49-F238E27FC236}">
                <a16:creationId xmlns:a16="http://schemas.microsoft.com/office/drawing/2014/main" id="{E4AF00AA-5704-E6A5-CF07-78E65C4CE7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>
            <a:extLst>
              <a:ext uri="{FF2B5EF4-FFF2-40B4-BE49-F238E27FC236}">
                <a16:creationId xmlns:a16="http://schemas.microsoft.com/office/drawing/2014/main" id="{95582AB6-0349-B46F-FD81-2F06FBCF19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74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A22E8AC2-6E75-8872-3B06-CBDA77196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>
            <a:extLst>
              <a:ext uri="{FF2B5EF4-FFF2-40B4-BE49-F238E27FC236}">
                <a16:creationId xmlns:a16="http://schemas.microsoft.com/office/drawing/2014/main" id="{2A004CA4-6D61-95F8-7E0A-042162E5BB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>
            <a:extLst>
              <a:ext uri="{FF2B5EF4-FFF2-40B4-BE49-F238E27FC236}">
                <a16:creationId xmlns:a16="http://schemas.microsoft.com/office/drawing/2014/main" id="{3472BDF8-B3E6-3541-B002-D2834097AE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05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C4C7E1B0-EC77-C982-4B4C-F8D04910C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>
            <a:extLst>
              <a:ext uri="{FF2B5EF4-FFF2-40B4-BE49-F238E27FC236}">
                <a16:creationId xmlns:a16="http://schemas.microsoft.com/office/drawing/2014/main" id="{470CC758-CFC8-EEE1-7E84-91326A3334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>
            <a:extLst>
              <a:ext uri="{FF2B5EF4-FFF2-40B4-BE49-F238E27FC236}">
                <a16:creationId xmlns:a16="http://schemas.microsoft.com/office/drawing/2014/main" id="{88A83BD3-5290-8C99-61A9-6611AC99D9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409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FAA43296-07C1-F8EE-0D9B-7D466346B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>
            <a:extLst>
              <a:ext uri="{FF2B5EF4-FFF2-40B4-BE49-F238E27FC236}">
                <a16:creationId xmlns:a16="http://schemas.microsoft.com/office/drawing/2014/main" id="{32586757-7802-2ADF-8E32-B5D89AA5A3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>
            <a:extLst>
              <a:ext uri="{FF2B5EF4-FFF2-40B4-BE49-F238E27FC236}">
                <a16:creationId xmlns:a16="http://schemas.microsoft.com/office/drawing/2014/main" id="{9CE41190-1214-6D14-90E1-815CEBDFAB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23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482A7382-507F-6210-58B7-CA9F80AFE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>
            <a:extLst>
              <a:ext uri="{FF2B5EF4-FFF2-40B4-BE49-F238E27FC236}">
                <a16:creationId xmlns:a16="http://schemas.microsoft.com/office/drawing/2014/main" id="{AABAC553-210C-D03F-8DBE-242776B6EA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>
            <a:extLst>
              <a:ext uri="{FF2B5EF4-FFF2-40B4-BE49-F238E27FC236}">
                <a16:creationId xmlns:a16="http://schemas.microsoft.com/office/drawing/2014/main" id="{394185F2-0C50-3213-7044-E5253705CD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10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JOGO EM C</a:t>
            </a:r>
            <a:br>
              <a:rPr lang="en" sz="5000" dirty="0"/>
            </a:br>
            <a:r>
              <a:rPr lang="en" sz="8000" dirty="0">
                <a:solidFill>
                  <a:schemeClr val="accent1"/>
                </a:solidFill>
              </a:rPr>
              <a:t>NeoSnake</a:t>
            </a:r>
            <a:endParaRPr sz="8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550645" y="4760260"/>
            <a:ext cx="4935600" cy="14210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Julian Campeão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</a:p>
          <a:p>
            <a:pPr marL="0" indent="0"/>
            <a:r>
              <a:rPr lang="pt-BR" dirty="0">
                <a:solidFill>
                  <a:schemeClr val="accent1"/>
                </a:solidFill>
              </a:rPr>
              <a:t>&lt;p&gt;</a:t>
            </a:r>
            <a:r>
              <a:rPr lang="pt-BR" dirty="0"/>
              <a:t> Lucas Cruz</a:t>
            </a:r>
            <a:r>
              <a:rPr lang="pt-BR" dirty="0">
                <a:solidFill>
                  <a:schemeClr val="accent1"/>
                </a:solidFill>
              </a:rPr>
              <a:t>&lt;/p&gt;</a:t>
            </a:r>
          </a:p>
          <a:p>
            <a:pPr marL="0" lvl="0" indent="0"/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Vinicius Meurer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</a:p>
          <a:p>
            <a:pPr marL="0" indent="0"/>
            <a:endParaRPr lang="pt-BR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pt-BR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51122C25-94DE-E711-FB6B-C268B485F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>
            <a:extLst>
              <a:ext uri="{FF2B5EF4-FFF2-40B4-BE49-F238E27FC236}">
                <a16:creationId xmlns:a16="http://schemas.microsoft.com/office/drawing/2014/main" id="{8673C657-68D4-0362-13AF-4E9346F17F07}"/>
              </a:ext>
            </a:extLst>
          </p:cNvPr>
          <p:cNvSpPr/>
          <p:nvPr/>
        </p:nvSpPr>
        <p:spPr>
          <a:xfrm>
            <a:off x="627600" y="1675739"/>
            <a:ext cx="5219844" cy="46465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>
            <a:extLst>
              <a:ext uri="{FF2B5EF4-FFF2-40B4-BE49-F238E27FC236}">
                <a16:creationId xmlns:a16="http://schemas.microsoft.com/office/drawing/2014/main" id="{FA075BED-3F65-CBD8-C8D6-5A02A402B3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7600" y="611503"/>
            <a:ext cx="10936800" cy="7912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CONCEITOS TRABALHADOS - STRUCTS</a:t>
            </a:r>
            <a:endParaRPr dirty="0"/>
          </a:p>
        </p:txBody>
      </p:sp>
      <p:grpSp>
        <p:nvGrpSpPr>
          <p:cNvPr id="488" name="Google Shape;488;p33">
            <a:extLst>
              <a:ext uri="{FF2B5EF4-FFF2-40B4-BE49-F238E27FC236}">
                <a16:creationId xmlns:a16="http://schemas.microsoft.com/office/drawing/2014/main" id="{1DE1CEB7-3A04-7420-2E4F-D51DEB27E144}"/>
              </a:ext>
            </a:extLst>
          </p:cNvPr>
          <p:cNvGrpSpPr/>
          <p:nvPr/>
        </p:nvGrpSpPr>
        <p:grpSpPr>
          <a:xfrm>
            <a:off x="928445" y="1834034"/>
            <a:ext cx="635280" cy="147600"/>
            <a:chOff x="2147366" y="4139382"/>
            <a:chExt cx="635280" cy="147600"/>
          </a:xfrm>
        </p:grpSpPr>
        <p:sp>
          <p:nvSpPr>
            <p:cNvPr id="489" name="Google Shape;489;p33">
              <a:extLst>
                <a:ext uri="{FF2B5EF4-FFF2-40B4-BE49-F238E27FC236}">
                  <a16:creationId xmlns:a16="http://schemas.microsoft.com/office/drawing/2014/main" id="{86AB6681-1C17-3440-EDCD-CDAF93F0D2A2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>
              <a:extLst>
                <a:ext uri="{FF2B5EF4-FFF2-40B4-BE49-F238E27FC236}">
                  <a16:creationId xmlns:a16="http://schemas.microsoft.com/office/drawing/2014/main" id="{833B7884-BEA8-E4EB-C054-D67C551E0F85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>
              <a:extLst>
                <a:ext uri="{FF2B5EF4-FFF2-40B4-BE49-F238E27FC236}">
                  <a16:creationId xmlns:a16="http://schemas.microsoft.com/office/drawing/2014/main" id="{FD3A825F-7843-4CD4-FCFD-9611288242AF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82;p33">
            <a:extLst>
              <a:ext uri="{FF2B5EF4-FFF2-40B4-BE49-F238E27FC236}">
                <a16:creationId xmlns:a16="http://schemas.microsoft.com/office/drawing/2014/main" id="{4EFFBF46-694D-719E-1F5C-9D7C008E1755}"/>
              </a:ext>
            </a:extLst>
          </p:cNvPr>
          <p:cNvSpPr txBox="1">
            <a:spLocks/>
          </p:cNvSpPr>
          <p:nvPr/>
        </p:nvSpPr>
        <p:spPr>
          <a:xfrm>
            <a:off x="876155" y="3049805"/>
            <a:ext cx="4971289" cy="316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pt-BR" dirty="0"/>
              <a:t>Características dos itens especiais</a:t>
            </a:r>
          </a:p>
          <a:p>
            <a:endParaRPr lang="pt-BR" dirty="0"/>
          </a:p>
          <a:p>
            <a:r>
              <a:rPr lang="pt-BR" dirty="0"/>
              <a:t>Posição, tipo, estado ativo e tempo restante</a:t>
            </a:r>
          </a:p>
          <a:p>
            <a:endParaRPr lang="pt-BR" dirty="0"/>
          </a:p>
          <a:p>
            <a:r>
              <a:rPr lang="pt-BR" dirty="0"/>
              <a:t>Controla comportamento e exibição dos </a:t>
            </a:r>
            <a:r>
              <a:rPr lang="pt-BR" dirty="0" err="1"/>
              <a:t>power-ups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27582F-35C1-5ACF-1DEE-6AEC7016F0B7}"/>
              </a:ext>
            </a:extLst>
          </p:cNvPr>
          <p:cNvSpPr txBox="1"/>
          <p:nvPr/>
        </p:nvSpPr>
        <p:spPr>
          <a:xfrm>
            <a:off x="928445" y="2284338"/>
            <a:ext cx="47030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2600" b="1" dirty="0">
                <a:solidFill>
                  <a:srgbClr val="BA94E9"/>
                </a:solidFill>
                <a:latin typeface="Roboto Mono"/>
                <a:ea typeface="Roboto Mono"/>
                <a:sym typeface="Roboto Mono"/>
              </a:rPr>
              <a:t>P</a:t>
            </a:r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BA94E9"/>
                </a:solidFill>
                <a:effectLst/>
                <a:uLnTx/>
                <a:uFillTx/>
                <a:latin typeface="Roboto Mono"/>
                <a:ea typeface="Roboto Mono"/>
                <a:cs typeface="Arial"/>
                <a:sym typeface="Roboto Mono"/>
              </a:rPr>
              <a:t>owerUp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480;p33">
            <a:extLst>
              <a:ext uri="{FF2B5EF4-FFF2-40B4-BE49-F238E27FC236}">
                <a16:creationId xmlns:a16="http://schemas.microsoft.com/office/drawing/2014/main" id="{EC1065A1-50B0-392A-86E5-26EC5AC9809D}"/>
              </a:ext>
            </a:extLst>
          </p:cNvPr>
          <p:cNvSpPr/>
          <p:nvPr/>
        </p:nvSpPr>
        <p:spPr>
          <a:xfrm>
            <a:off x="6344556" y="1675739"/>
            <a:ext cx="5219844" cy="46465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488;p33">
            <a:extLst>
              <a:ext uri="{FF2B5EF4-FFF2-40B4-BE49-F238E27FC236}">
                <a16:creationId xmlns:a16="http://schemas.microsoft.com/office/drawing/2014/main" id="{76D7B9E3-81B6-7F2A-20BC-D7DA2070F995}"/>
              </a:ext>
            </a:extLst>
          </p:cNvPr>
          <p:cNvGrpSpPr/>
          <p:nvPr/>
        </p:nvGrpSpPr>
        <p:grpSpPr>
          <a:xfrm>
            <a:off x="6645401" y="1834034"/>
            <a:ext cx="635280" cy="147600"/>
            <a:chOff x="2147366" y="4139382"/>
            <a:chExt cx="635280" cy="147600"/>
          </a:xfrm>
        </p:grpSpPr>
        <p:sp>
          <p:nvSpPr>
            <p:cNvPr id="24" name="Google Shape;489;p33">
              <a:extLst>
                <a:ext uri="{FF2B5EF4-FFF2-40B4-BE49-F238E27FC236}">
                  <a16:creationId xmlns:a16="http://schemas.microsoft.com/office/drawing/2014/main" id="{1EB2EFC4-9385-4838-1D38-C3FAC62EDB79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90;p33">
              <a:extLst>
                <a:ext uri="{FF2B5EF4-FFF2-40B4-BE49-F238E27FC236}">
                  <a16:creationId xmlns:a16="http://schemas.microsoft.com/office/drawing/2014/main" id="{3E18F5F8-60D1-73AE-B438-DF8765EA9CE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91;p33">
              <a:extLst>
                <a:ext uri="{FF2B5EF4-FFF2-40B4-BE49-F238E27FC236}">
                  <a16:creationId xmlns:a16="http://schemas.microsoft.com/office/drawing/2014/main" id="{627067FB-22E2-CA87-B58F-8BBAD42DB34C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482;p33">
            <a:extLst>
              <a:ext uri="{FF2B5EF4-FFF2-40B4-BE49-F238E27FC236}">
                <a16:creationId xmlns:a16="http://schemas.microsoft.com/office/drawing/2014/main" id="{D8F0C1C4-5415-FACE-FF4A-B331C5C592C7}"/>
              </a:ext>
            </a:extLst>
          </p:cNvPr>
          <p:cNvSpPr txBox="1">
            <a:spLocks/>
          </p:cNvSpPr>
          <p:nvPr/>
        </p:nvSpPr>
        <p:spPr>
          <a:xfrm>
            <a:off x="6511305" y="3079487"/>
            <a:ext cx="4971289" cy="316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pt-BR" dirty="0"/>
              <a:t>Informações globais da partida</a:t>
            </a:r>
          </a:p>
          <a:p>
            <a:endParaRPr lang="pt-BR" dirty="0"/>
          </a:p>
          <a:p>
            <a:r>
              <a:rPr lang="pt-BR" dirty="0"/>
              <a:t>Pontuação, nível, tempo e configurações</a:t>
            </a:r>
          </a:p>
          <a:p>
            <a:endParaRPr lang="pt-BR" dirty="0"/>
          </a:p>
          <a:p>
            <a:r>
              <a:rPr lang="pt-BR" dirty="0"/>
              <a:t>Centraliza dados importantes do jogo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C52401B-3C55-D558-5ADC-D349FCAC5DC8}"/>
              </a:ext>
            </a:extLst>
          </p:cNvPr>
          <p:cNvSpPr txBox="1"/>
          <p:nvPr/>
        </p:nvSpPr>
        <p:spPr>
          <a:xfrm>
            <a:off x="6645401" y="2284338"/>
            <a:ext cx="47030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BA94E9"/>
                </a:solidFill>
                <a:effectLst/>
                <a:uLnTx/>
                <a:uFillTx/>
                <a:latin typeface="Roboto Mono"/>
                <a:ea typeface="Roboto Mono"/>
                <a:cs typeface="Arial"/>
                <a:sym typeface="Roboto Mono"/>
              </a:rPr>
              <a:t>EstadoJogo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37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C3C1BF87-EE7F-6E52-87BE-CFC974534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>
            <a:extLst>
              <a:ext uri="{FF2B5EF4-FFF2-40B4-BE49-F238E27FC236}">
                <a16:creationId xmlns:a16="http://schemas.microsoft.com/office/drawing/2014/main" id="{1A5ED38B-DA91-2416-2CE9-1F28FB01A5CA}"/>
              </a:ext>
            </a:extLst>
          </p:cNvPr>
          <p:cNvSpPr/>
          <p:nvPr/>
        </p:nvSpPr>
        <p:spPr>
          <a:xfrm>
            <a:off x="627600" y="1675739"/>
            <a:ext cx="5219844" cy="46465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>
            <a:extLst>
              <a:ext uri="{FF2B5EF4-FFF2-40B4-BE49-F238E27FC236}">
                <a16:creationId xmlns:a16="http://schemas.microsoft.com/office/drawing/2014/main" id="{4DD72DB9-4902-6C1C-8C29-B6C065AA0C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7600" y="611503"/>
            <a:ext cx="10936800" cy="7912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CONCEITOS TRABALHADOS - FUNÇÕES</a:t>
            </a:r>
            <a:endParaRPr dirty="0"/>
          </a:p>
        </p:txBody>
      </p:sp>
      <p:grpSp>
        <p:nvGrpSpPr>
          <p:cNvPr id="488" name="Google Shape;488;p33">
            <a:extLst>
              <a:ext uri="{FF2B5EF4-FFF2-40B4-BE49-F238E27FC236}">
                <a16:creationId xmlns:a16="http://schemas.microsoft.com/office/drawing/2014/main" id="{E4242F6F-8BAD-DC40-8D46-111A48C14D23}"/>
              </a:ext>
            </a:extLst>
          </p:cNvPr>
          <p:cNvGrpSpPr/>
          <p:nvPr/>
        </p:nvGrpSpPr>
        <p:grpSpPr>
          <a:xfrm>
            <a:off x="928445" y="1834034"/>
            <a:ext cx="635280" cy="147600"/>
            <a:chOff x="2147366" y="4139382"/>
            <a:chExt cx="635280" cy="147600"/>
          </a:xfrm>
        </p:grpSpPr>
        <p:sp>
          <p:nvSpPr>
            <p:cNvPr id="489" name="Google Shape;489;p33">
              <a:extLst>
                <a:ext uri="{FF2B5EF4-FFF2-40B4-BE49-F238E27FC236}">
                  <a16:creationId xmlns:a16="http://schemas.microsoft.com/office/drawing/2014/main" id="{D4392FAE-43D4-6767-C825-24ABD4862FD4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>
              <a:extLst>
                <a:ext uri="{FF2B5EF4-FFF2-40B4-BE49-F238E27FC236}">
                  <a16:creationId xmlns:a16="http://schemas.microsoft.com/office/drawing/2014/main" id="{4D2390B3-3071-8D58-F584-BCE4030D188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>
              <a:extLst>
                <a:ext uri="{FF2B5EF4-FFF2-40B4-BE49-F238E27FC236}">
                  <a16:creationId xmlns:a16="http://schemas.microsoft.com/office/drawing/2014/main" id="{68D4215B-6DE3-CB95-79C5-3BAE3BD2D044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82;p33">
            <a:extLst>
              <a:ext uri="{FF2B5EF4-FFF2-40B4-BE49-F238E27FC236}">
                <a16:creationId xmlns:a16="http://schemas.microsoft.com/office/drawing/2014/main" id="{4D0A5CCE-0AB6-0503-9CDB-D9963A42BCF2}"/>
              </a:ext>
            </a:extLst>
          </p:cNvPr>
          <p:cNvSpPr txBox="1">
            <a:spLocks/>
          </p:cNvSpPr>
          <p:nvPr/>
        </p:nvSpPr>
        <p:spPr>
          <a:xfrm>
            <a:off x="902299" y="2804087"/>
            <a:ext cx="4971289" cy="88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14300" indent="0">
              <a:buNone/>
            </a:pPr>
            <a:r>
              <a:rPr lang="pt-BR" dirty="0"/>
              <a:t>Servem para manipular interface de console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D32DB7-D28A-1135-003B-E00F5E2AF41E}"/>
              </a:ext>
            </a:extLst>
          </p:cNvPr>
          <p:cNvSpPr txBox="1"/>
          <p:nvPr/>
        </p:nvSpPr>
        <p:spPr>
          <a:xfrm>
            <a:off x="928445" y="2284338"/>
            <a:ext cx="47030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2600" b="1" dirty="0">
                <a:solidFill>
                  <a:srgbClr val="BA94E9"/>
                </a:solidFill>
                <a:latin typeface="Roboto Mono"/>
                <a:ea typeface="Roboto Mono"/>
                <a:sym typeface="Roboto Mono"/>
              </a:rPr>
              <a:t>Utilitárias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B2BFDA-AB96-A7A2-3500-E79FA5A33B11}"/>
              </a:ext>
            </a:extLst>
          </p:cNvPr>
          <p:cNvSpPr txBox="1"/>
          <p:nvPr/>
        </p:nvSpPr>
        <p:spPr>
          <a:xfrm>
            <a:off x="928445" y="4150847"/>
            <a:ext cx="6132284" cy="388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1800"/>
              <a:buFont typeface="Roboto Mono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B9D4B4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</a:rPr>
              <a:t>Exemplos</a:t>
            </a:r>
          </a:p>
        </p:txBody>
      </p:sp>
      <p:sp>
        <p:nvSpPr>
          <p:cNvPr id="10" name="Google Shape;482;p33">
            <a:extLst>
              <a:ext uri="{FF2B5EF4-FFF2-40B4-BE49-F238E27FC236}">
                <a16:creationId xmlns:a16="http://schemas.microsoft.com/office/drawing/2014/main" id="{5A694FF7-1912-6823-C26B-FDD2541EEE66}"/>
              </a:ext>
            </a:extLst>
          </p:cNvPr>
          <p:cNvSpPr txBox="1">
            <a:spLocks/>
          </p:cNvSpPr>
          <p:nvPr/>
        </p:nvSpPr>
        <p:spPr>
          <a:xfrm>
            <a:off x="794349" y="4676341"/>
            <a:ext cx="4971289" cy="143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pt-BR" dirty="0" err="1"/>
              <a:t>limpar_tela</a:t>
            </a:r>
            <a:r>
              <a:rPr lang="pt-BR" dirty="0"/>
              <a:t>()</a:t>
            </a:r>
          </a:p>
          <a:p>
            <a:r>
              <a:rPr lang="pt-BR" dirty="0" err="1"/>
              <a:t>posicionar_cursor</a:t>
            </a:r>
            <a:r>
              <a:rPr lang="pt-BR" dirty="0"/>
              <a:t>()</a:t>
            </a:r>
          </a:p>
          <a:p>
            <a:r>
              <a:rPr lang="pt-BR" dirty="0" err="1"/>
              <a:t>ocultar_cursor</a:t>
            </a:r>
            <a:r>
              <a:rPr lang="pt-BR" dirty="0"/>
              <a:t>()</a:t>
            </a:r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11" name="Google Shape;480;p33">
            <a:extLst>
              <a:ext uri="{FF2B5EF4-FFF2-40B4-BE49-F238E27FC236}">
                <a16:creationId xmlns:a16="http://schemas.microsoft.com/office/drawing/2014/main" id="{1E10B72B-BF62-8D7E-1013-2BB9708B438B}"/>
              </a:ext>
            </a:extLst>
          </p:cNvPr>
          <p:cNvSpPr/>
          <p:nvPr/>
        </p:nvSpPr>
        <p:spPr>
          <a:xfrm>
            <a:off x="6344556" y="1675739"/>
            <a:ext cx="5219844" cy="46465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488;p33">
            <a:extLst>
              <a:ext uri="{FF2B5EF4-FFF2-40B4-BE49-F238E27FC236}">
                <a16:creationId xmlns:a16="http://schemas.microsoft.com/office/drawing/2014/main" id="{797CDF84-3934-1D04-5445-FFE4FED171F6}"/>
              </a:ext>
            </a:extLst>
          </p:cNvPr>
          <p:cNvGrpSpPr/>
          <p:nvPr/>
        </p:nvGrpSpPr>
        <p:grpSpPr>
          <a:xfrm>
            <a:off x="6645401" y="1834034"/>
            <a:ext cx="635280" cy="147600"/>
            <a:chOff x="2147366" y="4139382"/>
            <a:chExt cx="635280" cy="147600"/>
          </a:xfrm>
        </p:grpSpPr>
        <p:sp>
          <p:nvSpPr>
            <p:cNvPr id="13" name="Google Shape;489;p33">
              <a:extLst>
                <a:ext uri="{FF2B5EF4-FFF2-40B4-BE49-F238E27FC236}">
                  <a16:creationId xmlns:a16="http://schemas.microsoft.com/office/drawing/2014/main" id="{877A6DD0-819D-4809-3B5B-51C80690846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90;p33">
              <a:extLst>
                <a:ext uri="{FF2B5EF4-FFF2-40B4-BE49-F238E27FC236}">
                  <a16:creationId xmlns:a16="http://schemas.microsoft.com/office/drawing/2014/main" id="{11C0802E-40D2-87A7-DBBB-61D77CF09995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91;p33">
              <a:extLst>
                <a:ext uri="{FF2B5EF4-FFF2-40B4-BE49-F238E27FC236}">
                  <a16:creationId xmlns:a16="http://schemas.microsoft.com/office/drawing/2014/main" id="{FC8DF376-D3B5-D8F5-491B-E862446505A8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482;p33">
            <a:extLst>
              <a:ext uri="{FF2B5EF4-FFF2-40B4-BE49-F238E27FC236}">
                <a16:creationId xmlns:a16="http://schemas.microsoft.com/office/drawing/2014/main" id="{A4BD3F65-433F-FB59-8ED5-0716F297A159}"/>
              </a:ext>
            </a:extLst>
          </p:cNvPr>
          <p:cNvSpPr txBox="1">
            <a:spLocks/>
          </p:cNvSpPr>
          <p:nvPr/>
        </p:nvSpPr>
        <p:spPr>
          <a:xfrm>
            <a:off x="6593111" y="2804087"/>
            <a:ext cx="4971289" cy="113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14300" indent="0">
              <a:buNone/>
            </a:pPr>
            <a:r>
              <a:rPr lang="pt-BR" dirty="0"/>
              <a:t>Servem para realizar a configuração inicial dos elementos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EF2A37A-46BB-CBE5-1A56-60AC20F4507D}"/>
              </a:ext>
            </a:extLst>
          </p:cNvPr>
          <p:cNvSpPr txBox="1"/>
          <p:nvPr/>
        </p:nvSpPr>
        <p:spPr>
          <a:xfrm>
            <a:off x="6645400" y="2284338"/>
            <a:ext cx="49712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2600" b="1" dirty="0">
                <a:solidFill>
                  <a:srgbClr val="BA94E9"/>
                </a:solidFill>
                <a:latin typeface="Roboto Mono"/>
                <a:ea typeface="Roboto Mono"/>
                <a:sym typeface="Roboto Mono"/>
              </a:rPr>
              <a:t>Inicialização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82;p33">
            <a:extLst>
              <a:ext uri="{FF2B5EF4-FFF2-40B4-BE49-F238E27FC236}">
                <a16:creationId xmlns:a16="http://schemas.microsoft.com/office/drawing/2014/main" id="{288B21C9-4357-9667-19C0-A92F05016036}"/>
              </a:ext>
            </a:extLst>
          </p:cNvPr>
          <p:cNvSpPr txBox="1">
            <a:spLocks/>
          </p:cNvSpPr>
          <p:nvPr/>
        </p:nvSpPr>
        <p:spPr>
          <a:xfrm>
            <a:off x="6511305" y="4676341"/>
            <a:ext cx="4971289" cy="143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pt-BR" dirty="0" err="1"/>
              <a:t>inicializar_cobra</a:t>
            </a:r>
            <a:r>
              <a:rPr lang="pt-BR" dirty="0"/>
              <a:t>()</a:t>
            </a:r>
          </a:p>
          <a:p>
            <a:r>
              <a:rPr lang="pt-BR" dirty="0" err="1"/>
              <a:t>gerar_fruta</a:t>
            </a:r>
            <a:r>
              <a:rPr lang="pt-BR" dirty="0"/>
              <a:t>()</a:t>
            </a:r>
          </a:p>
          <a:p>
            <a:r>
              <a:rPr lang="pt-BR" dirty="0" err="1"/>
              <a:t>inicializar_jogo</a:t>
            </a:r>
            <a:r>
              <a:rPr lang="pt-BR" dirty="0"/>
              <a:t>()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23981E-3C4B-519A-F115-F70D459580DC}"/>
              </a:ext>
            </a:extLst>
          </p:cNvPr>
          <p:cNvSpPr txBox="1"/>
          <p:nvPr/>
        </p:nvSpPr>
        <p:spPr>
          <a:xfrm>
            <a:off x="6593111" y="4183451"/>
            <a:ext cx="6132284" cy="388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1800"/>
              <a:buFont typeface="Roboto Mono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B9D4B4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</a:rPr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157642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D21A12B9-BBF3-2664-E249-C55253CD2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>
            <a:extLst>
              <a:ext uri="{FF2B5EF4-FFF2-40B4-BE49-F238E27FC236}">
                <a16:creationId xmlns:a16="http://schemas.microsoft.com/office/drawing/2014/main" id="{F372F991-2691-115C-B082-EF672BAD6876}"/>
              </a:ext>
            </a:extLst>
          </p:cNvPr>
          <p:cNvSpPr/>
          <p:nvPr/>
        </p:nvSpPr>
        <p:spPr>
          <a:xfrm>
            <a:off x="627600" y="1675739"/>
            <a:ext cx="5219844" cy="46465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>
            <a:extLst>
              <a:ext uri="{FF2B5EF4-FFF2-40B4-BE49-F238E27FC236}">
                <a16:creationId xmlns:a16="http://schemas.microsoft.com/office/drawing/2014/main" id="{E88A0D3A-7843-979C-1659-0FF4EF542F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7600" y="611503"/>
            <a:ext cx="10936800" cy="7912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CONCEITOS TRABALHADOS - FUNÇÕES</a:t>
            </a:r>
            <a:endParaRPr dirty="0"/>
          </a:p>
        </p:txBody>
      </p:sp>
      <p:grpSp>
        <p:nvGrpSpPr>
          <p:cNvPr id="488" name="Google Shape;488;p33">
            <a:extLst>
              <a:ext uri="{FF2B5EF4-FFF2-40B4-BE49-F238E27FC236}">
                <a16:creationId xmlns:a16="http://schemas.microsoft.com/office/drawing/2014/main" id="{2AD7376D-FC53-3A6A-BAB6-79E4947A7629}"/>
              </a:ext>
            </a:extLst>
          </p:cNvPr>
          <p:cNvGrpSpPr/>
          <p:nvPr/>
        </p:nvGrpSpPr>
        <p:grpSpPr>
          <a:xfrm>
            <a:off x="928445" y="1834034"/>
            <a:ext cx="635280" cy="147600"/>
            <a:chOff x="2147366" y="4139382"/>
            <a:chExt cx="635280" cy="147600"/>
          </a:xfrm>
        </p:grpSpPr>
        <p:sp>
          <p:nvSpPr>
            <p:cNvPr id="489" name="Google Shape;489;p33">
              <a:extLst>
                <a:ext uri="{FF2B5EF4-FFF2-40B4-BE49-F238E27FC236}">
                  <a16:creationId xmlns:a16="http://schemas.microsoft.com/office/drawing/2014/main" id="{DC6604ED-755A-B615-C7E8-21024AC2C7D8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>
              <a:extLst>
                <a:ext uri="{FF2B5EF4-FFF2-40B4-BE49-F238E27FC236}">
                  <a16:creationId xmlns:a16="http://schemas.microsoft.com/office/drawing/2014/main" id="{41B9A837-3912-1C55-D279-B7DBB560423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>
              <a:extLst>
                <a:ext uri="{FF2B5EF4-FFF2-40B4-BE49-F238E27FC236}">
                  <a16:creationId xmlns:a16="http://schemas.microsoft.com/office/drawing/2014/main" id="{C7DD962F-D551-07E2-66B5-0DA8288F71F3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82;p33">
            <a:extLst>
              <a:ext uri="{FF2B5EF4-FFF2-40B4-BE49-F238E27FC236}">
                <a16:creationId xmlns:a16="http://schemas.microsoft.com/office/drawing/2014/main" id="{C0C70A98-D67F-9478-EB7E-8F2DD1F942F8}"/>
              </a:ext>
            </a:extLst>
          </p:cNvPr>
          <p:cNvSpPr txBox="1">
            <a:spLocks/>
          </p:cNvSpPr>
          <p:nvPr/>
        </p:nvSpPr>
        <p:spPr>
          <a:xfrm>
            <a:off x="902299" y="2804087"/>
            <a:ext cx="4971289" cy="88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14300" indent="0">
              <a:buNone/>
            </a:pPr>
            <a:r>
              <a:rPr lang="pt-BR" dirty="0"/>
              <a:t>Funções responsáveis pela exibição visual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727BCF-2A4A-7C9C-BB16-A60E169FFB65}"/>
              </a:ext>
            </a:extLst>
          </p:cNvPr>
          <p:cNvSpPr txBox="1"/>
          <p:nvPr/>
        </p:nvSpPr>
        <p:spPr>
          <a:xfrm>
            <a:off x="928445" y="2284338"/>
            <a:ext cx="47030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2600" b="1" dirty="0">
                <a:solidFill>
                  <a:srgbClr val="BA94E9"/>
                </a:solidFill>
                <a:latin typeface="Roboto Mono"/>
                <a:ea typeface="Roboto Mono"/>
                <a:sym typeface="Roboto Mono"/>
              </a:rPr>
              <a:t>Renderização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44203DC-8E84-B1DF-D5AE-189369828EDF}"/>
              </a:ext>
            </a:extLst>
          </p:cNvPr>
          <p:cNvSpPr txBox="1"/>
          <p:nvPr/>
        </p:nvSpPr>
        <p:spPr>
          <a:xfrm>
            <a:off x="928445" y="4150847"/>
            <a:ext cx="6132284" cy="388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1800"/>
              <a:buFont typeface="Roboto Mono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B9D4B4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</a:rPr>
              <a:t>Exemplos</a:t>
            </a:r>
          </a:p>
        </p:txBody>
      </p:sp>
      <p:sp>
        <p:nvSpPr>
          <p:cNvPr id="10" name="Google Shape;482;p33">
            <a:extLst>
              <a:ext uri="{FF2B5EF4-FFF2-40B4-BE49-F238E27FC236}">
                <a16:creationId xmlns:a16="http://schemas.microsoft.com/office/drawing/2014/main" id="{E5D8687B-561D-4120-EA10-8912C5D2B760}"/>
              </a:ext>
            </a:extLst>
          </p:cNvPr>
          <p:cNvSpPr txBox="1">
            <a:spLocks/>
          </p:cNvSpPr>
          <p:nvPr/>
        </p:nvSpPr>
        <p:spPr>
          <a:xfrm>
            <a:off x="794349" y="4676341"/>
            <a:ext cx="4971289" cy="143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pt-BR" dirty="0" err="1"/>
              <a:t>desenhar_borda</a:t>
            </a:r>
            <a:r>
              <a:rPr lang="pt-BR" dirty="0"/>
              <a:t>()</a:t>
            </a:r>
          </a:p>
          <a:p>
            <a:r>
              <a:rPr lang="pt-BR" dirty="0" err="1"/>
              <a:t>desenhar_cobra</a:t>
            </a:r>
            <a:r>
              <a:rPr lang="pt-BR" dirty="0"/>
              <a:t>()</a:t>
            </a:r>
          </a:p>
          <a:p>
            <a:r>
              <a:rPr lang="pt-BR" dirty="0" err="1"/>
              <a:t>desenhar_hud</a:t>
            </a:r>
            <a:r>
              <a:rPr lang="pt-BR" dirty="0"/>
              <a:t>()</a:t>
            </a:r>
          </a:p>
        </p:txBody>
      </p:sp>
      <p:sp>
        <p:nvSpPr>
          <p:cNvPr id="11" name="Google Shape;480;p33">
            <a:extLst>
              <a:ext uri="{FF2B5EF4-FFF2-40B4-BE49-F238E27FC236}">
                <a16:creationId xmlns:a16="http://schemas.microsoft.com/office/drawing/2014/main" id="{2E750B67-AB0F-C8C7-F882-C619779FD78D}"/>
              </a:ext>
            </a:extLst>
          </p:cNvPr>
          <p:cNvSpPr/>
          <p:nvPr/>
        </p:nvSpPr>
        <p:spPr>
          <a:xfrm>
            <a:off x="6344556" y="1675739"/>
            <a:ext cx="5219844" cy="46465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488;p33">
            <a:extLst>
              <a:ext uri="{FF2B5EF4-FFF2-40B4-BE49-F238E27FC236}">
                <a16:creationId xmlns:a16="http://schemas.microsoft.com/office/drawing/2014/main" id="{35005E52-4DD3-16EC-0B99-4B674B9A813D}"/>
              </a:ext>
            </a:extLst>
          </p:cNvPr>
          <p:cNvGrpSpPr/>
          <p:nvPr/>
        </p:nvGrpSpPr>
        <p:grpSpPr>
          <a:xfrm>
            <a:off x="6645401" y="1834034"/>
            <a:ext cx="635280" cy="147600"/>
            <a:chOff x="2147366" y="4139382"/>
            <a:chExt cx="635280" cy="147600"/>
          </a:xfrm>
        </p:grpSpPr>
        <p:sp>
          <p:nvSpPr>
            <p:cNvPr id="13" name="Google Shape;489;p33">
              <a:extLst>
                <a:ext uri="{FF2B5EF4-FFF2-40B4-BE49-F238E27FC236}">
                  <a16:creationId xmlns:a16="http://schemas.microsoft.com/office/drawing/2014/main" id="{6FB9E775-B9ED-BF68-91D9-0AA742235B5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90;p33">
              <a:extLst>
                <a:ext uri="{FF2B5EF4-FFF2-40B4-BE49-F238E27FC236}">
                  <a16:creationId xmlns:a16="http://schemas.microsoft.com/office/drawing/2014/main" id="{4D773925-FCF9-F85B-8091-2E31C9097146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91;p33">
              <a:extLst>
                <a:ext uri="{FF2B5EF4-FFF2-40B4-BE49-F238E27FC236}">
                  <a16:creationId xmlns:a16="http://schemas.microsoft.com/office/drawing/2014/main" id="{CDA6A6AA-8713-BD10-F188-97BB5325C2D1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482;p33">
            <a:extLst>
              <a:ext uri="{FF2B5EF4-FFF2-40B4-BE49-F238E27FC236}">
                <a16:creationId xmlns:a16="http://schemas.microsoft.com/office/drawing/2014/main" id="{AF8A71EB-70A7-4DBD-F92A-125192A8E599}"/>
              </a:ext>
            </a:extLst>
          </p:cNvPr>
          <p:cNvSpPr txBox="1">
            <a:spLocks/>
          </p:cNvSpPr>
          <p:nvPr/>
        </p:nvSpPr>
        <p:spPr>
          <a:xfrm>
            <a:off x="6593111" y="2804087"/>
            <a:ext cx="4971289" cy="113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14300" indent="0">
              <a:buNone/>
            </a:pPr>
            <a:r>
              <a:rPr lang="pt-BR" dirty="0"/>
              <a:t>Implementam regras e mecânicas do jogo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EC75F8A-147D-D3EB-FA3B-AF8A195D0E49}"/>
              </a:ext>
            </a:extLst>
          </p:cNvPr>
          <p:cNvSpPr txBox="1"/>
          <p:nvPr/>
        </p:nvSpPr>
        <p:spPr>
          <a:xfrm>
            <a:off x="6645400" y="2284338"/>
            <a:ext cx="49712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2600" b="1" dirty="0">
                <a:solidFill>
                  <a:srgbClr val="BA94E9"/>
                </a:solidFill>
                <a:latin typeface="Roboto Mono"/>
                <a:ea typeface="Roboto Mono"/>
                <a:sym typeface="Roboto Mono"/>
              </a:rPr>
              <a:t>Lógicas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82;p33">
            <a:extLst>
              <a:ext uri="{FF2B5EF4-FFF2-40B4-BE49-F238E27FC236}">
                <a16:creationId xmlns:a16="http://schemas.microsoft.com/office/drawing/2014/main" id="{563C14F9-4FF1-9E23-80F0-3D971F55EC46}"/>
              </a:ext>
            </a:extLst>
          </p:cNvPr>
          <p:cNvSpPr txBox="1">
            <a:spLocks/>
          </p:cNvSpPr>
          <p:nvPr/>
        </p:nvSpPr>
        <p:spPr>
          <a:xfrm>
            <a:off x="6511305" y="4676341"/>
            <a:ext cx="4971289" cy="143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pt-BR" dirty="0" err="1"/>
              <a:t>mover_cobra</a:t>
            </a:r>
            <a:r>
              <a:rPr lang="pt-BR" dirty="0"/>
              <a:t>()</a:t>
            </a:r>
          </a:p>
          <a:p>
            <a:r>
              <a:rPr lang="pt-BR" dirty="0" err="1"/>
              <a:t>verificar_colisao_parede</a:t>
            </a:r>
            <a:r>
              <a:rPr lang="pt-BR" dirty="0"/>
              <a:t>() </a:t>
            </a:r>
          </a:p>
          <a:p>
            <a:r>
              <a:rPr lang="pt-BR" dirty="0" err="1"/>
              <a:t>processar_entrada</a:t>
            </a:r>
            <a:r>
              <a:rPr lang="pt-BR" dirty="0"/>
              <a:t>()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D9A25DE-3F31-770C-1CEC-3BA96B994A34}"/>
              </a:ext>
            </a:extLst>
          </p:cNvPr>
          <p:cNvSpPr txBox="1"/>
          <p:nvPr/>
        </p:nvSpPr>
        <p:spPr>
          <a:xfrm>
            <a:off x="6593111" y="4183451"/>
            <a:ext cx="6132284" cy="388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1800"/>
              <a:buFont typeface="Roboto Mono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B9D4B4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</a:rPr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156847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4D84CE6A-F2C7-C3BF-ADF0-2668142EA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>
            <a:extLst>
              <a:ext uri="{FF2B5EF4-FFF2-40B4-BE49-F238E27FC236}">
                <a16:creationId xmlns:a16="http://schemas.microsoft.com/office/drawing/2014/main" id="{007561B5-7A8B-C63D-31A0-DD9BF982F05C}"/>
              </a:ext>
            </a:extLst>
          </p:cNvPr>
          <p:cNvSpPr/>
          <p:nvPr/>
        </p:nvSpPr>
        <p:spPr>
          <a:xfrm>
            <a:off x="627599" y="1402715"/>
            <a:ext cx="10936799" cy="4919584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>
            <a:extLst>
              <a:ext uri="{FF2B5EF4-FFF2-40B4-BE49-F238E27FC236}">
                <a16:creationId xmlns:a16="http://schemas.microsoft.com/office/drawing/2014/main" id="{D98D1F86-0B3C-F49E-4C2B-3FBB66B032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7600" y="611503"/>
            <a:ext cx="10936800" cy="7912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CONCEITOS TRABALHADOS - PONTEIROS</a:t>
            </a:r>
            <a:endParaRPr dirty="0"/>
          </a:p>
        </p:txBody>
      </p:sp>
      <p:grpSp>
        <p:nvGrpSpPr>
          <p:cNvPr id="488" name="Google Shape;488;p33">
            <a:extLst>
              <a:ext uri="{FF2B5EF4-FFF2-40B4-BE49-F238E27FC236}">
                <a16:creationId xmlns:a16="http://schemas.microsoft.com/office/drawing/2014/main" id="{C6A47B79-6418-6215-3281-B26D34B9AAEA}"/>
              </a:ext>
            </a:extLst>
          </p:cNvPr>
          <p:cNvGrpSpPr/>
          <p:nvPr/>
        </p:nvGrpSpPr>
        <p:grpSpPr>
          <a:xfrm>
            <a:off x="928445" y="1590502"/>
            <a:ext cx="635280" cy="147600"/>
            <a:chOff x="2147366" y="4139382"/>
            <a:chExt cx="635280" cy="147600"/>
          </a:xfrm>
        </p:grpSpPr>
        <p:sp>
          <p:nvSpPr>
            <p:cNvPr id="489" name="Google Shape;489;p33">
              <a:extLst>
                <a:ext uri="{FF2B5EF4-FFF2-40B4-BE49-F238E27FC236}">
                  <a16:creationId xmlns:a16="http://schemas.microsoft.com/office/drawing/2014/main" id="{A89A247F-0C55-2729-83E2-2F6D679E4787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>
              <a:extLst>
                <a:ext uri="{FF2B5EF4-FFF2-40B4-BE49-F238E27FC236}">
                  <a16:creationId xmlns:a16="http://schemas.microsoft.com/office/drawing/2014/main" id="{4D2739ED-7B10-7DE0-BBC7-117584558434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>
              <a:extLst>
                <a:ext uri="{FF2B5EF4-FFF2-40B4-BE49-F238E27FC236}">
                  <a16:creationId xmlns:a16="http://schemas.microsoft.com/office/drawing/2014/main" id="{06A06A7B-4B3E-3B93-1148-8E0821CA5245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82;p33">
            <a:extLst>
              <a:ext uri="{FF2B5EF4-FFF2-40B4-BE49-F238E27FC236}">
                <a16:creationId xmlns:a16="http://schemas.microsoft.com/office/drawing/2014/main" id="{2C4FF78E-A6EC-7A47-16CB-2D8B9F2022D9}"/>
              </a:ext>
            </a:extLst>
          </p:cNvPr>
          <p:cNvSpPr txBox="1">
            <a:spLocks/>
          </p:cNvSpPr>
          <p:nvPr/>
        </p:nvSpPr>
        <p:spPr>
          <a:xfrm>
            <a:off x="757156" y="4374065"/>
            <a:ext cx="10936799" cy="209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14300" indent="0">
              <a:buNone/>
            </a:pPr>
            <a:r>
              <a:rPr lang="pt-BR" b="1" dirty="0" err="1"/>
              <a:t>inicializar_cobra</a:t>
            </a:r>
            <a:r>
              <a:rPr lang="pt-BR" b="1" dirty="0"/>
              <a:t>(Cobra* cobra) </a:t>
            </a:r>
            <a:r>
              <a:rPr lang="pt-BR" dirty="0"/>
              <a:t>- Configura uma nova cobra</a:t>
            </a:r>
          </a:p>
          <a:p>
            <a:pPr marL="114300" indent="0">
              <a:buNone/>
            </a:pPr>
            <a:r>
              <a:rPr lang="pt-BR" b="1" dirty="0" err="1"/>
              <a:t>mover_cobra</a:t>
            </a:r>
            <a:r>
              <a:rPr lang="pt-BR" b="1" dirty="0"/>
              <a:t>(Cobra* cobra) </a:t>
            </a:r>
            <a:r>
              <a:rPr lang="pt-BR" dirty="0"/>
              <a:t>- Move a cobra pelo campo</a:t>
            </a:r>
          </a:p>
          <a:p>
            <a:pPr marL="114300" indent="0">
              <a:buNone/>
            </a:pPr>
            <a:r>
              <a:rPr lang="pt-BR" b="1" dirty="0" err="1"/>
              <a:t>desenhar_cobra</a:t>
            </a:r>
            <a:r>
              <a:rPr lang="pt-BR" b="1" dirty="0"/>
              <a:t>(Cobra* cobra) </a:t>
            </a:r>
            <a:r>
              <a:rPr lang="pt-BR" dirty="0"/>
              <a:t>- Desenha a cobra na tela</a:t>
            </a:r>
          </a:p>
          <a:p>
            <a:pPr marL="114300" indent="0">
              <a:buNone/>
            </a:pPr>
            <a:r>
              <a:rPr lang="pt-BR" b="1" dirty="0" err="1"/>
              <a:t>verificar_colisao_parede</a:t>
            </a:r>
            <a:r>
              <a:rPr lang="pt-BR" b="1" dirty="0"/>
              <a:t>(Cobra* cobra) </a:t>
            </a:r>
            <a:r>
              <a:rPr lang="pt-BR" dirty="0"/>
              <a:t>- Verifica se bateu na parede</a:t>
            </a:r>
          </a:p>
          <a:p>
            <a:pPr marL="114300" indent="0">
              <a:buNone/>
            </a:pPr>
            <a:r>
              <a:rPr lang="pt-BR" b="1" dirty="0" err="1"/>
              <a:t>verificar_colisao_corpo</a:t>
            </a:r>
            <a:r>
              <a:rPr lang="pt-BR" b="1" dirty="0"/>
              <a:t>(Cobra* cobra) </a:t>
            </a:r>
            <a:r>
              <a:rPr lang="pt-BR" dirty="0"/>
              <a:t>- Verifica se bateu no próprio corpo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E889AA-E2AC-EBA2-DB75-C656AE1F3492}"/>
              </a:ext>
            </a:extLst>
          </p:cNvPr>
          <p:cNvSpPr txBox="1"/>
          <p:nvPr/>
        </p:nvSpPr>
        <p:spPr>
          <a:xfrm>
            <a:off x="928445" y="1735555"/>
            <a:ext cx="47030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2600" b="1" dirty="0">
                <a:solidFill>
                  <a:srgbClr val="BA94E9"/>
                </a:solidFill>
                <a:latin typeface="Roboto Mono"/>
                <a:ea typeface="Roboto Mono"/>
                <a:sym typeface="Roboto Mono"/>
              </a:rPr>
              <a:t>Uso</a:t>
            </a:r>
            <a:r>
              <a:rPr lang="en" sz="2600" b="1" dirty="0">
                <a:solidFill>
                  <a:srgbClr val="BA94E9"/>
                </a:solidFill>
                <a:latin typeface="Roboto Mono"/>
                <a:ea typeface="Roboto Mono"/>
                <a:sym typeface="Roboto Mono"/>
              </a:rPr>
              <a:t> de ponteiros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82;p33">
            <a:extLst>
              <a:ext uri="{FF2B5EF4-FFF2-40B4-BE49-F238E27FC236}">
                <a16:creationId xmlns:a16="http://schemas.microsoft.com/office/drawing/2014/main" id="{B9E7955A-F7FD-1E61-BCEB-318E0DC1B16B}"/>
              </a:ext>
            </a:extLst>
          </p:cNvPr>
          <p:cNvSpPr txBox="1">
            <a:spLocks/>
          </p:cNvSpPr>
          <p:nvPr/>
        </p:nvSpPr>
        <p:spPr>
          <a:xfrm>
            <a:off x="757155" y="2126285"/>
            <a:ext cx="10936799" cy="18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14300" indent="0">
              <a:buNone/>
            </a:pPr>
            <a:r>
              <a:rPr lang="pt-BR" dirty="0"/>
              <a:t>Estruturas complexas (Cobra) sempre passadas por ponteiro. A estrutura Cobra contém:</a:t>
            </a:r>
          </a:p>
          <a:p>
            <a:r>
              <a:rPr lang="pt-BR" dirty="0" err="1"/>
              <a:t>Array</a:t>
            </a:r>
            <a:r>
              <a:rPr lang="pt-BR" dirty="0"/>
              <a:t> corpo[MAX_COBRA] = 100 posições × 8 bytes = 800 bytes</a:t>
            </a:r>
          </a:p>
          <a:p>
            <a:r>
              <a:rPr lang="pt-BR" dirty="0"/>
              <a:t>Variáveis tamanho e </a:t>
            </a:r>
            <a:r>
              <a:rPr lang="pt-BR" dirty="0" err="1"/>
              <a:t>direcao</a:t>
            </a:r>
            <a:r>
              <a:rPr lang="pt-BR" dirty="0"/>
              <a:t> = 8 bytes adicionais</a:t>
            </a:r>
          </a:p>
          <a:p>
            <a:r>
              <a:rPr lang="pt-BR" dirty="0"/>
              <a:t>Total: ~808 bytes por </a:t>
            </a:r>
            <a:r>
              <a:rPr lang="pt-BR" dirty="0" err="1"/>
              <a:t>struct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336590-C7E8-3780-4FD5-BD4091DD2187}"/>
              </a:ext>
            </a:extLst>
          </p:cNvPr>
          <p:cNvSpPr txBox="1"/>
          <p:nvPr/>
        </p:nvSpPr>
        <p:spPr>
          <a:xfrm>
            <a:off x="928445" y="3985882"/>
            <a:ext cx="6132284" cy="388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1800"/>
              <a:buFont typeface="Roboto Mono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B9D4B4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</a:rPr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190415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373556" y="2438266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 PELA</a:t>
            </a:r>
            <a:br>
              <a:rPr lang="en" dirty="0"/>
            </a:br>
            <a:r>
              <a:rPr lang="en" sz="9000" dirty="0">
                <a:solidFill>
                  <a:schemeClr val="accent3"/>
                </a:solidFill>
              </a:rPr>
              <a:t>ATENÇÃO!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7246956" y="2794277"/>
            <a:ext cx="3740358" cy="17341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Caso tenha qualquer dúvida, sinta-se à vontade para perguntar :)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600" y="1675739"/>
            <a:ext cx="7272300" cy="46465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4294967295"/>
          </p:nvPr>
        </p:nvSpPr>
        <p:spPr>
          <a:xfrm>
            <a:off x="627600" y="611503"/>
            <a:ext cx="7853086" cy="7912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CONTEXTUALIZANDO</a:t>
            </a:r>
            <a:endParaRPr dirty="0"/>
          </a:p>
        </p:txBody>
      </p:sp>
      <p:sp>
        <p:nvSpPr>
          <p:cNvPr id="482" name="Google Shape;482;p33"/>
          <p:cNvSpPr txBox="1">
            <a:spLocks noGrp="1"/>
          </p:cNvSpPr>
          <p:nvPr>
            <p:ph type="body" idx="4294967295"/>
          </p:nvPr>
        </p:nvSpPr>
        <p:spPr>
          <a:xfrm>
            <a:off x="928445" y="1994711"/>
            <a:ext cx="5942429" cy="40545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pt-BR" dirty="0"/>
              <a:t>Versão moderna e aprimorada do tradicional jogo da cobrinha.</a:t>
            </a:r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/>
              <a:t>Desenvolvido em puramente com linguagem C e bibliotecas nativas.</a:t>
            </a:r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/>
              <a:t>Combina a nostalgia do jogo clássico com novas funcionalidades.</a:t>
            </a:r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/>
              <a:t>Interface de console com gráficos em ASCII para experiência retro (não usa bibliotecas gráficas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3"/>
          <a:srcRect l="778" r="778"/>
          <a:stretch/>
        </p:blipFill>
        <p:spPr>
          <a:xfrm>
            <a:off x="6898800" y="2268793"/>
            <a:ext cx="4665600" cy="3506400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84" name="Google Shape;484;p33"/>
          <p:cNvGrpSpPr/>
          <p:nvPr/>
        </p:nvGrpSpPr>
        <p:grpSpPr>
          <a:xfrm>
            <a:off x="7171719" y="2485948"/>
            <a:ext cx="635280" cy="147600"/>
            <a:chOff x="2147366" y="4139382"/>
            <a:chExt cx="635280" cy="147600"/>
          </a:xfrm>
        </p:grpSpPr>
        <p:sp>
          <p:nvSpPr>
            <p:cNvPr id="485" name="Google Shape;485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33"/>
          <p:cNvGrpSpPr/>
          <p:nvPr/>
        </p:nvGrpSpPr>
        <p:grpSpPr>
          <a:xfrm>
            <a:off x="928445" y="1834034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43502DA7-0026-10D3-9DC3-0D1CC89B2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>
            <a:extLst>
              <a:ext uri="{FF2B5EF4-FFF2-40B4-BE49-F238E27FC236}">
                <a16:creationId xmlns:a16="http://schemas.microsoft.com/office/drawing/2014/main" id="{DEEA7930-00A7-32FC-FAFF-C899931A0B84}"/>
              </a:ext>
            </a:extLst>
          </p:cNvPr>
          <p:cNvSpPr/>
          <p:nvPr/>
        </p:nvSpPr>
        <p:spPr>
          <a:xfrm>
            <a:off x="627600" y="1675739"/>
            <a:ext cx="7272300" cy="46465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>
            <a:extLst>
              <a:ext uri="{FF2B5EF4-FFF2-40B4-BE49-F238E27FC236}">
                <a16:creationId xmlns:a16="http://schemas.microsoft.com/office/drawing/2014/main" id="{4553F328-BA87-CE86-EBD3-9B78498833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7600" y="611503"/>
            <a:ext cx="7853086" cy="7912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INOVAÇÕES</a:t>
            </a:r>
            <a:endParaRPr dirty="0"/>
          </a:p>
        </p:txBody>
      </p:sp>
      <p:sp>
        <p:nvSpPr>
          <p:cNvPr id="482" name="Google Shape;482;p33">
            <a:extLst>
              <a:ext uri="{FF2B5EF4-FFF2-40B4-BE49-F238E27FC236}">
                <a16:creationId xmlns:a16="http://schemas.microsoft.com/office/drawing/2014/main" id="{5724EC64-CB06-C616-B3C3-C4C573A98B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19911" y="1834033"/>
            <a:ext cx="5942429" cy="44124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Múltiplos modos de jogo para diferentes experiências.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Sistema de </a:t>
            </a:r>
            <a:r>
              <a:rPr lang="pt-BR" dirty="0" err="1"/>
              <a:t>power-ups</a:t>
            </a:r>
            <a:r>
              <a:rPr lang="pt-BR" dirty="0"/>
              <a:t> opcionais onde o jogador escolhe se quer ativar ou não.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A cada 100 pontos = novo nível.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Velocidade aumenta conforme progride de nível.</a:t>
            </a:r>
          </a:p>
        </p:txBody>
      </p:sp>
      <p:pic>
        <p:nvPicPr>
          <p:cNvPr id="483" name="Google Shape;483;p33">
            <a:extLst>
              <a:ext uri="{FF2B5EF4-FFF2-40B4-BE49-F238E27FC236}">
                <a16:creationId xmlns:a16="http://schemas.microsoft.com/office/drawing/2014/main" id="{D5429F10-A51D-D82D-8745-CB2E7A31C1E1}"/>
              </a:ext>
            </a:extLst>
          </p:cNvPr>
          <p:cNvPicPr preferRelativeResize="0"/>
          <p:nvPr/>
        </p:nvPicPr>
        <p:blipFill rotWithShape="1">
          <a:blip r:embed="rId3"/>
          <a:srcRect t="3466" b="3466"/>
          <a:stretch/>
        </p:blipFill>
        <p:spPr>
          <a:xfrm>
            <a:off x="7028847" y="535701"/>
            <a:ext cx="4103610" cy="2628413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84" name="Google Shape;484;p33">
            <a:extLst>
              <a:ext uri="{FF2B5EF4-FFF2-40B4-BE49-F238E27FC236}">
                <a16:creationId xmlns:a16="http://schemas.microsoft.com/office/drawing/2014/main" id="{10947966-7390-55B8-B0E9-AAFA770751B2}"/>
              </a:ext>
            </a:extLst>
          </p:cNvPr>
          <p:cNvGrpSpPr/>
          <p:nvPr/>
        </p:nvGrpSpPr>
        <p:grpSpPr>
          <a:xfrm>
            <a:off x="7301766" y="752856"/>
            <a:ext cx="598134" cy="147030"/>
            <a:chOff x="2147366" y="4139382"/>
            <a:chExt cx="635280" cy="147600"/>
          </a:xfrm>
        </p:grpSpPr>
        <p:sp>
          <p:nvSpPr>
            <p:cNvPr id="485" name="Google Shape;485;p33">
              <a:extLst>
                <a:ext uri="{FF2B5EF4-FFF2-40B4-BE49-F238E27FC236}">
                  <a16:creationId xmlns:a16="http://schemas.microsoft.com/office/drawing/2014/main" id="{2820F0F8-A6BF-7DCD-0E6A-3AA07CB054DA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>
              <a:extLst>
                <a:ext uri="{FF2B5EF4-FFF2-40B4-BE49-F238E27FC236}">
                  <a16:creationId xmlns:a16="http://schemas.microsoft.com/office/drawing/2014/main" id="{554AD19D-35AC-89CA-5BFD-72BA11D9E378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3">
              <a:extLst>
                <a:ext uri="{FF2B5EF4-FFF2-40B4-BE49-F238E27FC236}">
                  <a16:creationId xmlns:a16="http://schemas.microsoft.com/office/drawing/2014/main" id="{45D03F4E-6CE7-3495-EDEA-A874FB75A4A3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33">
            <a:extLst>
              <a:ext uri="{FF2B5EF4-FFF2-40B4-BE49-F238E27FC236}">
                <a16:creationId xmlns:a16="http://schemas.microsoft.com/office/drawing/2014/main" id="{741214DD-16D5-FE72-D081-53877CEC20E3}"/>
              </a:ext>
            </a:extLst>
          </p:cNvPr>
          <p:cNvGrpSpPr/>
          <p:nvPr/>
        </p:nvGrpSpPr>
        <p:grpSpPr>
          <a:xfrm>
            <a:off x="928445" y="1834034"/>
            <a:ext cx="635280" cy="147600"/>
            <a:chOff x="2147366" y="4139382"/>
            <a:chExt cx="635280" cy="147600"/>
          </a:xfrm>
        </p:grpSpPr>
        <p:sp>
          <p:nvSpPr>
            <p:cNvPr id="489" name="Google Shape;489;p33">
              <a:extLst>
                <a:ext uri="{FF2B5EF4-FFF2-40B4-BE49-F238E27FC236}">
                  <a16:creationId xmlns:a16="http://schemas.microsoft.com/office/drawing/2014/main" id="{4082CF83-D5B5-51EA-4FD8-F5D135C92AD5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>
              <a:extLst>
                <a:ext uri="{FF2B5EF4-FFF2-40B4-BE49-F238E27FC236}">
                  <a16:creationId xmlns:a16="http://schemas.microsoft.com/office/drawing/2014/main" id="{6BCA30C8-0C8E-F41D-FE3C-D2B106382754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>
              <a:extLst>
                <a:ext uri="{FF2B5EF4-FFF2-40B4-BE49-F238E27FC236}">
                  <a16:creationId xmlns:a16="http://schemas.microsoft.com/office/drawing/2014/main" id="{F094835B-8276-9187-540F-40861DF2873C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Google Shape;483;p33">
            <a:extLst>
              <a:ext uri="{FF2B5EF4-FFF2-40B4-BE49-F238E27FC236}">
                <a16:creationId xmlns:a16="http://schemas.microsoft.com/office/drawing/2014/main" id="{8F5ABA46-6835-E60B-16AF-84B48E27973F}"/>
              </a:ext>
            </a:extLst>
          </p:cNvPr>
          <p:cNvPicPr preferRelativeResize="0"/>
          <p:nvPr/>
        </p:nvPicPr>
        <p:blipFill rotWithShape="1">
          <a:blip r:embed="rId4"/>
          <a:srcRect t="6798" b="6798"/>
          <a:stretch/>
        </p:blipFill>
        <p:spPr>
          <a:xfrm>
            <a:off x="7028847" y="3429000"/>
            <a:ext cx="4103610" cy="2628413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5" name="Google Shape;484;p33">
            <a:extLst>
              <a:ext uri="{FF2B5EF4-FFF2-40B4-BE49-F238E27FC236}">
                <a16:creationId xmlns:a16="http://schemas.microsoft.com/office/drawing/2014/main" id="{2547EA30-823D-734E-11B6-26F4EA4D5D6A}"/>
              </a:ext>
            </a:extLst>
          </p:cNvPr>
          <p:cNvGrpSpPr/>
          <p:nvPr/>
        </p:nvGrpSpPr>
        <p:grpSpPr>
          <a:xfrm>
            <a:off x="7301766" y="3670743"/>
            <a:ext cx="598134" cy="147030"/>
            <a:chOff x="2147366" y="4139382"/>
            <a:chExt cx="635280" cy="147600"/>
          </a:xfrm>
        </p:grpSpPr>
        <p:sp>
          <p:nvSpPr>
            <p:cNvPr id="6" name="Google Shape;485;p33">
              <a:extLst>
                <a:ext uri="{FF2B5EF4-FFF2-40B4-BE49-F238E27FC236}">
                  <a16:creationId xmlns:a16="http://schemas.microsoft.com/office/drawing/2014/main" id="{CFB5D1E3-3F3C-8674-D31A-EA2D9BB8BB5B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86;p33">
              <a:extLst>
                <a:ext uri="{FF2B5EF4-FFF2-40B4-BE49-F238E27FC236}">
                  <a16:creationId xmlns:a16="http://schemas.microsoft.com/office/drawing/2014/main" id="{D66B7153-D3F1-1BDA-9EC1-2CBD187758DF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87;p33">
              <a:extLst>
                <a:ext uri="{FF2B5EF4-FFF2-40B4-BE49-F238E27FC236}">
                  <a16:creationId xmlns:a16="http://schemas.microsoft.com/office/drawing/2014/main" id="{1A05AB93-9B01-1065-B9B8-E8DABCF39531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84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AF730AE9-8BEC-CC60-AA8F-160865B7F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>
            <a:extLst>
              <a:ext uri="{FF2B5EF4-FFF2-40B4-BE49-F238E27FC236}">
                <a16:creationId xmlns:a16="http://schemas.microsoft.com/office/drawing/2014/main" id="{1859BE53-5984-24BD-A427-D9F31E51C5CF}"/>
              </a:ext>
            </a:extLst>
          </p:cNvPr>
          <p:cNvSpPr/>
          <p:nvPr/>
        </p:nvSpPr>
        <p:spPr>
          <a:xfrm>
            <a:off x="627600" y="1675739"/>
            <a:ext cx="7272300" cy="46465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>
            <a:extLst>
              <a:ext uri="{FF2B5EF4-FFF2-40B4-BE49-F238E27FC236}">
                <a16:creationId xmlns:a16="http://schemas.microsoft.com/office/drawing/2014/main" id="{084F3D74-DD83-81A6-0B91-CCC37FDBA3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7600" y="611503"/>
            <a:ext cx="10936800" cy="7912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MODOS DE JOGO - TRADICIONAL</a:t>
            </a:r>
            <a:endParaRPr dirty="0"/>
          </a:p>
        </p:txBody>
      </p:sp>
      <p:pic>
        <p:nvPicPr>
          <p:cNvPr id="483" name="Google Shape;483;p33">
            <a:extLst>
              <a:ext uri="{FF2B5EF4-FFF2-40B4-BE49-F238E27FC236}">
                <a16:creationId xmlns:a16="http://schemas.microsoft.com/office/drawing/2014/main" id="{7687614E-B208-C50D-2D95-EA8397AAEC89}"/>
              </a:ext>
            </a:extLst>
          </p:cNvPr>
          <p:cNvPicPr preferRelativeResize="0"/>
          <p:nvPr/>
        </p:nvPicPr>
        <p:blipFill rotWithShape="1">
          <a:blip r:embed="rId3"/>
          <a:srcRect l="778" r="778"/>
          <a:stretch/>
        </p:blipFill>
        <p:spPr>
          <a:xfrm>
            <a:off x="6898800" y="2268793"/>
            <a:ext cx="4665600" cy="3506400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84" name="Google Shape;484;p33">
            <a:extLst>
              <a:ext uri="{FF2B5EF4-FFF2-40B4-BE49-F238E27FC236}">
                <a16:creationId xmlns:a16="http://schemas.microsoft.com/office/drawing/2014/main" id="{94D3E3A9-37E5-3C16-C4DB-FD671153B9FF}"/>
              </a:ext>
            </a:extLst>
          </p:cNvPr>
          <p:cNvGrpSpPr/>
          <p:nvPr/>
        </p:nvGrpSpPr>
        <p:grpSpPr>
          <a:xfrm>
            <a:off x="7171719" y="2485948"/>
            <a:ext cx="635280" cy="147600"/>
            <a:chOff x="2147366" y="4139382"/>
            <a:chExt cx="635280" cy="147600"/>
          </a:xfrm>
        </p:grpSpPr>
        <p:sp>
          <p:nvSpPr>
            <p:cNvPr id="485" name="Google Shape;485;p33">
              <a:extLst>
                <a:ext uri="{FF2B5EF4-FFF2-40B4-BE49-F238E27FC236}">
                  <a16:creationId xmlns:a16="http://schemas.microsoft.com/office/drawing/2014/main" id="{CCD83C7B-70D7-C218-CD7F-C873E659E078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>
              <a:extLst>
                <a:ext uri="{FF2B5EF4-FFF2-40B4-BE49-F238E27FC236}">
                  <a16:creationId xmlns:a16="http://schemas.microsoft.com/office/drawing/2014/main" id="{C652178A-1923-8B21-AEE8-E52020E8A4C2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3">
              <a:extLst>
                <a:ext uri="{FF2B5EF4-FFF2-40B4-BE49-F238E27FC236}">
                  <a16:creationId xmlns:a16="http://schemas.microsoft.com/office/drawing/2014/main" id="{3E334120-D645-07E8-6FF5-D3935D6716B3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33">
            <a:extLst>
              <a:ext uri="{FF2B5EF4-FFF2-40B4-BE49-F238E27FC236}">
                <a16:creationId xmlns:a16="http://schemas.microsoft.com/office/drawing/2014/main" id="{DD479094-4C24-989C-61DF-9B39297052C5}"/>
              </a:ext>
            </a:extLst>
          </p:cNvPr>
          <p:cNvGrpSpPr/>
          <p:nvPr/>
        </p:nvGrpSpPr>
        <p:grpSpPr>
          <a:xfrm>
            <a:off x="928445" y="1834034"/>
            <a:ext cx="635280" cy="147600"/>
            <a:chOff x="2147366" y="4139382"/>
            <a:chExt cx="635280" cy="147600"/>
          </a:xfrm>
        </p:grpSpPr>
        <p:sp>
          <p:nvSpPr>
            <p:cNvPr id="489" name="Google Shape;489;p33">
              <a:extLst>
                <a:ext uri="{FF2B5EF4-FFF2-40B4-BE49-F238E27FC236}">
                  <a16:creationId xmlns:a16="http://schemas.microsoft.com/office/drawing/2014/main" id="{4652DC87-9501-A2C0-EEF8-CBD2F0D1F85A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>
              <a:extLst>
                <a:ext uri="{FF2B5EF4-FFF2-40B4-BE49-F238E27FC236}">
                  <a16:creationId xmlns:a16="http://schemas.microsoft.com/office/drawing/2014/main" id="{250D5CD1-E3CA-860D-ABE2-D4E45BEA8474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>
              <a:extLst>
                <a:ext uri="{FF2B5EF4-FFF2-40B4-BE49-F238E27FC236}">
                  <a16:creationId xmlns:a16="http://schemas.microsoft.com/office/drawing/2014/main" id="{59F78E94-A54A-5069-8911-9F4F575E373F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82;p33">
            <a:extLst>
              <a:ext uri="{FF2B5EF4-FFF2-40B4-BE49-F238E27FC236}">
                <a16:creationId xmlns:a16="http://schemas.microsoft.com/office/drawing/2014/main" id="{41ACE23F-DD3A-D3BF-7EF5-71BFDC2D60BB}"/>
              </a:ext>
            </a:extLst>
          </p:cNvPr>
          <p:cNvSpPr txBox="1">
            <a:spLocks/>
          </p:cNvSpPr>
          <p:nvPr/>
        </p:nvSpPr>
        <p:spPr>
          <a:xfrm>
            <a:off x="819911" y="1834033"/>
            <a:ext cx="5942429" cy="441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O modo tradicional preserva a essência original do jogo.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Partida </a:t>
            </a:r>
            <a:r>
              <a:rPr lang="pt-BR" b="1" dirty="0"/>
              <a:t>sem limite de tempo.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Progressão infinita até a primeira colisão</a:t>
            </a:r>
          </a:p>
        </p:txBody>
      </p:sp>
    </p:spTree>
    <p:extLst>
      <p:ext uri="{BB962C8B-B14F-4D97-AF65-F5344CB8AC3E}">
        <p14:creationId xmlns:p14="http://schemas.microsoft.com/office/powerpoint/2010/main" val="106363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C8C1E039-DA69-226B-E3E0-572111172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>
            <a:extLst>
              <a:ext uri="{FF2B5EF4-FFF2-40B4-BE49-F238E27FC236}">
                <a16:creationId xmlns:a16="http://schemas.microsoft.com/office/drawing/2014/main" id="{AFFDA075-AD97-1FE6-0EA5-7172BC54A64A}"/>
              </a:ext>
            </a:extLst>
          </p:cNvPr>
          <p:cNvSpPr/>
          <p:nvPr/>
        </p:nvSpPr>
        <p:spPr>
          <a:xfrm>
            <a:off x="627600" y="1675739"/>
            <a:ext cx="7272300" cy="46465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>
            <a:extLst>
              <a:ext uri="{FF2B5EF4-FFF2-40B4-BE49-F238E27FC236}">
                <a16:creationId xmlns:a16="http://schemas.microsoft.com/office/drawing/2014/main" id="{99D025B7-03CF-1071-698A-2F443FAC38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7600" y="611503"/>
            <a:ext cx="10936800" cy="7912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MODOS DE JOGO - TEMPO</a:t>
            </a:r>
            <a:endParaRPr dirty="0"/>
          </a:p>
        </p:txBody>
      </p:sp>
      <p:pic>
        <p:nvPicPr>
          <p:cNvPr id="483" name="Google Shape;483;p33">
            <a:extLst>
              <a:ext uri="{FF2B5EF4-FFF2-40B4-BE49-F238E27FC236}">
                <a16:creationId xmlns:a16="http://schemas.microsoft.com/office/drawing/2014/main" id="{DD9CC118-8C42-BAD8-7406-8AECF0FDB80B}"/>
              </a:ext>
            </a:extLst>
          </p:cNvPr>
          <p:cNvPicPr preferRelativeResize="0"/>
          <p:nvPr/>
        </p:nvPicPr>
        <p:blipFill rotWithShape="1">
          <a:blip r:embed="rId3"/>
          <a:srcRect t="2737" b="2737"/>
          <a:stretch/>
        </p:blipFill>
        <p:spPr>
          <a:xfrm>
            <a:off x="6898800" y="2268793"/>
            <a:ext cx="4665600" cy="3506400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84" name="Google Shape;484;p33">
            <a:extLst>
              <a:ext uri="{FF2B5EF4-FFF2-40B4-BE49-F238E27FC236}">
                <a16:creationId xmlns:a16="http://schemas.microsoft.com/office/drawing/2014/main" id="{E508655B-A42E-6454-A56C-DF06F93231B0}"/>
              </a:ext>
            </a:extLst>
          </p:cNvPr>
          <p:cNvGrpSpPr/>
          <p:nvPr/>
        </p:nvGrpSpPr>
        <p:grpSpPr>
          <a:xfrm>
            <a:off x="7171719" y="2485948"/>
            <a:ext cx="635280" cy="147600"/>
            <a:chOff x="2147366" y="4139382"/>
            <a:chExt cx="635280" cy="147600"/>
          </a:xfrm>
        </p:grpSpPr>
        <p:sp>
          <p:nvSpPr>
            <p:cNvPr id="485" name="Google Shape;485;p33">
              <a:extLst>
                <a:ext uri="{FF2B5EF4-FFF2-40B4-BE49-F238E27FC236}">
                  <a16:creationId xmlns:a16="http://schemas.microsoft.com/office/drawing/2014/main" id="{98978945-65E3-A5CA-2133-43AA63945038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>
              <a:extLst>
                <a:ext uri="{FF2B5EF4-FFF2-40B4-BE49-F238E27FC236}">
                  <a16:creationId xmlns:a16="http://schemas.microsoft.com/office/drawing/2014/main" id="{642A05F5-502A-07D1-57CE-D15BB2A31508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3">
              <a:extLst>
                <a:ext uri="{FF2B5EF4-FFF2-40B4-BE49-F238E27FC236}">
                  <a16:creationId xmlns:a16="http://schemas.microsoft.com/office/drawing/2014/main" id="{B23189C3-E0ED-FB0A-0855-B3E9FBC1A829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33">
            <a:extLst>
              <a:ext uri="{FF2B5EF4-FFF2-40B4-BE49-F238E27FC236}">
                <a16:creationId xmlns:a16="http://schemas.microsoft.com/office/drawing/2014/main" id="{1C079044-486D-77AA-D620-375E0044140C}"/>
              </a:ext>
            </a:extLst>
          </p:cNvPr>
          <p:cNvGrpSpPr/>
          <p:nvPr/>
        </p:nvGrpSpPr>
        <p:grpSpPr>
          <a:xfrm>
            <a:off x="928445" y="1834034"/>
            <a:ext cx="635280" cy="147600"/>
            <a:chOff x="2147366" y="4139382"/>
            <a:chExt cx="635280" cy="147600"/>
          </a:xfrm>
        </p:grpSpPr>
        <p:sp>
          <p:nvSpPr>
            <p:cNvPr id="489" name="Google Shape;489;p33">
              <a:extLst>
                <a:ext uri="{FF2B5EF4-FFF2-40B4-BE49-F238E27FC236}">
                  <a16:creationId xmlns:a16="http://schemas.microsoft.com/office/drawing/2014/main" id="{5BC21796-23DA-A4EB-874D-31ED6649D82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>
              <a:extLst>
                <a:ext uri="{FF2B5EF4-FFF2-40B4-BE49-F238E27FC236}">
                  <a16:creationId xmlns:a16="http://schemas.microsoft.com/office/drawing/2014/main" id="{F45E79C3-A8F6-4EBE-D4A1-70C9CD73F221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>
              <a:extLst>
                <a:ext uri="{FF2B5EF4-FFF2-40B4-BE49-F238E27FC236}">
                  <a16:creationId xmlns:a16="http://schemas.microsoft.com/office/drawing/2014/main" id="{41005BC3-BB34-85C2-1FA6-5B86F3335466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82;p33">
            <a:extLst>
              <a:ext uri="{FF2B5EF4-FFF2-40B4-BE49-F238E27FC236}">
                <a16:creationId xmlns:a16="http://schemas.microsoft.com/office/drawing/2014/main" id="{F8FE5E2F-667E-76C4-4281-0FC99F115B76}"/>
              </a:ext>
            </a:extLst>
          </p:cNvPr>
          <p:cNvSpPr txBox="1">
            <a:spLocks/>
          </p:cNvSpPr>
          <p:nvPr/>
        </p:nvSpPr>
        <p:spPr>
          <a:xfrm>
            <a:off x="819911" y="1834033"/>
            <a:ext cx="5942429" cy="441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o jogador tem exatamente 60 segundos para alcançar a maior pontuação possível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Tempo fixo de 1 minuto 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Contador regressivo visível na interface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Fim automático quando o tempo esgota</a:t>
            </a:r>
          </a:p>
        </p:txBody>
      </p:sp>
    </p:spTree>
    <p:extLst>
      <p:ext uri="{BB962C8B-B14F-4D97-AF65-F5344CB8AC3E}">
        <p14:creationId xmlns:p14="http://schemas.microsoft.com/office/powerpoint/2010/main" val="4376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414BC14B-23AD-4A85-6B3B-34CC30AE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>
            <a:extLst>
              <a:ext uri="{FF2B5EF4-FFF2-40B4-BE49-F238E27FC236}">
                <a16:creationId xmlns:a16="http://schemas.microsoft.com/office/drawing/2014/main" id="{7FAC4C89-CBE4-9642-A72B-E2161BF7B2A0}"/>
              </a:ext>
            </a:extLst>
          </p:cNvPr>
          <p:cNvSpPr/>
          <p:nvPr/>
        </p:nvSpPr>
        <p:spPr>
          <a:xfrm>
            <a:off x="627600" y="1675739"/>
            <a:ext cx="7272300" cy="46465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>
            <a:extLst>
              <a:ext uri="{FF2B5EF4-FFF2-40B4-BE49-F238E27FC236}">
                <a16:creationId xmlns:a16="http://schemas.microsoft.com/office/drawing/2014/main" id="{11E0CD6C-DBBD-206A-7C07-AEB9CF3557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7600" y="611503"/>
            <a:ext cx="10936800" cy="7912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MODOS DE JOGO - INVERSO</a:t>
            </a:r>
            <a:endParaRPr dirty="0"/>
          </a:p>
        </p:txBody>
      </p:sp>
      <p:pic>
        <p:nvPicPr>
          <p:cNvPr id="483" name="Google Shape;483;p33">
            <a:extLst>
              <a:ext uri="{FF2B5EF4-FFF2-40B4-BE49-F238E27FC236}">
                <a16:creationId xmlns:a16="http://schemas.microsoft.com/office/drawing/2014/main" id="{E5B924AA-CC77-D63B-9763-586352E4B212}"/>
              </a:ext>
            </a:extLst>
          </p:cNvPr>
          <p:cNvPicPr preferRelativeResize="0"/>
          <p:nvPr/>
        </p:nvPicPr>
        <p:blipFill rotWithShape="1">
          <a:blip r:embed="rId3"/>
          <a:srcRect t="1905" b="1905"/>
          <a:stretch/>
        </p:blipFill>
        <p:spPr>
          <a:xfrm>
            <a:off x="6898800" y="2268793"/>
            <a:ext cx="4665600" cy="3506400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84" name="Google Shape;484;p33">
            <a:extLst>
              <a:ext uri="{FF2B5EF4-FFF2-40B4-BE49-F238E27FC236}">
                <a16:creationId xmlns:a16="http://schemas.microsoft.com/office/drawing/2014/main" id="{96733F75-1D92-55BF-86E2-07F9E1B57284}"/>
              </a:ext>
            </a:extLst>
          </p:cNvPr>
          <p:cNvGrpSpPr/>
          <p:nvPr/>
        </p:nvGrpSpPr>
        <p:grpSpPr>
          <a:xfrm>
            <a:off x="7171719" y="2485948"/>
            <a:ext cx="635280" cy="147600"/>
            <a:chOff x="2147366" y="4139382"/>
            <a:chExt cx="635280" cy="147600"/>
          </a:xfrm>
        </p:grpSpPr>
        <p:sp>
          <p:nvSpPr>
            <p:cNvPr id="485" name="Google Shape;485;p33">
              <a:extLst>
                <a:ext uri="{FF2B5EF4-FFF2-40B4-BE49-F238E27FC236}">
                  <a16:creationId xmlns:a16="http://schemas.microsoft.com/office/drawing/2014/main" id="{2572ECDA-FD01-0BF0-D5CD-2D3B0B9CA57F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>
              <a:extLst>
                <a:ext uri="{FF2B5EF4-FFF2-40B4-BE49-F238E27FC236}">
                  <a16:creationId xmlns:a16="http://schemas.microsoft.com/office/drawing/2014/main" id="{07269443-CBAE-4941-3E0E-C5B36001E3BB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3">
              <a:extLst>
                <a:ext uri="{FF2B5EF4-FFF2-40B4-BE49-F238E27FC236}">
                  <a16:creationId xmlns:a16="http://schemas.microsoft.com/office/drawing/2014/main" id="{3308C751-84FD-F416-5EDE-A71FE07E779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33">
            <a:extLst>
              <a:ext uri="{FF2B5EF4-FFF2-40B4-BE49-F238E27FC236}">
                <a16:creationId xmlns:a16="http://schemas.microsoft.com/office/drawing/2014/main" id="{C8982F8C-7FBF-5B34-A9F0-9BA172B25D4B}"/>
              </a:ext>
            </a:extLst>
          </p:cNvPr>
          <p:cNvGrpSpPr/>
          <p:nvPr/>
        </p:nvGrpSpPr>
        <p:grpSpPr>
          <a:xfrm>
            <a:off x="928445" y="1834034"/>
            <a:ext cx="635280" cy="147600"/>
            <a:chOff x="2147366" y="4139382"/>
            <a:chExt cx="635280" cy="147600"/>
          </a:xfrm>
        </p:grpSpPr>
        <p:sp>
          <p:nvSpPr>
            <p:cNvPr id="489" name="Google Shape;489;p33">
              <a:extLst>
                <a:ext uri="{FF2B5EF4-FFF2-40B4-BE49-F238E27FC236}">
                  <a16:creationId xmlns:a16="http://schemas.microsoft.com/office/drawing/2014/main" id="{8A60D90A-C6A4-BC19-1C03-C83729158758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>
              <a:extLst>
                <a:ext uri="{FF2B5EF4-FFF2-40B4-BE49-F238E27FC236}">
                  <a16:creationId xmlns:a16="http://schemas.microsoft.com/office/drawing/2014/main" id="{091A96FA-6389-180D-652A-C94B42D55127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>
              <a:extLst>
                <a:ext uri="{FF2B5EF4-FFF2-40B4-BE49-F238E27FC236}">
                  <a16:creationId xmlns:a16="http://schemas.microsoft.com/office/drawing/2014/main" id="{C214D09E-5D5A-EF76-947A-87C1D2C392CE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82;p33">
            <a:extLst>
              <a:ext uri="{FF2B5EF4-FFF2-40B4-BE49-F238E27FC236}">
                <a16:creationId xmlns:a16="http://schemas.microsoft.com/office/drawing/2014/main" id="{D8F4DE4A-6F5E-5F33-D132-B5C7773E5404}"/>
              </a:ext>
            </a:extLst>
          </p:cNvPr>
          <p:cNvSpPr txBox="1">
            <a:spLocks/>
          </p:cNvSpPr>
          <p:nvPr/>
        </p:nvSpPr>
        <p:spPr>
          <a:xfrm>
            <a:off x="819911" y="1834033"/>
            <a:ext cx="5942429" cy="441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Todos os controles são invertidos, testando a capacidade de adaptação do jogador.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Mesma mecânica do jogo tradicional, mas dificuldade psicológica adicional da mudança de controles.</a:t>
            </a:r>
          </a:p>
        </p:txBody>
      </p:sp>
    </p:spTree>
    <p:extLst>
      <p:ext uri="{BB962C8B-B14F-4D97-AF65-F5344CB8AC3E}">
        <p14:creationId xmlns:p14="http://schemas.microsoft.com/office/powerpoint/2010/main" val="364276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3C5112B9-E2CB-86D2-A778-4F302F507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>
            <a:extLst>
              <a:ext uri="{FF2B5EF4-FFF2-40B4-BE49-F238E27FC236}">
                <a16:creationId xmlns:a16="http://schemas.microsoft.com/office/drawing/2014/main" id="{B3D682B3-7E56-49F4-FBA2-CA65C8FEB649}"/>
              </a:ext>
            </a:extLst>
          </p:cNvPr>
          <p:cNvSpPr/>
          <p:nvPr/>
        </p:nvSpPr>
        <p:spPr>
          <a:xfrm>
            <a:off x="627600" y="1675739"/>
            <a:ext cx="7272300" cy="46465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>
            <a:extLst>
              <a:ext uri="{FF2B5EF4-FFF2-40B4-BE49-F238E27FC236}">
                <a16:creationId xmlns:a16="http://schemas.microsoft.com/office/drawing/2014/main" id="{3F686D0F-BFF0-5979-B2F1-AC7D4BC30C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7600" y="611503"/>
            <a:ext cx="10936800" cy="7912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MODOS DE JOGO – MULTIPLAYER COLAB.</a:t>
            </a:r>
            <a:endParaRPr dirty="0"/>
          </a:p>
        </p:txBody>
      </p:sp>
      <p:pic>
        <p:nvPicPr>
          <p:cNvPr id="483" name="Google Shape;483;p33">
            <a:extLst>
              <a:ext uri="{FF2B5EF4-FFF2-40B4-BE49-F238E27FC236}">
                <a16:creationId xmlns:a16="http://schemas.microsoft.com/office/drawing/2014/main" id="{D71E50CC-A83A-6B10-C6FC-61F6970F6DB7}"/>
              </a:ext>
            </a:extLst>
          </p:cNvPr>
          <p:cNvPicPr preferRelativeResize="0"/>
          <p:nvPr/>
        </p:nvPicPr>
        <p:blipFill rotWithShape="1">
          <a:blip r:embed="rId3"/>
          <a:srcRect t="2592" b="2592"/>
          <a:stretch/>
        </p:blipFill>
        <p:spPr>
          <a:xfrm>
            <a:off x="6898800" y="2268793"/>
            <a:ext cx="4665600" cy="3506400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84" name="Google Shape;484;p33">
            <a:extLst>
              <a:ext uri="{FF2B5EF4-FFF2-40B4-BE49-F238E27FC236}">
                <a16:creationId xmlns:a16="http://schemas.microsoft.com/office/drawing/2014/main" id="{64BBEE0E-ED15-0132-F508-F51B3A5D77CB}"/>
              </a:ext>
            </a:extLst>
          </p:cNvPr>
          <p:cNvGrpSpPr/>
          <p:nvPr/>
        </p:nvGrpSpPr>
        <p:grpSpPr>
          <a:xfrm>
            <a:off x="7171719" y="2485948"/>
            <a:ext cx="635280" cy="147600"/>
            <a:chOff x="2147366" y="4139382"/>
            <a:chExt cx="635280" cy="147600"/>
          </a:xfrm>
        </p:grpSpPr>
        <p:sp>
          <p:nvSpPr>
            <p:cNvPr id="485" name="Google Shape;485;p33">
              <a:extLst>
                <a:ext uri="{FF2B5EF4-FFF2-40B4-BE49-F238E27FC236}">
                  <a16:creationId xmlns:a16="http://schemas.microsoft.com/office/drawing/2014/main" id="{038DE1D2-8D82-10B8-FFED-AAF996BDE603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>
              <a:extLst>
                <a:ext uri="{FF2B5EF4-FFF2-40B4-BE49-F238E27FC236}">
                  <a16:creationId xmlns:a16="http://schemas.microsoft.com/office/drawing/2014/main" id="{8FF9DB67-BE8F-534B-5883-DD62F9A10060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3">
              <a:extLst>
                <a:ext uri="{FF2B5EF4-FFF2-40B4-BE49-F238E27FC236}">
                  <a16:creationId xmlns:a16="http://schemas.microsoft.com/office/drawing/2014/main" id="{1AD67E14-4379-3AED-51CC-97157F91D094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33">
            <a:extLst>
              <a:ext uri="{FF2B5EF4-FFF2-40B4-BE49-F238E27FC236}">
                <a16:creationId xmlns:a16="http://schemas.microsoft.com/office/drawing/2014/main" id="{D5FC431B-D4B2-D7DC-0A0D-ADA9A875D229}"/>
              </a:ext>
            </a:extLst>
          </p:cNvPr>
          <p:cNvGrpSpPr/>
          <p:nvPr/>
        </p:nvGrpSpPr>
        <p:grpSpPr>
          <a:xfrm>
            <a:off x="928445" y="1834034"/>
            <a:ext cx="635280" cy="147600"/>
            <a:chOff x="2147366" y="4139382"/>
            <a:chExt cx="635280" cy="147600"/>
          </a:xfrm>
        </p:grpSpPr>
        <p:sp>
          <p:nvSpPr>
            <p:cNvPr id="489" name="Google Shape;489;p33">
              <a:extLst>
                <a:ext uri="{FF2B5EF4-FFF2-40B4-BE49-F238E27FC236}">
                  <a16:creationId xmlns:a16="http://schemas.microsoft.com/office/drawing/2014/main" id="{DC5CCF44-511E-7956-29DC-66A7ECF930FA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>
              <a:extLst>
                <a:ext uri="{FF2B5EF4-FFF2-40B4-BE49-F238E27FC236}">
                  <a16:creationId xmlns:a16="http://schemas.microsoft.com/office/drawing/2014/main" id="{372C672B-2DD6-98F8-D423-97ABB1D4997C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>
              <a:extLst>
                <a:ext uri="{FF2B5EF4-FFF2-40B4-BE49-F238E27FC236}">
                  <a16:creationId xmlns:a16="http://schemas.microsoft.com/office/drawing/2014/main" id="{E8BAEDE0-CCFA-3E95-F179-C314FFFE6355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82;p33">
            <a:extLst>
              <a:ext uri="{FF2B5EF4-FFF2-40B4-BE49-F238E27FC236}">
                <a16:creationId xmlns:a16="http://schemas.microsoft.com/office/drawing/2014/main" id="{A85F95E0-F3D2-1AF1-3875-20DB65D248B0}"/>
              </a:ext>
            </a:extLst>
          </p:cNvPr>
          <p:cNvSpPr txBox="1">
            <a:spLocks/>
          </p:cNvSpPr>
          <p:nvPr/>
        </p:nvSpPr>
        <p:spPr>
          <a:xfrm>
            <a:off x="819911" y="1834033"/>
            <a:ext cx="5942429" cy="441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Cobras diferentes na mesma tela, trabalhando em equipe para maximizar a pontuação.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Jogador 1 controla com setas do teclado e Jogador 2 controla com teclas WASD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Ambas as cobras coletam pontos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Qualquer cobra que colidir termina o jogo automaticamente</a:t>
            </a:r>
          </a:p>
        </p:txBody>
      </p:sp>
    </p:spTree>
    <p:extLst>
      <p:ext uri="{BB962C8B-B14F-4D97-AF65-F5344CB8AC3E}">
        <p14:creationId xmlns:p14="http://schemas.microsoft.com/office/powerpoint/2010/main" val="338425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E119E6CA-50E5-F177-52CF-4EFA43592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>
            <a:extLst>
              <a:ext uri="{FF2B5EF4-FFF2-40B4-BE49-F238E27FC236}">
                <a16:creationId xmlns:a16="http://schemas.microsoft.com/office/drawing/2014/main" id="{F245A0A5-3B57-BB6A-3CAE-C2E7C04D0087}"/>
              </a:ext>
            </a:extLst>
          </p:cNvPr>
          <p:cNvSpPr/>
          <p:nvPr/>
        </p:nvSpPr>
        <p:spPr>
          <a:xfrm>
            <a:off x="627599" y="1675739"/>
            <a:ext cx="3596057" cy="2185061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>
            <a:extLst>
              <a:ext uri="{FF2B5EF4-FFF2-40B4-BE49-F238E27FC236}">
                <a16:creationId xmlns:a16="http://schemas.microsoft.com/office/drawing/2014/main" id="{AC7EF589-2847-CDDB-7347-0F20DE1F48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7600" y="611503"/>
            <a:ext cx="10936800" cy="7912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POWER-UPS</a:t>
            </a:r>
            <a:endParaRPr dirty="0"/>
          </a:p>
        </p:txBody>
      </p:sp>
      <p:grpSp>
        <p:nvGrpSpPr>
          <p:cNvPr id="488" name="Google Shape;488;p33">
            <a:extLst>
              <a:ext uri="{FF2B5EF4-FFF2-40B4-BE49-F238E27FC236}">
                <a16:creationId xmlns:a16="http://schemas.microsoft.com/office/drawing/2014/main" id="{F1A27729-A822-1693-DFA7-76CF75937AC0}"/>
              </a:ext>
            </a:extLst>
          </p:cNvPr>
          <p:cNvGrpSpPr/>
          <p:nvPr/>
        </p:nvGrpSpPr>
        <p:grpSpPr>
          <a:xfrm>
            <a:off x="928445" y="1834034"/>
            <a:ext cx="635280" cy="147600"/>
            <a:chOff x="2147366" y="4139382"/>
            <a:chExt cx="635280" cy="147600"/>
          </a:xfrm>
        </p:grpSpPr>
        <p:sp>
          <p:nvSpPr>
            <p:cNvPr id="489" name="Google Shape;489;p33">
              <a:extLst>
                <a:ext uri="{FF2B5EF4-FFF2-40B4-BE49-F238E27FC236}">
                  <a16:creationId xmlns:a16="http://schemas.microsoft.com/office/drawing/2014/main" id="{7A5074DF-D1BA-35A6-F970-29D535E6E4BF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>
              <a:extLst>
                <a:ext uri="{FF2B5EF4-FFF2-40B4-BE49-F238E27FC236}">
                  <a16:creationId xmlns:a16="http://schemas.microsoft.com/office/drawing/2014/main" id="{C94BE2B1-08B8-E448-3A32-745B67FC10D1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>
              <a:extLst>
                <a:ext uri="{FF2B5EF4-FFF2-40B4-BE49-F238E27FC236}">
                  <a16:creationId xmlns:a16="http://schemas.microsoft.com/office/drawing/2014/main" id="{253360D8-802D-AD0D-DC24-33CE7215FE6B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82;p33">
            <a:extLst>
              <a:ext uri="{FF2B5EF4-FFF2-40B4-BE49-F238E27FC236}">
                <a16:creationId xmlns:a16="http://schemas.microsoft.com/office/drawing/2014/main" id="{BEAF5BE5-D382-0467-265F-14FBFA327F77}"/>
              </a:ext>
            </a:extLst>
          </p:cNvPr>
          <p:cNvSpPr txBox="1">
            <a:spLocks/>
          </p:cNvSpPr>
          <p:nvPr/>
        </p:nvSpPr>
        <p:spPr>
          <a:xfrm>
            <a:off x="778021" y="2335265"/>
            <a:ext cx="3295211" cy="124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r>
              <a:rPr lang="pt-BR" dirty="0"/>
              <a:t>Velocidade duplicada por 5 segundos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628567-0F9E-1AD1-40A0-1C2435960B93}"/>
              </a:ext>
            </a:extLst>
          </p:cNvPr>
          <p:cNvSpPr txBox="1"/>
          <p:nvPr/>
        </p:nvSpPr>
        <p:spPr>
          <a:xfrm>
            <a:off x="816106" y="2089044"/>
            <a:ext cx="329521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BA94E9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</a:rPr>
              <a:t>TURBO (T)</a:t>
            </a:r>
            <a:endParaRPr lang="pt-BR" dirty="0"/>
          </a:p>
        </p:txBody>
      </p:sp>
      <p:sp>
        <p:nvSpPr>
          <p:cNvPr id="15" name="Google Shape;480;p33">
            <a:extLst>
              <a:ext uri="{FF2B5EF4-FFF2-40B4-BE49-F238E27FC236}">
                <a16:creationId xmlns:a16="http://schemas.microsoft.com/office/drawing/2014/main" id="{34EF1F16-C0CE-8CBE-B66A-EB1943E9ECE7}"/>
              </a:ext>
            </a:extLst>
          </p:cNvPr>
          <p:cNvSpPr/>
          <p:nvPr/>
        </p:nvSpPr>
        <p:spPr>
          <a:xfrm>
            <a:off x="4524502" y="1675739"/>
            <a:ext cx="3596057" cy="2185061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488;p33">
            <a:extLst>
              <a:ext uri="{FF2B5EF4-FFF2-40B4-BE49-F238E27FC236}">
                <a16:creationId xmlns:a16="http://schemas.microsoft.com/office/drawing/2014/main" id="{92848E51-F098-AABB-54FC-EF775ECD908E}"/>
              </a:ext>
            </a:extLst>
          </p:cNvPr>
          <p:cNvGrpSpPr/>
          <p:nvPr/>
        </p:nvGrpSpPr>
        <p:grpSpPr>
          <a:xfrm>
            <a:off x="4825348" y="1834034"/>
            <a:ext cx="635280" cy="147600"/>
            <a:chOff x="2147366" y="4139382"/>
            <a:chExt cx="635280" cy="147600"/>
          </a:xfrm>
        </p:grpSpPr>
        <p:sp>
          <p:nvSpPr>
            <p:cNvPr id="17" name="Google Shape;489;p33">
              <a:extLst>
                <a:ext uri="{FF2B5EF4-FFF2-40B4-BE49-F238E27FC236}">
                  <a16:creationId xmlns:a16="http://schemas.microsoft.com/office/drawing/2014/main" id="{FB955CEA-5D6D-1CED-01E1-8BD5E9A310CA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90;p33">
              <a:extLst>
                <a:ext uri="{FF2B5EF4-FFF2-40B4-BE49-F238E27FC236}">
                  <a16:creationId xmlns:a16="http://schemas.microsoft.com/office/drawing/2014/main" id="{78EA61F4-8CD2-27E7-1BA0-D9D084066976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91;p33">
              <a:extLst>
                <a:ext uri="{FF2B5EF4-FFF2-40B4-BE49-F238E27FC236}">
                  <a16:creationId xmlns:a16="http://schemas.microsoft.com/office/drawing/2014/main" id="{B0F82DAC-23E5-99B3-039E-F24E8F1F7EDF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482;p33">
            <a:extLst>
              <a:ext uri="{FF2B5EF4-FFF2-40B4-BE49-F238E27FC236}">
                <a16:creationId xmlns:a16="http://schemas.microsoft.com/office/drawing/2014/main" id="{5E274A2D-ADA8-45F7-7C22-D7A71B157B40}"/>
              </a:ext>
            </a:extLst>
          </p:cNvPr>
          <p:cNvSpPr txBox="1">
            <a:spLocks/>
          </p:cNvSpPr>
          <p:nvPr/>
        </p:nvSpPr>
        <p:spPr>
          <a:xfrm>
            <a:off x="4674924" y="2335265"/>
            <a:ext cx="3295211" cy="124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r>
              <a:rPr lang="pt-BR" dirty="0"/>
              <a:t>Velocidade reduzida para maior controle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F4537DA-1B63-58AD-9F27-4C304C64F3FA}"/>
              </a:ext>
            </a:extLst>
          </p:cNvPr>
          <p:cNvSpPr txBox="1"/>
          <p:nvPr/>
        </p:nvSpPr>
        <p:spPr>
          <a:xfrm>
            <a:off x="4713009" y="2089044"/>
            <a:ext cx="329521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BA94E9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</a:rPr>
              <a:t>SLOW (S)</a:t>
            </a:r>
            <a:endParaRPr lang="pt-BR" dirty="0"/>
          </a:p>
        </p:txBody>
      </p:sp>
      <p:sp>
        <p:nvSpPr>
          <p:cNvPr id="22" name="Google Shape;480;p33">
            <a:extLst>
              <a:ext uri="{FF2B5EF4-FFF2-40B4-BE49-F238E27FC236}">
                <a16:creationId xmlns:a16="http://schemas.microsoft.com/office/drawing/2014/main" id="{8162ABFE-93D7-C5E8-5DE7-A7134691850D}"/>
              </a:ext>
            </a:extLst>
          </p:cNvPr>
          <p:cNvSpPr/>
          <p:nvPr/>
        </p:nvSpPr>
        <p:spPr>
          <a:xfrm>
            <a:off x="627599" y="4133824"/>
            <a:ext cx="3596057" cy="2185061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488;p33">
            <a:extLst>
              <a:ext uri="{FF2B5EF4-FFF2-40B4-BE49-F238E27FC236}">
                <a16:creationId xmlns:a16="http://schemas.microsoft.com/office/drawing/2014/main" id="{161BD3A2-648A-0C09-9AF1-616CC9DD955F}"/>
              </a:ext>
            </a:extLst>
          </p:cNvPr>
          <p:cNvGrpSpPr/>
          <p:nvPr/>
        </p:nvGrpSpPr>
        <p:grpSpPr>
          <a:xfrm>
            <a:off x="928445" y="4292119"/>
            <a:ext cx="635280" cy="147600"/>
            <a:chOff x="2147366" y="4139382"/>
            <a:chExt cx="635280" cy="147600"/>
          </a:xfrm>
        </p:grpSpPr>
        <p:sp>
          <p:nvSpPr>
            <p:cNvPr id="24" name="Google Shape;489;p33">
              <a:extLst>
                <a:ext uri="{FF2B5EF4-FFF2-40B4-BE49-F238E27FC236}">
                  <a16:creationId xmlns:a16="http://schemas.microsoft.com/office/drawing/2014/main" id="{389743D2-2011-1BCC-A54E-B7246C7B465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90;p33">
              <a:extLst>
                <a:ext uri="{FF2B5EF4-FFF2-40B4-BE49-F238E27FC236}">
                  <a16:creationId xmlns:a16="http://schemas.microsoft.com/office/drawing/2014/main" id="{6426631B-7282-CBCA-3375-46E7BB9C24AB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91;p33">
              <a:extLst>
                <a:ext uri="{FF2B5EF4-FFF2-40B4-BE49-F238E27FC236}">
                  <a16:creationId xmlns:a16="http://schemas.microsoft.com/office/drawing/2014/main" id="{CDAAD66E-313E-BF8C-8A57-73A534BD7BA9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482;p33">
            <a:extLst>
              <a:ext uri="{FF2B5EF4-FFF2-40B4-BE49-F238E27FC236}">
                <a16:creationId xmlns:a16="http://schemas.microsoft.com/office/drawing/2014/main" id="{70BA5C77-4E01-EF18-5EA3-746A0EC0D13D}"/>
              </a:ext>
            </a:extLst>
          </p:cNvPr>
          <p:cNvSpPr txBox="1">
            <a:spLocks/>
          </p:cNvSpPr>
          <p:nvPr/>
        </p:nvSpPr>
        <p:spPr>
          <a:xfrm>
            <a:off x="778021" y="4793350"/>
            <a:ext cx="3295211" cy="124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r>
              <a:rPr lang="pt-BR" dirty="0"/>
              <a:t>Invencibilidade temporária contra colisões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1DDC884-7267-CD04-168B-315B7215C481}"/>
              </a:ext>
            </a:extLst>
          </p:cNvPr>
          <p:cNvSpPr txBox="1"/>
          <p:nvPr/>
        </p:nvSpPr>
        <p:spPr>
          <a:xfrm>
            <a:off x="816106" y="4547129"/>
            <a:ext cx="329521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BA94E9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</a:rPr>
              <a:t>IMUNIDADE (I)</a:t>
            </a:r>
            <a:endParaRPr lang="pt-BR" dirty="0"/>
          </a:p>
        </p:txBody>
      </p:sp>
      <p:sp>
        <p:nvSpPr>
          <p:cNvPr id="36" name="Google Shape;480;p33">
            <a:extLst>
              <a:ext uri="{FF2B5EF4-FFF2-40B4-BE49-F238E27FC236}">
                <a16:creationId xmlns:a16="http://schemas.microsoft.com/office/drawing/2014/main" id="{D53831C6-0E5D-4903-32A9-C20232CDB913}"/>
              </a:ext>
            </a:extLst>
          </p:cNvPr>
          <p:cNvSpPr/>
          <p:nvPr/>
        </p:nvSpPr>
        <p:spPr>
          <a:xfrm>
            <a:off x="4524502" y="4133824"/>
            <a:ext cx="3596057" cy="2185061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488;p33">
            <a:extLst>
              <a:ext uri="{FF2B5EF4-FFF2-40B4-BE49-F238E27FC236}">
                <a16:creationId xmlns:a16="http://schemas.microsoft.com/office/drawing/2014/main" id="{373ACFA8-6DA6-C15B-3C37-FAFE33D2F7E9}"/>
              </a:ext>
            </a:extLst>
          </p:cNvPr>
          <p:cNvGrpSpPr/>
          <p:nvPr/>
        </p:nvGrpSpPr>
        <p:grpSpPr>
          <a:xfrm>
            <a:off x="4825348" y="4292119"/>
            <a:ext cx="635280" cy="147600"/>
            <a:chOff x="2147366" y="4139382"/>
            <a:chExt cx="635280" cy="147600"/>
          </a:xfrm>
        </p:grpSpPr>
        <p:sp>
          <p:nvSpPr>
            <p:cNvPr id="38" name="Google Shape;489;p33">
              <a:extLst>
                <a:ext uri="{FF2B5EF4-FFF2-40B4-BE49-F238E27FC236}">
                  <a16:creationId xmlns:a16="http://schemas.microsoft.com/office/drawing/2014/main" id="{00A017B5-A60E-3AAC-B6E2-26B7C114061E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90;p33">
              <a:extLst>
                <a:ext uri="{FF2B5EF4-FFF2-40B4-BE49-F238E27FC236}">
                  <a16:creationId xmlns:a16="http://schemas.microsoft.com/office/drawing/2014/main" id="{0471EC14-5F78-B081-81F9-755586021CC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91;p33">
              <a:extLst>
                <a:ext uri="{FF2B5EF4-FFF2-40B4-BE49-F238E27FC236}">
                  <a16:creationId xmlns:a16="http://schemas.microsoft.com/office/drawing/2014/main" id="{F2395EC1-B876-239D-A160-121AF2FBC091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82;p33">
            <a:extLst>
              <a:ext uri="{FF2B5EF4-FFF2-40B4-BE49-F238E27FC236}">
                <a16:creationId xmlns:a16="http://schemas.microsoft.com/office/drawing/2014/main" id="{99935B75-56D8-F02B-80E5-8817A990742A}"/>
              </a:ext>
            </a:extLst>
          </p:cNvPr>
          <p:cNvSpPr txBox="1">
            <a:spLocks/>
          </p:cNvSpPr>
          <p:nvPr/>
        </p:nvSpPr>
        <p:spPr>
          <a:xfrm>
            <a:off x="4618441" y="4769053"/>
            <a:ext cx="3295211" cy="124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r>
              <a:rPr lang="pt-BR" dirty="0"/>
              <a:t>Frutas valem 20 pontos por 10 segundos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53398E0-2CC2-655D-7BBE-90B0986EF859}"/>
              </a:ext>
            </a:extLst>
          </p:cNvPr>
          <p:cNvSpPr txBox="1"/>
          <p:nvPr/>
        </p:nvSpPr>
        <p:spPr>
          <a:xfrm>
            <a:off x="4713009" y="4547129"/>
            <a:ext cx="329521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BA94E9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</a:rPr>
              <a:t>DOUBLE POINT(D)</a:t>
            </a:r>
            <a:endParaRPr lang="pt-BR" dirty="0"/>
          </a:p>
        </p:txBody>
      </p:sp>
      <p:sp>
        <p:nvSpPr>
          <p:cNvPr id="43" name="Google Shape;480;p33">
            <a:extLst>
              <a:ext uri="{FF2B5EF4-FFF2-40B4-BE49-F238E27FC236}">
                <a16:creationId xmlns:a16="http://schemas.microsoft.com/office/drawing/2014/main" id="{9B3D84FE-A262-5D52-05CA-46202074EB7E}"/>
              </a:ext>
            </a:extLst>
          </p:cNvPr>
          <p:cNvSpPr/>
          <p:nvPr/>
        </p:nvSpPr>
        <p:spPr>
          <a:xfrm>
            <a:off x="8421406" y="1675739"/>
            <a:ext cx="2992574" cy="46431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88;p33">
            <a:extLst>
              <a:ext uri="{FF2B5EF4-FFF2-40B4-BE49-F238E27FC236}">
                <a16:creationId xmlns:a16="http://schemas.microsoft.com/office/drawing/2014/main" id="{D90425AC-17A6-16E1-9DB6-C23A2C03E84B}"/>
              </a:ext>
            </a:extLst>
          </p:cNvPr>
          <p:cNvGrpSpPr/>
          <p:nvPr/>
        </p:nvGrpSpPr>
        <p:grpSpPr>
          <a:xfrm>
            <a:off x="8722251" y="1834034"/>
            <a:ext cx="635280" cy="147600"/>
            <a:chOff x="2147366" y="4139382"/>
            <a:chExt cx="635280" cy="147600"/>
          </a:xfrm>
        </p:grpSpPr>
        <p:sp>
          <p:nvSpPr>
            <p:cNvPr id="45" name="Google Shape;489;p33">
              <a:extLst>
                <a:ext uri="{FF2B5EF4-FFF2-40B4-BE49-F238E27FC236}">
                  <a16:creationId xmlns:a16="http://schemas.microsoft.com/office/drawing/2014/main" id="{17BE0416-32B1-2C57-64D0-96187207D43E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90;p33">
              <a:extLst>
                <a:ext uri="{FF2B5EF4-FFF2-40B4-BE49-F238E27FC236}">
                  <a16:creationId xmlns:a16="http://schemas.microsoft.com/office/drawing/2014/main" id="{27CCB01F-3500-4D87-1786-A563E4C53266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91;p33">
              <a:extLst>
                <a:ext uri="{FF2B5EF4-FFF2-40B4-BE49-F238E27FC236}">
                  <a16:creationId xmlns:a16="http://schemas.microsoft.com/office/drawing/2014/main" id="{E4D18DFB-C89C-1D03-8CD8-D422336281D7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482;p33">
            <a:extLst>
              <a:ext uri="{FF2B5EF4-FFF2-40B4-BE49-F238E27FC236}">
                <a16:creationId xmlns:a16="http://schemas.microsoft.com/office/drawing/2014/main" id="{ABE94E08-C6F8-68A1-D72B-24957E5F1AFE}"/>
              </a:ext>
            </a:extLst>
          </p:cNvPr>
          <p:cNvSpPr txBox="1">
            <a:spLocks/>
          </p:cNvSpPr>
          <p:nvPr/>
        </p:nvSpPr>
        <p:spPr>
          <a:xfrm>
            <a:off x="8565593" y="1907834"/>
            <a:ext cx="2704199" cy="396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10 segundos na tela antes de desaparecer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Aparição Aleatória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 err="1"/>
              <a:t>Simbolos</a:t>
            </a:r>
            <a:r>
              <a:rPr lang="pt-BR" dirty="0"/>
              <a:t> únicos para identificação</a:t>
            </a:r>
          </a:p>
        </p:txBody>
      </p:sp>
    </p:spTree>
    <p:extLst>
      <p:ext uri="{BB962C8B-B14F-4D97-AF65-F5344CB8AC3E}">
        <p14:creationId xmlns:p14="http://schemas.microsoft.com/office/powerpoint/2010/main" val="305457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18EB18DB-F7CD-5D67-0332-77C72814A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>
            <a:extLst>
              <a:ext uri="{FF2B5EF4-FFF2-40B4-BE49-F238E27FC236}">
                <a16:creationId xmlns:a16="http://schemas.microsoft.com/office/drawing/2014/main" id="{E9AF8AF4-FAA1-7B35-7C91-8CD45F217707}"/>
              </a:ext>
            </a:extLst>
          </p:cNvPr>
          <p:cNvSpPr/>
          <p:nvPr/>
        </p:nvSpPr>
        <p:spPr>
          <a:xfrm>
            <a:off x="627600" y="1675739"/>
            <a:ext cx="5219844" cy="46465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>
            <a:extLst>
              <a:ext uri="{FF2B5EF4-FFF2-40B4-BE49-F238E27FC236}">
                <a16:creationId xmlns:a16="http://schemas.microsoft.com/office/drawing/2014/main" id="{7A3AC08E-BB74-81DB-9613-3FA2EB7375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7600" y="611503"/>
            <a:ext cx="10936800" cy="7912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CONCEITOS TRABALHADOS - STRUCTS</a:t>
            </a:r>
            <a:endParaRPr dirty="0"/>
          </a:p>
        </p:txBody>
      </p:sp>
      <p:grpSp>
        <p:nvGrpSpPr>
          <p:cNvPr id="488" name="Google Shape;488;p33">
            <a:extLst>
              <a:ext uri="{FF2B5EF4-FFF2-40B4-BE49-F238E27FC236}">
                <a16:creationId xmlns:a16="http://schemas.microsoft.com/office/drawing/2014/main" id="{718B3E02-839F-1264-B1E1-ACDD547DFED0}"/>
              </a:ext>
            </a:extLst>
          </p:cNvPr>
          <p:cNvGrpSpPr/>
          <p:nvPr/>
        </p:nvGrpSpPr>
        <p:grpSpPr>
          <a:xfrm>
            <a:off x="928445" y="1834034"/>
            <a:ext cx="635280" cy="147600"/>
            <a:chOff x="2147366" y="4139382"/>
            <a:chExt cx="635280" cy="147600"/>
          </a:xfrm>
        </p:grpSpPr>
        <p:sp>
          <p:nvSpPr>
            <p:cNvPr id="489" name="Google Shape;489;p33">
              <a:extLst>
                <a:ext uri="{FF2B5EF4-FFF2-40B4-BE49-F238E27FC236}">
                  <a16:creationId xmlns:a16="http://schemas.microsoft.com/office/drawing/2014/main" id="{1620086F-A034-1BDF-9C74-D3B8081F52F4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>
              <a:extLst>
                <a:ext uri="{FF2B5EF4-FFF2-40B4-BE49-F238E27FC236}">
                  <a16:creationId xmlns:a16="http://schemas.microsoft.com/office/drawing/2014/main" id="{CC0DCF5F-5D1E-3133-1E22-AE1A5FC2FA02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>
              <a:extLst>
                <a:ext uri="{FF2B5EF4-FFF2-40B4-BE49-F238E27FC236}">
                  <a16:creationId xmlns:a16="http://schemas.microsoft.com/office/drawing/2014/main" id="{73CAC7ED-2E1F-23C9-1318-21B59E90FBE7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82;p33">
            <a:extLst>
              <a:ext uri="{FF2B5EF4-FFF2-40B4-BE49-F238E27FC236}">
                <a16:creationId xmlns:a16="http://schemas.microsoft.com/office/drawing/2014/main" id="{453F28D2-5B9B-90E6-304C-2B5B80D8F68A}"/>
              </a:ext>
            </a:extLst>
          </p:cNvPr>
          <p:cNvSpPr txBox="1">
            <a:spLocks/>
          </p:cNvSpPr>
          <p:nvPr/>
        </p:nvSpPr>
        <p:spPr>
          <a:xfrm>
            <a:off x="876155" y="2776781"/>
            <a:ext cx="4971289" cy="316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Coordenadas </a:t>
            </a:r>
            <a:r>
              <a:rPr lang="pt-BR" dirty="0" err="1"/>
              <a:t>x,y</a:t>
            </a:r>
            <a:r>
              <a:rPr lang="pt-BR" dirty="0"/>
              <a:t> no campo de jogo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Utilizada para localizar elementos na tela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Base para todas as posições de objetos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A86FD1-B5F5-25F3-A539-A09D5FA792A1}"/>
              </a:ext>
            </a:extLst>
          </p:cNvPr>
          <p:cNvSpPr txBox="1"/>
          <p:nvPr/>
        </p:nvSpPr>
        <p:spPr>
          <a:xfrm>
            <a:off x="928445" y="2284338"/>
            <a:ext cx="47030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2600" b="1" dirty="0">
                <a:solidFill>
                  <a:srgbClr val="BA94E9"/>
                </a:solidFill>
                <a:latin typeface="Roboto Mono"/>
                <a:ea typeface="Roboto Mono"/>
                <a:sym typeface="Roboto Mono"/>
              </a:rPr>
              <a:t>P</a:t>
            </a:r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BA94E9"/>
                </a:solidFill>
                <a:effectLst/>
                <a:uLnTx/>
                <a:uFillTx/>
                <a:latin typeface="Roboto Mono"/>
                <a:ea typeface="Roboto Mono"/>
                <a:cs typeface="Arial"/>
                <a:sym typeface="Roboto Mono"/>
              </a:rPr>
              <a:t>osicao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480;p33">
            <a:extLst>
              <a:ext uri="{FF2B5EF4-FFF2-40B4-BE49-F238E27FC236}">
                <a16:creationId xmlns:a16="http://schemas.microsoft.com/office/drawing/2014/main" id="{6406B5EE-AAFA-BA77-1195-05C37D5C9AB3}"/>
              </a:ext>
            </a:extLst>
          </p:cNvPr>
          <p:cNvSpPr/>
          <p:nvPr/>
        </p:nvSpPr>
        <p:spPr>
          <a:xfrm>
            <a:off x="6344556" y="1675739"/>
            <a:ext cx="5219844" cy="46465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488;p33">
            <a:extLst>
              <a:ext uri="{FF2B5EF4-FFF2-40B4-BE49-F238E27FC236}">
                <a16:creationId xmlns:a16="http://schemas.microsoft.com/office/drawing/2014/main" id="{C01C633E-F211-6F7D-2C43-A6CE4C93828D}"/>
              </a:ext>
            </a:extLst>
          </p:cNvPr>
          <p:cNvGrpSpPr/>
          <p:nvPr/>
        </p:nvGrpSpPr>
        <p:grpSpPr>
          <a:xfrm>
            <a:off x="6645401" y="1834034"/>
            <a:ext cx="635280" cy="147600"/>
            <a:chOff x="2147366" y="4139382"/>
            <a:chExt cx="635280" cy="147600"/>
          </a:xfrm>
        </p:grpSpPr>
        <p:sp>
          <p:nvSpPr>
            <p:cNvPr id="24" name="Google Shape;489;p33">
              <a:extLst>
                <a:ext uri="{FF2B5EF4-FFF2-40B4-BE49-F238E27FC236}">
                  <a16:creationId xmlns:a16="http://schemas.microsoft.com/office/drawing/2014/main" id="{A43525B6-7F7A-8F02-F407-396BE8BABD43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90;p33">
              <a:extLst>
                <a:ext uri="{FF2B5EF4-FFF2-40B4-BE49-F238E27FC236}">
                  <a16:creationId xmlns:a16="http://schemas.microsoft.com/office/drawing/2014/main" id="{52EC18F5-B191-975A-F741-F26DF7637523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91;p33">
              <a:extLst>
                <a:ext uri="{FF2B5EF4-FFF2-40B4-BE49-F238E27FC236}">
                  <a16:creationId xmlns:a16="http://schemas.microsoft.com/office/drawing/2014/main" id="{1EAD59FC-AB70-C729-628B-504BC479CDA8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482;p33">
            <a:extLst>
              <a:ext uri="{FF2B5EF4-FFF2-40B4-BE49-F238E27FC236}">
                <a16:creationId xmlns:a16="http://schemas.microsoft.com/office/drawing/2014/main" id="{B4724C32-AD66-BB96-105C-155980CF27FF}"/>
              </a:ext>
            </a:extLst>
          </p:cNvPr>
          <p:cNvSpPr txBox="1">
            <a:spLocks/>
          </p:cNvSpPr>
          <p:nvPr/>
        </p:nvSpPr>
        <p:spPr>
          <a:xfrm>
            <a:off x="6593111" y="2776781"/>
            <a:ext cx="4971289" cy="316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 err="1"/>
              <a:t>Array</a:t>
            </a:r>
            <a:r>
              <a:rPr lang="pt-BR" dirty="0"/>
              <a:t> de posições do corpo 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Tamanho atual e direção de movimento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</a:pPr>
            <a:r>
              <a:rPr lang="pt-BR" dirty="0"/>
              <a:t>Gerencia estado completo da cobra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E1D1FEC-43BA-9A72-8C0F-641978A6629F}"/>
              </a:ext>
            </a:extLst>
          </p:cNvPr>
          <p:cNvSpPr txBox="1"/>
          <p:nvPr/>
        </p:nvSpPr>
        <p:spPr>
          <a:xfrm>
            <a:off x="6645401" y="2284338"/>
            <a:ext cx="47030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BA94E9"/>
                </a:solidFill>
                <a:effectLst/>
                <a:uLnTx/>
                <a:uFillTx/>
                <a:latin typeface="Roboto Mono"/>
                <a:ea typeface="Roboto Mono"/>
                <a:cs typeface="Arial"/>
                <a:sym typeface="Roboto Mono"/>
              </a:rPr>
              <a:t>Cobra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92599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Widescreen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Abril Fatface</vt:lpstr>
      <vt:lpstr>Aldrich</vt:lpstr>
      <vt:lpstr>Arial</vt:lpstr>
      <vt:lpstr>Calibri</vt:lpstr>
      <vt:lpstr>Roboto</vt:lpstr>
      <vt:lpstr>Roboto Mono</vt:lpstr>
      <vt:lpstr>SlidesMania</vt:lpstr>
      <vt:lpstr>JOGO EM C NeoSnake</vt:lpstr>
      <vt:lpstr>CONTEXTUALIZANDO</vt:lpstr>
      <vt:lpstr>INOVAÇÕES</vt:lpstr>
      <vt:lpstr>MODOS DE JOGO - TRADICIONAL</vt:lpstr>
      <vt:lpstr>MODOS DE JOGO - TEMPO</vt:lpstr>
      <vt:lpstr>MODOS DE JOGO - INVERSO</vt:lpstr>
      <vt:lpstr>MODOS DE JOGO – MULTIPLAYER COLAB.</vt:lpstr>
      <vt:lpstr>POWER-UPS</vt:lpstr>
      <vt:lpstr>CONCEITOS TRABALHADOS - STRUCTS</vt:lpstr>
      <vt:lpstr>CONCEITOS TRABALHADOS - STRUCTS</vt:lpstr>
      <vt:lpstr>CONCEITOS TRABALHADOS - FUNÇÕES</vt:lpstr>
      <vt:lpstr>CONCEITOS TRABALHADOS - FUNÇÕES</vt:lpstr>
      <vt:lpstr>CONCEITOS TRABALHADOS - PONTEIROS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Vinicius</dc:creator>
  <cp:lastModifiedBy>Vinicius Meurer</cp:lastModifiedBy>
  <cp:revision>1</cp:revision>
  <dcterms:modified xsi:type="dcterms:W3CDTF">2025-06-13T03:48:03Z</dcterms:modified>
</cp:coreProperties>
</file>