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76" r:id="rId5"/>
    <p:sldId id="283" r:id="rId6"/>
    <p:sldId id="281" r:id="rId7"/>
    <p:sldId id="284" r:id="rId8"/>
    <p:sldId id="285" r:id="rId9"/>
    <p:sldId id="282" r:id="rId10"/>
    <p:sldId id="286" r:id="rId11"/>
    <p:sldId id="287" r:id="rId12"/>
    <p:sldId id="288" r:id="rId13"/>
    <p:sldId id="293" r:id="rId14"/>
    <p:sldId id="294" r:id="rId15"/>
    <p:sldId id="295" r:id="rId16"/>
    <p:sldId id="289" r:id="rId17"/>
    <p:sldId id="290" r:id="rId18"/>
    <p:sldId id="291" r:id="rId19"/>
    <p:sldId id="292" r:id="rId20"/>
    <p:sldId id="296" r:id="rId21"/>
    <p:sldId id="298" r:id="rId22"/>
    <p:sldId id="299" r:id="rId23"/>
    <p:sldId id="26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rest Elliott" initials="FE" lastIdx="3" clrIdx="0">
    <p:extLst>
      <p:ext uri="{19B8F6BF-5375-455C-9EA6-DF929625EA0E}">
        <p15:presenceInfo xmlns:p15="http://schemas.microsoft.com/office/powerpoint/2012/main" userId="S::forrest.elliott@oracle.com::4c2a5fc4-7b13-47e0-8ccb-068f47c7c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535"/>
    <a:srgbClr val="D57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5" autoAdjust="0"/>
    <p:restoredTop sz="81782" autoAdjust="0"/>
  </p:normalViewPr>
  <p:slideViewPr>
    <p:cSldViewPr snapToGrid="0" snapToObjects="1">
      <p:cViewPr varScale="1">
        <p:scale>
          <a:sx n="28" d="100"/>
          <a:sy n="28" d="100"/>
        </p:scale>
        <p:origin x="69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4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1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https://www.oracle.com/cloud/free/#always-free</a:t>
            </a:r>
          </a:p>
        </p:txBody>
      </p:sp>
    </p:spTree>
    <p:extLst>
      <p:ext uri="{BB962C8B-B14F-4D97-AF65-F5344CB8AC3E}">
        <p14:creationId xmlns:p14="http://schemas.microsoft.com/office/powerpoint/2010/main" val="272984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VCN?</a:t>
            </a:r>
          </a:p>
          <a:p>
            <a:r>
              <a:rPr lang="en-US" dirty="0"/>
              <a:t>Virtual version of a traditional network</a:t>
            </a:r>
          </a:p>
        </p:txBody>
      </p:sp>
    </p:spTree>
    <p:extLst>
      <p:ext uri="{BB962C8B-B14F-4D97-AF65-F5344CB8AC3E}">
        <p14:creationId xmlns:p14="http://schemas.microsoft.com/office/powerpoint/2010/main" val="155120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#cloud-config</a:t>
            </a:r>
          </a:p>
          <a:p>
            <a:pPr rtl="0"/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write_files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path: 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etc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/environment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permissions: 0777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content: |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LD_LIBRARY_PATH=/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usr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/lib/oracle/18.3/client64/lib:$LD_LIBRARY_PATH</a:t>
            </a:r>
          </a:p>
          <a:p>
            <a:pPr rtl="0"/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runcmd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mkdir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idcs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-sample-app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cd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idcs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-sample-app/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[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wget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--output-document=idcsapp2.zip, "https://objectstorage.eu-frankfurt-1.oraclecloud.com/p/YCbO7RYzKscSU5uOemIGon9SOiz948NMzzO_3BV2sN4/n/frvly4ywct1p/b/security/o/idcsapp2.zip"]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unzip idcsapp2.zip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touch 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idcs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-sample-app/python/.env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echo "CONSTRING=admin/oracleORACLE123@security_high" &gt;&gt; 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idcs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-sample-app/python/.env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systemctl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stop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firewalld</a:t>
            </a:r>
            <a:endParaRPr lang="en-US" sz="2200" b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 - bash firewall.sh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sudo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yum install -y python-pip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sudo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python -m pip install "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django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&lt;2"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pip install -r requirements.txt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pip install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cx_Oracle</a:t>
            </a:r>
            <a:endParaRPr lang="en-US" sz="2200" b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yum install -y oracle-instantclient18.3-basic.x86_64 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yum install -y oracle-instantclient18.3-devel.x86_64 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yum install -y oracle-instantclient18.3-sqlplus.x86_64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yum install -y oracle-instantclient18.3-tools.x86_64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[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wget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"https://objectstorage.eu-frankfurt-1.oraclecloud.com/p/bEIRP-U7NiU1KgCWWPvm8JoE-sRnTZ1gLvnIAccYxCo/n/frvly4ywct1p/b/security/o/Wallet_security_3.zip", -P, 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usr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/lib/oracle/18.3/client64/lib/network/admin]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[ unzip, 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usr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/lib/oracle/18.3/client64/lib/network/admin/Wallet_security_3.zip, -d, 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usr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/lib/oracle/18.3/client64/lib/network/admin/]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echo "export LD_LIBRARY_PATH=/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usr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/lib/oracle/18.3/client64/lib:$LD_LIBRARY_PATH" &gt;&gt;/home/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opc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/.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bash_profile</a:t>
            </a:r>
            <a:endParaRPr lang="en-US" sz="2200" b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echo "cd 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idcs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-sample-app" &gt;&gt; /home/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opc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/.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bash_profile</a:t>
            </a:r>
            <a:endParaRPr lang="en-US" sz="2200" b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export LD_LIBRARY_PATH=/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usr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/lib/oracle/18.3/client64/lib:$LD_LIBRARY_PATH</a:t>
            </a: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echo "export LD_LIBRARY_PATH=/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usr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/lib/oracle/18.3/client64/lib:$LD_LIBRARY_PATH" &gt;&gt;/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etc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bashrc</a:t>
            </a:r>
            <a:endParaRPr lang="en-US" sz="2200" b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source 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etc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bashrc</a:t>
            </a:r>
            <a:endParaRPr lang="en-US" sz="2200" b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/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nohup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python /idcs-sample-app/manage.py </a:t>
            </a:r>
            <a:r>
              <a:rPr lang="en-US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runserver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0.0.0.0:8080 &amp;</a:t>
            </a:r>
          </a:p>
          <a:p>
            <a:r>
              <a:rPr lang="en-US" b="0" dirty="0">
                <a:effectLst/>
              </a:rPr>
              <a:t>Collapse</a:t>
            </a:r>
          </a:p>
          <a:p>
            <a:b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yum install -y </a:t>
            </a:r>
            <a:r>
              <a:rPr lang="en-US" dirty="0" err="1"/>
              <a:t>httpd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httpd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--permanent --zone=public --add-port=80/</a:t>
            </a:r>
            <a:r>
              <a:rPr lang="en-US" dirty="0" err="1"/>
              <a:t>tcp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--reload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echo "&lt;p&gt;This is Application Server - 1&lt;/p&gt;" &gt; /var/www/html/index.html</a:t>
            </a:r>
          </a:p>
        </p:txBody>
      </p:sp>
    </p:spTree>
    <p:extLst>
      <p:ext uri="{BB962C8B-B14F-4D97-AF65-F5344CB8AC3E}">
        <p14:creationId xmlns:p14="http://schemas.microsoft.com/office/powerpoint/2010/main" val="381058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0" algn="ctr" defTabSz="821531">
              <a:spcBef>
                <a:spcPts val="0"/>
              </a:spcBef>
              <a:buSzTx/>
              <a:buNone/>
            </a:lvl2pPr>
            <a:lvl3pPr marL="0" indent="0" algn="ctr" defTabSz="821531">
              <a:spcBef>
                <a:spcPts val="0"/>
              </a:spcBef>
              <a:buSzTx/>
              <a:buNone/>
            </a:lvl3pPr>
            <a:lvl4pPr marL="0" indent="0" algn="ctr" defTabSz="821531">
              <a:spcBef>
                <a:spcPts val="0"/>
              </a:spcBef>
              <a:buSzTx/>
              <a:buNone/>
            </a:lvl4pPr>
            <a:lvl5pPr marL="0" indent="0" algn="ctr" defTabSz="821531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&amp;S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1179063"/>
          </a:xfrm>
          <a:prstGeom prst="rect">
            <a:avLst/>
          </a:prstGeom>
        </p:spPr>
        <p:txBody>
          <a:bodyPr lIns="91439" tIns="91439" rIns="91439" bIns="91439"/>
          <a:lstStyle>
            <a:lvl1pPr defTabSz="1828800">
              <a:lnSpc>
                <a:spcPct val="90000"/>
              </a:lnSpc>
              <a:defRPr sz="4000" b="1" spc="6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2286169"/>
            <a:ext cx="21031200" cy="10286832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defTabSz="1828800">
              <a:spcBef>
                <a:spcPts val="2000"/>
              </a:spcBef>
              <a:buSzTx/>
              <a:buNone/>
              <a:defRPr sz="36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  <a:lvl2pPr marL="0" indent="7937" defTabSz="1828800">
              <a:spcBef>
                <a:spcPts val="2000"/>
              </a:spcBef>
              <a:buSzTx/>
              <a:buNone/>
              <a:defRPr sz="3600">
                <a:latin typeface="Montserrat Regular"/>
                <a:ea typeface="Montserrat Regular"/>
                <a:cs typeface="Montserrat Regular"/>
                <a:sym typeface="Montserrat Regular"/>
              </a:defRPr>
            </a:lvl2pPr>
            <a:lvl3pPr marL="0" indent="7938" defTabSz="1828800">
              <a:spcBef>
                <a:spcPts val="2000"/>
              </a:spcBef>
              <a:buSzTx/>
              <a:buNone/>
              <a:defRPr sz="3600">
                <a:latin typeface="Montserrat Regular"/>
                <a:ea typeface="Montserrat Regular"/>
                <a:cs typeface="Montserrat Regular"/>
                <a:sym typeface="Montserrat Regular"/>
              </a:defRPr>
            </a:lvl3pPr>
            <a:lvl4pPr marL="0" indent="7938" defTabSz="1828800">
              <a:spcBef>
                <a:spcPts val="2000"/>
              </a:spcBef>
              <a:buSzTx/>
              <a:buNone/>
              <a:defRPr sz="3600">
                <a:latin typeface="Montserrat Regular"/>
                <a:ea typeface="Montserrat Regular"/>
                <a:cs typeface="Montserrat Regular"/>
                <a:sym typeface="Montserrat Regular"/>
              </a:defRPr>
            </a:lvl4pPr>
            <a:lvl5pPr marL="0" indent="7938" defTabSz="1828800">
              <a:spcBef>
                <a:spcPts val="2000"/>
              </a:spcBef>
              <a:buSzTx/>
              <a:buNone/>
              <a:defRPr sz="3600">
                <a:latin typeface="Montserrat Regular"/>
                <a:ea typeface="Montserrat Regular"/>
                <a:cs typeface="Montserrat Regular"/>
                <a:sym typeface="Montserrat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traight Connector 5"/>
          <p:cNvSpPr/>
          <p:nvPr/>
        </p:nvSpPr>
        <p:spPr>
          <a:xfrm>
            <a:off x="1676400" y="2084294"/>
            <a:ext cx="21031200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1200"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1689099" y="355599"/>
            <a:ext cx="21005801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777999" y="2298701"/>
            <a:ext cx="20828001" cy="4648201"/>
          </a:xfrm>
          <a:prstGeom prst="rect">
            <a:avLst/>
          </a:prstGeom>
        </p:spPr>
        <p:txBody>
          <a:bodyPr anchor="b"/>
          <a:lstStyle>
            <a:lvl1pPr defTabSz="24384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7999" y="7073901"/>
            <a:ext cx="20828001" cy="1587500"/>
          </a:xfrm>
          <a:prstGeom prst="rect">
            <a:avLst/>
          </a:prstGeom>
        </p:spPr>
        <p:txBody>
          <a:bodyPr anchor="t"/>
          <a:lstStyle>
            <a:lvl1pPr marL="609600" indent="-381000" algn="ctr" defTabSz="2438400">
              <a:spcBef>
                <a:spcPts val="0"/>
              </a:spcBef>
              <a:buSzTx/>
              <a:buNone/>
            </a:lvl1pPr>
            <a:lvl2pPr marL="609600" indent="76200" algn="ctr" defTabSz="2438400">
              <a:spcBef>
                <a:spcPts val="0"/>
              </a:spcBef>
              <a:buSzTx/>
              <a:buNone/>
            </a:lvl2pPr>
            <a:lvl3pPr marL="609600" indent="533400" algn="ctr" defTabSz="2438400">
              <a:spcBef>
                <a:spcPts val="0"/>
              </a:spcBef>
              <a:buSzTx/>
              <a:buNone/>
            </a:lvl3pPr>
            <a:lvl4pPr marL="609600" indent="990600" algn="ctr" defTabSz="2438400">
              <a:spcBef>
                <a:spcPts val="0"/>
              </a:spcBef>
              <a:buSzTx/>
              <a:buNone/>
            </a:lvl4pPr>
            <a:lvl5pPr marL="609600" indent="1447800" algn="ctr" defTabSz="2438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</p:spPr>
        <p:txBody>
          <a:bodyPr/>
          <a:lstStyle>
            <a:lvl1pPr defTabSz="24384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1777999" y="2298699"/>
            <a:ext cx="20828001" cy="46482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7999" y="7073900"/>
            <a:ext cx="20828001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pyright © 2018, Oracle and/or its affiliates. All rights reserved.  |  Oracle Confidential – Internal/Restricted/Highly Restricted"/>
          <p:cNvSpPr txBox="1"/>
          <p:nvPr/>
        </p:nvSpPr>
        <p:spPr>
          <a:xfrm>
            <a:off x="1565275" y="13228657"/>
            <a:ext cx="120842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470261"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Oracle Design</a:t>
            </a:r>
          </a:p>
        </p:txBody>
      </p:sp>
      <p:sp>
        <p:nvSpPr>
          <p:cNvPr id="173" name="Rectangle 5"/>
          <p:cNvSpPr/>
          <p:nvPr/>
        </p:nvSpPr>
        <p:spPr>
          <a:xfrm>
            <a:off x="1565277" y="1565275"/>
            <a:ext cx="21253451" cy="10575926"/>
          </a:xfrm>
          <a:prstGeom prst="rect">
            <a:avLst/>
          </a:prstGeom>
          <a:solidFill>
            <a:srgbClr val="AB584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Content Placeholder 2"/>
          <p:cNvSpPr txBox="1">
            <a:spLocks noGrp="1"/>
          </p:cNvSpPr>
          <p:nvPr>
            <p:ph type="body" sz="quarter" idx="13"/>
          </p:nvPr>
        </p:nvSpPr>
        <p:spPr>
          <a:xfrm>
            <a:off x="2200333" y="2030915"/>
            <a:ext cx="8515292" cy="1285241"/>
          </a:xfrm>
          <a:prstGeom prst="rect">
            <a:avLst/>
          </a:prstGeom>
        </p:spPr>
        <p:txBody>
          <a:bodyPr lIns="45719" tIns="45719" rIns="45719" bIns="45719" anchor="t">
            <a:spAutoFit/>
          </a:bodyPr>
          <a:lstStyle>
            <a:lvl1pPr marL="0" indent="0">
              <a:buSzTx/>
              <a:buNone/>
              <a:defRPr sz="7200">
                <a:solidFill>
                  <a:srgbClr val="3E3A37"/>
                </a:solidFill>
                <a:latin typeface="Oracle Sans Cd Beta Bold"/>
                <a:ea typeface="Oracle Sans Cd Beta Bold"/>
                <a:cs typeface="Oracle Sans Cd Beta Bold"/>
                <a:sym typeface="Oracle Sans Cd Beta Bold"/>
              </a:defRPr>
            </a:lvl1pPr>
          </a:lstStyle>
          <a:p>
            <a:r>
              <a:t>01</a:t>
            </a:r>
          </a:p>
        </p:txBody>
      </p:sp>
      <p:sp>
        <p:nvSpPr>
          <p:cNvPr id="175" name="Content Placeholder 2"/>
          <p:cNvSpPr txBox="1">
            <a:spLocks noGrp="1"/>
          </p:cNvSpPr>
          <p:nvPr>
            <p:ph type="body" sz="quarter" idx="14"/>
          </p:nvPr>
        </p:nvSpPr>
        <p:spPr>
          <a:xfrm>
            <a:off x="2200333" y="3070814"/>
            <a:ext cx="8515292" cy="1285241"/>
          </a:xfrm>
          <a:prstGeom prst="rect">
            <a:avLst/>
          </a:prstGeom>
        </p:spPr>
        <p:txBody>
          <a:bodyPr lIns="45719" tIns="45719" rIns="45719" bIns="45719" anchor="t">
            <a:spAutoFit/>
          </a:bodyPr>
          <a:lstStyle>
            <a:lvl1pPr marL="0" indent="0">
              <a:buSzTx/>
              <a:buNone/>
              <a:defRPr sz="7200">
                <a:solidFill>
                  <a:srgbClr val="FFFFFF"/>
                </a:solidFill>
                <a:latin typeface="Oracle Sans Beta Semi Bold"/>
                <a:ea typeface="Oracle Sans Beta Semi Bold"/>
                <a:cs typeface="Oracle Sans Beta Semi Bold"/>
                <a:sym typeface="Oracle Sans Beta Semi Bold"/>
              </a:defRPr>
            </a:lvl1pPr>
          </a:lstStyle>
          <a:p>
            <a:r>
              <a:t>Title of section</a:t>
            </a:r>
          </a:p>
        </p:txBody>
      </p:sp>
      <p:sp>
        <p:nvSpPr>
          <p:cNvPr id="176" name="Copyright © 2018, Oracle and/or its affiliates. All rights reserved.  |  Oracle Confidential – Internal/Restricted/Highly Restricted"/>
          <p:cNvSpPr txBox="1"/>
          <p:nvPr/>
        </p:nvSpPr>
        <p:spPr>
          <a:xfrm>
            <a:off x="3836813" y="13222307"/>
            <a:ext cx="719658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70261">
              <a:defRPr sz="1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Copyright © 2019, Oracle and/or its affiliates. All rights reserved.  |  Oracle Confidential – Internal/Restricted/Highly Restricted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65966" y="13228657"/>
            <a:ext cx="210469" cy="2159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470261"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 - r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5"/>
          <p:cNvSpPr/>
          <p:nvPr/>
        </p:nvSpPr>
        <p:spPr>
          <a:xfrm>
            <a:off x="-162985" y="-224460"/>
            <a:ext cx="24709970" cy="14164920"/>
          </a:xfrm>
          <a:prstGeom prst="rect">
            <a:avLst/>
          </a:prstGeom>
          <a:solidFill>
            <a:srgbClr val="3F3A3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Copyright © 2018, Oracle and/or its affiliates. All rights reserved.  |  Oracle Confidential – Internal/Restricted/Highly Restricted"/>
          <p:cNvSpPr txBox="1"/>
          <p:nvPr/>
        </p:nvSpPr>
        <p:spPr>
          <a:xfrm>
            <a:off x="1565275" y="13228657"/>
            <a:ext cx="120842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470261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Oracle Design</a:t>
            </a:r>
          </a:p>
        </p:txBody>
      </p:sp>
      <p:sp>
        <p:nvSpPr>
          <p:cNvPr id="186" name="Content Placeholder 2"/>
          <p:cNvSpPr txBox="1">
            <a:spLocks noGrp="1"/>
          </p:cNvSpPr>
          <p:nvPr>
            <p:ph type="body" sz="quarter" idx="13"/>
          </p:nvPr>
        </p:nvSpPr>
        <p:spPr>
          <a:xfrm>
            <a:off x="2200333" y="2030915"/>
            <a:ext cx="8515292" cy="1285241"/>
          </a:xfrm>
          <a:prstGeom prst="rect">
            <a:avLst/>
          </a:prstGeom>
        </p:spPr>
        <p:txBody>
          <a:bodyPr lIns="45719" tIns="45719" rIns="45719" bIns="45719" anchor="t">
            <a:spAutoFit/>
          </a:bodyPr>
          <a:lstStyle>
            <a:lvl1pPr marL="0" indent="0">
              <a:buSzTx/>
              <a:buNone/>
              <a:defRPr sz="7200">
                <a:solidFill>
                  <a:srgbClr val="3E3A37"/>
                </a:solidFill>
                <a:latin typeface="Oracle Sans Cd Beta Bold"/>
                <a:ea typeface="Oracle Sans Cd Beta Bold"/>
                <a:cs typeface="Oracle Sans Cd Beta Bold"/>
                <a:sym typeface="Oracle Sans Cd Beta Bold"/>
              </a:defRPr>
            </a:lvl1pPr>
          </a:lstStyle>
          <a:p>
            <a:r>
              <a:t>01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sz="quarter" idx="14"/>
          </p:nvPr>
        </p:nvSpPr>
        <p:spPr>
          <a:xfrm>
            <a:off x="2200333" y="3070814"/>
            <a:ext cx="8515292" cy="1285241"/>
          </a:xfrm>
          <a:prstGeom prst="rect">
            <a:avLst/>
          </a:prstGeom>
        </p:spPr>
        <p:txBody>
          <a:bodyPr lIns="45719" tIns="45719" rIns="45719" bIns="45719" anchor="t">
            <a:spAutoFit/>
          </a:bodyPr>
          <a:lstStyle>
            <a:lvl1pPr marL="0" indent="0">
              <a:buSzTx/>
              <a:buNone/>
              <a:defRPr sz="7200">
                <a:solidFill>
                  <a:srgbClr val="FFFFFF"/>
                </a:solidFill>
                <a:latin typeface="Oracle Sans Beta Semi Bold"/>
                <a:ea typeface="Oracle Sans Beta Semi Bold"/>
                <a:cs typeface="Oracle Sans Beta Semi Bold"/>
                <a:sym typeface="Oracle Sans Beta Semi Bold"/>
              </a:defRPr>
            </a:lvl1pPr>
          </a:lstStyle>
          <a:p>
            <a:r>
              <a:t>Title of section</a:t>
            </a:r>
          </a:p>
        </p:txBody>
      </p:sp>
      <p:sp>
        <p:nvSpPr>
          <p:cNvPr id="188" name="Copyright © 2018, Oracle and/or its affiliates. All rights reserved.  |  Oracle Confidential – Internal/Restricted/Highly Restricted"/>
          <p:cNvSpPr txBox="1"/>
          <p:nvPr/>
        </p:nvSpPr>
        <p:spPr>
          <a:xfrm>
            <a:off x="3836813" y="13222307"/>
            <a:ext cx="719658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70261">
              <a:defRPr sz="10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Copyright © 2019, Oracle and/or its affiliates. All rights reserved.  |  Oracle Confidential – Internal/Restricted/Highly Restricted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65966" y="13228657"/>
            <a:ext cx="210469" cy="2159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470261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with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5275" y="727731"/>
            <a:ext cx="15905164" cy="3470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SzTx/>
              <a:buNone/>
              <a:defRPr sz="2400" b="1">
                <a:solidFill>
                  <a:srgbClr val="37353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0" indent="635000">
              <a:buSzTx/>
              <a:buNone/>
              <a:defRPr sz="2400" b="1">
                <a:solidFill>
                  <a:srgbClr val="373535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0" indent="1270000">
              <a:buSzTx/>
              <a:buNone/>
              <a:defRPr sz="2400" b="1">
                <a:solidFill>
                  <a:srgbClr val="373535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0" indent="1905000">
              <a:buSzTx/>
              <a:buNone/>
              <a:defRPr sz="2400" b="1">
                <a:solidFill>
                  <a:srgbClr val="373535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2540000">
              <a:buSzTx/>
              <a:buNone/>
              <a:defRPr sz="2400" b="1">
                <a:solidFill>
                  <a:srgbClr val="373535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Picture Placeholder 29"/>
          <p:cNvSpPr>
            <a:spLocks noGrp="1"/>
          </p:cNvSpPr>
          <p:nvPr>
            <p:ph type="pic" idx="13"/>
          </p:nvPr>
        </p:nvSpPr>
        <p:spPr>
          <a:xfrm>
            <a:off x="8599488" y="1563687"/>
            <a:ext cx="14219238" cy="105759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2018" y="13152457"/>
            <a:ext cx="579964" cy="3683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470261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Dark">
    <p:bg>
      <p:bgPr>
        <a:solidFill>
          <a:srgbClr val="3E3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8868" y="12458700"/>
            <a:ext cx="414834" cy="42164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65966" y="13228657"/>
            <a:ext cx="210469" cy="2159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470261"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divi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5"/>
          <p:cNvSpPr/>
          <p:nvPr/>
        </p:nvSpPr>
        <p:spPr>
          <a:xfrm>
            <a:off x="1565277" y="1565275"/>
            <a:ext cx="21253451" cy="10575926"/>
          </a:xfrm>
          <a:prstGeom prst="rect">
            <a:avLst/>
          </a:prstGeom>
          <a:solidFill>
            <a:srgbClr val="3F3A3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6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00333" y="2351339"/>
            <a:ext cx="7539958" cy="348138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buSzTx/>
              <a:buNone/>
              <a:defRPr sz="7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0" indent="635000">
              <a:buSzTx/>
              <a:buNone/>
              <a:defRPr sz="7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0" indent="1270000">
              <a:buSzTx/>
              <a:buNone/>
              <a:defRPr sz="7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0" indent="1905000">
              <a:buSzTx/>
              <a:buNone/>
              <a:defRPr sz="7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2540000">
              <a:buSzTx/>
              <a:buNone/>
              <a:defRPr sz="7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65966" y="13228657"/>
            <a:ext cx="210469" cy="2159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470261"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with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65966" y="13228657"/>
            <a:ext cx="210469" cy="2159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470261"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5275" y="727731"/>
            <a:ext cx="15905164" cy="3470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SzTx/>
              <a:buNone/>
              <a:defRPr sz="2400" b="1">
                <a:solidFill>
                  <a:srgbClr val="37353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0" indent="635000">
              <a:buSzTx/>
              <a:buNone/>
              <a:defRPr sz="2400" b="1">
                <a:solidFill>
                  <a:srgbClr val="373535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0" indent="1270000">
              <a:buSzTx/>
              <a:buNone/>
              <a:defRPr sz="2400" b="1">
                <a:solidFill>
                  <a:srgbClr val="373535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0" indent="1905000">
              <a:buSzTx/>
              <a:buNone/>
              <a:defRPr sz="2400" b="1">
                <a:solidFill>
                  <a:srgbClr val="373535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2540000">
              <a:buSzTx/>
              <a:buNone/>
              <a:defRPr sz="2400" b="1">
                <a:solidFill>
                  <a:srgbClr val="373535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Picture Placeholder 29"/>
          <p:cNvSpPr>
            <a:spLocks noGrp="1"/>
          </p:cNvSpPr>
          <p:nvPr>
            <p:ph type="pic" idx="13"/>
          </p:nvPr>
        </p:nvSpPr>
        <p:spPr>
          <a:xfrm>
            <a:off x="8599488" y="1563687"/>
            <a:ext cx="14219238" cy="105759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OW Title Slide">
    <p:bg>
      <p:bgPr>
        <a:solidFill>
          <a:srgbClr val="2827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11" descr="Picture 11"/>
          <p:cNvPicPr>
            <a:picLocks noChangeAspect="1"/>
          </p:cNvPicPr>
          <p:nvPr/>
        </p:nvPicPr>
        <p:blipFill>
          <a:blip r:embed="rId2"/>
          <a:srcRect r="7098"/>
          <a:stretch>
            <a:fillRect/>
          </a:stretch>
        </p:blipFill>
        <p:spPr>
          <a:xfrm>
            <a:off x="11321932" y="427815"/>
            <a:ext cx="13062068" cy="587664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itle Text"/>
          <p:cNvSpPr txBox="1">
            <a:spLocks noGrp="1"/>
          </p:cNvSpPr>
          <p:nvPr>
            <p:ph type="title"/>
          </p:nvPr>
        </p:nvSpPr>
        <p:spPr>
          <a:xfrm>
            <a:off x="1534747" y="5220389"/>
            <a:ext cx="13412893" cy="2881459"/>
          </a:xfrm>
          <a:prstGeom prst="rect">
            <a:avLst/>
          </a:prstGeom>
        </p:spPr>
        <p:txBody>
          <a:bodyPr lIns="0" tIns="0" rIns="0" bIns="0" anchor="b"/>
          <a:lstStyle>
            <a:lvl1pPr algn="l" defTabSz="1828800">
              <a:lnSpc>
                <a:spcPts val="8000"/>
              </a:lnSpc>
              <a:defRPr sz="8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Title Text</a:t>
            </a:r>
          </a:p>
        </p:txBody>
      </p:sp>
      <p:sp>
        <p:nvSpPr>
          <p:cNvPr id="2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34747" y="9249379"/>
            <a:ext cx="13412893" cy="730251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Oracle Sans Extra Bold"/>
                <a:ea typeface="Oracle Sans Extra Bold"/>
                <a:cs typeface="Oracle Sans Extra Bold"/>
                <a:sym typeface="Oracle Sans Extra Bold"/>
              </a:defRPr>
            </a:lvl1pPr>
            <a:lvl2pPr marL="0" indent="4572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Oracle Sans Extra Bold"/>
                <a:ea typeface="Oracle Sans Extra Bold"/>
                <a:cs typeface="Oracle Sans Extra Bold"/>
                <a:sym typeface="Oracle Sans Extra Bold"/>
              </a:defRPr>
            </a:lvl2pPr>
            <a:lvl3pPr marL="0" indent="9144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Oracle Sans Extra Bold"/>
                <a:ea typeface="Oracle Sans Extra Bold"/>
                <a:cs typeface="Oracle Sans Extra Bold"/>
                <a:sym typeface="Oracle Sans Extra Bold"/>
              </a:defRPr>
            </a:lvl3pPr>
            <a:lvl4pPr marL="0" indent="13716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Oracle Sans Extra Bold"/>
                <a:ea typeface="Oracle Sans Extra Bold"/>
                <a:cs typeface="Oracle Sans Extra Bold"/>
                <a:sym typeface="Oracle Sans Extra Bold"/>
              </a:defRPr>
            </a:lvl4pPr>
            <a:lvl5pPr marL="0" indent="18288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200">
                <a:solidFill>
                  <a:srgbClr val="FFFFFF"/>
                </a:solidFill>
                <a:latin typeface="Oracle Sans Extra Bold"/>
                <a:ea typeface="Oracle Sans Extra Bold"/>
                <a:cs typeface="Oracle Sans Extra Bold"/>
                <a:sym typeface="Oracle Sans Extr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34748" y="10244105"/>
            <a:ext cx="13412890" cy="1441451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defTabSz="1828800">
              <a:lnSpc>
                <a:spcPts val="2800"/>
              </a:lnSpc>
              <a:spcBef>
                <a:spcPts val="2000"/>
              </a:spcBef>
              <a:buSzTx/>
              <a:buNone/>
              <a:defRPr sz="3200">
                <a:solidFill>
                  <a:srgbClr val="998F87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pPr>
            <a:endParaRPr/>
          </a:p>
        </p:txBody>
      </p:sp>
      <p:pic>
        <p:nvPicPr>
          <p:cNvPr id="249" name="Picture 13" descr="Picture 13"/>
          <p:cNvPicPr>
            <a:picLocks noChangeAspect="1"/>
          </p:cNvPicPr>
          <p:nvPr/>
        </p:nvPicPr>
        <p:blipFill>
          <a:blip r:embed="rId3"/>
          <a:srcRect l="35293"/>
          <a:stretch>
            <a:fillRect/>
          </a:stretch>
        </p:blipFill>
        <p:spPr>
          <a:xfrm>
            <a:off x="-3" y="2081720"/>
            <a:ext cx="5729335" cy="3299577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Rectangle 14"/>
          <p:cNvSpPr/>
          <p:nvPr/>
        </p:nvSpPr>
        <p:spPr>
          <a:xfrm>
            <a:off x="1522574" y="8560178"/>
            <a:ext cx="621793" cy="73153"/>
          </a:xfrm>
          <a:prstGeom prst="rect">
            <a:avLst/>
          </a:prstGeom>
          <a:solidFill>
            <a:srgbClr val="F5B642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1" name="Rectangle 15"/>
          <p:cNvSpPr/>
          <p:nvPr/>
        </p:nvSpPr>
        <p:spPr>
          <a:xfrm>
            <a:off x="20532402" y="9769117"/>
            <a:ext cx="522245" cy="106561"/>
          </a:xfrm>
          <a:prstGeom prst="rect">
            <a:avLst/>
          </a:prstGeom>
          <a:solidFill>
            <a:srgbClr val="F5B642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2" name="Rectangle 16"/>
          <p:cNvSpPr/>
          <p:nvPr/>
        </p:nvSpPr>
        <p:spPr>
          <a:xfrm>
            <a:off x="22700645" y="10984782"/>
            <a:ext cx="201653" cy="114741"/>
          </a:xfrm>
          <a:prstGeom prst="rect">
            <a:avLst/>
          </a:prstGeom>
          <a:solidFill>
            <a:srgbClr val="F5B642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3" name="Rectangle 17"/>
          <p:cNvSpPr/>
          <p:nvPr/>
        </p:nvSpPr>
        <p:spPr>
          <a:xfrm>
            <a:off x="21711263" y="9276722"/>
            <a:ext cx="1287285" cy="114741"/>
          </a:xfrm>
          <a:prstGeom prst="rect">
            <a:avLst/>
          </a:prstGeom>
          <a:solidFill>
            <a:srgbClr val="F5B642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4" name="Rectangle 18"/>
          <p:cNvSpPr/>
          <p:nvPr/>
        </p:nvSpPr>
        <p:spPr>
          <a:xfrm>
            <a:off x="21312722" y="9769117"/>
            <a:ext cx="203033" cy="106561"/>
          </a:xfrm>
          <a:prstGeom prst="rect">
            <a:avLst/>
          </a:prstGeom>
          <a:solidFill>
            <a:srgbClr val="F5B642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5" name="Rectangle 19"/>
          <p:cNvSpPr/>
          <p:nvPr/>
        </p:nvSpPr>
        <p:spPr>
          <a:xfrm>
            <a:off x="22712539" y="10988871"/>
            <a:ext cx="203033" cy="106561"/>
          </a:xfrm>
          <a:prstGeom prst="rect">
            <a:avLst/>
          </a:prstGeom>
          <a:solidFill>
            <a:srgbClr val="F5B642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56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4394" y="12712700"/>
            <a:ext cx="1003301" cy="1003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41363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OW Title Slide Textured">
    <p:bg>
      <p:bgPr>
        <a:solidFill>
          <a:srgbClr val="E0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2438400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Rectangle 6"/>
          <p:cNvSpPr/>
          <p:nvPr/>
        </p:nvSpPr>
        <p:spPr>
          <a:xfrm>
            <a:off x="1495498" y="1406235"/>
            <a:ext cx="21393000" cy="10903530"/>
          </a:xfrm>
          <a:prstGeom prst="rect">
            <a:avLst/>
          </a:prstGeom>
          <a:solidFill>
            <a:srgbClr val="E0E2E1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6" name="Title Text"/>
          <p:cNvSpPr txBox="1">
            <a:spLocks noGrp="1"/>
          </p:cNvSpPr>
          <p:nvPr>
            <p:ph type="title"/>
          </p:nvPr>
        </p:nvSpPr>
        <p:spPr>
          <a:xfrm>
            <a:off x="2601547" y="3533195"/>
            <a:ext cx="13412893" cy="2881459"/>
          </a:xfrm>
          <a:prstGeom prst="rect">
            <a:avLst/>
          </a:prstGeom>
        </p:spPr>
        <p:txBody>
          <a:bodyPr lIns="0" tIns="0" rIns="0" bIns="0" anchor="b"/>
          <a:lstStyle>
            <a:lvl1pPr algn="l" defTabSz="1828800">
              <a:lnSpc>
                <a:spcPts val="8000"/>
              </a:lnSpc>
              <a:defRPr sz="8000">
                <a:solidFill>
                  <a:srgbClr val="41363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Title Text</a:t>
            </a:r>
          </a:p>
        </p:txBody>
      </p:sp>
      <p:sp>
        <p:nvSpPr>
          <p:cNvPr id="2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01547" y="7562185"/>
            <a:ext cx="13412893" cy="730251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200">
                <a:solidFill>
                  <a:srgbClr val="413636"/>
                </a:solidFill>
                <a:latin typeface="Oracle Sans Extra Bold"/>
                <a:ea typeface="Oracle Sans Extra Bold"/>
                <a:cs typeface="Oracle Sans Extra Bold"/>
                <a:sym typeface="Oracle Sans Extra Bold"/>
              </a:defRPr>
            </a:lvl1pPr>
            <a:lvl2pPr marL="0" indent="4572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200">
                <a:solidFill>
                  <a:srgbClr val="413636"/>
                </a:solidFill>
                <a:latin typeface="Oracle Sans Extra Bold"/>
                <a:ea typeface="Oracle Sans Extra Bold"/>
                <a:cs typeface="Oracle Sans Extra Bold"/>
                <a:sym typeface="Oracle Sans Extra Bold"/>
              </a:defRPr>
            </a:lvl2pPr>
            <a:lvl3pPr marL="0" indent="9144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200">
                <a:solidFill>
                  <a:srgbClr val="413636"/>
                </a:solidFill>
                <a:latin typeface="Oracle Sans Extra Bold"/>
                <a:ea typeface="Oracle Sans Extra Bold"/>
                <a:cs typeface="Oracle Sans Extra Bold"/>
                <a:sym typeface="Oracle Sans Extra Bold"/>
              </a:defRPr>
            </a:lvl3pPr>
            <a:lvl4pPr marL="0" indent="13716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200">
                <a:solidFill>
                  <a:srgbClr val="413636"/>
                </a:solidFill>
                <a:latin typeface="Oracle Sans Extra Bold"/>
                <a:ea typeface="Oracle Sans Extra Bold"/>
                <a:cs typeface="Oracle Sans Extra Bold"/>
                <a:sym typeface="Oracle Sans Extra Bold"/>
              </a:defRPr>
            </a:lvl4pPr>
            <a:lvl5pPr marL="0" indent="18288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3200">
                <a:solidFill>
                  <a:srgbClr val="413636"/>
                </a:solidFill>
                <a:latin typeface="Oracle Sans Extra Bold"/>
                <a:ea typeface="Oracle Sans Extra Bold"/>
                <a:cs typeface="Oracle Sans Extra Bold"/>
                <a:sym typeface="Oracle Sans Extr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01547" y="8556911"/>
            <a:ext cx="13412891" cy="1441451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defTabSz="1828800">
              <a:lnSpc>
                <a:spcPts val="2800"/>
              </a:lnSpc>
              <a:spcBef>
                <a:spcPts val="2000"/>
              </a:spcBef>
              <a:buSzTx/>
              <a:buNone/>
              <a:defRPr sz="3200">
                <a:solidFill>
                  <a:srgbClr val="998F87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pPr>
            <a:endParaRPr/>
          </a:p>
        </p:txBody>
      </p:sp>
      <p:sp>
        <p:nvSpPr>
          <p:cNvPr id="269" name="Rectangle 14"/>
          <p:cNvSpPr/>
          <p:nvPr/>
        </p:nvSpPr>
        <p:spPr>
          <a:xfrm>
            <a:off x="2589373" y="6872984"/>
            <a:ext cx="621793" cy="73153"/>
          </a:xfrm>
          <a:prstGeom prst="rect">
            <a:avLst/>
          </a:prstGeom>
          <a:solidFill>
            <a:srgbClr val="E05039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0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394" y="12712700"/>
            <a:ext cx="1003301" cy="100330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41363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E0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394" y="12712700"/>
            <a:ext cx="1003301" cy="1003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0" tIns="0" rIns="0" bIns="0"/>
          <a:lstStyle>
            <a:lvl1pPr algn="l" defTabSz="1828800">
              <a:lnSpc>
                <a:spcPct val="90000"/>
              </a:lnSpc>
              <a:defRPr sz="8800">
                <a:solidFill>
                  <a:srgbClr val="41363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Title Text</a:t>
            </a:r>
          </a:p>
        </p:txBody>
      </p:sp>
      <p:sp>
        <p:nvSpPr>
          <p:cNvPr id="281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0" indent="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5600">
                <a:solidFill>
                  <a:srgbClr val="413636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lvl1pPr>
            <a:lvl2pPr marL="0" indent="4572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5600">
                <a:solidFill>
                  <a:srgbClr val="413636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lvl2pPr>
            <a:lvl3pPr marL="0" indent="9144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5600">
                <a:solidFill>
                  <a:srgbClr val="413636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lvl3pPr>
            <a:lvl4pPr marL="0" indent="13716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5600">
                <a:solidFill>
                  <a:srgbClr val="413636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lvl4pPr>
            <a:lvl5pPr marL="0" indent="1828800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5600">
                <a:solidFill>
                  <a:srgbClr val="413636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41363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OW Thank You Light">
    <p:bg>
      <p:bgPr>
        <a:solidFill>
          <a:srgbClr val="E0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Rectangle 15"/>
          <p:cNvSpPr/>
          <p:nvPr/>
        </p:nvSpPr>
        <p:spPr>
          <a:xfrm>
            <a:off x="1536191" y="1510707"/>
            <a:ext cx="12413726" cy="10677978"/>
          </a:xfrm>
          <a:prstGeom prst="rect">
            <a:avLst/>
          </a:prstGeom>
          <a:solidFill>
            <a:srgbClr val="F8F7F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1" name="Title Text"/>
          <p:cNvSpPr txBox="1">
            <a:spLocks noGrp="1"/>
          </p:cNvSpPr>
          <p:nvPr>
            <p:ph type="title"/>
          </p:nvPr>
        </p:nvSpPr>
        <p:spPr>
          <a:xfrm>
            <a:off x="2797922" y="3562399"/>
            <a:ext cx="9903536" cy="1688191"/>
          </a:xfrm>
          <a:prstGeom prst="rect">
            <a:avLst/>
          </a:prstGeom>
        </p:spPr>
        <p:txBody>
          <a:bodyPr lIns="0" tIns="0" rIns="0" bIns="0" anchor="b"/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sz="5600">
                <a:solidFill>
                  <a:srgbClr val="4E3629"/>
                </a:solidFill>
                <a:latin typeface="Oracle Sans Bold"/>
                <a:ea typeface="Oracle Sans Bold"/>
                <a:cs typeface="Oracle Sans Bold"/>
                <a:sym typeface="Oracle Sans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797922" y="7475959"/>
            <a:ext cx="8355956" cy="46735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1828800">
              <a:spcBef>
                <a:spcPts val="0"/>
              </a:spcBef>
              <a:buSzTx/>
              <a:buNone/>
              <a:defRPr sz="3200">
                <a:solidFill>
                  <a:srgbClr val="4E3629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lvl1pPr>
            <a:lvl2pPr marL="0" indent="457200" defTabSz="1828800">
              <a:spcBef>
                <a:spcPts val="0"/>
              </a:spcBef>
              <a:buSzTx/>
              <a:buNone/>
              <a:defRPr sz="3200">
                <a:solidFill>
                  <a:srgbClr val="4E3629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lvl2pPr>
            <a:lvl3pPr marL="0" indent="914400" defTabSz="1828800">
              <a:spcBef>
                <a:spcPts val="0"/>
              </a:spcBef>
              <a:buSzTx/>
              <a:buNone/>
              <a:defRPr sz="3200">
                <a:solidFill>
                  <a:srgbClr val="4E3629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lvl3pPr>
            <a:lvl4pPr marL="0" indent="1371600" defTabSz="1828800">
              <a:spcBef>
                <a:spcPts val="0"/>
              </a:spcBef>
              <a:buSzTx/>
              <a:buNone/>
              <a:defRPr sz="3200">
                <a:solidFill>
                  <a:srgbClr val="4E3629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lvl4pPr>
            <a:lvl5pPr marL="0" indent="1828800" defTabSz="1828800">
              <a:spcBef>
                <a:spcPts val="0"/>
              </a:spcBef>
              <a:buSzTx/>
              <a:buNone/>
              <a:defRPr sz="3200">
                <a:solidFill>
                  <a:srgbClr val="4E3629"/>
                </a:solidFill>
                <a:latin typeface="Oracle Sans Light"/>
                <a:ea typeface="Oracle Sans Light"/>
                <a:cs typeface="Oracle Sans Light"/>
                <a:sym typeface="Oracle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3" name="Rectangle 13"/>
          <p:cNvSpPr/>
          <p:nvPr/>
        </p:nvSpPr>
        <p:spPr>
          <a:xfrm>
            <a:off x="2784304" y="6849695"/>
            <a:ext cx="621793" cy="73153"/>
          </a:xfrm>
          <a:prstGeom prst="rect">
            <a:avLst/>
          </a:prstGeom>
          <a:solidFill>
            <a:srgbClr val="D1350F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94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394" y="12712700"/>
            <a:ext cx="1003301" cy="100330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4752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l" defTabSz="1828800">
              <a:defRPr sz="1600">
                <a:solidFill>
                  <a:srgbClr val="958E8B"/>
                </a:solidFill>
                <a:latin typeface="Oracle Sans Regular"/>
                <a:ea typeface="Oracle Sans Regular"/>
                <a:cs typeface="Oracle Sans Regular"/>
                <a:sym typeface="Oracle Sans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Copyright © 2018, Oracle and/or its affiliates. All rights reserved.  |  Oracle Confidential – Internal/Restricted/Highly Restricted"/>
          <p:cNvSpPr txBox="1"/>
          <p:nvPr/>
        </p:nvSpPr>
        <p:spPr>
          <a:xfrm>
            <a:off x="1565275" y="13228657"/>
            <a:ext cx="120842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470261"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Oracle Design</a:t>
            </a:r>
          </a:p>
        </p:txBody>
      </p:sp>
      <p:sp>
        <p:nvSpPr>
          <p:cNvPr id="4" name="Copyright © 2018, Oracle and/or its affiliates. All rights reserved.  |  Oracle Confidential – Internal/Restricted/Highly Restricted"/>
          <p:cNvSpPr txBox="1"/>
          <p:nvPr/>
        </p:nvSpPr>
        <p:spPr>
          <a:xfrm>
            <a:off x="3836813" y="13222307"/>
            <a:ext cx="719658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70261">
              <a:defRPr sz="1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Copyright © 2019, Oracle and/or its affiliates. All rights reserved.  |  Oracle Confidential – Internal/Restricted/Highly Restricted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Video Graphics Package"/>
          <p:cNvSpPr txBox="1">
            <a:spLocks noGrp="1"/>
          </p:cNvSpPr>
          <p:nvPr>
            <p:ph type="title"/>
          </p:nvPr>
        </p:nvSpPr>
        <p:spPr>
          <a:xfrm>
            <a:off x="2601547" y="3533195"/>
            <a:ext cx="19780471" cy="2881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Oracle Cloud </a:t>
            </a:r>
            <a:r>
              <a:rPr lang="en-US" dirty="0"/>
              <a:t>– Deploying a secure 3-tier application on Oracle Cloud Infrastructure (OCI)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Firstly, let’s create the required components: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BA2E1C-6266-4B0C-97DD-3FFB29F6E3FB}"/>
              </a:ext>
            </a:extLst>
          </p:cNvPr>
          <p:cNvGrpSpPr/>
          <p:nvPr/>
        </p:nvGrpSpPr>
        <p:grpSpPr>
          <a:xfrm>
            <a:off x="2247004" y="5360395"/>
            <a:ext cx="1744703" cy="1940111"/>
            <a:chOff x="1604613" y="2578672"/>
            <a:chExt cx="842176" cy="9989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060C9F-D48F-4517-94E5-3803848060AA}"/>
                </a:ext>
              </a:extLst>
            </p:cNvPr>
            <p:cNvGrpSpPr/>
            <p:nvPr/>
          </p:nvGrpSpPr>
          <p:grpSpPr>
            <a:xfrm>
              <a:off x="1604613" y="2578672"/>
              <a:ext cx="758807" cy="681709"/>
              <a:chOff x="1604613" y="2835659"/>
              <a:chExt cx="758807" cy="6817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40250B4-D576-42F4-BDAC-CA49482826E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C37CA8-B528-4B30-895E-EBEB3C649ABB}"/>
                  </a:ext>
                </a:extLst>
              </p:cNvPr>
              <p:cNvGrpSpPr/>
              <p:nvPr/>
            </p:nvGrpSpPr>
            <p:grpSpPr>
              <a:xfrm>
                <a:off x="1656524" y="2835659"/>
                <a:ext cx="706896" cy="636811"/>
                <a:chOff x="4667250" y="4932510"/>
                <a:chExt cx="855268" cy="770473"/>
              </a:xfrm>
            </p:grpSpPr>
            <p:sp>
              <p:nvSpPr>
                <p:cNvPr id="50" name="Freeform 53">
                  <a:extLst>
                    <a:ext uri="{FF2B5EF4-FFF2-40B4-BE49-F238E27FC236}">
                      <a16:creationId xmlns:a16="http://schemas.microsoft.com/office/drawing/2014/main" id="{E2506970-2776-4FA1-B16F-1493BB5F9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7212" y="4932510"/>
                  <a:ext cx="445306" cy="285749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304C1A7-CF67-4D85-9D7B-E0FFD2A25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18259"/>
                  <a:ext cx="237215" cy="182416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55">
                  <a:extLst>
                    <a:ext uri="{FF2B5EF4-FFF2-40B4-BE49-F238E27FC236}">
                      <a16:creationId xmlns:a16="http://schemas.microsoft.com/office/drawing/2014/main" id="{894FB3F5-A8EF-45C9-A884-E698F2C90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377825" cy="356283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E7CF84-E3CB-43E3-9614-911F83AE9E9B}"/>
                </a:ext>
              </a:extLst>
            </p:cNvPr>
            <p:cNvSpPr/>
            <p:nvPr/>
          </p:nvSpPr>
          <p:spPr>
            <a:xfrm>
              <a:off x="1640847" y="3174650"/>
              <a:ext cx="805942" cy="403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Internet Gateway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2332402" y="8022867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2354546" y="10355996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C9912AC2-6667-4049-901E-B4515418F6BD}"/>
              </a:ext>
            </a:extLst>
          </p:cNvPr>
          <p:cNvSpPr txBox="1">
            <a:spLocks/>
          </p:cNvSpPr>
          <p:nvPr/>
        </p:nvSpPr>
        <p:spPr>
          <a:xfrm>
            <a:off x="4801214" y="4949567"/>
            <a:ext cx="20934629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6000" b="1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Internet Gateway </a:t>
            </a:r>
            <a:r>
              <a:rPr lang="en-US" sz="6000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for inbound and outbound internet connectivity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AB8262F-379A-4054-A05D-13446F5DB21E}"/>
              </a:ext>
            </a:extLst>
          </p:cNvPr>
          <p:cNvSpPr txBox="1">
            <a:spLocks/>
          </p:cNvSpPr>
          <p:nvPr/>
        </p:nvSpPr>
        <p:spPr>
          <a:xfrm>
            <a:off x="4801214" y="7477550"/>
            <a:ext cx="18370513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6000" b="1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Route Table </a:t>
            </a:r>
            <a:r>
              <a:rPr lang="en-US" sz="6000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for routing traffic inside and outside the VCN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74E7E2-032E-4924-A490-925811C40513}"/>
              </a:ext>
            </a:extLst>
          </p:cNvPr>
          <p:cNvSpPr txBox="1">
            <a:spLocks/>
          </p:cNvSpPr>
          <p:nvPr/>
        </p:nvSpPr>
        <p:spPr>
          <a:xfrm>
            <a:off x="4801213" y="9721209"/>
            <a:ext cx="18057923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6000" b="1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Security List </a:t>
            </a:r>
            <a:r>
              <a:rPr lang="en-US" sz="6000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for allowing ingress and egress traffic to and from the subnet </a:t>
            </a:r>
          </a:p>
        </p:txBody>
      </p:sp>
    </p:spTree>
    <p:extLst>
      <p:ext uri="{BB962C8B-B14F-4D97-AF65-F5344CB8AC3E}">
        <p14:creationId xmlns:p14="http://schemas.microsoft.com/office/powerpoint/2010/main" val="38643086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DDB16F-C5C9-439D-A6A0-9DBFB35D79DD}"/>
              </a:ext>
            </a:extLst>
          </p:cNvPr>
          <p:cNvSpPr/>
          <p:nvPr/>
        </p:nvSpPr>
        <p:spPr>
          <a:xfrm>
            <a:off x="6235430" y="6496148"/>
            <a:ext cx="5063833" cy="3931901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A4BFA4-1B96-4FBE-AFB5-09E2CF2826A7}"/>
              </a:ext>
            </a:extLst>
          </p:cNvPr>
          <p:cNvSpPr/>
          <p:nvPr/>
        </p:nvSpPr>
        <p:spPr>
          <a:xfrm>
            <a:off x="5855738" y="72105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Creating the Bastion 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2E62-980C-446F-9C36-3A55B72B27BD}"/>
              </a:ext>
            </a:extLst>
          </p:cNvPr>
          <p:cNvSpPr/>
          <p:nvPr/>
        </p:nvSpPr>
        <p:spPr>
          <a:xfrm>
            <a:off x="3268493" y="4571999"/>
            <a:ext cx="20233531" cy="7996134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ORACLE CLOUD INFRASTRUCTURE (REGION)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1554B-DB30-49D9-B450-68FD829A4A64}"/>
              </a:ext>
            </a:extLst>
          </p:cNvPr>
          <p:cNvSpPr/>
          <p:nvPr/>
        </p:nvSpPr>
        <p:spPr>
          <a:xfrm>
            <a:off x="3949430" y="5525311"/>
            <a:ext cx="17226148" cy="634045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VCN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E11CD-92AE-4BF7-ADE2-9A77F425F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" y="3846023"/>
            <a:ext cx="2246492" cy="2246492"/>
          </a:xfrm>
          <a:prstGeom prst="rect">
            <a:avLst/>
          </a:prstGeom>
          <a:solidFill>
            <a:srgbClr val="E0E2E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75BE9B-6069-4137-B292-069AA88DACD1}"/>
              </a:ext>
            </a:extLst>
          </p:cNvPr>
          <p:cNvSpPr/>
          <p:nvPr/>
        </p:nvSpPr>
        <p:spPr>
          <a:xfrm>
            <a:off x="5710136" y="5875506"/>
            <a:ext cx="13363372" cy="4922957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Availability Domain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BA2E1C-6266-4B0C-97DD-3FFB29F6E3FB}"/>
              </a:ext>
            </a:extLst>
          </p:cNvPr>
          <p:cNvGrpSpPr/>
          <p:nvPr/>
        </p:nvGrpSpPr>
        <p:grpSpPr>
          <a:xfrm>
            <a:off x="4138149" y="5329000"/>
            <a:ext cx="1744703" cy="1940111"/>
            <a:chOff x="1604613" y="2578672"/>
            <a:chExt cx="842176" cy="9989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060C9F-D48F-4517-94E5-3803848060AA}"/>
                </a:ext>
              </a:extLst>
            </p:cNvPr>
            <p:cNvGrpSpPr/>
            <p:nvPr/>
          </p:nvGrpSpPr>
          <p:grpSpPr>
            <a:xfrm>
              <a:off x="1604613" y="2578672"/>
              <a:ext cx="758807" cy="681709"/>
              <a:chOff x="1604613" y="2835659"/>
              <a:chExt cx="758807" cy="6817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40250B4-D576-42F4-BDAC-CA49482826E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C37CA8-B528-4B30-895E-EBEB3C649ABB}"/>
                  </a:ext>
                </a:extLst>
              </p:cNvPr>
              <p:cNvGrpSpPr/>
              <p:nvPr/>
            </p:nvGrpSpPr>
            <p:grpSpPr>
              <a:xfrm>
                <a:off x="1656524" y="2835659"/>
                <a:ext cx="706896" cy="636811"/>
                <a:chOff x="4667250" y="4932510"/>
                <a:chExt cx="855268" cy="770473"/>
              </a:xfrm>
            </p:grpSpPr>
            <p:sp>
              <p:nvSpPr>
                <p:cNvPr id="50" name="Freeform 53">
                  <a:extLst>
                    <a:ext uri="{FF2B5EF4-FFF2-40B4-BE49-F238E27FC236}">
                      <a16:creationId xmlns:a16="http://schemas.microsoft.com/office/drawing/2014/main" id="{E2506970-2776-4FA1-B16F-1493BB5F9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7212" y="4932510"/>
                  <a:ext cx="445306" cy="285749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304C1A7-CF67-4D85-9D7B-E0FFD2A25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18259"/>
                  <a:ext cx="237215" cy="182416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55">
                  <a:extLst>
                    <a:ext uri="{FF2B5EF4-FFF2-40B4-BE49-F238E27FC236}">
                      <a16:creationId xmlns:a16="http://schemas.microsoft.com/office/drawing/2014/main" id="{894FB3F5-A8EF-45C9-A884-E698F2C90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377825" cy="356283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E7CF84-E3CB-43E3-9614-911F83AE9E9B}"/>
                </a:ext>
              </a:extLst>
            </p:cNvPr>
            <p:cNvSpPr/>
            <p:nvPr/>
          </p:nvSpPr>
          <p:spPr>
            <a:xfrm>
              <a:off x="1640847" y="3174650"/>
              <a:ext cx="805942" cy="403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Internet Gateway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427588-5794-47B7-A633-56D1E9C8B0EC}"/>
              </a:ext>
            </a:extLst>
          </p:cNvPr>
          <p:cNvGrpSpPr/>
          <p:nvPr/>
        </p:nvGrpSpPr>
        <p:grpSpPr>
          <a:xfrm flipV="1">
            <a:off x="1340654" y="6231191"/>
            <a:ext cx="2816194" cy="603794"/>
            <a:chOff x="9530256" y="3824901"/>
            <a:chExt cx="514959" cy="51259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2CE475-3E51-4E32-862A-2BC2EE19B5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B8D093-2CD1-4669-88C1-51CD3D662B6C}"/>
                </a:ext>
              </a:extLst>
            </p:cNvPr>
            <p:cNvCxnSpPr/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039088-1AC6-4949-9D1A-E22FBC95C272}"/>
              </a:ext>
            </a:extLst>
          </p:cNvPr>
          <p:cNvGrpSpPr/>
          <p:nvPr/>
        </p:nvGrpSpPr>
        <p:grpSpPr>
          <a:xfrm flipV="1">
            <a:off x="4364731" y="7121237"/>
            <a:ext cx="1669617" cy="405609"/>
            <a:chOff x="9530256" y="3824892"/>
            <a:chExt cx="514950" cy="51260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5A2D1E-3E36-40CB-A050-A4B44B285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BC5DE3-2A02-4989-8EFB-DBAD772DB38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5685834" y="7061308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5597809" y="8750243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A674ED4F-736F-4C48-96F2-7C900F3C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570" y="11070426"/>
            <a:ext cx="1329017" cy="1356898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26CD62C-0D67-427F-A3B7-2D99EB49B615}"/>
              </a:ext>
            </a:extLst>
          </p:cNvPr>
          <p:cNvGrpSpPr/>
          <p:nvPr/>
        </p:nvGrpSpPr>
        <p:grpSpPr>
          <a:xfrm>
            <a:off x="8520561" y="8627148"/>
            <a:ext cx="1811472" cy="1573381"/>
            <a:chOff x="1526247" y="1468849"/>
            <a:chExt cx="805942" cy="79603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275CA07-5740-4070-BBB6-6C8653D98F54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76B3030-E976-41AD-B387-7D8489FE00AE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55224F8-E593-49A9-AA63-2911769BC4B9}"/>
                  </a:ext>
                </a:extLst>
              </p:cNvPr>
              <p:cNvGrpSpPr/>
              <p:nvPr/>
            </p:nvGrpSpPr>
            <p:grpSpPr>
              <a:xfrm>
                <a:off x="1718972" y="1844483"/>
                <a:ext cx="426432" cy="464483"/>
                <a:chOff x="3690938" y="2987675"/>
                <a:chExt cx="515937" cy="561975"/>
              </a:xfrm>
            </p:grpSpPr>
            <p:sp>
              <p:nvSpPr>
                <p:cNvPr id="73" name="Freeform 70">
                  <a:extLst>
                    <a:ext uri="{FF2B5EF4-FFF2-40B4-BE49-F238E27FC236}">
                      <a16:creationId xmlns:a16="http://schemas.microsoft.com/office/drawing/2014/main" id="{0A95DAC1-0189-415D-BCDE-ACAB944E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71">
                  <a:extLst>
                    <a:ext uri="{FF2B5EF4-FFF2-40B4-BE49-F238E27FC236}">
                      <a16:creationId xmlns:a16="http://schemas.microsoft.com/office/drawing/2014/main" id="{24E74887-829E-4AC9-8102-773C20949C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8" y="2987675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D1E967-0E01-4045-A6B2-9B83ECA450BE}"/>
                </a:ext>
              </a:extLst>
            </p:cNvPr>
            <p:cNvSpPr/>
            <p:nvPr/>
          </p:nvSpPr>
          <p:spPr>
            <a:xfrm>
              <a:off x="1526247" y="2066318"/>
              <a:ext cx="805942" cy="198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Bastion Host</a:t>
              </a:r>
            </a:p>
          </p:txBody>
        </p:sp>
      </p:grpSp>
      <p:cxnSp>
        <p:nvCxnSpPr>
          <p:cNvPr id="77" name="Elbow Connector 39">
            <a:extLst>
              <a:ext uri="{FF2B5EF4-FFF2-40B4-BE49-F238E27FC236}">
                <a16:creationId xmlns:a16="http://schemas.microsoft.com/office/drawing/2014/main" id="{D28D6777-5597-4EE6-864B-65F75AC186C2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6919081" y="7542074"/>
            <a:ext cx="1872115" cy="1712770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7786674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85" y="6442463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… </a:t>
            </a:r>
            <a:r>
              <a:rPr lang="en-US" sz="8000" dirty="0"/>
              <a:t>but, first we need a pair of OpenSSH keys</a:t>
            </a:r>
            <a:endParaRPr lang="en-US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7245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DDB16F-C5C9-439D-A6A0-9DBFB35D79DD}"/>
              </a:ext>
            </a:extLst>
          </p:cNvPr>
          <p:cNvSpPr/>
          <p:nvPr/>
        </p:nvSpPr>
        <p:spPr>
          <a:xfrm>
            <a:off x="6235430" y="6496148"/>
            <a:ext cx="5063833" cy="3931901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A4BFA4-1B96-4FBE-AFB5-09E2CF2826A7}"/>
              </a:ext>
            </a:extLst>
          </p:cNvPr>
          <p:cNvSpPr/>
          <p:nvPr/>
        </p:nvSpPr>
        <p:spPr>
          <a:xfrm>
            <a:off x="5855738" y="72105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Creating the Autonomous 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2E62-980C-446F-9C36-3A55B72B27BD}"/>
              </a:ext>
            </a:extLst>
          </p:cNvPr>
          <p:cNvSpPr/>
          <p:nvPr/>
        </p:nvSpPr>
        <p:spPr>
          <a:xfrm>
            <a:off x="3268493" y="4571999"/>
            <a:ext cx="20233531" cy="7996134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ORACLE CLOUD INFRASTRUCTURE (REGION)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1554B-DB30-49D9-B450-68FD829A4A64}"/>
              </a:ext>
            </a:extLst>
          </p:cNvPr>
          <p:cNvSpPr/>
          <p:nvPr/>
        </p:nvSpPr>
        <p:spPr>
          <a:xfrm>
            <a:off x="3949430" y="5525311"/>
            <a:ext cx="17226148" cy="634045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VCN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E11CD-92AE-4BF7-ADE2-9A77F425F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" y="3846023"/>
            <a:ext cx="2246492" cy="2246492"/>
          </a:xfrm>
          <a:prstGeom prst="rect">
            <a:avLst/>
          </a:prstGeom>
          <a:solidFill>
            <a:srgbClr val="E0E2E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75BE9B-6069-4137-B292-069AA88DACD1}"/>
              </a:ext>
            </a:extLst>
          </p:cNvPr>
          <p:cNvSpPr/>
          <p:nvPr/>
        </p:nvSpPr>
        <p:spPr>
          <a:xfrm>
            <a:off x="5710136" y="5875506"/>
            <a:ext cx="13363372" cy="4922957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Availability Domain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BA2E1C-6266-4B0C-97DD-3FFB29F6E3FB}"/>
              </a:ext>
            </a:extLst>
          </p:cNvPr>
          <p:cNvGrpSpPr/>
          <p:nvPr/>
        </p:nvGrpSpPr>
        <p:grpSpPr>
          <a:xfrm>
            <a:off x="4138149" y="5329000"/>
            <a:ext cx="1744703" cy="1940111"/>
            <a:chOff x="1604613" y="2578672"/>
            <a:chExt cx="842176" cy="9989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060C9F-D48F-4517-94E5-3803848060AA}"/>
                </a:ext>
              </a:extLst>
            </p:cNvPr>
            <p:cNvGrpSpPr/>
            <p:nvPr/>
          </p:nvGrpSpPr>
          <p:grpSpPr>
            <a:xfrm>
              <a:off x="1604613" y="2578672"/>
              <a:ext cx="758807" cy="681709"/>
              <a:chOff x="1604613" y="2835659"/>
              <a:chExt cx="758807" cy="6817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40250B4-D576-42F4-BDAC-CA49482826E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C37CA8-B528-4B30-895E-EBEB3C649ABB}"/>
                  </a:ext>
                </a:extLst>
              </p:cNvPr>
              <p:cNvGrpSpPr/>
              <p:nvPr/>
            </p:nvGrpSpPr>
            <p:grpSpPr>
              <a:xfrm>
                <a:off x="1656524" y="2835659"/>
                <a:ext cx="706896" cy="636811"/>
                <a:chOff x="4667250" y="4932510"/>
                <a:chExt cx="855268" cy="770473"/>
              </a:xfrm>
            </p:grpSpPr>
            <p:sp>
              <p:nvSpPr>
                <p:cNvPr id="50" name="Freeform 53">
                  <a:extLst>
                    <a:ext uri="{FF2B5EF4-FFF2-40B4-BE49-F238E27FC236}">
                      <a16:creationId xmlns:a16="http://schemas.microsoft.com/office/drawing/2014/main" id="{E2506970-2776-4FA1-B16F-1493BB5F9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7212" y="4932510"/>
                  <a:ext cx="445306" cy="285749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304C1A7-CF67-4D85-9D7B-E0FFD2A25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18259"/>
                  <a:ext cx="237215" cy="182416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55">
                  <a:extLst>
                    <a:ext uri="{FF2B5EF4-FFF2-40B4-BE49-F238E27FC236}">
                      <a16:creationId xmlns:a16="http://schemas.microsoft.com/office/drawing/2014/main" id="{894FB3F5-A8EF-45C9-A884-E698F2C90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377825" cy="356283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E7CF84-E3CB-43E3-9614-911F83AE9E9B}"/>
                </a:ext>
              </a:extLst>
            </p:cNvPr>
            <p:cNvSpPr/>
            <p:nvPr/>
          </p:nvSpPr>
          <p:spPr>
            <a:xfrm>
              <a:off x="1640847" y="3174650"/>
              <a:ext cx="805942" cy="403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Internet Gateway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427588-5794-47B7-A633-56D1E9C8B0EC}"/>
              </a:ext>
            </a:extLst>
          </p:cNvPr>
          <p:cNvGrpSpPr/>
          <p:nvPr/>
        </p:nvGrpSpPr>
        <p:grpSpPr>
          <a:xfrm flipV="1">
            <a:off x="1340654" y="6231191"/>
            <a:ext cx="2816194" cy="603794"/>
            <a:chOff x="9530256" y="3824901"/>
            <a:chExt cx="514959" cy="51259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2CE475-3E51-4E32-862A-2BC2EE19B5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B8D093-2CD1-4669-88C1-51CD3D662B6C}"/>
                </a:ext>
              </a:extLst>
            </p:cNvPr>
            <p:cNvCxnSpPr/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039088-1AC6-4949-9D1A-E22FBC95C272}"/>
              </a:ext>
            </a:extLst>
          </p:cNvPr>
          <p:cNvGrpSpPr/>
          <p:nvPr/>
        </p:nvGrpSpPr>
        <p:grpSpPr>
          <a:xfrm flipV="1">
            <a:off x="4364731" y="7121237"/>
            <a:ext cx="1669617" cy="405609"/>
            <a:chOff x="9530256" y="3824892"/>
            <a:chExt cx="514950" cy="51260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5A2D1E-3E36-40CB-A050-A4B44B285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BC5DE3-2A02-4989-8EFB-DBAD772DB38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5685834" y="7061308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5597809" y="8750243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A674ED4F-736F-4C48-96F2-7C900F3C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570" y="11070426"/>
            <a:ext cx="1329017" cy="135689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315193D-6AD9-4DD5-8E97-8E344B24DD6C}"/>
              </a:ext>
            </a:extLst>
          </p:cNvPr>
          <p:cNvGrpSpPr/>
          <p:nvPr/>
        </p:nvGrpSpPr>
        <p:grpSpPr>
          <a:xfrm>
            <a:off x="8520561" y="8627148"/>
            <a:ext cx="1811472" cy="1573381"/>
            <a:chOff x="1526247" y="1468849"/>
            <a:chExt cx="805942" cy="79603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47BD70B-7B35-4D0F-9F41-B66B9798683C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9ABCCD5-C46B-4D5E-96F2-8EF6125640C3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99F30C1-5524-40B9-87DE-780C03859299}"/>
                  </a:ext>
                </a:extLst>
              </p:cNvPr>
              <p:cNvGrpSpPr/>
              <p:nvPr/>
            </p:nvGrpSpPr>
            <p:grpSpPr>
              <a:xfrm>
                <a:off x="1718972" y="1844483"/>
                <a:ext cx="426432" cy="464483"/>
                <a:chOff x="3690938" y="2987675"/>
                <a:chExt cx="515937" cy="561975"/>
              </a:xfrm>
            </p:grpSpPr>
            <p:sp>
              <p:nvSpPr>
                <p:cNvPr id="56" name="Freeform 70">
                  <a:extLst>
                    <a:ext uri="{FF2B5EF4-FFF2-40B4-BE49-F238E27FC236}">
                      <a16:creationId xmlns:a16="http://schemas.microsoft.com/office/drawing/2014/main" id="{20583F06-4FF4-49E5-95A7-0C0E75CEE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71">
                  <a:extLst>
                    <a:ext uri="{FF2B5EF4-FFF2-40B4-BE49-F238E27FC236}">
                      <a16:creationId xmlns:a16="http://schemas.microsoft.com/office/drawing/2014/main" id="{C2C42CAE-0825-49A6-8326-B599F196E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8" y="2987675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5448C4-5052-4F92-8401-B9AC62328442}"/>
                </a:ext>
              </a:extLst>
            </p:cNvPr>
            <p:cNvSpPr/>
            <p:nvPr/>
          </p:nvSpPr>
          <p:spPr>
            <a:xfrm>
              <a:off x="1526247" y="2066318"/>
              <a:ext cx="805942" cy="198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Bastion Host</a:t>
              </a:r>
            </a:p>
          </p:txBody>
        </p:sp>
      </p:grpSp>
      <p:cxnSp>
        <p:nvCxnSpPr>
          <p:cNvPr id="60" name="Elbow Connector 39">
            <a:extLst>
              <a:ext uri="{FF2B5EF4-FFF2-40B4-BE49-F238E27FC236}">
                <a16:creationId xmlns:a16="http://schemas.microsoft.com/office/drawing/2014/main" id="{C1BEBB14-AD20-4855-814A-5FABF99B747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919081" y="7542074"/>
            <a:ext cx="1872115" cy="1712770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EF0F70D-B8C4-48F4-97D4-8EECC805A03C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CA376C6-3AE4-4833-86EE-FF5301CB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8395" y="9784939"/>
            <a:ext cx="1961920" cy="208082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112DCB32-EA2C-4E03-A34A-23DDE5732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8792" y="7507038"/>
            <a:ext cx="2125350" cy="2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85" y="5022515"/>
            <a:ext cx="20934629" cy="4535430"/>
          </a:xfrm>
        </p:spPr>
        <p:txBody>
          <a:bodyPr>
            <a:normAutofit/>
          </a:bodyPr>
          <a:lstStyle/>
          <a:p>
            <a:r>
              <a:rPr lang="en-US" sz="5400" b="1" dirty="0"/>
              <a:t>Oracle Wallet</a:t>
            </a:r>
            <a:r>
              <a:rPr lang="en-US" sz="5400" dirty="0"/>
              <a:t> is a container that stores authentication and signing credentials. Trusted certificates are stored in the </a:t>
            </a:r>
            <a:r>
              <a:rPr lang="en-US" sz="5400" b="1" dirty="0"/>
              <a:t>Oracle Wallet</a:t>
            </a:r>
            <a:r>
              <a:rPr lang="en-US" sz="5400" dirty="0"/>
              <a:t> when the </a:t>
            </a:r>
            <a:r>
              <a:rPr lang="en-US" sz="5400" b="1" dirty="0"/>
              <a:t>wallet</a:t>
            </a:r>
            <a:r>
              <a:rPr lang="en-US" sz="5400" dirty="0"/>
              <a:t> is used for security credentials.</a:t>
            </a:r>
            <a:endParaRPr lang="en-US" sz="5400" b="1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6DB8A48-6B8E-46B2-B767-FE3F597FDCE2}"/>
              </a:ext>
            </a:extLst>
          </p:cNvPr>
          <p:cNvSpPr txBox="1">
            <a:spLocks/>
          </p:cNvSpPr>
          <p:nvPr/>
        </p:nvSpPr>
        <p:spPr>
          <a:xfrm>
            <a:off x="1924507" y="1059972"/>
            <a:ext cx="20934629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/>
              <a:t>What is a Database Wallet?</a:t>
            </a:r>
          </a:p>
        </p:txBody>
      </p:sp>
    </p:spTree>
    <p:extLst>
      <p:ext uri="{BB962C8B-B14F-4D97-AF65-F5344CB8AC3E}">
        <p14:creationId xmlns:p14="http://schemas.microsoft.com/office/powerpoint/2010/main" val="26641594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85" y="5022514"/>
            <a:ext cx="20934629" cy="5638559"/>
          </a:xfrm>
        </p:spPr>
        <p:txBody>
          <a:bodyPr>
            <a:normAutofit/>
          </a:bodyPr>
          <a:lstStyle/>
          <a:p>
            <a:r>
              <a:rPr lang="en-US" sz="5400" dirty="0"/>
              <a:t>We’ll use </a:t>
            </a:r>
            <a:r>
              <a:rPr lang="en-US" sz="5400" b="1" dirty="0"/>
              <a:t>Object Storage Pre-Authenticated</a:t>
            </a:r>
            <a:r>
              <a:rPr lang="en-US" sz="5400" dirty="0"/>
              <a:t> </a:t>
            </a:r>
            <a:r>
              <a:rPr lang="en-US" sz="5400" b="1" dirty="0"/>
              <a:t>requests</a:t>
            </a:r>
            <a:r>
              <a:rPr lang="en-US" sz="5400" dirty="0"/>
              <a:t> to make the wallet downloadable to the </a:t>
            </a:r>
            <a:r>
              <a:rPr lang="en-US" sz="5400" b="1" dirty="0"/>
              <a:t>Application Node</a:t>
            </a:r>
            <a:r>
              <a:rPr lang="en-US" sz="5400" dirty="0"/>
              <a:t>, securely, through the </a:t>
            </a:r>
            <a:r>
              <a:rPr lang="en-US" sz="5400" b="1" dirty="0"/>
              <a:t>Service Gateway</a:t>
            </a:r>
            <a:r>
              <a:rPr lang="en-US" sz="5400" dirty="0"/>
              <a:t>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6DB8A48-6B8E-46B2-B767-FE3F597FDCE2}"/>
              </a:ext>
            </a:extLst>
          </p:cNvPr>
          <p:cNvSpPr txBox="1">
            <a:spLocks/>
          </p:cNvSpPr>
          <p:nvPr/>
        </p:nvSpPr>
        <p:spPr>
          <a:xfrm>
            <a:off x="1924507" y="1059972"/>
            <a:ext cx="21558948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/>
              <a:t>Why are we uploading it to Object Storage?</a:t>
            </a:r>
          </a:p>
        </p:txBody>
      </p:sp>
    </p:spTree>
    <p:extLst>
      <p:ext uri="{BB962C8B-B14F-4D97-AF65-F5344CB8AC3E}">
        <p14:creationId xmlns:p14="http://schemas.microsoft.com/office/powerpoint/2010/main" val="9083121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DDB16F-C5C9-439D-A6A0-9DBFB35D79DD}"/>
              </a:ext>
            </a:extLst>
          </p:cNvPr>
          <p:cNvSpPr/>
          <p:nvPr/>
        </p:nvSpPr>
        <p:spPr>
          <a:xfrm>
            <a:off x="6235430" y="6496148"/>
            <a:ext cx="5063833" cy="3931901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A4BFA4-1B96-4FBE-AFB5-09E2CF2826A7}"/>
              </a:ext>
            </a:extLst>
          </p:cNvPr>
          <p:cNvSpPr/>
          <p:nvPr/>
        </p:nvSpPr>
        <p:spPr>
          <a:xfrm>
            <a:off x="5855738" y="72105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Creating the private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2E62-980C-446F-9C36-3A55B72B27BD}"/>
              </a:ext>
            </a:extLst>
          </p:cNvPr>
          <p:cNvSpPr/>
          <p:nvPr/>
        </p:nvSpPr>
        <p:spPr>
          <a:xfrm>
            <a:off x="3268493" y="4571999"/>
            <a:ext cx="20233531" cy="7996134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ORACLE CLOUD INFRASTRUCTURE (REGION)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1554B-DB30-49D9-B450-68FD829A4A64}"/>
              </a:ext>
            </a:extLst>
          </p:cNvPr>
          <p:cNvSpPr/>
          <p:nvPr/>
        </p:nvSpPr>
        <p:spPr>
          <a:xfrm>
            <a:off x="3949430" y="5525311"/>
            <a:ext cx="17226148" cy="634045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VCN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E11CD-92AE-4BF7-ADE2-9A77F425F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" y="3846023"/>
            <a:ext cx="2246492" cy="2246492"/>
          </a:xfrm>
          <a:prstGeom prst="rect">
            <a:avLst/>
          </a:prstGeom>
          <a:solidFill>
            <a:srgbClr val="E0E2E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75BE9B-6069-4137-B292-069AA88DACD1}"/>
              </a:ext>
            </a:extLst>
          </p:cNvPr>
          <p:cNvSpPr/>
          <p:nvPr/>
        </p:nvSpPr>
        <p:spPr>
          <a:xfrm>
            <a:off x="5710136" y="5875506"/>
            <a:ext cx="13363372" cy="4922957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Availability Domain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BA2E1C-6266-4B0C-97DD-3FFB29F6E3FB}"/>
              </a:ext>
            </a:extLst>
          </p:cNvPr>
          <p:cNvGrpSpPr/>
          <p:nvPr/>
        </p:nvGrpSpPr>
        <p:grpSpPr>
          <a:xfrm>
            <a:off x="4138149" y="5329000"/>
            <a:ext cx="1744703" cy="1940111"/>
            <a:chOff x="1604613" y="2578672"/>
            <a:chExt cx="842176" cy="9989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060C9F-D48F-4517-94E5-3803848060AA}"/>
                </a:ext>
              </a:extLst>
            </p:cNvPr>
            <p:cNvGrpSpPr/>
            <p:nvPr/>
          </p:nvGrpSpPr>
          <p:grpSpPr>
            <a:xfrm>
              <a:off x="1604613" y="2578672"/>
              <a:ext cx="758807" cy="681709"/>
              <a:chOff x="1604613" y="2835659"/>
              <a:chExt cx="758807" cy="6817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40250B4-D576-42F4-BDAC-CA49482826E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C37CA8-B528-4B30-895E-EBEB3C649ABB}"/>
                  </a:ext>
                </a:extLst>
              </p:cNvPr>
              <p:cNvGrpSpPr/>
              <p:nvPr/>
            </p:nvGrpSpPr>
            <p:grpSpPr>
              <a:xfrm>
                <a:off x="1656524" y="2835659"/>
                <a:ext cx="706896" cy="636811"/>
                <a:chOff x="4667250" y="4932510"/>
                <a:chExt cx="855268" cy="770473"/>
              </a:xfrm>
            </p:grpSpPr>
            <p:sp>
              <p:nvSpPr>
                <p:cNvPr id="50" name="Freeform 53">
                  <a:extLst>
                    <a:ext uri="{FF2B5EF4-FFF2-40B4-BE49-F238E27FC236}">
                      <a16:creationId xmlns:a16="http://schemas.microsoft.com/office/drawing/2014/main" id="{E2506970-2776-4FA1-B16F-1493BB5F9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7212" y="4932510"/>
                  <a:ext cx="445306" cy="285749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304C1A7-CF67-4D85-9D7B-E0FFD2A25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18259"/>
                  <a:ext cx="237215" cy="182416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55">
                  <a:extLst>
                    <a:ext uri="{FF2B5EF4-FFF2-40B4-BE49-F238E27FC236}">
                      <a16:creationId xmlns:a16="http://schemas.microsoft.com/office/drawing/2014/main" id="{894FB3F5-A8EF-45C9-A884-E698F2C90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377825" cy="356283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E7CF84-E3CB-43E3-9614-911F83AE9E9B}"/>
                </a:ext>
              </a:extLst>
            </p:cNvPr>
            <p:cNvSpPr/>
            <p:nvPr/>
          </p:nvSpPr>
          <p:spPr>
            <a:xfrm>
              <a:off x="1640847" y="3174650"/>
              <a:ext cx="805942" cy="403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Internet Gateway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427588-5794-47B7-A633-56D1E9C8B0EC}"/>
              </a:ext>
            </a:extLst>
          </p:cNvPr>
          <p:cNvGrpSpPr/>
          <p:nvPr/>
        </p:nvGrpSpPr>
        <p:grpSpPr>
          <a:xfrm flipV="1">
            <a:off x="1340654" y="6231191"/>
            <a:ext cx="2816194" cy="603794"/>
            <a:chOff x="9530256" y="3824901"/>
            <a:chExt cx="514959" cy="51259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2CE475-3E51-4E32-862A-2BC2EE19B5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B8D093-2CD1-4669-88C1-51CD3D662B6C}"/>
                </a:ext>
              </a:extLst>
            </p:cNvPr>
            <p:cNvCxnSpPr/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039088-1AC6-4949-9D1A-E22FBC95C272}"/>
              </a:ext>
            </a:extLst>
          </p:cNvPr>
          <p:cNvGrpSpPr/>
          <p:nvPr/>
        </p:nvGrpSpPr>
        <p:grpSpPr>
          <a:xfrm flipV="1">
            <a:off x="4364731" y="7121237"/>
            <a:ext cx="1669617" cy="405609"/>
            <a:chOff x="9530256" y="3824892"/>
            <a:chExt cx="514950" cy="51260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5A2D1E-3E36-40CB-A050-A4B44B285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BC5DE3-2A02-4989-8EFB-DBAD772DB38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5685834" y="7061308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5597809" y="8750243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A674ED4F-736F-4C48-96F2-7C900F3C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570" y="11070426"/>
            <a:ext cx="1329017" cy="1356898"/>
          </a:xfrm>
          <a:prstGeom prst="rect">
            <a:avLst/>
          </a:prstGeom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53252BCE-93B0-42E4-881C-9D40D6F5B957}"/>
              </a:ext>
            </a:extLst>
          </p:cNvPr>
          <p:cNvSpPr txBox="1">
            <a:spLocks/>
          </p:cNvSpPr>
          <p:nvPr/>
        </p:nvSpPr>
        <p:spPr>
          <a:xfrm>
            <a:off x="7271835" y="6988856"/>
            <a:ext cx="4266030" cy="583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3200" b="1" dirty="0"/>
              <a:t>CIDR: 10.0.1.0/24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15193D-6AD9-4DD5-8E97-8E344B24DD6C}"/>
              </a:ext>
            </a:extLst>
          </p:cNvPr>
          <p:cNvGrpSpPr/>
          <p:nvPr/>
        </p:nvGrpSpPr>
        <p:grpSpPr>
          <a:xfrm>
            <a:off x="8520561" y="8627148"/>
            <a:ext cx="1811472" cy="1573381"/>
            <a:chOff x="1526247" y="1468849"/>
            <a:chExt cx="805942" cy="79603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47BD70B-7B35-4D0F-9F41-B66B9798683C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9ABCCD5-C46B-4D5E-96F2-8EF6125640C3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99F30C1-5524-40B9-87DE-780C03859299}"/>
                  </a:ext>
                </a:extLst>
              </p:cNvPr>
              <p:cNvGrpSpPr/>
              <p:nvPr/>
            </p:nvGrpSpPr>
            <p:grpSpPr>
              <a:xfrm>
                <a:off x="1718972" y="1844483"/>
                <a:ext cx="426432" cy="464483"/>
                <a:chOff x="3690938" y="2987675"/>
                <a:chExt cx="515937" cy="561975"/>
              </a:xfrm>
            </p:grpSpPr>
            <p:sp>
              <p:nvSpPr>
                <p:cNvPr id="56" name="Freeform 70">
                  <a:extLst>
                    <a:ext uri="{FF2B5EF4-FFF2-40B4-BE49-F238E27FC236}">
                      <a16:creationId xmlns:a16="http://schemas.microsoft.com/office/drawing/2014/main" id="{20583F06-4FF4-49E5-95A7-0C0E75CEE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71">
                  <a:extLst>
                    <a:ext uri="{FF2B5EF4-FFF2-40B4-BE49-F238E27FC236}">
                      <a16:creationId xmlns:a16="http://schemas.microsoft.com/office/drawing/2014/main" id="{C2C42CAE-0825-49A6-8326-B599F196E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8" y="2987675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5448C4-5052-4F92-8401-B9AC62328442}"/>
                </a:ext>
              </a:extLst>
            </p:cNvPr>
            <p:cNvSpPr/>
            <p:nvPr/>
          </p:nvSpPr>
          <p:spPr>
            <a:xfrm>
              <a:off x="1526247" y="2066318"/>
              <a:ext cx="805942" cy="198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Bastion Host</a:t>
              </a:r>
            </a:p>
          </p:txBody>
        </p:sp>
      </p:grpSp>
      <p:cxnSp>
        <p:nvCxnSpPr>
          <p:cNvPr id="60" name="Elbow Connector 39">
            <a:extLst>
              <a:ext uri="{FF2B5EF4-FFF2-40B4-BE49-F238E27FC236}">
                <a16:creationId xmlns:a16="http://schemas.microsoft.com/office/drawing/2014/main" id="{C1BEBB14-AD20-4855-814A-5FABF99B747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919081" y="7542074"/>
            <a:ext cx="1872115" cy="1712770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6F7ED76-3E7A-4399-B698-D3A269305EC1}"/>
              </a:ext>
            </a:extLst>
          </p:cNvPr>
          <p:cNvSpPr/>
          <p:nvPr/>
        </p:nvSpPr>
        <p:spPr>
          <a:xfrm>
            <a:off x="12623947" y="6496149"/>
            <a:ext cx="6049918" cy="393190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rgbClr val="FF7700"/>
                </a:solidFill>
                <a:latin typeface="Calibri" charset="0"/>
                <a:ea typeface="Calibri" charset="0"/>
                <a:cs typeface="Calibri" charset="0"/>
              </a:rPr>
              <a:t>Private Subnet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9A025E-D8E2-45F7-AD3E-C0F8AB519DA9}"/>
              </a:ext>
            </a:extLst>
          </p:cNvPr>
          <p:cNvSpPr/>
          <p:nvPr/>
        </p:nvSpPr>
        <p:spPr>
          <a:xfrm>
            <a:off x="12133364" y="70269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00FF59-5F13-4997-A0CD-16F759863EFC}"/>
              </a:ext>
            </a:extLst>
          </p:cNvPr>
          <p:cNvGrpSpPr/>
          <p:nvPr/>
        </p:nvGrpSpPr>
        <p:grpSpPr>
          <a:xfrm>
            <a:off x="11963460" y="6877708"/>
            <a:ext cx="1490472" cy="1256969"/>
            <a:chOff x="10000340" y="2625219"/>
            <a:chExt cx="863192" cy="71400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955E922-8768-43A2-8EEC-559EAC38D510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289CDBB-CCF8-41C8-BF06-D729DE43F38F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75" name="Freeform 4">
                  <a:extLst>
                    <a:ext uri="{FF2B5EF4-FFF2-40B4-BE49-F238E27FC236}">
                      <a16:creationId xmlns:a16="http://schemas.microsoft.com/office/drawing/2014/main" id="{F0B20EC4-27E2-44D1-BB54-C6A8FD379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5">
                  <a:extLst>
                    <a:ext uri="{FF2B5EF4-FFF2-40B4-BE49-F238E27FC236}">
                      <a16:creationId xmlns:a16="http://schemas.microsoft.com/office/drawing/2014/main" id="{A5D85C65-42F6-4C05-A5AF-BBAAE2DAB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 6">
                  <a:extLst>
                    <a:ext uri="{FF2B5EF4-FFF2-40B4-BE49-F238E27FC236}">
                      <a16:creationId xmlns:a16="http://schemas.microsoft.com/office/drawing/2014/main" id="{9982CEA4-BDEB-4729-AB08-8A3583041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 7">
                  <a:extLst>
                    <a:ext uri="{FF2B5EF4-FFF2-40B4-BE49-F238E27FC236}">
                      <a16:creationId xmlns:a16="http://schemas.microsoft.com/office/drawing/2014/main" id="{1F130571-2FD9-440F-81E1-94B01A233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 8">
                  <a:extLst>
                    <a:ext uri="{FF2B5EF4-FFF2-40B4-BE49-F238E27FC236}">
                      <a16:creationId xmlns:a16="http://schemas.microsoft.com/office/drawing/2014/main" id="{BEC1F611-FC5F-4FF5-9E28-160728602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9">
                  <a:extLst>
                    <a:ext uri="{FF2B5EF4-FFF2-40B4-BE49-F238E27FC236}">
                      <a16:creationId xmlns:a16="http://schemas.microsoft.com/office/drawing/2014/main" id="{5058AFB6-AFD3-4668-9000-0A17D749F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E3638E-6F09-4BA2-A9B5-A71A506C929E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E55057-84A4-499B-BA71-BFD48E67AAD0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FD73F-3D5D-4838-A4B1-C3BBD0AED7EE}"/>
              </a:ext>
            </a:extLst>
          </p:cNvPr>
          <p:cNvGrpSpPr/>
          <p:nvPr/>
        </p:nvGrpSpPr>
        <p:grpSpPr>
          <a:xfrm>
            <a:off x="11875435" y="8566643"/>
            <a:ext cx="1490472" cy="1223058"/>
            <a:chOff x="3674869" y="4079936"/>
            <a:chExt cx="595644" cy="147348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B8665C4-8CC2-4D6D-A365-E24031CDCACC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A34A5-0916-43F4-BD3A-9142A0D39023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A12F0180-1F5F-4DF8-806F-BA8A677BE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4E83B4A-1AA2-47AC-97BE-ECCCFA6F2781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E8D48EBA-C409-405C-B958-81549C6F5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2754" y="7393370"/>
            <a:ext cx="2893292" cy="32004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1EF0F70D-B8C4-48F4-97D4-8EECC805A03C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9D2C0EC1-39CC-41A4-BF65-57A9DC10A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9329" y="9819275"/>
            <a:ext cx="1026736" cy="1026736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483D3FB-134D-4357-9A55-E8C7708ABBAC}"/>
              </a:ext>
            </a:extLst>
          </p:cNvPr>
          <p:cNvGrpSpPr/>
          <p:nvPr/>
        </p:nvGrpSpPr>
        <p:grpSpPr>
          <a:xfrm>
            <a:off x="19046065" y="5149815"/>
            <a:ext cx="2212900" cy="2001899"/>
            <a:chOff x="1526467" y="2625219"/>
            <a:chExt cx="805942" cy="994548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15FC092-E2D8-4B34-808D-F406A6AFF399}"/>
                </a:ext>
              </a:extLst>
            </p:cNvPr>
            <p:cNvGrpSpPr/>
            <p:nvPr/>
          </p:nvGrpSpPr>
          <p:grpSpPr>
            <a:xfrm>
              <a:off x="1604613" y="2625219"/>
              <a:ext cx="667030" cy="635162"/>
              <a:chOff x="1604613" y="2882206"/>
              <a:chExt cx="667030" cy="6351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A7AC723-95FD-4F7B-A071-524182244EF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32B4F02-7F06-44AA-BDE7-9F930FB8167C}"/>
                  </a:ext>
                </a:extLst>
              </p:cNvPr>
              <p:cNvGrpSpPr/>
              <p:nvPr/>
            </p:nvGrpSpPr>
            <p:grpSpPr>
              <a:xfrm>
                <a:off x="1656521" y="2969368"/>
                <a:ext cx="566827" cy="444801"/>
                <a:chOff x="4667250" y="5094288"/>
                <a:chExt cx="685800" cy="538162"/>
              </a:xfrm>
            </p:grpSpPr>
            <p:sp>
              <p:nvSpPr>
                <p:cNvPr id="120" name="Freeform 53">
                  <a:extLst>
                    <a:ext uri="{FF2B5EF4-FFF2-40B4-BE49-F238E27FC236}">
                      <a16:creationId xmlns:a16="http://schemas.microsoft.com/office/drawing/2014/main" id="{5B6C6DEA-604D-49AC-A6ED-0AC86D6AC9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7450" y="5094288"/>
                  <a:ext cx="355600" cy="201612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54">
                  <a:extLst>
                    <a:ext uri="{FF2B5EF4-FFF2-40B4-BE49-F238E27FC236}">
                      <a16:creationId xmlns:a16="http://schemas.microsoft.com/office/drawing/2014/main" id="{13F322A4-F215-4792-930F-237F90FFF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87963"/>
                  <a:ext cx="127000" cy="112712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55">
                  <a:extLst>
                    <a:ext uri="{FF2B5EF4-FFF2-40B4-BE49-F238E27FC236}">
                      <a16:creationId xmlns:a16="http://schemas.microsoft.com/office/drawing/2014/main" id="{290FB050-81B5-45EA-935A-4D9FBA1EB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285750" cy="285750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853C279-AD35-4BD0-A9AD-D0A6DA6E15C2}"/>
                </a:ext>
              </a:extLst>
            </p:cNvPr>
            <p:cNvSpPr/>
            <p:nvPr/>
          </p:nvSpPr>
          <p:spPr>
            <a:xfrm>
              <a:off x="1526467" y="3259796"/>
              <a:ext cx="805942" cy="359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1200" dirty="0">
                  <a:solidFill>
                    <a:srgbClr val="5F5F5F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NAT Gateway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endParaRPr>
            </a:p>
          </p:txBody>
        </p:sp>
      </p:grpSp>
      <p:sp>
        <p:nvSpPr>
          <p:cNvPr id="124" name="Title 1">
            <a:extLst>
              <a:ext uri="{FF2B5EF4-FFF2-40B4-BE49-F238E27FC236}">
                <a16:creationId xmlns:a16="http://schemas.microsoft.com/office/drawing/2014/main" id="{BCBCF4B3-9729-46E2-816A-B455C88D5598}"/>
              </a:ext>
            </a:extLst>
          </p:cNvPr>
          <p:cNvSpPr txBox="1">
            <a:spLocks/>
          </p:cNvSpPr>
          <p:nvPr/>
        </p:nvSpPr>
        <p:spPr>
          <a:xfrm>
            <a:off x="13927880" y="8182528"/>
            <a:ext cx="4266030" cy="583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3200" b="1" dirty="0"/>
              <a:t>CIDR: 10.0.2.0/24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B4671ED4-20C3-4213-B842-42631AADF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8395" y="9784939"/>
            <a:ext cx="1961920" cy="208082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A781C68-52AA-4CBC-B058-9CC64F76A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8792" y="7507038"/>
            <a:ext cx="2125350" cy="2366523"/>
          </a:xfrm>
          <a:prstGeom prst="rect">
            <a:avLst/>
          </a:prstGeom>
        </p:spPr>
      </p:pic>
      <p:cxnSp>
        <p:nvCxnSpPr>
          <p:cNvPr id="100" name="Elbow Connector 39">
            <a:extLst>
              <a:ext uri="{FF2B5EF4-FFF2-40B4-BE49-F238E27FC236}">
                <a16:creationId xmlns:a16="http://schemas.microsoft.com/office/drawing/2014/main" id="{5F5A5B7E-BA88-4856-9A9F-4AECB98A7F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56731" y="9423624"/>
            <a:ext cx="2014603" cy="917899"/>
          </a:xfrm>
          <a:prstGeom prst="bentConnector2">
            <a:avLst/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01" name="Elbow Connector 39">
            <a:extLst>
              <a:ext uri="{FF2B5EF4-FFF2-40B4-BE49-F238E27FC236}">
                <a16:creationId xmlns:a16="http://schemas.microsoft.com/office/drawing/2014/main" id="{D9D24A4B-0ABA-42C2-9270-0176FB8312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750496" y="8690300"/>
            <a:ext cx="828296" cy="157202"/>
          </a:xfrm>
          <a:prstGeom prst="bentConnector3">
            <a:avLst>
              <a:gd name="adj1" fmla="val 67563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5654401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Required components: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671591" y="10684144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2545992" y="10795598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C9912AC2-6667-4049-901E-B4515418F6BD}"/>
              </a:ext>
            </a:extLst>
          </p:cNvPr>
          <p:cNvSpPr txBox="1">
            <a:spLocks/>
          </p:cNvSpPr>
          <p:nvPr/>
        </p:nvSpPr>
        <p:spPr>
          <a:xfrm>
            <a:off x="4801214" y="4949567"/>
            <a:ext cx="18648409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6000" b="1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NAT Gateway </a:t>
            </a:r>
            <a:r>
              <a:rPr lang="en-US" sz="6000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to allow the instances to access the internet – </a:t>
            </a:r>
            <a:r>
              <a:rPr lang="en-US" sz="6000" dirty="0">
                <a:solidFill>
                  <a:srgbClr val="FF0000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rPr>
              <a:t>inbound traffic will not be possible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AB8262F-379A-4054-A05D-13446F5DB21E}"/>
              </a:ext>
            </a:extLst>
          </p:cNvPr>
          <p:cNvSpPr txBox="1">
            <a:spLocks/>
          </p:cNvSpPr>
          <p:nvPr/>
        </p:nvSpPr>
        <p:spPr>
          <a:xfrm>
            <a:off x="4801214" y="7477550"/>
            <a:ext cx="18370513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6000" b="1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Service Gateway </a:t>
            </a:r>
            <a:r>
              <a:rPr lang="en-US" sz="6000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to allow traffic from the VCN to Database &amp; Object Storage services without passing through the internet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74E7E2-032E-4924-A490-925811C40513}"/>
              </a:ext>
            </a:extLst>
          </p:cNvPr>
          <p:cNvSpPr txBox="1">
            <a:spLocks/>
          </p:cNvSpPr>
          <p:nvPr/>
        </p:nvSpPr>
        <p:spPr>
          <a:xfrm>
            <a:off x="4801213" y="10118860"/>
            <a:ext cx="18057923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6000" b="1" dirty="0">
                <a:latin typeface="Oracle Sans Light" panose="020B0403020204020204" pitchFamily="34" charset="0"/>
                <a:cs typeface="Oracle Sans Light" panose="020B0403020204020204" pitchFamily="34" charset="0"/>
              </a:rPr>
              <a:t>Security List &amp; Route table</a:t>
            </a:r>
            <a:endParaRPr lang="en-US" sz="6000" dirty="0">
              <a:latin typeface="Oracle Sans Light" panose="020B0403020204020204" pitchFamily="34" charset="0"/>
              <a:cs typeface="Oracle Sans Light" panose="020B0403020204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C2B66B-2BD2-4767-B558-14FE32840812}"/>
              </a:ext>
            </a:extLst>
          </p:cNvPr>
          <p:cNvGrpSpPr/>
          <p:nvPr/>
        </p:nvGrpSpPr>
        <p:grpSpPr>
          <a:xfrm>
            <a:off x="1262524" y="5392626"/>
            <a:ext cx="2212900" cy="2001899"/>
            <a:chOff x="1526467" y="2625219"/>
            <a:chExt cx="805942" cy="99454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48D30FC-407A-4F26-AB62-E2009137C7D1}"/>
                </a:ext>
              </a:extLst>
            </p:cNvPr>
            <p:cNvGrpSpPr/>
            <p:nvPr/>
          </p:nvGrpSpPr>
          <p:grpSpPr>
            <a:xfrm>
              <a:off x="1604613" y="2625219"/>
              <a:ext cx="667030" cy="635162"/>
              <a:chOff x="1604613" y="2882206"/>
              <a:chExt cx="667030" cy="63516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4140C2-DA35-4F61-B2CB-21D3866ECDAF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C95B31D-E866-460D-B5CE-53CFA88C1557}"/>
                  </a:ext>
                </a:extLst>
              </p:cNvPr>
              <p:cNvGrpSpPr/>
              <p:nvPr/>
            </p:nvGrpSpPr>
            <p:grpSpPr>
              <a:xfrm>
                <a:off x="1656521" y="2969368"/>
                <a:ext cx="566827" cy="444801"/>
                <a:chOff x="4667250" y="5094288"/>
                <a:chExt cx="685800" cy="538162"/>
              </a:xfrm>
            </p:grpSpPr>
            <p:sp>
              <p:nvSpPr>
                <p:cNvPr id="37" name="Freeform 53">
                  <a:extLst>
                    <a:ext uri="{FF2B5EF4-FFF2-40B4-BE49-F238E27FC236}">
                      <a16:creationId xmlns:a16="http://schemas.microsoft.com/office/drawing/2014/main" id="{B6F62E5B-FD21-4C06-9296-CF6BFFA3A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7450" y="5094288"/>
                  <a:ext cx="355600" cy="201612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 54">
                  <a:extLst>
                    <a:ext uri="{FF2B5EF4-FFF2-40B4-BE49-F238E27FC236}">
                      <a16:creationId xmlns:a16="http://schemas.microsoft.com/office/drawing/2014/main" id="{E819F4B3-A853-49CD-AEB8-64147241E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87963"/>
                  <a:ext cx="127000" cy="112712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 55">
                  <a:extLst>
                    <a:ext uri="{FF2B5EF4-FFF2-40B4-BE49-F238E27FC236}">
                      <a16:creationId xmlns:a16="http://schemas.microsoft.com/office/drawing/2014/main" id="{302DCBF8-E31C-4186-96E9-675CC24E7A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285750" cy="285750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E15532-8BB7-4884-8DF1-A25D93FA4798}"/>
                </a:ext>
              </a:extLst>
            </p:cNvPr>
            <p:cNvSpPr/>
            <p:nvPr/>
          </p:nvSpPr>
          <p:spPr>
            <a:xfrm>
              <a:off x="1526467" y="3259796"/>
              <a:ext cx="805942" cy="359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1200" dirty="0">
                  <a:solidFill>
                    <a:srgbClr val="5F5F5F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NAT Gateway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CEEF08AB-62BC-4455-8184-5465AE9B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7" y="6791227"/>
            <a:ext cx="289329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051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DDB16F-C5C9-439D-A6A0-9DBFB35D79DD}"/>
              </a:ext>
            </a:extLst>
          </p:cNvPr>
          <p:cNvSpPr/>
          <p:nvPr/>
        </p:nvSpPr>
        <p:spPr>
          <a:xfrm>
            <a:off x="6235430" y="6496148"/>
            <a:ext cx="5063833" cy="3931901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A4BFA4-1B96-4FBE-AFB5-09E2CF2826A7}"/>
              </a:ext>
            </a:extLst>
          </p:cNvPr>
          <p:cNvSpPr/>
          <p:nvPr/>
        </p:nvSpPr>
        <p:spPr>
          <a:xfrm>
            <a:off x="5855738" y="72105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Creating the application node &amp; deploying the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2E62-980C-446F-9C36-3A55B72B27BD}"/>
              </a:ext>
            </a:extLst>
          </p:cNvPr>
          <p:cNvSpPr/>
          <p:nvPr/>
        </p:nvSpPr>
        <p:spPr>
          <a:xfrm>
            <a:off x="3268493" y="4571999"/>
            <a:ext cx="20233531" cy="7996134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ORACLE CLOUD INFRASTRUCTURE (REGION)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1554B-DB30-49D9-B450-68FD829A4A64}"/>
              </a:ext>
            </a:extLst>
          </p:cNvPr>
          <p:cNvSpPr/>
          <p:nvPr/>
        </p:nvSpPr>
        <p:spPr>
          <a:xfrm>
            <a:off x="3949430" y="5525311"/>
            <a:ext cx="17226148" cy="634045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VCN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E11CD-92AE-4BF7-ADE2-9A77F425F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" y="3846023"/>
            <a:ext cx="2246492" cy="2246492"/>
          </a:xfrm>
          <a:prstGeom prst="rect">
            <a:avLst/>
          </a:prstGeom>
          <a:solidFill>
            <a:srgbClr val="E0E2E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75BE9B-6069-4137-B292-069AA88DACD1}"/>
              </a:ext>
            </a:extLst>
          </p:cNvPr>
          <p:cNvSpPr/>
          <p:nvPr/>
        </p:nvSpPr>
        <p:spPr>
          <a:xfrm>
            <a:off x="5710136" y="5875506"/>
            <a:ext cx="13363372" cy="4922957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Availability Domain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BA2E1C-6266-4B0C-97DD-3FFB29F6E3FB}"/>
              </a:ext>
            </a:extLst>
          </p:cNvPr>
          <p:cNvGrpSpPr/>
          <p:nvPr/>
        </p:nvGrpSpPr>
        <p:grpSpPr>
          <a:xfrm>
            <a:off x="4138149" y="5329000"/>
            <a:ext cx="1744703" cy="1940111"/>
            <a:chOff x="1604613" y="2578672"/>
            <a:chExt cx="842176" cy="9989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060C9F-D48F-4517-94E5-3803848060AA}"/>
                </a:ext>
              </a:extLst>
            </p:cNvPr>
            <p:cNvGrpSpPr/>
            <p:nvPr/>
          </p:nvGrpSpPr>
          <p:grpSpPr>
            <a:xfrm>
              <a:off x="1604613" y="2578672"/>
              <a:ext cx="758807" cy="681709"/>
              <a:chOff x="1604613" y="2835659"/>
              <a:chExt cx="758807" cy="6817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40250B4-D576-42F4-BDAC-CA49482826E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C37CA8-B528-4B30-895E-EBEB3C649ABB}"/>
                  </a:ext>
                </a:extLst>
              </p:cNvPr>
              <p:cNvGrpSpPr/>
              <p:nvPr/>
            </p:nvGrpSpPr>
            <p:grpSpPr>
              <a:xfrm>
                <a:off x="1656524" y="2835659"/>
                <a:ext cx="706896" cy="636811"/>
                <a:chOff x="4667250" y="4932510"/>
                <a:chExt cx="855268" cy="770473"/>
              </a:xfrm>
            </p:grpSpPr>
            <p:sp>
              <p:nvSpPr>
                <p:cNvPr id="50" name="Freeform 53">
                  <a:extLst>
                    <a:ext uri="{FF2B5EF4-FFF2-40B4-BE49-F238E27FC236}">
                      <a16:creationId xmlns:a16="http://schemas.microsoft.com/office/drawing/2014/main" id="{E2506970-2776-4FA1-B16F-1493BB5F9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7212" y="4932510"/>
                  <a:ext cx="445306" cy="285749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304C1A7-CF67-4D85-9D7B-E0FFD2A25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18259"/>
                  <a:ext cx="237215" cy="182416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55">
                  <a:extLst>
                    <a:ext uri="{FF2B5EF4-FFF2-40B4-BE49-F238E27FC236}">
                      <a16:creationId xmlns:a16="http://schemas.microsoft.com/office/drawing/2014/main" id="{894FB3F5-A8EF-45C9-A884-E698F2C90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377825" cy="356283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E7CF84-E3CB-43E3-9614-911F83AE9E9B}"/>
                </a:ext>
              </a:extLst>
            </p:cNvPr>
            <p:cNvSpPr/>
            <p:nvPr/>
          </p:nvSpPr>
          <p:spPr>
            <a:xfrm>
              <a:off x="1640847" y="3174650"/>
              <a:ext cx="805942" cy="403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Internet Gateway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427588-5794-47B7-A633-56D1E9C8B0EC}"/>
              </a:ext>
            </a:extLst>
          </p:cNvPr>
          <p:cNvGrpSpPr/>
          <p:nvPr/>
        </p:nvGrpSpPr>
        <p:grpSpPr>
          <a:xfrm flipV="1">
            <a:off x="1340654" y="6231191"/>
            <a:ext cx="2816194" cy="603794"/>
            <a:chOff x="9530256" y="3824901"/>
            <a:chExt cx="514959" cy="51259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2CE475-3E51-4E32-862A-2BC2EE19B5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B8D093-2CD1-4669-88C1-51CD3D662B6C}"/>
                </a:ext>
              </a:extLst>
            </p:cNvPr>
            <p:cNvCxnSpPr/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039088-1AC6-4949-9D1A-E22FBC95C272}"/>
              </a:ext>
            </a:extLst>
          </p:cNvPr>
          <p:cNvGrpSpPr/>
          <p:nvPr/>
        </p:nvGrpSpPr>
        <p:grpSpPr>
          <a:xfrm flipV="1">
            <a:off x="4364731" y="7121237"/>
            <a:ext cx="1669617" cy="405609"/>
            <a:chOff x="9530256" y="3824892"/>
            <a:chExt cx="514950" cy="51260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5A2D1E-3E36-40CB-A050-A4B44B285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BC5DE3-2A02-4989-8EFB-DBAD772DB38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5685834" y="7061308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5597809" y="8750243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A674ED4F-736F-4C48-96F2-7C900F3C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570" y="11070426"/>
            <a:ext cx="1329017" cy="135689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315193D-6AD9-4DD5-8E97-8E344B24DD6C}"/>
              </a:ext>
            </a:extLst>
          </p:cNvPr>
          <p:cNvGrpSpPr/>
          <p:nvPr/>
        </p:nvGrpSpPr>
        <p:grpSpPr>
          <a:xfrm>
            <a:off x="8520561" y="8627148"/>
            <a:ext cx="1811472" cy="1573381"/>
            <a:chOff x="1526247" y="1468849"/>
            <a:chExt cx="805942" cy="79603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47BD70B-7B35-4D0F-9F41-B66B9798683C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9ABCCD5-C46B-4D5E-96F2-8EF6125640C3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99F30C1-5524-40B9-87DE-780C03859299}"/>
                  </a:ext>
                </a:extLst>
              </p:cNvPr>
              <p:cNvGrpSpPr/>
              <p:nvPr/>
            </p:nvGrpSpPr>
            <p:grpSpPr>
              <a:xfrm>
                <a:off x="1718972" y="1844483"/>
                <a:ext cx="426432" cy="464483"/>
                <a:chOff x="3690938" y="2987675"/>
                <a:chExt cx="515937" cy="561975"/>
              </a:xfrm>
            </p:grpSpPr>
            <p:sp>
              <p:nvSpPr>
                <p:cNvPr id="56" name="Freeform 70">
                  <a:extLst>
                    <a:ext uri="{FF2B5EF4-FFF2-40B4-BE49-F238E27FC236}">
                      <a16:creationId xmlns:a16="http://schemas.microsoft.com/office/drawing/2014/main" id="{20583F06-4FF4-49E5-95A7-0C0E75CEE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71">
                  <a:extLst>
                    <a:ext uri="{FF2B5EF4-FFF2-40B4-BE49-F238E27FC236}">
                      <a16:creationId xmlns:a16="http://schemas.microsoft.com/office/drawing/2014/main" id="{C2C42CAE-0825-49A6-8326-B599F196E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8" y="2987675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5448C4-5052-4F92-8401-B9AC62328442}"/>
                </a:ext>
              </a:extLst>
            </p:cNvPr>
            <p:cNvSpPr/>
            <p:nvPr/>
          </p:nvSpPr>
          <p:spPr>
            <a:xfrm>
              <a:off x="1526247" y="2066318"/>
              <a:ext cx="805942" cy="198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Bastion Host</a:t>
              </a:r>
            </a:p>
          </p:txBody>
        </p:sp>
      </p:grpSp>
      <p:cxnSp>
        <p:nvCxnSpPr>
          <p:cNvPr id="60" name="Elbow Connector 39">
            <a:extLst>
              <a:ext uri="{FF2B5EF4-FFF2-40B4-BE49-F238E27FC236}">
                <a16:creationId xmlns:a16="http://schemas.microsoft.com/office/drawing/2014/main" id="{C1BEBB14-AD20-4855-814A-5FABF99B747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919081" y="7542074"/>
            <a:ext cx="1872115" cy="1712770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6F7ED76-3E7A-4399-B698-D3A269305EC1}"/>
              </a:ext>
            </a:extLst>
          </p:cNvPr>
          <p:cNvSpPr/>
          <p:nvPr/>
        </p:nvSpPr>
        <p:spPr>
          <a:xfrm>
            <a:off x="12623947" y="6496149"/>
            <a:ext cx="6049918" cy="393190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rgbClr val="FF7700"/>
                </a:solidFill>
                <a:latin typeface="Calibri" charset="0"/>
                <a:ea typeface="Calibri" charset="0"/>
                <a:cs typeface="Calibri" charset="0"/>
              </a:rPr>
              <a:t>Private Subnet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9A025E-D8E2-45F7-AD3E-C0F8AB519DA9}"/>
              </a:ext>
            </a:extLst>
          </p:cNvPr>
          <p:cNvSpPr/>
          <p:nvPr/>
        </p:nvSpPr>
        <p:spPr>
          <a:xfrm>
            <a:off x="12133364" y="70269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00FF59-5F13-4997-A0CD-16F759863EFC}"/>
              </a:ext>
            </a:extLst>
          </p:cNvPr>
          <p:cNvGrpSpPr/>
          <p:nvPr/>
        </p:nvGrpSpPr>
        <p:grpSpPr>
          <a:xfrm>
            <a:off x="11963460" y="6877708"/>
            <a:ext cx="1490472" cy="1256969"/>
            <a:chOff x="10000340" y="2625219"/>
            <a:chExt cx="863192" cy="71400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955E922-8768-43A2-8EEC-559EAC38D510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289CDBB-CCF8-41C8-BF06-D729DE43F38F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75" name="Freeform 4">
                  <a:extLst>
                    <a:ext uri="{FF2B5EF4-FFF2-40B4-BE49-F238E27FC236}">
                      <a16:creationId xmlns:a16="http://schemas.microsoft.com/office/drawing/2014/main" id="{F0B20EC4-27E2-44D1-BB54-C6A8FD379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5">
                  <a:extLst>
                    <a:ext uri="{FF2B5EF4-FFF2-40B4-BE49-F238E27FC236}">
                      <a16:creationId xmlns:a16="http://schemas.microsoft.com/office/drawing/2014/main" id="{A5D85C65-42F6-4C05-A5AF-BBAAE2DAB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 6">
                  <a:extLst>
                    <a:ext uri="{FF2B5EF4-FFF2-40B4-BE49-F238E27FC236}">
                      <a16:creationId xmlns:a16="http://schemas.microsoft.com/office/drawing/2014/main" id="{9982CEA4-BDEB-4729-AB08-8A3583041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 7">
                  <a:extLst>
                    <a:ext uri="{FF2B5EF4-FFF2-40B4-BE49-F238E27FC236}">
                      <a16:creationId xmlns:a16="http://schemas.microsoft.com/office/drawing/2014/main" id="{1F130571-2FD9-440F-81E1-94B01A233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 8">
                  <a:extLst>
                    <a:ext uri="{FF2B5EF4-FFF2-40B4-BE49-F238E27FC236}">
                      <a16:creationId xmlns:a16="http://schemas.microsoft.com/office/drawing/2014/main" id="{BEC1F611-FC5F-4FF5-9E28-160728602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9">
                  <a:extLst>
                    <a:ext uri="{FF2B5EF4-FFF2-40B4-BE49-F238E27FC236}">
                      <a16:creationId xmlns:a16="http://schemas.microsoft.com/office/drawing/2014/main" id="{5058AFB6-AFD3-4668-9000-0A17D749F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E3638E-6F09-4BA2-A9B5-A71A506C929E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E55057-84A4-499B-BA71-BFD48E67AAD0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FD73F-3D5D-4838-A4B1-C3BBD0AED7EE}"/>
              </a:ext>
            </a:extLst>
          </p:cNvPr>
          <p:cNvGrpSpPr/>
          <p:nvPr/>
        </p:nvGrpSpPr>
        <p:grpSpPr>
          <a:xfrm>
            <a:off x="11875435" y="8566643"/>
            <a:ext cx="1490472" cy="1223058"/>
            <a:chOff x="3674869" y="4079936"/>
            <a:chExt cx="595644" cy="147348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B8665C4-8CC2-4D6D-A365-E24031CDCACC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A34A5-0916-43F4-BD3A-9142A0D39023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A12F0180-1F5F-4DF8-806F-BA8A677BE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4E83B4A-1AA2-47AC-97BE-ECCCFA6F2781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E8D48EBA-C409-405C-B958-81549C6F5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2754" y="7393370"/>
            <a:ext cx="2893292" cy="32004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1EF0F70D-B8C4-48F4-97D4-8EECC805A03C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9D2C0EC1-39CC-41A4-BF65-57A9DC10A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9329" y="9819275"/>
            <a:ext cx="1026736" cy="1026736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483D3FB-134D-4357-9A55-E8C7708ABBAC}"/>
              </a:ext>
            </a:extLst>
          </p:cNvPr>
          <p:cNvGrpSpPr/>
          <p:nvPr/>
        </p:nvGrpSpPr>
        <p:grpSpPr>
          <a:xfrm>
            <a:off x="19046065" y="5149815"/>
            <a:ext cx="2212900" cy="2001899"/>
            <a:chOff x="1526467" y="2625219"/>
            <a:chExt cx="805942" cy="994548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15FC092-E2D8-4B34-808D-F406A6AFF399}"/>
                </a:ext>
              </a:extLst>
            </p:cNvPr>
            <p:cNvGrpSpPr/>
            <p:nvPr/>
          </p:nvGrpSpPr>
          <p:grpSpPr>
            <a:xfrm>
              <a:off x="1604613" y="2625219"/>
              <a:ext cx="667030" cy="635162"/>
              <a:chOff x="1604613" y="2882206"/>
              <a:chExt cx="667030" cy="6351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A7AC723-95FD-4F7B-A071-524182244EF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32B4F02-7F06-44AA-BDE7-9F930FB8167C}"/>
                  </a:ext>
                </a:extLst>
              </p:cNvPr>
              <p:cNvGrpSpPr/>
              <p:nvPr/>
            </p:nvGrpSpPr>
            <p:grpSpPr>
              <a:xfrm>
                <a:off x="1656521" y="2969368"/>
                <a:ext cx="566827" cy="444801"/>
                <a:chOff x="4667250" y="5094288"/>
                <a:chExt cx="685800" cy="538162"/>
              </a:xfrm>
            </p:grpSpPr>
            <p:sp>
              <p:nvSpPr>
                <p:cNvPr id="120" name="Freeform 53">
                  <a:extLst>
                    <a:ext uri="{FF2B5EF4-FFF2-40B4-BE49-F238E27FC236}">
                      <a16:creationId xmlns:a16="http://schemas.microsoft.com/office/drawing/2014/main" id="{5B6C6DEA-604D-49AC-A6ED-0AC86D6AC9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7450" y="5094288"/>
                  <a:ext cx="355600" cy="201612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54">
                  <a:extLst>
                    <a:ext uri="{FF2B5EF4-FFF2-40B4-BE49-F238E27FC236}">
                      <a16:creationId xmlns:a16="http://schemas.microsoft.com/office/drawing/2014/main" id="{13F322A4-F215-4792-930F-237F90FFF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87963"/>
                  <a:ext cx="127000" cy="112712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55">
                  <a:extLst>
                    <a:ext uri="{FF2B5EF4-FFF2-40B4-BE49-F238E27FC236}">
                      <a16:creationId xmlns:a16="http://schemas.microsoft.com/office/drawing/2014/main" id="{290FB050-81B5-45EA-935A-4D9FBA1EB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285750" cy="285750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853C279-AD35-4BD0-A9AD-D0A6DA6E15C2}"/>
                </a:ext>
              </a:extLst>
            </p:cNvPr>
            <p:cNvSpPr/>
            <p:nvPr/>
          </p:nvSpPr>
          <p:spPr>
            <a:xfrm>
              <a:off x="1526467" y="3259796"/>
              <a:ext cx="805942" cy="359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1200" dirty="0">
                  <a:solidFill>
                    <a:srgbClr val="5F5F5F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NAT Gateway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D906998-EAC9-4FE5-BC6E-4CDAECD91DE6}"/>
              </a:ext>
            </a:extLst>
          </p:cNvPr>
          <p:cNvGrpSpPr/>
          <p:nvPr/>
        </p:nvGrpSpPr>
        <p:grpSpPr>
          <a:xfrm>
            <a:off x="14590271" y="7592087"/>
            <a:ext cx="1811472" cy="2011911"/>
            <a:chOff x="1526247" y="1468849"/>
            <a:chExt cx="805942" cy="101790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0320AE5-0774-40CA-8685-45BD8908A68C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1E91870-ED29-47E2-B02C-C9ED079ACF08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70CCF4A-A19D-4241-BAA9-7787AD9D697A}"/>
                  </a:ext>
                </a:extLst>
              </p:cNvPr>
              <p:cNvGrpSpPr/>
              <p:nvPr/>
            </p:nvGrpSpPr>
            <p:grpSpPr>
              <a:xfrm>
                <a:off x="1718972" y="1844482"/>
                <a:ext cx="426432" cy="464483"/>
                <a:chOff x="3690939" y="2987674"/>
                <a:chExt cx="515937" cy="561975"/>
              </a:xfrm>
            </p:grpSpPr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A854911C-EDCA-41CD-8F02-CAF836245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 71">
                  <a:extLst>
                    <a:ext uri="{FF2B5EF4-FFF2-40B4-BE49-F238E27FC236}">
                      <a16:creationId xmlns:a16="http://schemas.microsoft.com/office/drawing/2014/main" id="{7E6E75C6-18FC-4D88-B6B6-188018A1B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9" y="2987674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0E46636-7D8C-4C51-93A7-5A4CC2DB6D1E}"/>
                </a:ext>
              </a:extLst>
            </p:cNvPr>
            <p:cNvSpPr/>
            <p:nvPr/>
          </p:nvSpPr>
          <p:spPr>
            <a:xfrm>
              <a:off x="1526247" y="2066318"/>
              <a:ext cx="805942" cy="420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Application Node</a:t>
              </a:r>
            </a:p>
          </p:txBody>
        </p:sp>
      </p:grpSp>
      <p:cxnSp>
        <p:nvCxnSpPr>
          <p:cNvPr id="112" name="Elbow Connector 38">
            <a:extLst>
              <a:ext uri="{FF2B5EF4-FFF2-40B4-BE49-F238E27FC236}">
                <a16:creationId xmlns:a16="http://schemas.microsoft.com/office/drawing/2014/main" id="{13622D00-981E-4CDF-85B1-8952BB646F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20908" y="7358488"/>
            <a:ext cx="2088687" cy="1896367"/>
          </a:xfrm>
          <a:prstGeom prst="bentConnector3">
            <a:avLst>
              <a:gd name="adj1" fmla="val 48137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25" name="Elbow Connector 39">
            <a:extLst>
              <a:ext uri="{FF2B5EF4-FFF2-40B4-BE49-F238E27FC236}">
                <a16:creationId xmlns:a16="http://schemas.microsoft.com/office/drawing/2014/main" id="{E4FE6F65-D0B3-4931-9E73-25406FCEB312}"/>
              </a:ext>
            </a:extLst>
          </p:cNvPr>
          <p:cNvCxnSpPr>
            <a:cxnSpLocks/>
            <a:endCxn id="101" idx="3"/>
          </p:cNvCxnSpPr>
          <p:nvPr/>
        </p:nvCxnSpPr>
        <p:spPr>
          <a:xfrm rot="10800000">
            <a:off x="16171161" y="8219796"/>
            <a:ext cx="3145849" cy="774307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26" name="Elbow Connector 39">
            <a:extLst>
              <a:ext uri="{FF2B5EF4-FFF2-40B4-BE49-F238E27FC236}">
                <a16:creationId xmlns:a16="http://schemas.microsoft.com/office/drawing/2014/main" id="{9D4771E9-7A4B-49D5-A11D-CF4DB489EEF9}"/>
              </a:ext>
            </a:extLst>
          </p:cNvPr>
          <p:cNvCxnSpPr>
            <a:cxnSpLocks/>
            <a:endCxn id="101" idx="0"/>
          </p:cNvCxnSpPr>
          <p:nvPr/>
        </p:nvCxnSpPr>
        <p:spPr>
          <a:xfrm rot="5400000">
            <a:off x="17614088" y="5053659"/>
            <a:ext cx="440373" cy="4636482"/>
          </a:xfrm>
          <a:prstGeom prst="bentConnector3">
            <a:avLst>
              <a:gd name="adj1" fmla="val 54719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27" name="Elbow Connector 39">
            <a:extLst>
              <a:ext uri="{FF2B5EF4-FFF2-40B4-BE49-F238E27FC236}">
                <a16:creationId xmlns:a16="http://schemas.microsoft.com/office/drawing/2014/main" id="{4F074C39-F000-4835-AE32-620102F827FB}"/>
              </a:ext>
            </a:extLst>
          </p:cNvPr>
          <p:cNvCxnSpPr>
            <a:cxnSpLocks/>
          </p:cNvCxnSpPr>
          <p:nvPr/>
        </p:nvCxnSpPr>
        <p:spPr>
          <a:xfrm rot="10800000">
            <a:off x="13196708" y="7358489"/>
            <a:ext cx="1664199" cy="861307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11" name="Elbow Connector 39">
            <a:extLst>
              <a:ext uri="{FF2B5EF4-FFF2-40B4-BE49-F238E27FC236}">
                <a16:creationId xmlns:a16="http://schemas.microsoft.com/office/drawing/2014/main" id="{C2EC36EF-D8FC-4272-9A7D-DA52F0F2A1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750496" y="8690300"/>
            <a:ext cx="828296" cy="157202"/>
          </a:xfrm>
          <a:prstGeom prst="bentConnector3">
            <a:avLst>
              <a:gd name="adj1" fmla="val 67563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FDFD6F96-355D-42CA-AF21-55C8120A1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68395" y="9784939"/>
            <a:ext cx="1961920" cy="208082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542C832E-AB53-4DCA-BF37-6F8F2BE31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78792" y="7507038"/>
            <a:ext cx="2125350" cy="2366523"/>
          </a:xfrm>
          <a:prstGeom prst="rect">
            <a:avLst/>
          </a:prstGeom>
        </p:spPr>
      </p:pic>
      <p:cxnSp>
        <p:nvCxnSpPr>
          <p:cNvPr id="128" name="Elbow Connector 39">
            <a:extLst>
              <a:ext uri="{FF2B5EF4-FFF2-40B4-BE49-F238E27FC236}">
                <a16:creationId xmlns:a16="http://schemas.microsoft.com/office/drawing/2014/main" id="{5D5E79B3-8982-48DB-81CE-37DD9240CE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56731" y="9423624"/>
            <a:ext cx="2014603" cy="917899"/>
          </a:xfrm>
          <a:prstGeom prst="bentConnector2">
            <a:avLst/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195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5496388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Connecting</a:t>
            </a:r>
            <a:r>
              <a:rPr lang="en-US" b="1" dirty="0"/>
              <a:t> </a:t>
            </a:r>
            <a:r>
              <a:rPr lang="en-US" dirty="0"/>
              <a:t>to the </a:t>
            </a:r>
            <a:r>
              <a:rPr lang="en-US" b="1" dirty="0"/>
              <a:t>Application Node </a:t>
            </a:r>
            <a:r>
              <a:rPr lang="en-US" dirty="0"/>
              <a:t>is only possible through the </a:t>
            </a:r>
            <a:r>
              <a:rPr lang="en-US" b="1" dirty="0"/>
              <a:t>Bastion Host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6DB8A48-6B8E-46B2-B767-FE3F597FDCE2}"/>
              </a:ext>
            </a:extLst>
          </p:cNvPr>
          <p:cNvSpPr txBox="1">
            <a:spLocks/>
          </p:cNvSpPr>
          <p:nvPr/>
        </p:nvSpPr>
        <p:spPr>
          <a:xfrm>
            <a:off x="1924507" y="1059972"/>
            <a:ext cx="20934629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/>
              <a:t>Keep in mind</a:t>
            </a:r>
          </a:p>
        </p:txBody>
      </p:sp>
    </p:spTree>
    <p:extLst>
      <p:ext uri="{BB962C8B-B14F-4D97-AF65-F5344CB8AC3E}">
        <p14:creationId xmlns:p14="http://schemas.microsoft.com/office/powerpoint/2010/main" val="10010523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ooter Placeholder 3"/>
          <p:cNvSpPr txBox="1"/>
          <p:nvPr/>
        </p:nvSpPr>
        <p:spPr>
          <a:xfrm>
            <a:off x="1389888" y="13274428"/>
            <a:ext cx="14254304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1400" b="0">
                <a:solidFill>
                  <a:srgbClr val="A6ACA9"/>
                </a:solidFill>
                <a:latin typeface="Oracle Sans Regular"/>
                <a:ea typeface="Oracle Sans Regular"/>
                <a:cs typeface="Oracle Sans Regular"/>
                <a:sym typeface="Oracle Sans Regular"/>
              </a:defRPr>
            </a:lvl1pPr>
          </a:lstStyle>
          <a:p>
            <a:r>
              <a:t>Copyright © 2019 Oracle and/or its affiliates.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4B6AD32-5469-4872-874F-D9A79E1F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52" y="1584081"/>
            <a:ext cx="16047400" cy="2276360"/>
          </a:xfrm>
        </p:spPr>
        <p:txBody>
          <a:bodyPr>
            <a:normAutofit/>
          </a:bodyPr>
          <a:lstStyle/>
          <a:p>
            <a:r>
              <a:rPr lang="en-US" dirty="0"/>
              <a:t>Agenda: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C6A5BCF-F5DD-4F63-ACDE-6E1EEFA6C72D}"/>
              </a:ext>
            </a:extLst>
          </p:cNvPr>
          <p:cNvSpPr txBox="1">
            <a:spLocks/>
          </p:cNvSpPr>
          <p:nvPr/>
        </p:nvSpPr>
        <p:spPr>
          <a:xfrm>
            <a:off x="3386246" y="4514301"/>
            <a:ext cx="18102154" cy="7617618"/>
          </a:xfrm>
          <a:prstGeom prst="rect">
            <a:avLst/>
          </a:prstGeom>
        </p:spPr>
        <p:txBody>
          <a:bodyPr/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Objective</a:t>
            </a:r>
          </a:p>
          <a:p>
            <a:pPr hangingPunct="1"/>
            <a:r>
              <a:rPr lang="en-US" dirty="0"/>
              <a:t>Register for Oracle Cloud Trial &amp; Free Tier</a:t>
            </a:r>
          </a:p>
          <a:p>
            <a:pPr hangingPunct="1"/>
            <a:r>
              <a:rPr lang="en-US" dirty="0"/>
              <a:t>What is the Oracle Cloud Free Tier</a:t>
            </a:r>
          </a:p>
          <a:p>
            <a:pPr hangingPunct="1"/>
            <a:endParaRPr 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DDB16F-C5C9-439D-A6A0-9DBFB35D79DD}"/>
              </a:ext>
            </a:extLst>
          </p:cNvPr>
          <p:cNvSpPr/>
          <p:nvPr/>
        </p:nvSpPr>
        <p:spPr>
          <a:xfrm>
            <a:off x="6235430" y="6496148"/>
            <a:ext cx="5063833" cy="3931901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A4BFA4-1B96-4FBE-AFB5-09E2CF2826A7}"/>
              </a:ext>
            </a:extLst>
          </p:cNvPr>
          <p:cNvSpPr/>
          <p:nvPr/>
        </p:nvSpPr>
        <p:spPr>
          <a:xfrm>
            <a:off x="5855738" y="72105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Creating the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2E62-980C-446F-9C36-3A55B72B27BD}"/>
              </a:ext>
            </a:extLst>
          </p:cNvPr>
          <p:cNvSpPr/>
          <p:nvPr/>
        </p:nvSpPr>
        <p:spPr>
          <a:xfrm>
            <a:off x="3268493" y="4571999"/>
            <a:ext cx="20233531" cy="7996134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ORACLE CLOUD INFRASTRUCTURE (REGION)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1554B-DB30-49D9-B450-68FD829A4A64}"/>
              </a:ext>
            </a:extLst>
          </p:cNvPr>
          <p:cNvSpPr/>
          <p:nvPr/>
        </p:nvSpPr>
        <p:spPr>
          <a:xfrm>
            <a:off x="3949430" y="5525311"/>
            <a:ext cx="17226148" cy="634045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VCN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E11CD-92AE-4BF7-ADE2-9A77F425F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" y="3846023"/>
            <a:ext cx="2246492" cy="2246492"/>
          </a:xfrm>
          <a:prstGeom prst="rect">
            <a:avLst/>
          </a:prstGeom>
          <a:solidFill>
            <a:srgbClr val="E0E2E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75BE9B-6069-4137-B292-069AA88DACD1}"/>
              </a:ext>
            </a:extLst>
          </p:cNvPr>
          <p:cNvSpPr/>
          <p:nvPr/>
        </p:nvSpPr>
        <p:spPr>
          <a:xfrm>
            <a:off x="5710136" y="5875506"/>
            <a:ext cx="13363372" cy="4922957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Availability Domain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BA2E1C-6266-4B0C-97DD-3FFB29F6E3FB}"/>
              </a:ext>
            </a:extLst>
          </p:cNvPr>
          <p:cNvGrpSpPr/>
          <p:nvPr/>
        </p:nvGrpSpPr>
        <p:grpSpPr>
          <a:xfrm>
            <a:off x="4138149" y="5329000"/>
            <a:ext cx="1744703" cy="1940111"/>
            <a:chOff x="1604613" y="2578672"/>
            <a:chExt cx="842176" cy="9989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060C9F-D48F-4517-94E5-3803848060AA}"/>
                </a:ext>
              </a:extLst>
            </p:cNvPr>
            <p:cNvGrpSpPr/>
            <p:nvPr/>
          </p:nvGrpSpPr>
          <p:grpSpPr>
            <a:xfrm>
              <a:off x="1604613" y="2578672"/>
              <a:ext cx="758807" cy="681709"/>
              <a:chOff x="1604613" y="2835659"/>
              <a:chExt cx="758807" cy="6817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40250B4-D576-42F4-BDAC-CA49482826E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C37CA8-B528-4B30-895E-EBEB3C649ABB}"/>
                  </a:ext>
                </a:extLst>
              </p:cNvPr>
              <p:cNvGrpSpPr/>
              <p:nvPr/>
            </p:nvGrpSpPr>
            <p:grpSpPr>
              <a:xfrm>
                <a:off x="1656524" y="2835659"/>
                <a:ext cx="706896" cy="636811"/>
                <a:chOff x="4667250" y="4932510"/>
                <a:chExt cx="855268" cy="770473"/>
              </a:xfrm>
            </p:grpSpPr>
            <p:sp>
              <p:nvSpPr>
                <p:cNvPr id="50" name="Freeform 53">
                  <a:extLst>
                    <a:ext uri="{FF2B5EF4-FFF2-40B4-BE49-F238E27FC236}">
                      <a16:creationId xmlns:a16="http://schemas.microsoft.com/office/drawing/2014/main" id="{E2506970-2776-4FA1-B16F-1493BB5F9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7212" y="4932510"/>
                  <a:ext cx="445306" cy="285749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304C1A7-CF67-4D85-9D7B-E0FFD2A25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18259"/>
                  <a:ext cx="237215" cy="182416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55">
                  <a:extLst>
                    <a:ext uri="{FF2B5EF4-FFF2-40B4-BE49-F238E27FC236}">
                      <a16:creationId xmlns:a16="http://schemas.microsoft.com/office/drawing/2014/main" id="{894FB3F5-A8EF-45C9-A884-E698F2C90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377825" cy="356283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E7CF84-E3CB-43E3-9614-911F83AE9E9B}"/>
                </a:ext>
              </a:extLst>
            </p:cNvPr>
            <p:cNvSpPr/>
            <p:nvPr/>
          </p:nvSpPr>
          <p:spPr>
            <a:xfrm>
              <a:off x="1640847" y="3174650"/>
              <a:ext cx="805942" cy="403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Internet Gateway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427588-5794-47B7-A633-56D1E9C8B0EC}"/>
              </a:ext>
            </a:extLst>
          </p:cNvPr>
          <p:cNvGrpSpPr/>
          <p:nvPr/>
        </p:nvGrpSpPr>
        <p:grpSpPr>
          <a:xfrm flipV="1">
            <a:off x="1340654" y="6231191"/>
            <a:ext cx="2816194" cy="603794"/>
            <a:chOff x="9530256" y="3824901"/>
            <a:chExt cx="514959" cy="51259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2CE475-3E51-4E32-862A-2BC2EE19B5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B8D093-2CD1-4669-88C1-51CD3D662B6C}"/>
                </a:ext>
              </a:extLst>
            </p:cNvPr>
            <p:cNvCxnSpPr/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039088-1AC6-4949-9D1A-E22FBC95C272}"/>
              </a:ext>
            </a:extLst>
          </p:cNvPr>
          <p:cNvGrpSpPr/>
          <p:nvPr/>
        </p:nvGrpSpPr>
        <p:grpSpPr>
          <a:xfrm flipV="1">
            <a:off x="4364731" y="7121237"/>
            <a:ext cx="1669617" cy="405609"/>
            <a:chOff x="9530256" y="3824892"/>
            <a:chExt cx="514950" cy="51260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5A2D1E-3E36-40CB-A050-A4B44B285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BC5DE3-2A02-4989-8EFB-DBAD772DB38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5685834" y="7061308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5597809" y="8750243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A674ED4F-736F-4C48-96F2-7C900F3C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570" y="11070426"/>
            <a:ext cx="1329017" cy="135689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315193D-6AD9-4DD5-8E97-8E344B24DD6C}"/>
              </a:ext>
            </a:extLst>
          </p:cNvPr>
          <p:cNvGrpSpPr/>
          <p:nvPr/>
        </p:nvGrpSpPr>
        <p:grpSpPr>
          <a:xfrm>
            <a:off x="8520561" y="8627148"/>
            <a:ext cx="1811472" cy="1573381"/>
            <a:chOff x="1526247" y="1468849"/>
            <a:chExt cx="805942" cy="79603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47BD70B-7B35-4D0F-9F41-B66B9798683C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9ABCCD5-C46B-4D5E-96F2-8EF6125640C3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99F30C1-5524-40B9-87DE-780C03859299}"/>
                  </a:ext>
                </a:extLst>
              </p:cNvPr>
              <p:cNvGrpSpPr/>
              <p:nvPr/>
            </p:nvGrpSpPr>
            <p:grpSpPr>
              <a:xfrm>
                <a:off x="1718972" y="1844483"/>
                <a:ext cx="426432" cy="464483"/>
                <a:chOff x="3690938" y="2987675"/>
                <a:chExt cx="515937" cy="561975"/>
              </a:xfrm>
            </p:grpSpPr>
            <p:sp>
              <p:nvSpPr>
                <p:cNvPr id="56" name="Freeform 70">
                  <a:extLst>
                    <a:ext uri="{FF2B5EF4-FFF2-40B4-BE49-F238E27FC236}">
                      <a16:creationId xmlns:a16="http://schemas.microsoft.com/office/drawing/2014/main" id="{20583F06-4FF4-49E5-95A7-0C0E75CEE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71">
                  <a:extLst>
                    <a:ext uri="{FF2B5EF4-FFF2-40B4-BE49-F238E27FC236}">
                      <a16:creationId xmlns:a16="http://schemas.microsoft.com/office/drawing/2014/main" id="{C2C42CAE-0825-49A6-8326-B599F196E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8" y="2987675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5448C4-5052-4F92-8401-B9AC62328442}"/>
                </a:ext>
              </a:extLst>
            </p:cNvPr>
            <p:cNvSpPr/>
            <p:nvPr/>
          </p:nvSpPr>
          <p:spPr>
            <a:xfrm>
              <a:off x="1526247" y="2066318"/>
              <a:ext cx="805942" cy="198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Bastion Host</a:t>
              </a:r>
            </a:p>
          </p:txBody>
        </p:sp>
      </p:grpSp>
      <p:cxnSp>
        <p:nvCxnSpPr>
          <p:cNvPr id="60" name="Elbow Connector 39">
            <a:extLst>
              <a:ext uri="{FF2B5EF4-FFF2-40B4-BE49-F238E27FC236}">
                <a16:creationId xmlns:a16="http://schemas.microsoft.com/office/drawing/2014/main" id="{C1BEBB14-AD20-4855-814A-5FABF99B747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919081" y="7542074"/>
            <a:ext cx="1872115" cy="1712770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6F7ED76-3E7A-4399-B698-D3A269305EC1}"/>
              </a:ext>
            </a:extLst>
          </p:cNvPr>
          <p:cNvSpPr/>
          <p:nvPr/>
        </p:nvSpPr>
        <p:spPr>
          <a:xfrm>
            <a:off x="12623947" y="6496149"/>
            <a:ext cx="6049918" cy="393190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rgbClr val="FF7700"/>
                </a:solidFill>
                <a:latin typeface="Calibri" charset="0"/>
                <a:ea typeface="Calibri" charset="0"/>
                <a:cs typeface="Calibri" charset="0"/>
              </a:rPr>
              <a:t>Private Subnet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9A025E-D8E2-45F7-AD3E-C0F8AB519DA9}"/>
              </a:ext>
            </a:extLst>
          </p:cNvPr>
          <p:cNvSpPr/>
          <p:nvPr/>
        </p:nvSpPr>
        <p:spPr>
          <a:xfrm>
            <a:off x="12133364" y="70269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00FF59-5F13-4997-A0CD-16F759863EFC}"/>
              </a:ext>
            </a:extLst>
          </p:cNvPr>
          <p:cNvGrpSpPr/>
          <p:nvPr/>
        </p:nvGrpSpPr>
        <p:grpSpPr>
          <a:xfrm>
            <a:off x="11963460" y="6877708"/>
            <a:ext cx="1490472" cy="1256969"/>
            <a:chOff x="10000340" y="2625219"/>
            <a:chExt cx="863192" cy="71400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955E922-8768-43A2-8EEC-559EAC38D510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289CDBB-CCF8-41C8-BF06-D729DE43F38F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75" name="Freeform 4">
                  <a:extLst>
                    <a:ext uri="{FF2B5EF4-FFF2-40B4-BE49-F238E27FC236}">
                      <a16:creationId xmlns:a16="http://schemas.microsoft.com/office/drawing/2014/main" id="{F0B20EC4-27E2-44D1-BB54-C6A8FD379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5">
                  <a:extLst>
                    <a:ext uri="{FF2B5EF4-FFF2-40B4-BE49-F238E27FC236}">
                      <a16:creationId xmlns:a16="http://schemas.microsoft.com/office/drawing/2014/main" id="{A5D85C65-42F6-4C05-A5AF-BBAAE2DAB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 6">
                  <a:extLst>
                    <a:ext uri="{FF2B5EF4-FFF2-40B4-BE49-F238E27FC236}">
                      <a16:creationId xmlns:a16="http://schemas.microsoft.com/office/drawing/2014/main" id="{9982CEA4-BDEB-4729-AB08-8A3583041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 7">
                  <a:extLst>
                    <a:ext uri="{FF2B5EF4-FFF2-40B4-BE49-F238E27FC236}">
                      <a16:creationId xmlns:a16="http://schemas.microsoft.com/office/drawing/2014/main" id="{1F130571-2FD9-440F-81E1-94B01A233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 8">
                  <a:extLst>
                    <a:ext uri="{FF2B5EF4-FFF2-40B4-BE49-F238E27FC236}">
                      <a16:creationId xmlns:a16="http://schemas.microsoft.com/office/drawing/2014/main" id="{BEC1F611-FC5F-4FF5-9E28-160728602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9">
                  <a:extLst>
                    <a:ext uri="{FF2B5EF4-FFF2-40B4-BE49-F238E27FC236}">
                      <a16:creationId xmlns:a16="http://schemas.microsoft.com/office/drawing/2014/main" id="{5058AFB6-AFD3-4668-9000-0A17D749F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E3638E-6F09-4BA2-A9B5-A71A506C929E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E55057-84A4-499B-BA71-BFD48E67AAD0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FD73F-3D5D-4838-A4B1-C3BBD0AED7EE}"/>
              </a:ext>
            </a:extLst>
          </p:cNvPr>
          <p:cNvGrpSpPr/>
          <p:nvPr/>
        </p:nvGrpSpPr>
        <p:grpSpPr>
          <a:xfrm>
            <a:off x="11875435" y="8566643"/>
            <a:ext cx="1490472" cy="1223058"/>
            <a:chOff x="3674869" y="4079936"/>
            <a:chExt cx="595644" cy="147348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B8665C4-8CC2-4D6D-A365-E24031CDCACC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A34A5-0916-43F4-BD3A-9142A0D39023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A12F0180-1F5F-4DF8-806F-BA8A677BE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4E83B4A-1AA2-47AC-97BE-ECCCFA6F2781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E8D48EBA-C409-405C-B958-81549C6F5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2754" y="7393370"/>
            <a:ext cx="2893292" cy="32004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1EF0F70D-B8C4-48F4-97D4-8EECC805A03C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9D2C0EC1-39CC-41A4-BF65-57A9DC10A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9329" y="9819275"/>
            <a:ext cx="1026736" cy="1026736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483D3FB-134D-4357-9A55-E8C7708ABBAC}"/>
              </a:ext>
            </a:extLst>
          </p:cNvPr>
          <p:cNvGrpSpPr/>
          <p:nvPr/>
        </p:nvGrpSpPr>
        <p:grpSpPr>
          <a:xfrm>
            <a:off x="19046065" y="5149815"/>
            <a:ext cx="2212900" cy="2001899"/>
            <a:chOff x="1526467" y="2625219"/>
            <a:chExt cx="805942" cy="994548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15FC092-E2D8-4B34-808D-F406A6AFF399}"/>
                </a:ext>
              </a:extLst>
            </p:cNvPr>
            <p:cNvGrpSpPr/>
            <p:nvPr/>
          </p:nvGrpSpPr>
          <p:grpSpPr>
            <a:xfrm>
              <a:off x="1604613" y="2625219"/>
              <a:ext cx="667030" cy="635162"/>
              <a:chOff x="1604613" y="2882206"/>
              <a:chExt cx="667030" cy="6351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A7AC723-95FD-4F7B-A071-524182244EF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32B4F02-7F06-44AA-BDE7-9F930FB8167C}"/>
                  </a:ext>
                </a:extLst>
              </p:cNvPr>
              <p:cNvGrpSpPr/>
              <p:nvPr/>
            </p:nvGrpSpPr>
            <p:grpSpPr>
              <a:xfrm>
                <a:off x="1656521" y="2969368"/>
                <a:ext cx="566827" cy="444801"/>
                <a:chOff x="4667250" y="5094288"/>
                <a:chExt cx="685800" cy="538162"/>
              </a:xfrm>
            </p:grpSpPr>
            <p:sp>
              <p:nvSpPr>
                <p:cNvPr id="120" name="Freeform 53">
                  <a:extLst>
                    <a:ext uri="{FF2B5EF4-FFF2-40B4-BE49-F238E27FC236}">
                      <a16:creationId xmlns:a16="http://schemas.microsoft.com/office/drawing/2014/main" id="{5B6C6DEA-604D-49AC-A6ED-0AC86D6AC9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7450" y="5094288"/>
                  <a:ext cx="355600" cy="201612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54">
                  <a:extLst>
                    <a:ext uri="{FF2B5EF4-FFF2-40B4-BE49-F238E27FC236}">
                      <a16:creationId xmlns:a16="http://schemas.microsoft.com/office/drawing/2014/main" id="{13F322A4-F215-4792-930F-237F90FFF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87963"/>
                  <a:ext cx="127000" cy="112712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55">
                  <a:extLst>
                    <a:ext uri="{FF2B5EF4-FFF2-40B4-BE49-F238E27FC236}">
                      <a16:creationId xmlns:a16="http://schemas.microsoft.com/office/drawing/2014/main" id="{290FB050-81B5-45EA-935A-4D9FBA1EB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285750" cy="285750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853C279-AD35-4BD0-A9AD-D0A6DA6E15C2}"/>
                </a:ext>
              </a:extLst>
            </p:cNvPr>
            <p:cNvSpPr/>
            <p:nvPr/>
          </p:nvSpPr>
          <p:spPr>
            <a:xfrm>
              <a:off x="1526467" y="3259796"/>
              <a:ext cx="805942" cy="359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1200" dirty="0">
                  <a:solidFill>
                    <a:srgbClr val="5F5F5F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NAT Gateway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D906998-EAC9-4FE5-BC6E-4CDAECD91DE6}"/>
              </a:ext>
            </a:extLst>
          </p:cNvPr>
          <p:cNvGrpSpPr/>
          <p:nvPr/>
        </p:nvGrpSpPr>
        <p:grpSpPr>
          <a:xfrm>
            <a:off x="14590271" y="7592087"/>
            <a:ext cx="1811472" cy="2011911"/>
            <a:chOff x="1526247" y="1468849"/>
            <a:chExt cx="805942" cy="101790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0320AE5-0774-40CA-8685-45BD8908A68C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1E91870-ED29-47E2-B02C-C9ED079ACF08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70CCF4A-A19D-4241-BAA9-7787AD9D697A}"/>
                  </a:ext>
                </a:extLst>
              </p:cNvPr>
              <p:cNvGrpSpPr/>
              <p:nvPr/>
            </p:nvGrpSpPr>
            <p:grpSpPr>
              <a:xfrm>
                <a:off x="1718972" y="1844482"/>
                <a:ext cx="426432" cy="464483"/>
                <a:chOff x="3690939" y="2987674"/>
                <a:chExt cx="515937" cy="561975"/>
              </a:xfrm>
            </p:grpSpPr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A854911C-EDCA-41CD-8F02-CAF836245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 71">
                  <a:extLst>
                    <a:ext uri="{FF2B5EF4-FFF2-40B4-BE49-F238E27FC236}">
                      <a16:creationId xmlns:a16="http://schemas.microsoft.com/office/drawing/2014/main" id="{7E6E75C6-18FC-4D88-B6B6-188018A1B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9" y="2987674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0E46636-7D8C-4C51-93A7-5A4CC2DB6D1E}"/>
                </a:ext>
              </a:extLst>
            </p:cNvPr>
            <p:cNvSpPr/>
            <p:nvPr/>
          </p:nvSpPr>
          <p:spPr>
            <a:xfrm>
              <a:off x="1526247" y="2066318"/>
              <a:ext cx="805942" cy="420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Application Node</a:t>
              </a:r>
            </a:p>
          </p:txBody>
        </p:sp>
      </p:grpSp>
      <p:cxnSp>
        <p:nvCxnSpPr>
          <p:cNvPr id="112" name="Elbow Connector 38">
            <a:extLst>
              <a:ext uri="{FF2B5EF4-FFF2-40B4-BE49-F238E27FC236}">
                <a16:creationId xmlns:a16="http://schemas.microsoft.com/office/drawing/2014/main" id="{13622D00-981E-4CDF-85B1-8952BB646F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20908" y="7358488"/>
            <a:ext cx="2088687" cy="1896367"/>
          </a:xfrm>
          <a:prstGeom prst="bentConnector3">
            <a:avLst>
              <a:gd name="adj1" fmla="val 48137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25" name="Elbow Connector 39">
            <a:extLst>
              <a:ext uri="{FF2B5EF4-FFF2-40B4-BE49-F238E27FC236}">
                <a16:creationId xmlns:a16="http://schemas.microsoft.com/office/drawing/2014/main" id="{E4FE6F65-D0B3-4931-9E73-25406FCEB312}"/>
              </a:ext>
            </a:extLst>
          </p:cNvPr>
          <p:cNvCxnSpPr>
            <a:cxnSpLocks/>
            <a:endCxn id="101" idx="3"/>
          </p:cNvCxnSpPr>
          <p:nvPr/>
        </p:nvCxnSpPr>
        <p:spPr>
          <a:xfrm rot="10800000">
            <a:off x="16171161" y="8219796"/>
            <a:ext cx="3145849" cy="774307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26" name="Elbow Connector 39">
            <a:extLst>
              <a:ext uri="{FF2B5EF4-FFF2-40B4-BE49-F238E27FC236}">
                <a16:creationId xmlns:a16="http://schemas.microsoft.com/office/drawing/2014/main" id="{9D4771E9-7A4B-49D5-A11D-CF4DB489EEF9}"/>
              </a:ext>
            </a:extLst>
          </p:cNvPr>
          <p:cNvCxnSpPr>
            <a:cxnSpLocks/>
            <a:endCxn id="101" idx="0"/>
          </p:cNvCxnSpPr>
          <p:nvPr/>
        </p:nvCxnSpPr>
        <p:spPr>
          <a:xfrm rot="5400000">
            <a:off x="17614088" y="5053659"/>
            <a:ext cx="440373" cy="4636482"/>
          </a:xfrm>
          <a:prstGeom prst="bentConnector3">
            <a:avLst>
              <a:gd name="adj1" fmla="val 54719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27" name="Elbow Connector 39">
            <a:extLst>
              <a:ext uri="{FF2B5EF4-FFF2-40B4-BE49-F238E27FC236}">
                <a16:creationId xmlns:a16="http://schemas.microsoft.com/office/drawing/2014/main" id="{4F074C39-F000-4835-AE32-620102F827FB}"/>
              </a:ext>
            </a:extLst>
          </p:cNvPr>
          <p:cNvCxnSpPr>
            <a:cxnSpLocks/>
          </p:cNvCxnSpPr>
          <p:nvPr/>
        </p:nvCxnSpPr>
        <p:spPr>
          <a:xfrm rot="10800000">
            <a:off x="13196708" y="7358489"/>
            <a:ext cx="1664199" cy="861307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CA376C6-3AE4-4833-86EE-FF5301CB0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8395" y="9784939"/>
            <a:ext cx="1961920" cy="208082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112DCB32-EA2C-4E03-A34A-23DDE5732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8792" y="7507038"/>
            <a:ext cx="2125350" cy="2366523"/>
          </a:xfrm>
          <a:prstGeom prst="rect">
            <a:avLst/>
          </a:prstGeom>
        </p:spPr>
      </p:pic>
      <p:cxnSp>
        <p:nvCxnSpPr>
          <p:cNvPr id="124" name="Elbow Connector 39">
            <a:extLst>
              <a:ext uri="{FF2B5EF4-FFF2-40B4-BE49-F238E27FC236}">
                <a16:creationId xmlns:a16="http://schemas.microsoft.com/office/drawing/2014/main" id="{06476004-99B5-48DC-9CF4-AA1D598DB6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56731" y="9423624"/>
            <a:ext cx="2014603" cy="917899"/>
          </a:xfrm>
          <a:prstGeom prst="bentConnector2">
            <a:avLst/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28" name="Elbow Connector 39">
            <a:extLst>
              <a:ext uri="{FF2B5EF4-FFF2-40B4-BE49-F238E27FC236}">
                <a16:creationId xmlns:a16="http://schemas.microsoft.com/office/drawing/2014/main" id="{C38DE377-570D-4DF7-984F-7C34F393AB9A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 flipV="1">
            <a:off x="20750496" y="8690300"/>
            <a:ext cx="828296" cy="157202"/>
          </a:xfrm>
          <a:prstGeom prst="bentConnector3">
            <a:avLst>
              <a:gd name="adj1" fmla="val 67563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625F733-718F-45A7-804C-365173A36B7B}"/>
              </a:ext>
            </a:extLst>
          </p:cNvPr>
          <p:cNvGrpSpPr/>
          <p:nvPr/>
        </p:nvGrpSpPr>
        <p:grpSpPr>
          <a:xfrm>
            <a:off x="8488572" y="6529829"/>
            <a:ext cx="1972505" cy="2097319"/>
            <a:chOff x="4628809" y="1468849"/>
            <a:chExt cx="805942" cy="1017949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035EA95-A06E-4D0B-8CD1-CB620B0C7249}"/>
                </a:ext>
              </a:extLst>
            </p:cNvPr>
            <p:cNvGrpSpPr/>
            <p:nvPr/>
          </p:nvGrpSpPr>
          <p:grpSpPr>
            <a:xfrm>
              <a:off x="4752276" y="1468849"/>
              <a:ext cx="582945" cy="635162"/>
              <a:chOff x="4752276" y="1758788"/>
              <a:chExt cx="582945" cy="635162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94FC996-8EB4-4752-8F8B-FE6018C26E18}"/>
                  </a:ext>
                </a:extLst>
              </p:cNvPr>
              <p:cNvSpPr/>
              <p:nvPr/>
            </p:nvSpPr>
            <p:spPr>
              <a:xfrm>
                <a:off x="4752276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AB3946D-0503-4AD6-ADF0-8C200DA11227}"/>
                  </a:ext>
                </a:extLst>
              </p:cNvPr>
              <p:cNvGrpSpPr/>
              <p:nvPr/>
            </p:nvGrpSpPr>
            <p:grpSpPr>
              <a:xfrm>
                <a:off x="4832687" y="1844483"/>
                <a:ext cx="426432" cy="464483"/>
                <a:chOff x="6900863" y="2987675"/>
                <a:chExt cx="515937" cy="561975"/>
              </a:xfrm>
            </p:grpSpPr>
            <p:sp>
              <p:nvSpPr>
                <p:cNvPr id="134" name="Freeform 37">
                  <a:extLst>
                    <a:ext uri="{FF2B5EF4-FFF2-40B4-BE49-F238E27FC236}">
                      <a16:creationId xmlns:a16="http://schemas.microsoft.com/office/drawing/2014/main" id="{9C15185E-8D67-4820-B7FA-2E42014D6A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0863" y="2987675"/>
                  <a:ext cx="515937" cy="561975"/>
                </a:xfrm>
                <a:custGeom>
                  <a:avLst/>
                  <a:gdLst>
                    <a:gd name="T0" fmla="*/ 1355 w 1435"/>
                    <a:gd name="T1" fmla="*/ 0 h 1563"/>
                    <a:gd name="T2" fmla="*/ 84 w 1435"/>
                    <a:gd name="T3" fmla="*/ 0 h 1563"/>
                    <a:gd name="T4" fmla="*/ 5 w 1435"/>
                    <a:gd name="T5" fmla="*/ 79 h 1563"/>
                    <a:gd name="T6" fmla="*/ 5 w 1435"/>
                    <a:gd name="T7" fmla="*/ 763 h 1563"/>
                    <a:gd name="T8" fmla="*/ 236 w 1435"/>
                    <a:gd name="T9" fmla="*/ 763 h 1563"/>
                    <a:gd name="T10" fmla="*/ 236 w 1435"/>
                    <a:gd name="T11" fmla="*/ 461 h 1563"/>
                    <a:gd name="T12" fmla="*/ 354 w 1435"/>
                    <a:gd name="T13" fmla="*/ 343 h 1563"/>
                    <a:gd name="T14" fmla="*/ 608 w 1435"/>
                    <a:gd name="T15" fmla="*/ 343 h 1563"/>
                    <a:gd name="T16" fmla="*/ 726 w 1435"/>
                    <a:gd name="T17" fmla="*/ 461 h 1563"/>
                    <a:gd name="T18" fmla="*/ 726 w 1435"/>
                    <a:gd name="T19" fmla="*/ 724 h 1563"/>
                    <a:gd name="T20" fmla="*/ 1012 w 1435"/>
                    <a:gd name="T21" fmla="*/ 448 h 1563"/>
                    <a:gd name="T22" fmla="*/ 975 w 1435"/>
                    <a:gd name="T23" fmla="*/ 409 h 1563"/>
                    <a:gd name="T24" fmla="*/ 1135 w 1435"/>
                    <a:gd name="T25" fmla="*/ 370 h 1563"/>
                    <a:gd name="T26" fmla="*/ 1090 w 1435"/>
                    <a:gd name="T27" fmla="*/ 527 h 1563"/>
                    <a:gd name="T28" fmla="*/ 1054 w 1435"/>
                    <a:gd name="T29" fmla="*/ 488 h 1563"/>
                    <a:gd name="T30" fmla="*/ 771 w 1435"/>
                    <a:gd name="T31" fmla="*/ 760 h 1563"/>
                    <a:gd name="T32" fmla="*/ 1132 w 1435"/>
                    <a:gd name="T33" fmla="*/ 760 h 1563"/>
                    <a:gd name="T34" fmla="*/ 1132 w 1435"/>
                    <a:gd name="T35" fmla="*/ 705 h 1563"/>
                    <a:gd name="T36" fmla="*/ 1274 w 1435"/>
                    <a:gd name="T37" fmla="*/ 786 h 1563"/>
                    <a:gd name="T38" fmla="*/ 1132 w 1435"/>
                    <a:gd name="T39" fmla="*/ 868 h 1563"/>
                    <a:gd name="T40" fmla="*/ 1132 w 1435"/>
                    <a:gd name="T41" fmla="*/ 813 h 1563"/>
                    <a:gd name="T42" fmla="*/ 771 w 1435"/>
                    <a:gd name="T43" fmla="*/ 813 h 1563"/>
                    <a:gd name="T44" fmla="*/ 1054 w 1435"/>
                    <a:gd name="T45" fmla="*/ 1085 h 1563"/>
                    <a:gd name="T46" fmla="*/ 1090 w 1435"/>
                    <a:gd name="T47" fmla="*/ 1046 h 1563"/>
                    <a:gd name="T48" fmla="*/ 1135 w 1435"/>
                    <a:gd name="T49" fmla="*/ 1203 h 1563"/>
                    <a:gd name="T50" fmla="*/ 975 w 1435"/>
                    <a:gd name="T51" fmla="*/ 1164 h 1563"/>
                    <a:gd name="T52" fmla="*/ 1012 w 1435"/>
                    <a:gd name="T53" fmla="*/ 1125 h 1563"/>
                    <a:gd name="T54" fmla="*/ 721 w 1435"/>
                    <a:gd name="T55" fmla="*/ 855 h 1563"/>
                    <a:gd name="T56" fmla="*/ 721 w 1435"/>
                    <a:gd name="T57" fmla="*/ 1117 h 1563"/>
                    <a:gd name="T58" fmla="*/ 603 w 1435"/>
                    <a:gd name="T59" fmla="*/ 1235 h 1563"/>
                    <a:gd name="T60" fmla="*/ 348 w 1435"/>
                    <a:gd name="T61" fmla="*/ 1235 h 1563"/>
                    <a:gd name="T62" fmla="*/ 231 w 1435"/>
                    <a:gd name="T63" fmla="*/ 1117 h 1563"/>
                    <a:gd name="T64" fmla="*/ 231 w 1435"/>
                    <a:gd name="T65" fmla="*/ 815 h 1563"/>
                    <a:gd name="T66" fmla="*/ 0 w 1435"/>
                    <a:gd name="T67" fmla="*/ 815 h 1563"/>
                    <a:gd name="T68" fmla="*/ 0 w 1435"/>
                    <a:gd name="T69" fmla="*/ 1484 h 1563"/>
                    <a:gd name="T70" fmla="*/ 78 w 1435"/>
                    <a:gd name="T71" fmla="*/ 1562 h 1563"/>
                    <a:gd name="T72" fmla="*/ 1350 w 1435"/>
                    <a:gd name="T73" fmla="*/ 1562 h 1563"/>
                    <a:gd name="T74" fmla="*/ 1429 w 1435"/>
                    <a:gd name="T75" fmla="*/ 1484 h 1563"/>
                    <a:gd name="T76" fmla="*/ 1429 w 1435"/>
                    <a:gd name="T77" fmla="*/ 79 h 1563"/>
                    <a:gd name="T78" fmla="*/ 1355 w 1435"/>
                    <a:gd name="T79" fmla="*/ 0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35" h="1563">
                      <a:moveTo>
                        <a:pt x="1355" y="0"/>
                      </a:moveTo>
                      <a:lnTo>
                        <a:pt x="84" y="0"/>
                      </a:lnTo>
                      <a:cubicBezTo>
                        <a:pt x="39" y="0"/>
                        <a:pt x="5" y="34"/>
                        <a:pt x="5" y="79"/>
                      </a:cubicBezTo>
                      <a:lnTo>
                        <a:pt x="5" y="763"/>
                      </a:lnTo>
                      <a:lnTo>
                        <a:pt x="236" y="763"/>
                      </a:lnTo>
                      <a:lnTo>
                        <a:pt x="236" y="461"/>
                      </a:lnTo>
                      <a:cubicBezTo>
                        <a:pt x="236" y="396"/>
                        <a:pt x="288" y="343"/>
                        <a:pt x="354" y="343"/>
                      </a:cubicBezTo>
                      <a:lnTo>
                        <a:pt x="608" y="343"/>
                      </a:lnTo>
                      <a:cubicBezTo>
                        <a:pt x="674" y="343"/>
                        <a:pt x="726" y="396"/>
                        <a:pt x="726" y="461"/>
                      </a:cubicBezTo>
                      <a:lnTo>
                        <a:pt x="726" y="724"/>
                      </a:lnTo>
                      <a:lnTo>
                        <a:pt x="1012" y="448"/>
                      </a:lnTo>
                      <a:lnTo>
                        <a:pt x="975" y="409"/>
                      </a:lnTo>
                      <a:lnTo>
                        <a:pt x="1135" y="370"/>
                      </a:lnTo>
                      <a:lnTo>
                        <a:pt x="1090" y="527"/>
                      </a:lnTo>
                      <a:lnTo>
                        <a:pt x="1054" y="488"/>
                      </a:lnTo>
                      <a:lnTo>
                        <a:pt x="771" y="760"/>
                      </a:lnTo>
                      <a:lnTo>
                        <a:pt x="1132" y="760"/>
                      </a:lnTo>
                      <a:lnTo>
                        <a:pt x="1132" y="705"/>
                      </a:lnTo>
                      <a:lnTo>
                        <a:pt x="1274" y="786"/>
                      </a:lnTo>
                      <a:lnTo>
                        <a:pt x="1132" y="868"/>
                      </a:lnTo>
                      <a:lnTo>
                        <a:pt x="1132" y="813"/>
                      </a:lnTo>
                      <a:lnTo>
                        <a:pt x="771" y="813"/>
                      </a:lnTo>
                      <a:lnTo>
                        <a:pt x="1054" y="1085"/>
                      </a:lnTo>
                      <a:lnTo>
                        <a:pt x="1090" y="1046"/>
                      </a:lnTo>
                      <a:lnTo>
                        <a:pt x="1135" y="1203"/>
                      </a:lnTo>
                      <a:lnTo>
                        <a:pt x="975" y="1164"/>
                      </a:lnTo>
                      <a:lnTo>
                        <a:pt x="1012" y="1125"/>
                      </a:lnTo>
                      <a:lnTo>
                        <a:pt x="721" y="855"/>
                      </a:lnTo>
                      <a:lnTo>
                        <a:pt x="721" y="1117"/>
                      </a:lnTo>
                      <a:cubicBezTo>
                        <a:pt x="721" y="1182"/>
                        <a:pt x="668" y="1235"/>
                        <a:pt x="603" y="1235"/>
                      </a:cubicBezTo>
                      <a:lnTo>
                        <a:pt x="348" y="1235"/>
                      </a:lnTo>
                      <a:cubicBezTo>
                        <a:pt x="283" y="1235"/>
                        <a:pt x="231" y="1182"/>
                        <a:pt x="231" y="1117"/>
                      </a:cubicBezTo>
                      <a:lnTo>
                        <a:pt x="231" y="815"/>
                      </a:lnTo>
                      <a:lnTo>
                        <a:pt x="0" y="815"/>
                      </a:lnTo>
                      <a:lnTo>
                        <a:pt x="0" y="1484"/>
                      </a:lnTo>
                      <a:cubicBezTo>
                        <a:pt x="0" y="1528"/>
                        <a:pt x="34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4" y="37"/>
                        <a:pt x="1400" y="0"/>
                        <a:pt x="1355" y="0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 38">
                  <a:extLst>
                    <a:ext uri="{FF2B5EF4-FFF2-40B4-BE49-F238E27FC236}">
                      <a16:creationId xmlns:a16="http://schemas.microsoft.com/office/drawing/2014/main" id="{DE11FBDE-94CC-4209-9F31-C5E49CC208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4050" y="3132138"/>
                  <a:ext cx="136525" cy="280987"/>
                </a:xfrm>
                <a:custGeom>
                  <a:avLst/>
                  <a:gdLst>
                    <a:gd name="T0" fmla="*/ 0 w 381"/>
                    <a:gd name="T1" fmla="*/ 417 h 782"/>
                    <a:gd name="T2" fmla="*/ 0 w 381"/>
                    <a:gd name="T3" fmla="*/ 718 h 782"/>
                    <a:gd name="T4" fmla="*/ 63 w 381"/>
                    <a:gd name="T5" fmla="*/ 781 h 782"/>
                    <a:gd name="T6" fmla="*/ 317 w 381"/>
                    <a:gd name="T7" fmla="*/ 781 h 782"/>
                    <a:gd name="T8" fmla="*/ 380 w 381"/>
                    <a:gd name="T9" fmla="*/ 718 h 782"/>
                    <a:gd name="T10" fmla="*/ 380 w 381"/>
                    <a:gd name="T11" fmla="*/ 63 h 782"/>
                    <a:gd name="T12" fmla="*/ 317 w 381"/>
                    <a:gd name="T13" fmla="*/ 0 h 782"/>
                    <a:gd name="T14" fmla="*/ 63 w 381"/>
                    <a:gd name="T15" fmla="*/ 0 h 782"/>
                    <a:gd name="T16" fmla="*/ 0 w 381"/>
                    <a:gd name="T17" fmla="*/ 63 h 782"/>
                    <a:gd name="T18" fmla="*/ 0 w 381"/>
                    <a:gd name="T19" fmla="*/ 364 h 782"/>
                    <a:gd name="T20" fmla="*/ 202 w 381"/>
                    <a:gd name="T21" fmla="*/ 364 h 782"/>
                    <a:gd name="T22" fmla="*/ 202 w 381"/>
                    <a:gd name="T23" fmla="*/ 309 h 782"/>
                    <a:gd name="T24" fmla="*/ 344 w 381"/>
                    <a:gd name="T25" fmla="*/ 391 h 782"/>
                    <a:gd name="T26" fmla="*/ 202 w 381"/>
                    <a:gd name="T27" fmla="*/ 472 h 782"/>
                    <a:gd name="T28" fmla="*/ 202 w 381"/>
                    <a:gd name="T29" fmla="*/ 417 h 782"/>
                    <a:gd name="T30" fmla="*/ 0 w 381"/>
                    <a:gd name="T31" fmla="*/ 417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1" h="782">
                      <a:moveTo>
                        <a:pt x="0" y="417"/>
                      </a:moveTo>
                      <a:lnTo>
                        <a:pt x="0" y="718"/>
                      </a:lnTo>
                      <a:cubicBezTo>
                        <a:pt x="0" y="752"/>
                        <a:pt x="29" y="781"/>
                        <a:pt x="63" y="781"/>
                      </a:cubicBezTo>
                      <a:lnTo>
                        <a:pt x="317" y="781"/>
                      </a:lnTo>
                      <a:cubicBezTo>
                        <a:pt x="351" y="781"/>
                        <a:pt x="380" y="752"/>
                        <a:pt x="380" y="718"/>
                      </a:cubicBezTo>
                      <a:lnTo>
                        <a:pt x="380" y="63"/>
                      </a:lnTo>
                      <a:cubicBezTo>
                        <a:pt x="380" y="29"/>
                        <a:pt x="351" y="0"/>
                        <a:pt x="317" y="0"/>
                      </a:cubicBezTo>
                      <a:lnTo>
                        <a:pt x="63" y="0"/>
                      </a:lnTo>
                      <a:cubicBezTo>
                        <a:pt x="29" y="0"/>
                        <a:pt x="0" y="29"/>
                        <a:pt x="0" y="63"/>
                      </a:cubicBezTo>
                      <a:lnTo>
                        <a:pt x="0" y="364"/>
                      </a:lnTo>
                      <a:lnTo>
                        <a:pt x="202" y="364"/>
                      </a:lnTo>
                      <a:lnTo>
                        <a:pt x="202" y="309"/>
                      </a:lnTo>
                      <a:lnTo>
                        <a:pt x="344" y="391"/>
                      </a:lnTo>
                      <a:lnTo>
                        <a:pt x="202" y="472"/>
                      </a:lnTo>
                      <a:lnTo>
                        <a:pt x="202" y="417"/>
                      </a:lnTo>
                      <a:lnTo>
                        <a:pt x="0" y="417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8AF67-2BF7-4DFC-9775-E62C90A21700}"/>
                </a:ext>
              </a:extLst>
            </p:cNvPr>
            <p:cNvSpPr/>
            <p:nvPr/>
          </p:nvSpPr>
          <p:spPr>
            <a:xfrm>
              <a:off x="4628809" y="2080188"/>
              <a:ext cx="805942" cy="406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Load</a:t>
              </a:r>
              <a:b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</a:b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Balancer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92D4F73-4632-47BA-A6EF-64C543EBF74E}"/>
              </a:ext>
            </a:extLst>
          </p:cNvPr>
          <p:cNvGrpSpPr/>
          <p:nvPr/>
        </p:nvGrpSpPr>
        <p:grpSpPr>
          <a:xfrm rot="10800000" flipH="1">
            <a:off x="6919074" y="7184139"/>
            <a:ext cx="1872122" cy="2070717"/>
            <a:chOff x="8258248" y="5593657"/>
            <a:chExt cx="558905" cy="518612"/>
          </a:xfrm>
        </p:grpSpPr>
        <p:cxnSp>
          <p:nvCxnSpPr>
            <p:cNvPr id="137" name="Elbow Connector 38">
              <a:extLst>
                <a:ext uri="{FF2B5EF4-FFF2-40B4-BE49-F238E27FC236}">
                  <a16:creationId xmlns:a16="http://schemas.microsoft.com/office/drawing/2014/main" id="{FA145DFA-5AB3-4EA2-82EE-1E4800C9C1BE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 rot="10800000" flipH="1" flipV="1">
              <a:off x="8258248" y="6022624"/>
              <a:ext cx="558770" cy="89645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38" name="Elbow Connector 39">
              <a:extLst>
                <a:ext uri="{FF2B5EF4-FFF2-40B4-BE49-F238E27FC236}">
                  <a16:creationId xmlns:a16="http://schemas.microsoft.com/office/drawing/2014/main" id="{4ACE6F51-4535-43A6-B009-95E70FFB4B2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58250" y="5593660"/>
              <a:ext cx="558903" cy="42896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0178C8D-55FD-4203-863A-B1F81C8E9304}"/>
              </a:ext>
            </a:extLst>
          </p:cNvPr>
          <p:cNvGrpSpPr/>
          <p:nvPr/>
        </p:nvGrpSpPr>
        <p:grpSpPr>
          <a:xfrm flipH="1">
            <a:off x="10120908" y="7184152"/>
            <a:ext cx="2088687" cy="2070703"/>
            <a:chOff x="8224664" y="5593661"/>
            <a:chExt cx="789117" cy="526192"/>
          </a:xfrm>
        </p:grpSpPr>
        <p:cxnSp>
          <p:nvCxnSpPr>
            <p:cNvPr id="140" name="Elbow Connector 38">
              <a:extLst>
                <a:ext uri="{FF2B5EF4-FFF2-40B4-BE49-F238E27FC236}">
                  <a16:creationId xmlns:a16="http://schemas.microsoft.com/office/drawing/2014/main" id="{9CB855E0-114E-4D05-A135-BA3500794D8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224664" y="5637962"/>
              <a:ext cx="789117" cy="481891"/>
            </a:xfrm>
            <a:prstGeom prst="bentConnector3">
              <a:avLst>
                <a:gd name="adj1" fmla="val 48137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41" name="Elbow Connector 39">
              <a:extLst>
                <a:ext uri="{FF2B5EF4-FFF2-40B4-BE49-F238E27FC236}">
                  <a16:creationId xmlns:a16="http://schemas.microsoft.com/office/drawing/2014/main" id="{DE8C69E9-13E6-45F5-8124-F5C54EDE09AA}"/>
                </a:ext>
              </a:extLst>
            </p:cNvPr>
            <p:cNvCxnSpPr>
              <a:cxnSpLocks/>
              <a:endCxn id="132" idx="3"/>
            </p:cNvCxnSpPr>
            <p:nvPr/>
          </p:nvCxnSpPr>
          <p:spPr>
            <a:xfrm rot="10800000" flipH="1">
              <a:off x="8232011" y="5593661"/>
              <a:ext cx="745279" cy="44301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49883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F6DB8A48-6B8E-46B2-B767-FE3F597FDCE2}"/>
              </a:ext>
            </a:extLst>
          </p:cNvPr>
          <p:cNvSpPr txBox="1">
            <a:spLocks/>
          </p:cNvSpPr>
          <p:nvPr/>
        </p:nvSpPr>
        <p:spPr>
          <a:xfrm>
            <a:off x="1924507" y="1059972"/>
            <a:ext cx="20934629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dirty="0"/>
              <a:t>Note: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F5E854-50CA-44FE-91D7-0FC7BF1F2C80}"/>
              </a:ext>
            </a:extLst>
          </p:cNvPr>
          <p:cNvSpPr txBox="1">
            <a:spLocks/>
          </p:cNvSpPr>
          <p:nvPr/>
        </p:nvSpPr>
        <p:spPr>
          <a:xfrm>
            <a:off x="1623272" y="6172892"/>
            <a:ext cx="21841897" cy="2699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5400" dirty="0"/>
              <a:t>The Load Balancer can </a:t>
            </a:r>
            <a:r>
              <a:rPr lang="en-US" sz="5400" b="1" dirty="0"/>
              <a:t>automatically configure the VCN to add Security Rules </a:t>
            </a:r>
            <a:r>
              <a:rPr lang="en-US" sz="5400" dirty="0"/>
              <a:t>for allowing connections to be established </a:t>
            </a:r>
          </a:p>
        </p:txBody>
      </p:sp>
    </p:spTree>
    <p:extLst>
      <p:ext uri="{BB962C8B-B14F-4D97-AF65-F5344CB8AC3E}">
        <p14:creationId xmlns:p14="http://schemas.microsoft.com/office/powerpoint/2010/main" val="4144003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DDB16F-C5C9-439D-A6A0-9DBFB35D79DD}"/>
              </a:ext>
            </a:extLst>
          </p:cNvPr>
          <p:cNvSpPr/>
          <p:nvPr/>
        </p:nvSpPr>
        <p:spPr>
          <a:xfrm>
            <a:off x="6235430" y="6496148"/>
            <a:ext cx="5063833" cy="3931901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A4BFA4-1B96-4FBE-AFB5-09E2CF2826A7}"/>
              </a:ext>
            </a:extLst>
          </p:cNvPr>
          <p:cNvSpPr/>
          <p:nvPr/>
        </p:nvSpPr>
        <p:spPr>
          <a:xfrm>
            <a:off x="5855738" y="72105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And use the resources for a second application node instead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2E62-980C-446F-9C36-3A55B72B27BD}"/>
              </a:ext>
            </a:extLst>
          </p:cNvPr>
          <p:cNvSpPr/>
          <p:nvPr/>
        </p:nvSpPr>
        <p:spPr>
          <a:xfrm>
            <a:off x="3268493" y="4571999"/>
            <a:ext cx="20233531" cy="7996134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ORACLE CLOUD INFRASTRUCTURE (REGION)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1554B-DB30-49D9-B450-68FD829A4A64}"/>
              </a:ext>
            </a:extLst>
          </p:cNvPr>
          <p:cNvSpPr/>
          <p:nvPr/>
        </p:nvSpPr>
        <p:spPr>
          <a:xfrm>
            <a:off x="3949430" y="5525311"/>
            <a:ext cx="17226148" cy="634045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VCN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E11CD-92AE-4BF7-ADE2-9A77F425F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" y="3846023"/>
            <a:ext cx="2246492" cy="2246492"/>
          </a:xfrm>
          <a:prstGeom prst="rect">
            <a:avLst/>
          </a:prstGeom>
          <a:solidFill>
            <a:srgbClr val="E0E2E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75BE9B-6069-4137-B292-069AA88DACD1}"/>
              </a:ext>
            </a:extLst>
          </p:cNvPr>
          <p:cNvSpPr/>
          <p:nvPr/>
        </p:nvSpPr>
        <p:spPr>
          <a:xfrm>
            <a:off x="5710136" y="5875506"/>
            <a:ext cx="13363372" cy="4922957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Availability Domain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BA2E1C-6266-4B0C-97DD-3FFB29F6E3FB}"/>
              </a:ext>
            </a:extLst>
          </p:cNvPr>
          <p:cNvGrpSpPr/>
          <p:nvPr/>
        </p:nvGrpSpPr>
        <p:grpSpPr>
          <a:xfrm>
            <a:off x="4138149" y="5329000"/>
            <a:ext cx="1744703" cy="1940111"/>
            <a:chOff x="1604613" y="2578672"/>
            <a:chExt cx="842176" cy="9989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060C9F-D48F-4517-94E5-3803848060AA}"/>
                </a:ext>
              </a:extLst>
            </p:cNvPr>
            <p:cNvGrpSpPr/>
            <p:nvPr/>
          </p:nvGrpSpPr>
          <p:grpSpPr>
            <a:xfrm>
              <a:off x="1604613" y="2578672"/>
              <a:ext cx="758807" cy="681709"/>
              <a:chOff x="1604613" y="2835659"/>
              <a:chExt cx="758807" cy="6817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40250B4-D576-42F4-BDAC-CA49482826E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C37CA8-B528-4B30-895E-EBEB3C649ABB}"/>
                  </a:ext>
                </a:extLst>
              </p:cNvPr>
              <p:cNvGrpSpPr/>
              <p:nvPr/>
            </p:nvGrpSpPr>
            <p:grpSpPr>
              <a:xfrm>
                <a:off x="1656524" y="2835659"/>
                <a:ext cx="706896" cy="636811"/>
                <a:chOff x="4667250" y="4932510"/>
                <a:chExt cx="855268" cy="770473"/>
              </a:xfrm>
            </p:grpSpPr>
            <p:sp>
              <p:nvSpPr>
                <p:cNvPr id="50" name="Freeform 53">
                  <a:extLst>
                    <a:ext uri="{FF2B5EF4-FFF2-40B4-BE49-F238E27FC236}">
                      <a16:creationId xmlns:a16="http://schemas.microsoft.com/office/drawing/2014/main" id="{E2506970-2776-4FA1-B16F-1493BB5F9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7212" y="4932510"/>
                  <a:ext cx="445306" cy="285749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304C1A7-CF67-4D85-9D7B-E0FFD2A25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18259"/>
                  <a:ext cx="237215" cy="182416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55">
                  <a:extLst>
                    <a:ext uri="{FF2B5EF4-FFF2-40B4-BE49-F238E27FC236}">
                      <a16:creationId xmlns:a16="http://schemas.microsoft.com/office/drawing/2014/main" id="{894FB3F5-A8EF-45C9-A884-E698F2C90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377825" cy="356283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E7CF84-E3CB-43E3-9614-911F83AE9E9B}"/>
                </a:ext>
              </a:extLst>
            </p:cNvPr>
            <p:cNvSpPr/>
            <p:nvPr/>
          </p:nvSpPr>
          <p:spPr>
            <a:xfrm>
              <a:off x="1640847" y="3174650"/>
              <a:ext cx="805942" cy="403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Internet Gateway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427588-5794-47B7-A633-56D1E9C8B0EC}"/>
              </a:ext>
            </a:extLst>
          </p:cNvPr>
          <p:cNvGrpSpPr/>
          <p:nvPr/>
        </p:nvGrpSpPr>
        <p:grpSpPr>
          <a:xfrm flipV="1">
            <a:off x="1340654" y="6231191"/>
            <a:ext cx="2816194" cy="603794"/>
            <a:chOff x="9530256" y="3824901"/>
            <a:chExt cx="514959" cy="51259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2CE475-3E51-4E32-862A-2BC2EE19B5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B8D093-2CD1-4669-88C1-51CD3D662B6C}"/>
                </a:ext>
              </a:extLst>
            </p:cNvPr>
            <p:cNvCxnSpPr/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039088-1AC6-4949-9D1A-E22FBC95C272}"/>
              </a:ext>
            </a:extLst>
          </p:cNvPr>
          <p:cNvGrpSpPr/>
          <p:nvPr/>
        </p:nvGrpSpPr>
        <p:grpSpPr>
          <a:xfrm flipV="1">
            <a:off x="4364731" y="7121237"/>
            <a:ext cx="1669617" cy="405609"/>
            <a:chOff x="9530256" y="3824892"/>
            <a:chExt cx="514950" cy="51260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5A2D1E-3E36-40CB-A050-A4B44B285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BC5DE3-2A02-4989-8EFB-DBAD772DB38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5685834" y="7061308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5597809" y="8750243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A674ED4F-736F-4C48-96F2-7C900F3C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570" y="11070426"/>
            <a:ext cx="1329017" cy="1356898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6F7ED76-3E7A-4399-B698-D3A269305EC1}"/>
              </a:ext>
            </a:extLst>
          </p:cNvPr>
          <p:cNvSpPr/>
          <p:nvPr/>
        </p:nvSpPr>
        <p:spPr>
          <a:xfrm>
            <a:off x="12623947" y="6496149"/>
            <a:ext cx="6049918" cy="393190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rgbClr val="FF7700"/>
                </a:solidFill>
                <a:latin typeface="Calibri" charset="0"/>
                <a:ea typeface="Calibri" charset="0"/>
                <a:cs typeface="Calibri" charset="0"/>
              </a:rPr>
              <a:t>Private Subnet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9A025E-D8E2-45F7-AD3E-C0F8AB519DA9}"/>
              </a:ext>
            </a:extLst>
          </p:cNvPr>
          <p:cNvSpPr/>
          <p:nvPr/>
        </p:nvSpPr>
        <p:spPr>
          <a:xfrm>
            <a:off x="12133364" y="70269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00FF59-5F13-4997-A0CD-16F759863EFC}"/>
              </a:ext>
            </a:extLst>
          </p:cNvPr>
          <p:cNvGrpSpPr/>
          <p:nvPr/>
        </p:nvGrpSpPr>
        <p:grpSpPr>
          <a:xfrm>
            <a:off x="11963460" y="6877708"/>
            <a:ext cx="1490472" cy="1256969"/>
            <a:chOff x="10000340" y="2625219"/>
            <a:chExt cx="863192" cy="71400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955E922-8768-43A2-8EEC-559EAC38D510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289CDBB-CCF8-41C8-BF06-D729DE43F38F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75" name="Freeform 4">
                  <a:extLst>
                    <a:ext uri="{FF2B5EF4-FFF2-40B4-BE49-F238E27FC236}">
                      <a16:creationId xmlns:a16="http://schemas.microsoft.com/office/drawing/2014/main" id="{F0B20EC4-27E2-44D1-BB54-C6A8FD379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5">
                  <a:extLst>
                    <a:ext uri="{FF2B5EF4-FFF2-40B4-BE49-F238E27FC236}">
                      <a16:creationId xmlns:a16="http://schemas.microsoft.com/office/drawing/2014/main" id="{A5D85C65-42F6-4C05-A5AF-BBAAE2DAB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 6">
                  <a:extLst>
                    <a:ext uri="{FF2B5EF4-FFF2-40B4-BE49-F238E27FC236}">
                      <a16:creationId xmlns:a16="http://schemas.microsoft.com/office/drawing/2014/main" id="{9982CEA4-BDEB-4729-AB08-8A3583041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 7">
                  <a:extLst>
                    <a:ext uri="{FF2B5EF4-FFF2-40B4-BE49-F238E27FC236}">
                      <a16:creationId xmlns:a16="http://schemas.microsoft.com/office/drawing/2014/main" id="{1F130571-2FD9-440F-81E1-94B01A233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 8">
                  <a:extLst>
                    <a:ext uri="{FF2B5EF4-FFF2-40B4-BE49-F238E27FC236}">
                      <a16:creationId xmlns:a16="http://schemas.microsoft.com/office/drawing/2014/main" id="{BEC1F611-FC5F-4FF5-9E28-160728602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9">
                  <a:extLst>
                    <a:ext uri="{FF2B5EF4-FFF2-40B4-BE49-F238E27FC236}">
                      <a16:creationId xmlns:a16="http://schemas.microsoft.com/office/drawing/2014/main" id="{5058AFB6-AFD3-4668-9000-0A17D749F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E3638E-6F09-4BA2-A9B5-A71A506C929E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E55057-84A4-499B-BA71-BFD48E67AAD0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FD73F-3D5D-4838-A4B1-C3BBD0AED7EE}"/>
              </a:ext>
            </a:extLst>
          </p:cNvPr>
          <p:cNvGrpSpPr/>
          <p:nvPr/>
        </p:nvGrpSpPr>
        <p:grpSpPr>
          <a:xfrm>
            <a:off x="11875435" y="8566643"/>
            <a:ext cx="1490472" cy="1223058"/>
            <a:chOff x="3674869" y="4079936"/>
            <a:chExt cx="595644" cy="147348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B8665C4-8CC2-4D6D-A365-E24031CDCACC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DCA34A5-0916-43F4-BD3A-9142A0D39023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A12F0180-1F5F-4DF8-806F-BA8A677BE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4E83B4A-1AA2-47AC-97BE-ECCCFA6F2781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E8D48EBA-C409-405C-B958-81549C6F5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2754" y="7393370"/>
            <a:ext cx="2893292" cy="32004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1EF0F70D-B8C4-48F4-97D4-8EECC805A03C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9D2C0EC1-39CC-41A4-BF65-57A9DC10A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9329" y="9819275"/>
            <a:ext cx="1026736" cy="1026736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483D3FB-134D-4357-9A55-E8C7708ABBAC}"/>
              </a:ext>
            </a:extLst>
          </p:cNvPr>
          <p:cNvGrpSpPr/>
          <p:nvPr/>
        </p:nvGrpSpPr>
        <p:grpSpPr>
          <a:xfrm>
            <a:off x="19046065" y="5149815"/>
            <a:ext cx="2212900" cy="2001899"/>
            <a:chOff x="1526467" y="2625219"/>
            <a:chExt cx="805942" cy="994548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15FC092-E2D8-4B34-808D-F406A6AFF399}"/>
                </a:ext>
              </a:extLst>
            </p:cNvPr>
            <p:cNvGrpSpPr/>
            <p:nvPr/>
          </p:nvGrpSpPr>
          <p:grpSpPr>
            <a:xfrm>
              <a:off x="1604613" y="2625219"/>
              <a:ext cx="667030" cy="635162"/>
              <a:chOff x="1604613" y="2882206"/>
              <a:chExt cx="667030" cy="63516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A7AC723-95FD-4F7B-A071-524182244EF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32B4F02-7F06-44AA-BDE7-9F930FB8167C}"/>
                  </a:ext>
                </a:extLst>
              </p:cNvPr>
              <p:cNvGrpSpPr/>
              <p:nvPr/>
            </p:nvGrpSpPr>
            <p:grpSpPr>
              <a:xfrm>
                <a:off x="1656521" y="2969368"/>
                <a:ext cx="566827" cy="444801"/>
                <a:chOff x="4667250" y="5094288"/>
                <a:chExt cx="685800" cy="538162"/>
              </a:xfrm>
            </p:grpSpPr>
            <p:sp>
              <p:nvSpPr>
                <p:cNvPr id="120" name="Freeform 53">
                  <a:extLst>
                    <a:ext uri="{FF2B5EF4-FFF2-40B4-BE49-F238E27FC236}">
                      <a16:creationId xmlns:a16="http://schemas.microsoft.com/office/drawing/2014/main" id="{5B6C6DEA-604D-49AC-A6ED-0AC86D6AC9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7450" y="5094288"/>
                  <a:ext cx="355600" cy="201612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54">
                  <a:extLst>
                    <a:ext uri="{FF2B5EF4-FFF2-40B4-BE49-F238E27FC236}">
                      <a16:creationId xmlns:a16="http://schemas.microsoft.com/office/drawing/2014/main" id="{13F322A4-F215-4792-930F-237F90FFF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87963"/>
                  <a:ext cx="127000" cy="112712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55">
                  <a:extLst>
                    <a:ext uri="{FF2B5EF4-FFF2-40B4-BE49-F238E27FC236}">
                      <a16:creationId xmlns:a16="http://schemas.microsoft.com/office/drawing/2014/main" id="{290FB050-81B5-45EA-935A-4D9FBA1EB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285750" cy="285750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853C279-AD35-4BD0-A9AD-D0A6DA6E15C2}"/>
                </a:ext>
              </a:extLst>
            </p:cNvPr>
            <p:cNvSpPr/>
            <p:nvPr/>
          </p:nvSpPr>
          <p:spPr>
            <a:xfrm>
              <a:off x="1526467" y="3259796"/>
              <a:ext cx="805942" cy="359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1200" dirty="0">
                  <a:solidFill>
                    <a:srgbClr val="5F5F5F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NAT Gateway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D906998-EAC9-4FE5-BC6E-4CDAECD91DE6}"/>
              </a:ext>
            </a:extLst>
          </p:cNvPr>
          <p:cNvGrpSpPr/>
          <p:nvPr/>
        </p:nvGrpSpPr>
        <p:grpSpPr>
          <a:xfrm>
            <a:off x="15230601" y="6501082"/>
            <a:ext cx="1811472" cy="2011911"/>
            <a:chOff x="1526247" y="1468849"/>
            <a:chExt cx="805942" cy="101790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0320AE5-0774-40CA-8685-45BD8908A68C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1E91870-ED29-47E2-B02C-C9ED079ACF08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70CCF4A-A19D-4241-BAA9-7787AD9D697A}"/>
                  </a:ext>
                </a:extLst>
              </p:cNvPr>
              <p:cNvGrpSpPr/>
              <p:nvPr/>
            </p:nvGrpSpPr>
            <p:grpSpPr>
              <a:xfrm>
                <a:off x="1718972" y="1844482"/>
                <a:ext cx="426432" cy="464483"/>
                <a:chOff x="3690939" y="2987674"/>
                <a:chExt cx="515937" cy="561975"/>
              </a:xfrm>
            </p:grpSpPr>
            <p:sp>
              <p:nvSpPr>
                <p:cNvPr id="103" name="Freeform 70">
                  <a:extLst>
                    <a:ext uri="{FF2B5EF4-FFF2-40B4-BE49-F238E27FC236}">
                      <a16:creationId xmlns:a16="http://schemas.microsoft.com/office/drawing/2014/main" id="{A854911C-EDCA-41CD-8F02-CAF836245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 71">
                  <a:extLst>
                    <a:ext uri="{FF2B5EF4-FFF2-40B4-BE49-F238E27FC236}">
                      <a16:creationId xmlns:a16="http://schemas.microsoft.com/office/drawing/2014/main" id="{7E6E75C6-18FC-4D88-B6B6-188018A1B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9" y="2987674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0E46636-7D8C-4C51-93A7-5A4CC2DB6D1E}"/>
                </a:ext>
              </a:extLst>
            </p:cNvPr>
            <p:cNvSpPr/>
            <p:nvPr/>
          </p:nvSpPr>
          <p:spPr>
            <a:xfrm>
              <a:off x="1526247" y="2066318"/>
              <a:ext cx="805942" cy="420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Application Node - 1</a:t>
              </a:r>
            </a:p>
          </p:txBody>
        </p:sp>
      </p:grpSp>
      <p:cxnSp>
        <p:nvCxnSpPr>
          <p:cNvPr id="125" name="Elbow Connector 39">
            <a:extLst>
              <a:ext uri="{FF2B5EF4-FFF2-40B4-BE49-F238E27FC236}">
                <a16:creationId xmlns:a16="http://schemas.microsoft.com/office/drawing/2014/main" id="{E4FE6F65-D0B3-4931-9E73-25406FCEB312}"/>
              </a:ext>
            </a:extLst>
          </p:cNvPr>
          <p:cNvCxnSpPr>
            <a:cxnSpLocks/>
          </p:cNvCxnSpPr>
          <p:nvPr/>
        </p:nvCxnSpPr>
        <p:spPr>
          <a:xfrm rot="10800000">
            <a:off x="18029431" y="8690300"/>
            <a:ext cx="1366999" cy="5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CA376C6-3AE4-4833-86EE-FF5301CB0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68395" y="9784939"/>
            <a:ext cx="1961920" cy="208082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112DCB32-EA2C-4E03-A34A-23DDE5732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78792" y="7507038"/>
            <a:ext cx="2125350" cy="2366523"/>
          </a:xfrm>
          <a:prstGeom prst="rect">
            <a:avLst/>
          </a:prstGeom>
        </p:spPr>
      </p:pic>
      <p:cxnSp>
        <p:nvCxnSpPr>
          <p:cNvPr id="124" name="Elbow Connector 39">
            <a:extLst>
              <a:ext uri="{FF2B5EF4-FFF2-40B4-BE49-F238E27FC236}">
                <a16:creationId xmlns:a16="http://schemas.microsoft.com/office/drawing/2014/main" id="{06476004-99B5-48DC-9CF4-AA1D598DB6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56731" y="9423624"/>
            <a:ext cx="2014603" cy="917899"/>
          </a:xfrm>
          <a:prstGeom prst="bentConnector2">
            <a:avLst/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28" name="Elbow Connector 39">
            <a:extLst>
              <a:ext uri="{FF2B5EF4-FFF2-40B4-BE49-F238E27FC236}">
                <a16:creationId xmlns:a16="http://schemas.microsoft.com/office/drawing/2014/main" id="{C38DE377-570D-4DF7-984F-7C34F393AB9A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 flipV="1">
            <a:off x="20750496" y="8690300"/>
            <a:ext cx="828296" cy="157202"/>
          </a:xfrm>
          <a:prstGeom prst="bentConnector3">
            <a:avLst>
              <a:gd name="adj1" fmla="val 68585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625F733-718F-45A7-804C-365173A36B7B}"/>
              </a:ext>
            </a:extLst>
          </p:cNvPr>
          <p:cNvGrpSpPr/>
          <p:nvPr/>
        </p:nvGrpSpPr>
        <p:grpSpPr>
          <a:xfrm>
            <a:off x="7979155" y="7539642"/>
            <a:ext cx="1972505" cy="2097319"/>
            <a:chOff x="4628809" y="1468849"/>
            <a:chExt cx="805942" cy="1017949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035EA95-A06E-4D0B-8CD1-CB620B0C7249}"/>
                </a:ext>
              </a:extLst>
            </p:cNvPr>
            <p:cNvGrpSpPr/>
            <p:nvPr/>
          </p:nvGrpSpPr>
          <p:grpSpPr>
            <a:xfrm>
              <a:off x="4752276" y="1468849"/>
              <a:ext cx="582945" cy="635162"/>
              <a:chOff x="4752276" y="1758788"/>
              <a:chExt cx="582945" cy="635162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94FC996-8EB4-4752-8F8B-FE6018C26E18}"/>
                  </a:ext>
                </a:extLst>
              </p:cNvPr>
              <p:cNvSpPr/>
              <p:nvPr/>
            </p:nvSpPr>
            <p:spPr>
              <a:xfrm>
                <a:off x="4752276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AB3946D-0503-4AD6-ADF0-8C200DA11227}"/>
                  </a:ext>
                </a:extLst>
              </p:cNvPr>
              <p:cNvGrpSpPr/>
              <p:nvPr/>
            </p:nvGrpSpPr>
            <p:grpSpPr>
              <a:xfrm>
                <a:off x="4832687" y="1844483"/>
                <a:ext cx="426432" cy="464483"/>
                <a:chOff x="6900863" y="2987675"/>
                <a:chExt cx="515937" cy="561975"/>
              </a:xfrm>
            </p:grpSpPr>
            <p:sp>
              <p:nvSpPr>
                <p:cNvPr id="134" name="Freeform 37">
                  <a:extLst>
                    <a:ext uri="{FF2B5EF4-FFF2-40B4-BE49-F238E27FC236}">
                      <a16:creationId xmlns:a16="http://schemas.microsoft.com/office/drawing/2014/main" id="{9C15185E-8D67-4820-B7FA-2E42014D6A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0863" y="2987675"/>
                  <a:ext cx="515937" cy="561975"/>
                </a:xfrm>
                <a:custGeom>
                  <a:avLst/>
                  <a:gdLst>
                    <a:gd name="T0" fmla="*/ 1355 w 1435"/>
                    <a:gd name="T1" fmla="*/ 0 h 1563"/>
                    <a:gd name="T2" fmla="*/ 84 w 1435"/>
                    <a:gd name="T3" fmla="*/ 0 h 1563"/>
                    <a:gd name="T4" fmla="*/ 5 w 1435"/>
                    <a:gd name="T5" fmla="*/ 79 h 1563"/>
                    <a:gd name="T6" fmla="*/ 5 w 1435"/>
                    <a:gd name="T7" fmla="*/ 763 h 1563"/>
                    <a:gd name="T8" fmla="*/ 236 w 1435"/>
                    <a:gd name="T9" fmla="*/ 763 h 1563"/>
                    <a:gd name="T10" fmla="*/ 236 w 1435"/>
                    <a:gd name="T11" fmla="*/ 461 h 1563"/>
                    <a:gd name="T12" fmla="*/ 354 w 1435"/>
                    <a:gd name="T13" fmla="*/ 343 h 1563"/>
                    <a:gd name="T14" fmla="*/ 608 w 1435"/>
                    <a:gd name="T15" fmla="*/ 343 h 1563"/>
                    <a:gd name="T16" fmla="*/ 726 w 1435"/>
                    <a:gd name="T17" fmla="*/ 461 h 1563"/>
                    <a:gd name="T18" fmla="*/ 726 w 1435"/>
                    <a:gd name="T19" fmla="*/ 724 h 1563"/>
                    <a:gd name="T20" fmla="*/ 1012 w 1435"/>
                    <a:gd name="T21" fmla="*/ 448 h 1563"/>
                    <a:gd name="T22" fmla="*/ 975 w 1435"/>
                    <a:gd name="T23" fmla="*/ 409 h 1563"/>
                    <a:gd name="T24" fmla="*/ 1135 w 1435"/>
                    <a:gd name="T25" fmla="*/ 370 h 1563"/>
                    <a:gd name="T26" fmla="*/ 1090 w 1435"/>
                    <a:gd name="T27" fmla="*/ 527 h 1563"/>
                    <a:gd name="T28" fmla="*/ 1054 w 1435"/>
                    <a:gd name="T29" fmla="*/ 488 h 1563"/>
                    <a:gd name="T30" fmla="*/ 771 w 1435"/>
                    <a:gd name="T31" fmla="*/ 760 h 1563"/>
                    <a:gd name="T32" fmla="*/ 1132 w 1435"/>
                    <a:gd name="T33" fmla="*/ 760 h 1563"/>
                    <a:gd name="T34" fmla="*/ 1132 w 1435"/>
                    <a:gd name="T35" fmla="*/ 705 h 1563"/>
                    <a:gd name="T36" fmla="*/ 1274 w 1435"/>
                    <a:gd name="T37" fmla="*/ 786 h 1563"/>
                    <a:gd name="T38" fmla="*/ 1132 w 1435"/>
                    <a:gd name="T39" fmla="*/ 868 h 1563"/>
                    <a:gd name="T40" fmla="*/ 1132 w 1435"/>
                    <a:gd name="T41" fmla="*/ 813 h 1563"/>
                    <a:gd name="T42" fmla="*/ 771 w 1435"/>
                    <a:gd name="T43" fmla="*/ 813 h 1563"/>
                    <a:gd name="T44" fmla="*/ 1054 w 1435"/>
                    <a:gd name="T45" fmla="*/ 1085 h 1563"/>
                    <a:gd name="T46" fmla="*/ 1090 w 1435"/>
                    <a:gd name="T47" fmla="*/ 1046 h 1563"/>
                    <a:gd name="T48" fmla="*/ 1135 w 1435"/>
                    <a:gd name="T49" fmla="*/ 1203 h 1563"/>
                    <a:gd name="T50" fmla="*/ 975 w 1435"/>
                    <a:gd name="T51" fmla="*/ 1164 h 1563"/>
                    <a:gd name="T52" fmla="*/ 1012 w 1435"/>
                    <a:gd name="T53" fmla="*/ 1125 h 1563"/>
                    <a:gd name="T54" fmla="*/ 721 w 1435"/>
                    <a:gd name="T55" fmla="*/ 855 h 1563"/>
                    <a:gd name="T56" fmla="*/ 721 w 1435"/>
                    <a:gd name="T57" fmla="*/ 1117 h 1563"/>
                    <a:gd name="T58" fmla="*/ 603 w 1435"/>
                    <a:gd name="T59" fmla="*/ 1235 h 1563"/>
                    <a:gd name="T60" fmla="*/ 348 w 1435"/>
                    <a:gd name="T61" fmla="*/ 1235 h 1563"/>
                    <a:gd name="T62" fmla="*/ 231 w 1435"/>
                    <a:gd name="T63" fmla="*/ 1117 h 1563"/>
                    <a:gd name="T64" fmla="*/ 231 w 1435"/>
                    <a:gd name="T65" fmla="*/ 815 h 1563"/>
                    <a:gd name="T66" fmla="*/ 0 w 1435"/>
                    <a:gd name="T67" fmla="*/ 815 h 1563"/>
                    <a:gd name="T68" fmla="*/ 0 w 1435"/>
                    <a:gd name="T69" fmla="*/ 1484 h 1563"/>
                    <a:gd name="T70" fmla="*/ 78 w 1435"/>
                    <a:gd name="T71" fmla="*/ 1562 h 1563"/>
                    <a:gd name="T72" fmla="*/ 1350 w 1435"/>
                    <a:gd name="T73" fmla="*/ 1562 h 1563"/>
                    <a:gd name="T74" fmla="*/ 1429 w 1435"/>
                    <a:gd name="T75" fmla="*/ 1484 h 1563"/>
                    <a:gd name="T76" fmla="*/ 1429 w 1435"/>
                    <a:gd name="T77" fmla="*/ 79 h 1563"/>
                    <a:gd name="T78" fmla="*/ 1355 w 1435"/>
                    <a:gd name="T79" fmla="*/ 0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35" h="1563">
                      <a:moveTo>
                        <a:pt x="1355" y="0"/>
                      </a:moveTo>
                      <a:lnTo>
                        <a:pt x="84" y="0"/>
                      </a:lnTo>
                      <a:cubicBezTo>
                        <a:pt x="39" y="0"/>
                        <a:pt x="5" y="34"/>
                        <a:pt x="5" y="79"/>
                      </a:cubicBezTo>
                      <a:lnTo>
                        <a:pt x="5" y="763"/>
                      </a:lnTo>
                      <a:lnTo>
                        <a:pt x="236" y="763"/>
                      </a:lnTo>
                      <a:lnTo>
                        <a:pt x="236" y="461"/>
                      </a:lnTo>
                      <a:cubicBezTo>
                        <a:pt x="236" y="396"/>
                        <a:pt x="288" y="343"/>
                        <a:pt x="354" y="343"/>
                      </a:cubicBezTo>
                      <a:lnTo>
                        <a:pt x="608" y="343"/>
                      </a:lnTo>
                      <a:cubicBezTo>
                        <a:pt x="674" y="343"/>
                        <a:pt x="726" y="396"/>
                        <a:pt x="726" y="461"/>
                      </a:cubicBezTo>
                      <a:lnTo>
                        <a:pt x="726" y="724"/>
                      </a:lnTo>
                      <a:lnTo>
                        <a:pt x="1012" y="448"/>
                      </a:lnTo>
                      <a:lnTo>
                        <a:pt x="975" y="409"/>
                      </a:lnTo>
                      <a:lnTo>
                        <a:pt x="1135" y="370"/>
                      </a:lnTo>
                      <a:lnTo>
                        <a:pt x="1090" y="527"/>
                      </a:lnTo>
                      <a:lnTo>
                        <a:pt x="1054" y="488"/>
                      </a:lnTo>
                      <a:lnTo>
                        <a:pt x="771" y="760"/>
                      </a:lnTo>
                      <a:lnTo>
                        <a:pt x="1132" y="760"/>
                      </a:lnTo>
                      <a:lnTo>
                        <a:pt x="1132" y="705"/>
                      </a:lnTo>
                      <a:lnTo>
                        <a:pt x="1274" y="786"/>
                      </a:lnTo>
                      <a:lnTo>
                        <a:pt x="1132" y="868"/>
                      </a:lnTo>
                      <a:lnTo>
                        <a:pt x="1132" y="813"/>
                      </a:lnTo>
                      <a:lnTo>
                        <a:pt x="771" y="813"/>
                      </a:lnTo>
                      <a:lnTo>
                        <a:pt x="1054" y="1085"/>
                      </a:lnTo>
                      <a:lnTo>
                        <a:pt x="1090" y="1046"/>
                      </a:lnTo>
                      <a:lnTo>
                        <a:pt x="1135" y="1203"/>
                      </a:lnTo>
                      <a:lnTo>
                        <a:pt x="975" y="1164"/>
                      </a:lnTo>
                      <a:lnTo>
                        <a:pt x="1012" y="1125"/>
                      </a:lnTo>
                      <a:lnTo>
                        <a:pt x="721" y="855"/>
                      </a:lnTo>
                      <a:lnTo>
                        <a:pt x="721" y="1117"/>
                      </a:lnTo>
                      <a:cubicBezTo>
                        <a:pt x="721" y="1182"/>
                        <a:pt x="668" y="1235"/>
                        <a:pt x="603" y="1235"/>
                      </a:cubicBezTo>
                      <a:lnTo>
                        <a:pt x="348" y="1235"/>
                      </a:lnTo>
                      <a:cubicBezTo>
                        <a:pt x="283" y="1235"/>
                        <a:pt x="231" y="1182"/>
                        <a:pt x="231" y="1117"/>
                      </a:cubicBezTo>
                      <a:lnTo>
                        <a:pt x="231" y="815"/>
                      </a:lnTo>
                      <a:lnTo>
                        <a:pt x="0" y="815"/>
                      </a:lnTo>
                      <a:lnTo>
                        <a:pt x="0" y="1484"/>
                      </a:lnTo>
                      <a:cubicBezTo>
                        <a:pt x="0" y="1528"/>
                        <a:pt x="34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4" y="37"/>
                        <a:pt x="1400" y="0"/>
                        <a:pt x="1355" y="0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 38">
                  <a:extLst>
                    <a:ext uri="{FF2B5EF4-FFF2-40B4-BE49-F238E27FC236}">
                      <a16:creationId xmlns:a16="http://schemas.microsoft.com/office/drawing/2014/main" id="{DE11FBDE-94CC-4209-9F31-C5E49CC208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4050" y="3132138"/>
                  <a:ext cx="136525" cy="280987"/>
                </a:xfrm>
                <a:custGeom>
                  <a:avLst/>
                  <a:gdLst>
                    <a:gd name="T0" fmla="*/ 0 w 381"/>
                    <a:gd name="T1" fmla="*/ 417 h 782"/>
                    <a:gd name="T2" fmla="*/ 0 w 381"/>
                    <a:gd name="T3" fmla="*/ 718 h 782"/>
                    <a:gd name="T4" fmla="*/ 63 w 381"/>
                    <a:gd name="T5" fmla="*/ 781 h 782"/>
                    <a:gd name="T6" fmla="*/ 317 w 381"/>
                    <a:gd name="T7" fmla="*/ 781 h 782"/>
                    <a:gd name="T8" fmla="*/ 380 w 381"/>
                    <a:gd name="T9" fmla="*/ 718 h 782"/>
                    <a:gd name="T10" fmla="*/ 380 w 381"/>
                    <a:gd name="T11" fmla="*/ 63 h 782"/>
                    <a:gd name="T12" fmla="*/ 317 w 381"/>
                    <a:gd name="T13" fmla="*/ 0 h 782"/>
                    <a:gd name="T14" fmla="*/ 63 w 381"/>
                    <a:gd name="T15" fmla="*/ 0 h 782"/>
                    <a:gd name="T16" fmla="*/ 0 w 381"/>
                    <a:gd name="T17" fmla="*/ 63 h 782"/>
                    <a:gd name="T18" fmla="*/ 0 w 381"/>
                    <a:gd name="T19" fmla="*/ 364 h 782"/>
                    <a:gd name="T20" fmla="*/ 202 w 381"/>
                    <a:gd name="T21" fmla="*/ 364 h 782"/>
                    <a:gd name="T22" fmla="*/ 202 w 381"/>
                    <a:gd name="T23" fmla="*/ 309 h 782"/>
                    <a:gd name="T24" fmla="*/ 344 w 381"/>
                    <a:gd name="T25" fmla="*/ 391 h 782"/>
                    <a:gd name="T26" fmla="*/ 202 w 381"/>
                    <a:gd name="T27" fmla="*/ 472 h 782"/>
                    <a:gd name="T28" fmla="*/ 202 w 381"/>
                    <a:gd name="T29" fmla="*/ 417 h 782"/>
                    <a:gd name="T30" fmla="*/ 0 w 381"/>
                    <a:gd name="T31" fmla="*/ 417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1" h="782">
                      <a:moveTo>
                        <a:pt x="0" y="417"/>
                      </a:moveTo>
                      <a:lnTo>
                        <a:pt x="0" y="718"/>
                      </a:lnTo>
                      <a:cubicBezTo>
                        <a:pt x="0" y="752"/>
                        <a:pt x="29" y="781"/>
                        <a:pt x="63" y="781"/>
                      </a:cubicBezTo>
                      <a:lnTo>
                        <a:pt x="317" y="781"/>
                      </a:lnTo>
                      <a:cubicBezTo>
                        <a:pt x="351" y="781"/>
                        <a:pt x="380" y="752"/>
                        <a:pt x="380" y="718"/>
                      </a:cubicBezTo>
                      <a:lnTo>
                        <a:pt x="380" y="63"/>
                      </a:lnTo>
                      <a:cubicBezTo>
                        <a:pt x="380" y="29"/>
                        <a:pt x="351" y="0"/>
                        <a:pt x="317" y="0"/>
                      </a:cubicBezTo>
                      <a:lnTo>
                        <a:pt x="63" y="0"/>
                      </a:lnTo>
                      <a:cubicBezTo>
                        <a:pt x="29" y="0"/>
                        <a:pt x="0" y="29"/>
                        <a:pt x="0" y="63"/>
                      </a:cubicBezTo>
                      <a:lnTo>
                        <a:pt x="0" y="364"/>
                      </a:lnTo>
                      <a:lnTo>
                        <a:pt x="202" y="364"/>
                      </a:lnTo>
                      <a:lnTo>
                        <a:pt x="202" y="309"/>
                      </a:lnTo>
                      <a:lnTo>
                        <a:pt x="344" y="391"/>
                      </a:lnTo>
                      <a:lnTo>
                        <a:pt x="202" y="472"/>
                      </a:lnTo>
                      <a:lnTo>
                        <a:pt x="202" y="417"/>
                      </a:lnTo>
                      <a:lnTo>
                        <a:pt x="0" y="417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8AF67-2BF7-4DFC-9775-E62C90A21700}"/>
                </a:ext>
              </a:extLst>
            </p:cNvPr>
            <p:cNvSpPr/>
            <p:nvPr/>
          </p:nvSpPr>
          <p:spPr>
            <a:xfrm>
              <a:off x="4628809" y="2080188"/>
              <a:ext cx="805942" cy="406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Load</a:t>
              </a:r>
              <a:b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</a:b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Balancer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C8DEA41-6A54-4A06-9754-957FAA590690}"/>
              </a:ext>
            </a:extLst>
          </p:cNvPr>
          <p:cNvGrpSpPr/>
          <p:nvPr/>
        </p:nvGrpSpPr>
        <p:grpSpPr>
          <a:xfrm>
            <a:off x="15221929" y="8445240"/>
            <a:ext cx="1811472" cy="2011911"/>
            <a:chOff x="1526247" y="1468849"/>
            <a:chExt cx="805942" cy="101790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1E52A45-7878-4EBB-9BC9-0D6E265023B2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69672CC-4543-406F-B23A-638ADC017005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2A155AC-87ED-4ED2-A2D8-D18D5D0F6971}"/>
                  </a:ext>
                </a:extLst>
              </p:cNvPr>
              <p:cNvGrpSpPr/>
              <p:nvPr/>
            </p:nvGrpSpPr>
            <p:grpSpPr>
              <a:xfrm>
                <a:off x="1718972" y="1844482"/>
                <a:ext cx="426432" cy="464483"/>
                <a:chOff x="3690939" y="2987674"/>
                <a:chExt cx="515937" cy="561975"/>
              </a:xfrm>
            </p:grpSpPr>
            <p:sp>
              <p:nvSpPr>
                <p:cNvPr id="147" name="Freeform 70">
                  <a:extLst>
                    <a:ext uri="{FF2B5EF4-FFF2-40B4-BE49-F238E27FC236}">
                      <a16:creationId xmlns:a16="http://schemas.microsoft.com/office/drawing/2014/main" id="{B62C0E26-45F5-4B0E-B382-B3BB82375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71">
                  <a:extLst>
                    <a:ext uri="{FF2B5EF4-FFF2-40B4-BE49-F238E27FC236}">
                      <a16:creationId xmlns:a16="http://schemas.microsoft.com/office/drawing/2014/main" id="{8982666B-9CE2-4AC0-96D1-20CA4ACE8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9" y="2987674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9FF49E2-9127-4515-86C0-382CD7E9ED16}"/>
                </a:ext>
              </a:extLst>
            </p:cNvPr>
            <p:cNvSpPr/>
            <p:nvPr/>
          </p:nvSpPr>
          <p:spPr>
            <a:xfrm>
              <a:off x="1526247" y="2066318"/>
              <a:ext cx="805942" cy="420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Application Node - 2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0A01AE-82E3-4779-815D-72452A5BA6A9}"/>
              </a:ext>
            </a:extLst>
          </p:cNvPr>
          <p:cNvGrpSpPr/>
          <p:nvPr/>
        </p:nvGrpSpPr>
        <p:grpSpPr>
          <a:xfrm rot="10800000" flipH="1">
            <a:off x="13200260" y="7128793"/>
            <a:ext cx="2300981" cy="1944153"/>
            <a:chOff x="8258248" y="5726159"/>
            <a:chExt cx="686937" cy="486914"/>
          </a:xfrm>
        </p:grpSpPr>
        <p:cxnSp>
          <p:nvCxnSpPr>
            <p:cNvPr id="150" name="Elbow Connector 38">
              <a:extLst>
                <a:ext uri="{FF2B5EF4-FFF2-40B4-BE49-F238E27FC236}">
                  <a16:creationId xmlns:a16="http://schemas.microsoft.com/office/drawing/2014/main" id="{67BB55BC-FCA2-4819-96D5-0ECB10305169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 rot="10800000" flipH="1" flipV="1">
              <a:off x="8258248" y="6022624"/>
              <a:ext cx="686937" cy="190449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51" name="Elbow Connector 39">
              <a:extLst>
                <a:ext uri="{FF2B5EF4-FFF2-40B4-BE49-F238E27FC236}">
                  <a16:creationId xmlns:a16="http://schemas.microsoft.com/office/drawing/2014/main" id="{F4D9670D-82A1-45D9-A678-66753390578A}"/>
                </a:ext>
              </a:extLst>
            </p:cNvPr>
            <p:cNvCxnSpPr>
              <a:cxnSpLocks/>
              <a:endCxn id="145" idx="1"/>
            </p:cNvCxnSpPr>
            <p:nvPr/>
          </p:nvCxnSpPr>
          <p:spPr>
            <a:xfrm rot="10800000" flipH="1">
              <a:off x="8258250" y="5726159"/>
              <a:ext cx="684344" cy="296465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4B5ED58-497D-4BAF-99D9-8131E3EB2BC3}"/>
              </a:ext>
            </a:extLst>
          </p:cNvPr>
          <p:cNvGrpSpPr/>
          <p:nvPr/>
        </p:nvGrpSpPr>
        <p:grpSpPr>
          <a:xfrm flipH="1">
            <a:off x="16927368" y="6986812"/>
            <a:ext cx="3218013" cy="2070935"/>
            <a:chOff x="7797997" y="5593602"/>
            <a:chExt cx="1215782" cy="526251"/>
          </a:xfrm>
        </p:grpSpPr>
        <p:cxnSp>
          <p:nvCxnSpPr>
            <p:cNvPr id="153" name="Elbow Connector 38">
              <a:extLst>
                <a:ext uri="{FF2B5EF4-FFF2-40B4-BE49-F238E27FC236}">
                  <a16:creationId xmlns:a16="http://schemas.microsoft.com/office/drawing/2014/main" id="{F3F5CFC3-239B-4D47-8AA9-8A7AF4E8C93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175462" y="5637962"/>
              <a:ext cx="838317" cy="481891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54" name="Elbow Connector 39">
              <a:extLst>
                <a:ext uri="{FF2B5EF4-FFF2-40B4-BE49-F238E27FC236}">
                  <a16:creationId xmlns:a16="http://schemas.microsoft.com/office/drawing/2014/main" id="{09D0FB7C-5F8D-4583-BE48-62B644A43B6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77910" y="5013689"/>
              <a:ext cx="22761" cy="1182587"/>
            </a:xfrm>
            <a:prstGeom prst="bentConnector4">
              <a:avLst>
                <a:gd name="adj1" fmla="val -103179"/>
                <a:gd name="adj2" fmla="val 67674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</p:grpSp>
      <p:cxnSp>
        <p:nvCxnSpPr>
          <p:cNvPr id="155" name="Elbow Connector 39">
            <a:extLst>
              <a:ext uri="{FF2B5EF4-FFF2-40B4-BE49-F238E27FC236}">
                <a16:creationId xmlns:a16="http://schemas.microsoft.com/office/drawing/2014/main" id="{183A3E16-15B9-49C9-91BC-F111174A2B91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708065" y="8193966"/>
            <a:ext cx="2528711" cy="7491"/>
          </a:xfrm>
          <a:prstGeom prst="bentConnector3">
            <a:avLst>
              <a:gd name="adj1" fmla="val 99721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6" name="Elbow Connector 39">
            <a:extLst>
              <a:ext uri="{FF2B5EF4-FFF2-40B4-BE49-F238E27FC236}">
                <a16:creationId xmlns:a16="http://schemas.microsoft.com/office/drawing/2014/main" id="{92B1C041-6B01-463B-A053-3D6C8593AE91}"/>
              </a:ext>
            </a:extLst>
          </p:cNvPr>
          <p:cNvCxnSpPr>
            <a:cxnSpLocks/>
            <a:stCxn id="132" idx="1"/>
          </p:cNvCxnSpPr>
          <p:nvPr/>
        </p:nvCxnSpPr>
        <p:spPr>
          <a:xfrm rot="10800000">
            <a:off x="7017385" y="8193966"/>
            <a:ext cx="1263950" cy="12700"/>
          </a:xfrm>
          <a:prstGeom prst="bentConnector3">
            <a:avLst>
              <a:gd name="adj1" fmla="val 96723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90583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Thanks!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DDB16F-C5C9-439D-A6A0-9DBFB35D79DD}"/>
              </a:ext>
            </a:extLst>
          </p:cNvPr>
          <p:cNvSpPr/>
          <p:nvPr/>
        </p:nvSpPr>
        <p:spPr>
          <a:xfrm>
            <a:off x="6235430" y="6496148"/>
            <a:ext cx="5063833" cy="3931901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A4BFA4-1B96-4FBE-AFB5-09E2CF2826A7}"/>
              </a:ext>
            </a:extLst>
          </p:cNvPr>
          <p:cNvSpPr/>
          <p:nvPr/>
        </p:nvSpPr>
        <p:spPr>
          <a:xfrm>
            <a:off x="5855738" y="72105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Goal: Implement this architecture in OCI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2E62-980C-446F-9C36-3A55B72B27BD}"/>
              </a:ext>
            </a:extLst>
          </p:cNvPr>
          <p:cNvSpPr/>
          <p:nvPr/>
        </p:nvSpPr>
        <p:spPr>
          <a:xfrm>
            <a:off x="3268493" y="4571999"/>
            <a:ext cx="20233531" cy="7996134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ORACLE CLOUD INFRASTRUCTURE (REGION)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1554B-DB30-49D9-B450-68FD829A4A64}"/>
              </a:ext>
            </a:extLst>
          </p:cNvPr>
          <p:cNvSpPr/>
          <p:nvPr/>
        </p:nvSpPr>
        <p:spPr>
          <a:xfrm>
            <a:off x="3949430" y="5525311"/>
            <a:ext cx="17226148" cy="634045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VCN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E11CD-92AE-4BF7-ADE2-9A77F425F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" y="3846023"/>
            <a:ext cx="2246492" cy="2246492"/>
          </a:xfrm>
          <a:prstGeom prst="rect">
            <a:avLst/>
          </a:prstGeom>
          <a:solidFill>
            <a:srgbClr val="E0E2E1"/>
          </a:solidFill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38DEF0-6AF0-4E7A-84AE-319FB5EEAFFB}"/>
              </a:ext>
            </a:extLst>
          </p:cNvPr>
          <p:cNvSpPr/>
          <p:nvPr/>
        </p:nvSpPr>
        <p:spPr>
          <a:xfrm>
            <a:off x="12623947" y="6496149"/>
            <a:ext cx="6049918" cy="393190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rgbClr val="FF7700"/>
                </a:solidFill>
                <a:latin typeface="Calibri" charset="0"/>
                <a:ea typeface="Calibri" charset="0"/>
                <a:cs typeface="Calibri" charset="0"/>
              </a:rPr>
              <a:t>Private Subnet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75BE9B-6069-4137-B292-069AA88DACD1}"/>
              </a:ext>
            </a:extLst>
          </p:cNvPr>
          <p:cNvSpPr/>
          <p:nvPr/>
        </p:nvSpPr>
        <p:spPr>
          <a:xfrm>
            <a:off x="5710136" y="5875506"/>
            <a:ext cx="13363372" cy="4922957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Availability Domain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BA2E1C-6266-4B0C-97DD-3FFB29F6E3FB}"/>
              </a:ext>
            </a:extLst>
          </p:cNvPr>
          <p:cNvGrpSpPr/>
          <p:nvPr/>
        </p:nvGrpSpPr>
        <p:grpSpPr>
          <a:xfrm>
            <a:off x="4138149" y="5329000"/>
            <a:ext cx="1744703" cy="1940111"/>
            <a:chOff x="1604613" y="2578672"/>
            <a:chExt cx="842176" cy="9989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060C9F-D48F-4517-94E5-3803848060AA}"/>
                </a:ext>
              </a:extLst>
            </p:cNvPr>
            <p:cNvGrpSpPr/>
            <p:nvPr/>
          </p:nvGrpSpPr>
          <p:grpSpPr>
            <a:xfrm>
              <a:off x="1604613" y="2578672"/>
              <a:ext cx="758807" cy="681709"/>
              <a:chOff x="1604613" y="2835659"/>
              <a:chExt cx="758807" cy="6817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40250B4-D576-42F4-BDAC-CA49482826E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C37CA8-B528-4B30-895E-EBEB3C649ABB}"/>
                  </a:ext>
                </a:extLst>
              </p:cNvPr>
              <p:cNvGrpSpPr/>
              <p:nvPr/>
            </p:nvGrpSpPr>
            <p:grpSpPr>
              <a:xfrm>
                <a:off x="1656524" y="2835659"/>
                <a:ext cx="706896" cy="636811"/>
                <a:chOff x="4667250" y="4932510"/>
                <a:chExt cx="855268" cy="770473"/>
              </a:xfrm>
            </p:grpSpPr>
            <p:sp>
              <p:nvSpPr>
                <p:cNvPr id="50" name="Freeform 53">
                  <a:extLst>
                    <a:ext uri="{FF2B5EF4-FFF2-40B4-BE49-F238E27FC236}">
                      <a16:creationId xmlns:a16="http://schemas.microsoft.com/office/drawing/2014/main" id="{E2506970-2776-4FA1-B16F-1493BB5F9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7212" y="4932510"/>
                  <a:ext cx="445306" cy="285749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304C1A7-CF67-4D85-9D7B-E0FFD2A25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18259"/>
                  <a:ext cx="237215" cy="182416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55">
                  <a:extLst>
                    <a:ext uri="{FF2B5EF4-FFF2-40B4-BE49-F238E27FC236}">
                      <a16:creationId xmlns:a16="http://schemas.microsoft.com/office/drawing/2014/main" id="{894FB3F5-A8EF-45C9-A884-E698F2C90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377825" cy="356283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E7CF84-E3CB-43E3-9614-911F83AE9E9B}"/>
                </a:ext>
              </a:extLst>
            </p:cNvPr>
            <p:cNvSpPr/>
            <p:nvPr/>
          </p:nvSpPr>
          <p:spPr>
            <a:xfrm>
              <a:off x="1640847" y="3174650"/>
              <a:ext cx="805942" cy="403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Internet Gateway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427588-5794-47B7-A633-56D1E9C8B0EC}"/>
              </a:ext>
            </a:extLst>
          </p:cNvPr>
          <p:cNvGrpSpPr/>
          <p:nvPr/>
        </p:nvGrpSpPr>
        <p:grpSpPr>
          <a:xfrm flipV="1">
            <a:off x="1340654" y="6231191"/>
            <a:ext cx="2816194" cy="603794"/>
            <a:chOff x="9530256" y="3824901"/>
            <a:chExt cx="514959" cy="51259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2CE475-3E51-4E32-862A-2BC2EE19B5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B8D093-2CD1-4669-88C1-51CD3D662B6C}"/>
                </a:ext>
              </a:extLst>
            </p:cNvPr>
            <p:cNvCxnSpPr/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039088-1AC6-4949-9D1A-E22FBC95C272}"/>
              </a:ext>
            </a:extLst>
          </p:cNvPr>
          <p:cNvGrpSpPr/>
          <p:nvPr/>
        </p:nvGrpSpPr>
        <p:grpSpPr>
          <a:xfrm flipV="1">
            <a:off x="4364731" y="7121237"/>
            <a:ext cx="1669617" cy="405609"/>
            <a:chOff x="9530256" y="3824892"/>
            <a:chExt cx="514950" cy="51260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5A2D1E-3E36-40CB-A050-A4B44B285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BC5DE3-2A02-4989-8EFB-DBAD772DB38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5685834" y="7061308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5597809" y="8750243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E1A66D-407C-4ABE-9D39-165FCE72AF6B}"/>
              </a:ext>
            </a:extLst>
          </p:cNvPr>
          <p:cNvGrpSpPr/>
          <p:nvPr/>
        </p:nvGrpSpPr>
        <p:grpSpPr>
          <a:xfrm>
            <a:off x="8488572" y="6529829"/>
            <a:ext cx="1972505" cy="2097319"/>
            <a:chOff x="4628809" y="1468849"/>
            <a:chExt cx="805942" cy="101794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C37364-9662-4577-8CC7-717351BE5923}"/>
                </a:ext>
              </a:extLst>
            </p:cNvPr>
            <p:cNvGrpSpPr/>
            <p:nvPr/>
          </p:nvGrpSpPr>
          <p:grpSpPr>
            <a:xfrm>
              <a:off x="4752276" y="1468849"/>
              <a:ext cx="582945" cy="635162"/>
              <a:chOff x="4752276" y="1758788"/>
              <a:chExt cx="582945" cy="63516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945F49-52A2-49B4-ABA8-2D16327E1F31}"/>
                  </a:ext>
                </a:extLst>
              </p:cNvPr>
              <p:cNvSpPr/>
              <p:nvPr/>
            </p:nvSpPr>
            <p:spPr>
              <a:xfrm>
                <a:off x="4752276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F324D04F-6F3D-4DA4-8EE1-D4AA1E4259BC}"/>
                  </a:ext>
                </a:extLst>
              </p:cNvPr>
              <p:cNvGrpSpPr/>
              <p:nvPr/>
            </p:nvGrpSpPr>
            <p:grpSpPr>
              <a:xfrm>
                <a:off x="4832687" y="1844483"/>
                <a:ext cx="426432" cy="464483"/>
                <a:chOff x="6900863" y="2987675"/>
                <a:chExt cx="515937" cy="561975"/>
              </a:xfrm>
            </p:grpSpPr>
            <p:sp>
              <p:nvSpPr>
                <p:cNvPr id="121" name="Freeform 37">
                  <a:extLst>
                    <a:ext uri="{FF2B5EF4-FFF2-40B4-BE49-F238E27FC236}">
                      <a16:creationId xmlns:a16="http://schemas.microsoft.com/office/drawing/2014/main" id="{A4B8830D-5A15-445A-8CD1-2256DB01FA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0863" y="2987675"/>
                  <a:ext cx="515937" cy="561975"/>
                </a:xfrm>
                <a:custGeom>
                  <a:avLst/>
                  <a:gdLst>
                    <a:gd name="T0" fmla="*/ 1355 w 1435"/>
                    <a:gd name="T1" fmla="*/ 0 h 1563"/>
                    <a:gd name="T2" fmla="*/ 84 w 1435"/>
                    <a:gd name="T3" fmla="*/ 0 h 1563"/>
                    <a:gd name="T4" fmla="*/ 5 w 1435"/>
                    <a:gd name="T5" fmla="*/ 79 h 1563"/>
                    <a:gd name="T6" fmla="*/ 5 w 1435"/>
                    <a:gd name="T7" fmla="*/ 763 h 1563"/>
                    <a:gd name="T8" fmla="*/ 236 w 1435"/>
                    <a:gd name="T9" fmla="*/ 763 h 1563"/>
                    <a:gd name="T10" fmla="*/ 236 w 1435"/>
                    <a:gd name="T11" fmla="*/ 461 h 1563"/>
                    <a:gd name="T12" fmla="*/ 354 w 1435"/>
                    <a:gd name="T13" fmla="*/ 343 h 1563"/>
                    <a:gd name="T14" fmla="*/ 608 w 1435"/>
                    <a:gd name="T15" fmla="*/ 343 h 1563"/>
                    <a:gd name="T16" fmla="*/ 726 w 1435"/>
                    <a:gd name="T17" fmla="*/ 461 h 1563"/>
                    <a:gd name="T18" fmla="*/ 726 w 1435"/>
                    <a:gd name="T19" fmla="*/ 724 h 1563"/>
                    <a:gd name="T20" fmla="*/ 1012 w 1435"/>
                    <a:gd name="T21" fmla="*/ 448 h 1563"/>
                    <a:gd name="T22" fmla="*/ 975 w 1435"/>
                    <a:gd name="T23" fmla="*/ 409 h 1563"/>
                    <a:gd name="T24" fmla="*/ 1135 w 1435"/>
                    <a:gd name="T25" fmla="*/ 370 h 1563"/>
                    <a:gd name="T26" fmla="*/ 1090 w 1435"/>
                    <a:gd name="T27" fmla="*/ 527 h 1563"/>
                    <a:gd name="T28" fmla="*/ 1054 w 1435"/>
                    <a:gd name="T29" fmla="*/ 488 h 1563"/>
                    <a:gd name="T30" fmla="*/ 771 w 1435"/>
                    <a:gd name="T31" fmla="*/ 760 h 1563"/>
                    <a:gd name="T32" fmla="*/ 1132 w 1435"/>
                    <a:gd name="T33" fmla="*/ 760 h 1563"/>
                    <a:gd name="T34" fmla="*/ 1132 w 1435"/>
                    <a:gd name="T35" fmla="*/ 705 h 1563"/>
                    <a:gd name="T36" fmla="*/ 1274 w 1435"/>
                    <a:gd name="T37" fmla="*/ 786 h 1563"/>
                    <a:gd name="T38" fmla="*/ 1132 w 1435"/>
                    <a:gd name="T39" fmla="*/ 868 h 1563"/>
                    <a:gd name="T40" fmla="*/ 1132 w 1435"/>
                    <a:gd name="T41" fmla="*/ 813 h 1563"/>
                    <a:gd name="T42" fmla="*/ 771 w 1435"/>
                    <a:gd name="T43" fmla="*/ 813 h 1563"/>
                    <a:gd name="T44" fmla="*/ 1054 w 1435"/>
                    <a:gd name="T45" fmla="*/ 1085 h 1563"/>
                    <a:gd name="T46" fmla="*/ 1090 w 1435"/>
                    <a:gd name="T47" fmla="*/ 1046 h 1563"/>
                    <a:gd name="T48" fmla="*/ 1135 w 1435"/>
                    <a:gd name="T49" fmla="*/ 1203 h 1563"/>
                    <a:gd name="T50" fmla="*/ 975 w 1435"/>
                    <a:gd name="T51" fmla="*/ 1164 h 1563"/>
                    <a:gd name="T52" fmla="*/ 1012 w 1435"/>
                    <a:gd name="T53" fmla="*/ 1125 h 1563"/>
                    <a:gd name="T54" fmla="*/ 721 w 1435"/>
                    <a:gd name="T55" fmla="*/ 855 h 1563"/>
                    <a:gd name="T56" fmla="*/ 721 w 1435"/>
                    <a:gd name="T57" fmla="*/ 1117 h 1563"/>
                    <a:gd name="T58" fmla="*/ 603 w 1435"/>
                    <a:gd name="T59" fmla="*/ 1235 h 1563"/>
                    <a:gd name="T60" fmla="*/ 348 w 1435"/>
                    <a:gd name="T61" fmla="*/ 1235 h 1563"/>
                    <a:gd name="T62" fmla="*/ 231 w 1435"/>
                    <a:gd name="T63" fmla="*/ 1117 h 1563"/>
                    <a:gd name="T64" fmla="*/ 231 w 1435"/>
                    <a:gd name="T65" fmla="*/ 815 h 1563"/>
                    <a:gd name="T66" fmla="*/ 0 w 1435"/>
                    <a:gd name="T67" fmla="*/ 815 h 1563"/>
                    <a:gd name="T68" fmla="*/ 0 w 1435"/>
                    <a:gd name="T69" fmla="*/ 1484 h 1563"/>
                    <a:gd name="T70" fmla="*/ 78 w 1435"/>
                    <a:gd name="T71" fmla="*/ 1562 h 1563"/>
                    <a:gd name="T72" fmla="*/ 1350 w 1435"/>
                    <a:gd name="T73" fmla="*/ 1562 h 1563"/>
                    <a:gd name="T74" fmla="*/ 1429 w 1435"/>
                    <a:gd name="T75" fmla="*/ 1484 h 1563"/>
                    <a:gd name="T76" fmla="*/ 1429 w 1435"/>
                    <a:gd name="T77" fmla="*/ 79 h 1563"/>
                    <a:gd name="T78" fmla="*/ 1355 w 1435"/>
                    <a:gd name="T79" fmla="*/ 0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35" h="1563">
                      <a:moveTo>
                        <a:pt x="1355" y="0"/>
                      </a:moveTo>
                      <a:lnTo>
                        <a:pt x="84" y="0"/>
                      </a:lnTo>
                      <a:cubicBezTo>
                        <a:pt x="39" y="0"/>
                        <a:pt x="5" y="34"/>
                        <a:pt x="5" y="79"/>
                      </a:cubicBezTo>
                      <a:lnTo>
                        <a:pt x="5" y="763"/>
                      </a:lnTo>
                      <a:lnTo>
                        <a:pt x="236" y="763"/>
                      </a:lnTo>
                      <a:lnTo>
                        <a:pt x="236" y="461"/>
                      </a:lnTo>
                      <a:cubicBezTo>
                        <a:pt x="236" y="396"/>
                        <a:pt x="288" y="343"/>
                        <a:pt x="354" y="343"/>
                      </a:cubicBezTo>
                      <a:lnTo>
                        <a:pt x="608" y="343"/>
                      </a:lnTo>
                      <a:cubicBezTo>
                        <a:pt x="674" y="343"/>
                        <a:pt x="726" y="396"/>
                        <a:pt x="726" y="461"/>
                      </a:cubicBezTo>
                      <a:lnTo>
                        <a:pt x="726" y="724"/>
                      </a:lnTo>
                      <a:lnTo>
                        <a:pt x="1012" y="448"/>
                      </a:lnTo>
                      <a:lnTo>
                        <a:pt x="975" y="409"/>
                      </a:lnTo>
                      <a:lnTo>
                        <a:pt x="1135" y="370"/>
                      </a:lnTo>
                      <a:lnTo>
                        <a:pt x="1090" y="527"/>
                      </a:lnTo>
                      <a:lnTo>
                        <a:pt x="1054" y="488"/>
                      </a:lnTo>
                      <a:lnTo>
                        <a:pt x="771" y="760"/>
                      </a:lnTo>
                      <a:lnTo>
                        <a:pt x="1132" y="760"/>
                      </a:lnTo>
                      <a:lnTo>
                        <a:pt x="1132" y="705"/>
                      </a:lnTo>
                      <a:lnTo>
                        <a:pt x="1274" y="786"/>
                      </a:lnTo>
                      <a:lnTo>
                        <a:pt x="1132" y="868"/>
                      </a:lnTo>
                      <a:lnTo>
                        <a:pt x="1132" y="813"/>
                      </a:lnTo>
                      <a:lnTo>
                        <a:pt x="771" y="813"/>
                      </a:lnTo>
                      <a:lnTo>
                        <a:pt x="1054" y="1085"/>
                      </a:lnTo>
                      <a:lnTo>
                        <a:pt x="1090" y="1046"/>
                      </a:lnTo>
                      <a:lnTo>
                        <a:pt x="1135" y="1203"/>
                      </a:lnTo>
                      <a:lnTo>
                        <a:pt x="975" y="1164"/>
                      </a:lnTo>
                      <a:lnTo>
                        <a:pt x="1012" y="1125"/>
                      </a:lnTo>
                      <a:lnTo>
                        <a:pt x="721" y="855"/>
                      </a:lnTo>
                      <a:lnTo>
                        <a:pt x="721" y="1117"/>
                      </a:lnTo>
                      <a:cubicBezTo>
                        <a:pt x="721" y="1182"/>
                        <a:pt x="668" y="1235"/>
                        <a:pt x="603" y="1235"/>
                      </a:cubicBezTo>
                      <a:lnTo>
                        <a:pt x="348" y="1235"/>
                      </a:lnTo>
                      <a:cubicBezTo>
                        <a:pt x="283" y="1235"/>
                        <a:pt x="231" y="1182"/>
                        <a:pt x="231" y="1117"/>
                      </a:cubicBezTo>
                      <a:lnTo>
                        <a:pt x="231" y="815"/>
                      </a:lnTo>
                      <a:lnTo>
                        <a:pt x="0" y="815"/>
                      </a:lnTo>
                      <a:lnTo>
                        <a:pt x="0" y="1484"/>
                      </a:lnTo>
                      <a:cubicBezTo>
                        <a:pt x="0" y="1528"/>
                        <a:pt x="34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4" y="37"/>
                        <a:pt x="1400" y="0"/>
                        <a:pt x="1355" y="0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38">
                  <a:extLst>
                    <a:ext uri="{FF2B5EF4-FFF2-40B4-BE49-F238E27FC236}">
                      <a16:creationId xmlns:a16="http://schemas.microsoft.com/office/drawing/2014/main" id="{18F496BD-E5B2-4DD1-B240-D2A90A3EA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4050" y="3132138"/>
                  <a:ext cx="136525" cy="280987"/>
                </a:xfrm>
                <a:custGeom>
                  <a:avLst/>
                  <a:gdLst>
                    <a:gd name="T0" fmla="*/ 0 w 381"/>
                    <a:gd name="T1" fmla="*/ 417 h 782"/>
                    <a:gd name="T2" fmla="*/ 0 w 381"/>
                    <a:gd name="T3" fmla="*/ 718 h 782"/>
                    <a:gd name="T4" fmla="*/ 63 w 381"/>
                    <a:gd name="T5" fmla="*/ 781 h 782"/>
                    <a:gd name="T6" fmla="*/ 317 w 381"/>
                    <a:gd name="T7" fmla="*/ 781 h 782"/>
                    <a:gd name="T8" fmla="*/ 380 w 381"/>
                    <a:gd name="T9" fmla="*/ 718 h 782"/>
                    <a:gd name="T10" fmla="*/ 380 w 381"/>
                    <a:gd name="T11" fmla="*/ 63 h 782"/>
                    <a:gd name="T12" fmla="*/ 317 w 381"/>
                    <a:gd name="T13" fmla="*/ 0 h 782"/>
                    <a:gd name="T14" fmla="*/ 63 w 381"/>
                    <a:gd name="T15" fmla="*/ 0 h 782"/>
                    <a:gd name="T16" fmla="*/ 0 w 381"/>
                    <a:gd name="T17" fmla="*/ 63 h 782"/>
                    <a:gd name="T18" fmla="*/ 0 w 381"/>
                    <a:gd name="T19" fmla="*/ 364 h 782"/>
                    <a:gd name="T20" fmla="*/ 202 w 381"/>
                    <a:gd name="T21" fmla="*/ 364 h 782"/>
                    <a:gd name="T22" fmla="*/ 202 w 381"/>
                    <a:gd name="T23" fmla="*/ 309 h 782"/>
                    <a:gd name="T24" fmla="*/ 344 w 381"/>
                    <a:gd name="T25" fmla="*/ 391 h 782"/>
                    <a:gd name="T26" fmla="*/ 202 w 381"/>
                    <a:gd name="T27" fmla="*/ 472 h 782"/>
                    <a:gd name="T28" fmla="*/ 202 w 381"/>
                    <a:gd name="T29" fmla="*/ 417 h 782"/>
                    <a:gd name="T30" fmla="*/ 0 w 381"/>
                    <a:gd name="T31" fmla="*/ 417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1" h="782">
                      <a:moveTo>
                        <a:pt x="0" y="417"/>
                      </a:moveTo>
                      <a:lnTo>
                        <a:pt x="0" y="718"/>
                      </a:lnTo>
                      <a:cubicBezTo>
                        <a:pt x="0" y="752"/>
                        <a:pt x="29" y="781"/>
                        <a:pt x="63" y="781"/>
                      </a:cubicBezTo>
                      <a:lnTo>
                        <a:pt x="317" y="781"/>
                      </a:lnTo>
                      <a:cubicBezTo>
                        <a:pt x="351" y="781"/>
                        <a:pt x="380" y="752"/>
                        <a:pt x="380" y="718"/>
                      </a:cubicBezTo>
                      <a:lnTo>
                        <a:pt x="380" y="63"/>
                      </a:lnTo>
                      <a:cubicBezTo>
                        <a:pt x="380" y="29"/>
                        <a:pt x="351" y="0"/>
                        <a:pt x="317" y="0"/>
                      </a:cubicBezTo>
                      <a:lnTo>
                        <a:pt x="63" y="0"/>
                      </a:lnTo>
                      <a:cubicBezTo>
                        <a:pt x="29" y="0"/>
                        <a:pt x="0" y="29"/>
                        <a:pt x="0" y="63"/>
                      </a:cubicBezTo>
                      <a:lnTo>
                        <a:pt x="0" y="364"/>
                      </a:lnTo>
                      <a:lnTo>
                        <a:pt x="202" y="364"/>
                      </a:lnTo>
                      <a:lnTo>
                        <a:pt x="202" y="309"/>
                      </a:lnTo>
                      <a:lnTo>
                        <a:pt x="344" y="391"/>
                      </a:lnTo>
                      <a:lnTo>
                        <a:pt x="202" y="472"/>
                      </a:lnTo>
                      <a:lnTo>
                        <a:pt x="202" y="417"/>
                      </a:lnTo>
                      <a:lnTo>
                        <a:pt x="0" y="417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F6E7B84-AEF6-4239-96A3-C500903663CA}"/>
                </a:ext>
              </a:extLst>
            </p:cNvPr>
            <p:cNvSpPr/>
            <p:nvPr/>
          </p:nvSpPr>
          <p:spPr>
            <a:xfrm>
              <a:off x="4628809" y="2080188"/>
              <a:ext cx="805942" cy="406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Load</a:t>
              </a:r>
              <a:b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</a:b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Balancer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2993823-CC8F-4553-AF11-EE24603142EC}"/>
              </a:ext>
            </a:extLst>
          </p:cNvPr>
          <p:cNvGrpSpPr/>
          <p:nvPr/>
        </p:nvGrpSpPr>
        <p:grpSpPr>
          <a:xfrm>
            <a:off x="8520561" y="8627148"/>
            <a:ext cx="1811472" cy="1573381"/>
            <a:chOff x="1526247" y="1468849"/>
            <a:chExt cx="805942" cy="79603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081A3E5-9568-4B24-9CC1-C41EE8C98B17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E6EB240-007C-4FF0-A821-F25660138A4B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8978A72-F2F7-468C-AF82-7A4821A19DBE}"/>
                  </a:ext>
                </a:extLst>
              </p:cNvPr>
              <p:cNvGrpSpPr/>
              <p:nvPr/>
            </p:nvGrpSpPr>
            <p:grpSpPr>
              <a:xfrm>
                <a:off x="1718972" y="1844483"/>
                <a:ext cx="426432" cy="464483"/>
                <a:chOff x="3690938" y="2987675"/>
                <a:chExt cx="515937" cy="561975"/>
              </a:xfrm>
            </p:grpSpPr>
            <p:sp>
              <p:nvSpPr>
                <p:cNvPr id="150" name="Freeform 70">
                  <a:extLst>
                    <a:ext uri="{FF2B5EF4-FFF2-40B4-BE49-F238E27FC236}">
                      <a16:creationId xmlns:a16="http://schemas.microsoft.com/office/drawing/2014/main" id="{28E64A4A-D2AB-4CD9-9452-8A023E58A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71">
                  <a:extLst>
                    <a:ext uri="{FF2B5EF4-FFF2-40B4-BE49-F238E27FC236}">
                      <a16:creationId xmlns:a16="http://schemas.microsoft.com/office/drawing/2014/main" id="{5F7797E1-3AB3-49B3-B02F-B4421E81D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8" y="2987675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61ED4C5-CE1B-4C0F-91B5-AEE3EF5A928E}"/>
                </a:ext>
              </a:extLst>
            </p:cNvPr>
            <p:cNvSpPr/>
            <p:nvPr/>
          </p:nvSpPr>
          <p:spPr>
            <a:xfrm>
              <a:off x="1526247" y="2066318"/>
              <a:ext cx="805942" cy="198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Bastion Host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F02F326-ECF4-44F5-BCD2-9482CFA38C7A}"/>
              </a:ext>
            </a:extLst>
          </p:cNvPr>
          <p:cNvGrpSpPr/>
          <p:nvPr/>
        </p:nvGrpSpPr>
        <p:grpSpPr>
          <a:xfrm rot="10800000" flipH="1">
            <a:off x="6919074" y="7184139"/>
            <a:ext cx="1872122" cy="2070717"/>
            <a:chOff x="8258248" y="5593657"/>
            <a:chExt cx="558905" cy="518612"/>
          </a:xfrm>
        </p:grpSpPr>
        <p:cxnSp>
          <p:nvCxnSpPr>
            <p:cNvPr id="156" name="Elbow Connector 38">
              <a:extLst>
                <a:ext uri="{FF2B5EF4-FFF2-40B4-BE49-F238E27FC236}">
                  <a16:creationId xmlns:a16="http://schemas.microsoft.com/office/drawing/2014/main" id="{84C7132D-A54D-45FC-9A53-6BA5CB25DCCA}"/>
                </a:ext>
              </a:extLst>
            </p:cNvPr>
            <p:cNvCxnSpPr>
              <a:cxnSpLocks/>
              <a:stCxn id="84" idx="3"/>
              <a:endCxn id="119" idx="1"/>
            </p:cNvCxnSpPr>
            <p:nvPr/>
          </p:nvCxnSpPr>
          <p:spPr>
            <a:xfrm rot="10800000" flipH="1" flipV="1">
              <a:off x="8258248" y="6022624"/>
              <a:ext cx="558770" cy="89645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57" name="Elbow Connector 39">
              <a:extLst>
                <a:ext uri="{FF2B5EF4-FFF2-40B4-BE49-F238E27FC236}">
                  <a16:creationId xmlns:a16="http://schemas.microsoft.com/office/drawing/2014/main" id="{49F03BA3-F0CE-490A-AF10-CB98F8F34673}"/>
                </a:ext>
              </a:extLst>
            </p:cNvPr>
            <p:cNvCxnSpPr>
              <a:cxnSpLocks/>
              <a:stCxn id="84" idx="3"/>
              <a:endCxn id="148" idx="1"/>
            </p:cNvCxnSpPr>
            <p:nvPr/>
          </p:nvCxnSpPr>
          <p:spPr>
            <a:xfrm rot="10800000" flipH="1">
              <a:off x="8258250" y="5593660"/>
              <a:ext cx="558903" cy="42896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9B88F93-0FCB-4824-BF15-8449BC6815E4}"/>
              </a:ext>
            </a:extLst>
          </p:cNvPr>
          <p:cNvSpPr/>
          <p:nvPr/>
        </p:nvSpPr>
        <p:spPr>
          <a:xfrm>
            <a:off x="12133364" y="70269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E8912B1-8CE0-4C58-ABBA-A31F1BA98FE7}"/>
              </a:ext>
            </a:extLst>
          </p:cNvPr>
          <p:cNvGrpSpPr/>
          <p:nvPr/>
        </p:nvGrpSpPr>
        <p:grpSpPr>
          <a:xfrm>
            <a:off x="11963460" y="6877708"/>
            <a:ext cx="1490472" cy="1256969"/>
            <a:chOff x="10000340" y="2625219"/>
            <a:chExt cx="863192" cy="714006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F82A8A4-E784-47F4-9F41-4A3E1B14B3DC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386C764E-4066-4D1B-ADB4-5A7AD83AD1B6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170" name="Freeform 4">
                  <a:extLst>
                    <a:ext uri="{FF2B5EF4-FFF2-40B4-BE49-F238E27FC236}">
                      <a16:creationId xmlns:a16="http://schemas.microsoft.com/office/drawing/2014/main" id="{B9E75236-809E-4B9F-9D67-7E544E747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5">
                  <a:extLst>
                    <a:ext uri="{FF2B5EF4-FFF2-40B4-BE49-F238E27FC236}">
                      <a16:creationId xmlns:a16="http://schemas.microsoft.com/office/drawing/2014/main" id="{4F69F1AC-5AAB-4008-8F99-A33B50DD2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6">
                  <a:extLst>
                    <a:ext uri="{FF2B5EF4-FFF2-40B4-BE49-F238E27FC236}">
                      <a16:creationId xmlns:a16="http://schemas.microsoft.com/office/drawing/2014/main" id="{C8CA5D8F-805B-4C41-84E0-32DB25D6A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7">
                  <a:extLst>
                    <a:ext uri="{FF2B5EF4-FFF2-40B4-BE49-F238E27FC236}">
                      <a16:creationId xmlns:a16="http://schemas.microsoft.com/office/drawing/2014/main" id="{B69FAA18-4ADC-4F88-AA00-E54013A34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8">
                  <a:extLst>
                    <a:ext uri="{FF2B5EF4-FFF2-40B4-BE49-F238E27FC236}">
                      <a16:creationId xmlns:a16="http://schemas.microsoft.com/office/drawing/2014/main" id="{4B1EC859-DB4C-4CDF-8C1E-BEBA4E9EC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 9">
                  <a:extLst>
                    <a:ext uri="{FF2B5EF4-FFF2-40B4-BE49-F238E27FC236}">
                      <a16:creationId xmlns:a16="http://schemas.microsoft.com/office/drawing/2014/main" id="{68822041-93AF-4E7E-9CA5-0BD1DBA60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575F5A3-B379-497D-82B1-F206837F717A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8784262-DF38-4FFC-8A1C-C59DDDE6D90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5C9FF81-1308-421D-8CA2-D079B865ABF2}"/>
              </a:ext>
            </a:extLst>
          </p:cNvPr>
          <p:cNvGrpSpPr/>
          <p:nvPr/>
        </p:nvGrpSpPr>
        <p:grpSpPr>
          <a:xfrm>
            <a:off x="11875435" y="8566643"/>
            <a:ext cx="1490472" cy="1223058"/>
            <a:chOff x="3674869" y="4079936"/>
            <a:chExt cx="595644" cy="1473481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884A0AB-33BE-4CD7-AD94-A61F693E6864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EDA5BC4-F971-497B-9EC4-2D75A8C4C8C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0" name="Freeform 28">
                <a:extLst>
                  <a:ext uri="{FF2B5EF4-FFF2-40B4-BE49-F238E27FC236}">
                    <a16:creationId xmlns:a16="http://schemas.microsoft.com/office/drawing/2014/main" id="{647ACF1C-4B27-451E-9A5E-EEE4DD3AA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BC9E33-12E3-455B-8752-4F054F902762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D1423EB-5C36-406F-9447-7DCF5B2F8F19}"/>
              </a:ext>
            </a:extLst>
          </p:cNvPr>
          <p:cNvGrpSpPr/>
          <p:nvPr/>
        </p:nvGrpSpPr>
        <p:grpSpPr>
          <a:xfrm>
            <a:off x="14590271" y="7592087"/>
            <a:ext cx="1811472" cy="2011911"/>
            <a:chOff x="1526247" y="1468849"/>
            <a:chExt cx="805942" cy="101790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5C93891-E416-4432-A1B6-E66ED774A15E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631EE7D-140F-493B-A08E-5E48D6016CA8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4F815362-DB12-4586-AAAF-5B60C45F536F}"/>
                  </a:ext>
                </a:extLst>
              </p:cNvPr>
              <p:cNvGrpSpPr/>
              <p:nvPr/>
            </p:nvGrpSpPr>
            <p:grpSpPr>
              <a:xfrm>
                <a:off x="1718972" y="1844482"/>
                <a:ext cx="426432" cy="464483"/>
                <a:chOff x="3690939" y="2987674"/>
                <a:chExt cx="515937" cy="561975"/>
              </a:xfrm>
            </p:grpSpPr>
            <p:sp>
              <p:nvSpPr>
                <p:cNvPr id="201" name="Freeform 70">
                  <a:extLst>
                    <a:ext uri="{FF2B5EF4-FFF2-40B4-BE49-F238E27FC236}">
                      <a16:creationId xmlns:a16="http://schemas.microsoft.com/office/drawing/2014/main" id="{231FC491-CB37-4C81-A601-717C97158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 71">
                  <a:extLst>
                    <a:ext uri="{FF2B5EF4-FFF2-40B4-BE49-F238E27FC236}">
                      <a16:creationId xmlns:a16="http://schemas.microsoft.com/office/drawing/2014/main" id="{AB09B39F-C27B-4976-B3F9-9CCEDAAE2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9" y="2987674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3E02DEA-A987-47AA-8071-0B17E32C90D0}"/>
                </a:ext>
              </a:extLst>
            </p:cNvPr>
            <p:cNvSpPr/>
            <p:nvPr/>
          </p:nvSpPr>
          <p:spPr>
            <a:xfrm>
              <a:off x="1526247" y="2066318"/>
              <a:ext cx="805942" cy="420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Application Node</a:t>
              </a:r>
            </a:p>
          </p:txBody>
        </p:sp>
      </p:grpSp>
      <p:pic>
        <p:nvPicPr>
          <p:cNvPr id="240" name="Picture 239">
            <a:extLst>
              <a:ext uri="{FF2B5EF4-FFF2-40B4-BE49-F238E27FC236}">
                <a16:creationId xmlns:a16="http://schemas.microsoft.com/office/drawing/2014/main" id="{2DE8AA42-A131-4B71-97C0-2EACADFA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754" y="7393370"/>
            <a:ext cx="2893292" cy="3200400"/>
          </a:xfrm>
          <a:prstGeom prst="rect">
            <a:avLst/>
          </a:prstGeom>
        </p:spPr>
      </p:pic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9ED725C-730A-419A-A099-6DEE2A290F89}"/>
              </a:ext>
            </a:extLst>
          </p:cNvPr>
          <p:cNvGrpSpPr/>
          <p:nvPr/>
        </p:nvGrpSpPr>
        <p:grpSpPr>
          <a:xfrm flipH="1">
            <a:off x="10120908" y="7184152"/>
            <a:ext cx="2088687" cy="2070703"/>
            <a:chOff x="8224664" y="5593661"/>
            <a:chExt cx="789117" cy="526192"/>
          </a:xfrm>
        </p:grpSpPr>
        <p:cxnSp>
          <p:nvCxnSpPr>
            <p:cNvPr id="248" name="Elbow Connector 38">
              <a:extLst>
                <a:ext uri="{FF2B5EF4-FFF2-40B4-BE49-F238E27FC236}">
                  <a16:creationId xmlns:a16="http://schemas.microsoft.com/office/drawing/2014/main" id="{BA77D702-ED05-4F94-88B7-4C113E579E3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224664" y="5637962"/>
              <a:ext cx="789117" cy="481891"/>
            </a:xfrm>
            <a:prstGeom prst="bentConnector3">
              <a:avLst>
                <a:gd name="adj1" fmla="val 48137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249" name="Elbow Connector 39">
              <a:extLst>
                <a:ext uri="{FF2B5EF4-FFF2-40B4-BE49-F238E27FC236}">
                  <a16:creationId xmlns:a16="http://schemas.microsoft.com/office/drawing/2014/main" id="{E24489AF-75AF-4CD2-AD8B-8313B15D4D7A}"/>
                </a:ext>
              </a:extLst>
            </p:cNvPr>
            <p:cNvCxnSpPr>
              <a:cxnSpLocks/>
              <a:stCxn id="169" idx="1"/>
              <a:endCxn id="119" idx="3"/>
            </p:cNvCxnSpPr>
            <p:nvPr/>
          </p:nvCxnSpPr>
          <p:spPr>
            <a:xfrm rot="10800000" flipH="1">
              <a:off x="8232011" y="5593661"/>
              <a:ext cx="745279" cy="44301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</p:grpSp>
      <p:cxnSp>
        <p:nvCxnSpPr>
          <p:cNvPr id="256" name="Elbow Connector 39">
            <a:extLst>
              <a:ext uri="{FF2B5EF4-FFF2-40B4-BE49-F238E27FC236}">
                <a16:creationId xmlns:a16="http://schemas.microsoft.com/office/drawing/2014/main" id="{B7F80DCD-2DC4-4DA0-A576-B0FFC6F90363}"/>
              </a:ext>
            </a:extLst>
          </p:cNvPr>
          <p:cNvCxnSpPr>
            <a:cxnSpLocks/>
            <a:stCxn id="199" idx="1"/>
            <a:endCxn id="169" idx="3"/>
          </p:cNvCxnSpPr>
          <p:nvPr/>
        </p:nvCxnSpPr>
        <p:spPr>
          <a:xfrm rot="10800000">
            <a:off x="13196708" y="7358489"/>
            <a:ext cx="1664199" cy="861307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pic>
        <p:nvPicPr>
          <p:cNvPr id="265" name="Picture 264">
            <a:extLst>
              <a:ext uri="{FF2B5EF4-FFF2-40B4-BE49-F238E27FC236}">
                <a16:creationId xmlns:a16="http://schemas.microsoft.com/office/drawing/2014/main" id="{48818505-83B8-4575-AFC0-2216723E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8395" y="9784939"/>
            <a:ext cx="1961920" cy="2080824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C3F125BD-AF6B-442A-9641-BFCEEEE7E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8792" y="7507038"/>
            <a:ext cx="2125350" cy="2366523"/>
          </a:xfrm>
          <a:prstGeom prst="rect">
            <a:avLst/>
          </a:prstGeom>
        </p:spPr>
      </p:pic>
      <p:cxnSp>
        <p:nvCxnSpPr>
          <p:cNvPr id="280" name="Elbow Connector 39">
            <a:extLst>
              <a:ext uri="{FF2B5EF4-FFF2-40B4-BE49-F238E27FC236}">
                <a16:creationId xmlns:a16="http://schemas.microsoft.com/office/drawing/2014/main" id="{2594CFA9-FFCB-418A-B903-0587AEFA2D80}"/>
              </a:ext>
            </a:extLst>
          </p:cNvPr>
          <p:cNvCxnSpPr>
            <a:cxnSpLocks/>
            <a:endCxn id="199" idx="3"/>
          </p:cNvCxnSpPr>
          <p:nvPr/>
        </p:nvCxnSpPr>
        <p:spPr>
          <a:xfrm rot="10800000">
            <a:off x="16171161" y="8219796"/>
            <a:ext cx="3145849" cy="774307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286" name="Elbow Connector 39">
            <a:extLst>
              <a:ext uri="{FF2B5EF4-FFF2-40B4-BE49-F238E27FC236}">
                <a16:creationId xmlns:a16="http://schemas.microsoft.com/office/drawing/2014/main" id="{E8A5594A-E814-4BBA-92C0-A024BCF646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56731" y="9423624"/>
            <a:ext cx="2014603" cy="917899"/>
          </a:xfrm>
          <a:prstGeom prst="bentConnector2">
            <a:avLst/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289" name="Elbow Connector 39">
            <a:extLst>
              <a:ext uri="{FF2B5EF4-FFF2-40B4-BE49-F238E27FC236}">
                <a16:creationId xmlns:a16="http://schemas.microsoft.com/office/drawing/2014/main" id="{9F6A157B-AF78-46C7-82CC-C7C746C0DBEF}"/>
              </a:ext>
            </a:extLst>
          </p:cNvPr>
          <p:cNvCxnSpPr>
            <a:cxnSpLocks/>
            <a:stCxn id="273" idx="1"/>
          </p:cNvCxnSpPr>
          <p:nvPr/>
        </p:nvCxnSpPr>
        <p:spPr>
          <a:xfrm rot="10800000" flipV="1">
            <a:off x="20750496" y="8690300"/>
            <a:ext cx="828296" cy="157202"/>
          </a:xfrm>
          <a:prstGeom prst="bentConnector3">
            <a:avLst>
              <a:gd name="adj1" fmla="val 67563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50" name="Picture 349">
            <a:extLst>
              <a:ext uri="{FF2B5EF4-FFF2-40B4-BE49-F238E27FC236}">
                <a16:creationId xmlns:a16="http://schemas.microsoft.com/office/drawing/2014/main" id="{E91CF0AB-DBF3-4DEF-A3C5-FCF62240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9329" y="9819275"/>
            <a:ext cx="1026736" cy="1026736"/>
          </a:xfrm>
          <a:prstGeom prst="rect">
            <a:avLst/>
          </a:prstGeom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A674ED4F-736F-4C48-96F2-7C900F3C3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4570" y="11070426"/>
            <a:ext cx="1329017" cy="1356898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13C9C6D-CFC7-4D56-9FE7-61E41E193A2A}"/>
              </a:ext>
            </a:extLst>
          </p:cNvPr>
          <p:cNvGrpSpPr/>
          <p:nvPr/>
        </p:nvGrpSpPr>
        <p:grpSpPr>
          <a:xfrm>
            <a:off x="19046065" y="5149815"/>
            <a:ext cx="2212900" cy="2001899"/>
            <a:chOff x="1526467" y="2625219"/>
            <a:chExt cx="805942" cy="99454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EBC1EE3-46DF-4E9D-B54D-94B30EDCB800}"/>
                </a:ext>
              </a:extLst>
            </p:cNvPr>
            <p:cNvGrpSpPr/>
            <p:nvPr/>
          </p:nvGrpSpPr>
          <p:grpSpPr>
            <a:xfrm>
              <a:off x="1604613" y="2625219"/>
              <a:ext cx="667030" cy="635162"/>
              <a:chOff x="1604613" y="2882206"/>
              <a:chExt cx="667030" cy="635162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C567ED9-B95D-4352-BA30-773887A21976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601BB99-71A8-4064-AAD0-4E7D23094636}"/>
                  </a:ext>
                </a:extLst>
              </p:cNvPr>
              <p:cNvGrpSpPr/>
              <p:nvPr/>
            </p:nvGrpSpPr>
            <p:grpSpPr>
              <a:xfrm>
                <a:off x="1656521" y="2969368"/>
                <a:ext cx="566827" cy="444801"/>
                <a:chOff x="4667250" y="5094288"/>
                <a:chExt cx="685800" cy="538162"/>
              </a:xfrm>
            </p:grpSpPr>
            <p:sp>
              <p:nvSpPr>
                <p:cNvPr id="114" name="Freeform 53">
                  <a:extLst>
                    <a:ext uri="{FF2B5EF4-FFF2-40B4-BE49-F238E27FC236}">
                      <a16:creationId xmlns:a16="http://schemas.microsoft.com/office/drawing/2014/main" id="{19F536C0-97E3-4EA9-BAE5-977204942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7450" y="5094288"/>
                  <a:ext cx="355600" cy="201612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54">
                  <a:extLst>
                    <a:ext uri="{FF2B5EF4-FFF2-40B4-BE49-F238E27FC236}">
                      <a16:creationId xmlns:a16="http://schemas.microsoft.com/office/drawing/2014/main" id="{331B9950-37CB-4D7F-B36E-A3AD513CD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87963"/>
                  <a:ext cx="127000" cy="112712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55">
                  <a:extLst>
                    <a:ext uri="{FF2B5EF4-FFF2-40B4-BE49-F238E27FC236}">
                      <a16:creationId xmlns:a16="http://schemas.microsoft.com/office/drawing/2014/main" id="{70BD8BFE-F6F0-4192-B05E-F1A404A5B7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285750" cy="285750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2EBFA79-9007-4B70-A48E-B85B8B839D3E}"/>
                </a:ext>
              </a:extLst>
            </p:cNvPr>
            <p:cNvSpPr/>
            <p:nvPr/>
          </p:nvSpPr>
          <p:spPr>
            <a:xfrm>
              <a:off x="1526467" y="3259796"/>
              <a:ext cx="805942" cy="359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1200" dirty="0">
                  <a:solidFill>
                    <a:srgbClr val="5F5F5F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NAT Gateway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Elbow Connector 39">
            <a:extLst>
              <a:ext uri="{FF2B5EF4-FFF2-40B4-BE49-F238E27FC236}">
                <a16:creationId xmlns:a16="http://schemas.microsoft.com/office/drawing/2014/main" id="{B20BD769-4A37-413D-942A-E6DDBAFE5088}"/>
              </a:ext>
            </a:extLst>
          </p:cNvPr>
          <p:cNvCxnSpPr>
            <a:cxnSpLocks/>
            <a:stCxn id="111" idx="2"/>
            <a:endCxn id="199" idx="0"/>
          </p:cNvCxnSpPr>
          <p:nvPr/>
        </p:nvCxnSpPr>
        <p:spPr>
          <a:xfrm rot="5400000">
            <a:off x="17614088" y="5053659"/>
            <a:ext cx="440373" cy="4636482"/>
          </a:xfrm>
          <a:prstGeom prst="bentConnector3">
            <a:avLst>
              <a:gd name="adj1" fmla="val 54719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897990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1FF449-51F5-4325-B7C4-36C178DD0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07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264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31C3F9-AD0B-4DDD-95BB-3B4FE5187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8274"/>
            <a:ext cx="24384000" cy="95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21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10F969-A23A-4E46-BEB6-2604158B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4" y="2483340"/>
            <a:ext cx="24024692" cy="83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72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DDB16F-C5C9-439D-A6A0-9DBFB35D79DD}"/>
              </a:ext>
            </a:extLst>
          </p:cNvPr>
          <p:cNvSpPr/>
          <p:nvPr/>
        </p:nvSpPr>
        <p:spPr>
          <a:xfrm>
            <a:off x="6235430" y="6496148"/>
            <a:ext cx="5063833" cy="3931901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A4BFA4-1B96-4FBE-AFB5-09E2CF2826A7}"/>
              </a:ext>
            </a:extLst>
          </p:cNvPr>
          <p:cNvSpPr/>
          <p:nvPr/>
        </p:nvSpPr>
        <p:spPr>
          <a:xfrm>
            <a:off x="5855738" y="72105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Let’s start from the beginning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2E62-980C-446F-9C36-3A55B72B27BD}"/>
              </a:ext>
            </a:extLst>
          </p:cNvPr>
          <p:cNvSpPr/>
          <p:nvPr/>
        </p:nvSpPr>
        <p:spPr>
          <a:xfrm>
            <a:off x="3268493" y="4571999"/>
            <a:ext cx="20233531" cy="7996134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ORACLE CLOUD INFRASTRUCTURE (REGION)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1554B-DB30-49D9-B450-68FD829A4A64}"/>
              </a:ext>
            </a:extLst>
          </p:cNvPr>
          <p:cNvSpPr/>
          <p:nvPr/>
        </p:nvSpPr>
        <p:spPr>
          <a:xfrm>
            <a:off x="3949430" y="5525311"/>
            <a:ext cx="17226148" cy="634045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VCN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E11CD-92AE-4BF7-ADE2-9A77F425F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" y="3846023"/>
            <a:ext cx="2246492" cy="2246492"/>
          </a:xfrm>
          <a:prstGeom prst="rect">
            <a:avLst/>
          </a:prstGeom>
          <a:solidFill>
            <a:srgbClr val="E0E2E1"/>
          </a:solidFill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38DEF0-6AF0-4E7A-84AE-319FB5EEAFFB}"/>
              </a:ext>
            </a:extLst>
          </p:cNvPr>
          <p:cNvSpPr/>
          <p:nvPr/>
        </p:nvSpPr>
        <p:spPr>
          <a:xfrm>
            <a:off x="12623947" y="6496149"/>
            <a:ext cx="6049918" cy="393190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rgbClr val="FF7700"/>
                </a:solidFill>
                <a:latin typeface="Calibri" charset="0"/>
                <a:ea typeface="Calibri" charset="0"/>
                <a:cs typeface="Calibri" charset="0"/>
              </a:rPr>
              <a:t>Private Subnet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75BE9B-6069-4137-B292-069AA88DACD1}"/>
              </a:ext>
            </a:extLst>
          </p:cNvPr>
          <p:cNvSpPr/>
          <p:nvPr/>
        </p:nvSpPr>
        <p:spPr>
          <a:xfrm>
            <a:off x="5710136" y="5875506"/>
            <a:ext cx="13363372" cy="4922957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Availability Domain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BA2E1C-6266-4B0C-97DD-3FFB29F6E3FB}"/>
              </a:ext>
            </a:extLst>
          </p:cNvPr>
          <p:cNvGrpSpPr/>
          <p:nvPr/>
        </p:nvGrpSpPr>
        <p:grpSpPr>
          <a:xfrm>
            <a:off x="4138149" y="5329000"/>
            <a:ext cx="1744703" cy="1940111"/>
            <a:chOff x="1604613" y="2578672"/>
            <a:chExt cx="842176" cy="9989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060C9F-D48F-4517-94E5-3803848060AA}"/>
                </a:ext>
              </a:extLst>
            </p:cNvPr>
            <p:cNvGrpSpPr/>
            <p:nvPr/>
          </p:nvGrpSpPr>
          <p:grpSpPr>
            <a:xfrm>
              <a:off x="1604613" y="2578672"/>
              <a:ext cx="758807" cy="681709"/>
              <a:chOff x="1604613" y="2835659"/>
              <a:chExt cx="758807" cy="6817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40250B4-D576-42F4-BDAC-CA49482826E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C37CA8-B528-4B30-895E-EBEB3C649ABB}"/>
                  </a:ext>
                </a:extLst>
              </p:cNvPr>
              <p:cNvGrpSpPr/>
              <p:nvPr/>
            </p:nvGrpSpPr>
            <p:grpSpPr>
              <a:xfrm>
                <a:off x="1656524" y="2835659"/>
                <a:ext cx="706896" cy="636811"/>
                <a:chOff x="4667250" y="4932510"/>
                <a:chExt cx="855268" cy="770473"/>
              </a:xfrm>
            </p:grpSpPr>
            <p:sp>
              <p:nvSpPr>
                <p:cNvPr id="50" name="Freeform 53">
                  <a:extLst>
                    <a:ext uri="{FF2B5EF4-FFF2-40B4-BE49-F238E27FC236}">
                      <a16:creationId xmlns:a16="http://schemas.microsoft.com/office/drawing/2014/main" id="{E2506970-2776-4FA1-B16F-1493BB5F9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7212" y="4932510"/>
                  <a:ext cx="445306" cy="285749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304C1A7-CF67-4D85-9D7B-E0FFD2A25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18259"/>
                  <a:ext cx="237215" cy="182416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55">
                  <a:extLst>
                    <a:ext uri="{FF2B5EF4-FFF2-40B4-BE49-F238E27FC236}">
                      <a16:creationId xmlns:a16="http://schemas.microsoft.com/office/drawing/2014/main" id="{894FB3F5-A8EF-45C9-A884-E698F2C90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377825" cy="356283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E7CF84-E3CB-43E3-9614-911F83AE9E9B}"/>
                </a:ext>
              </a:extLst>
            </p:cNvPr>
            <p:cNvSpPr/>
            <p:nvPr/>
          </p:nvSpPr>
          <p:spPr>
            <a:xfrm>
              <a:off x="1640847" y="3174650"/>
              <a:ext cx="805942" cy="403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Internet Gateway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427588-5794-47B7-A633-56D1E9C8B0EC}"/>
              </a:ext>
            </a:extLst>
          </p:cNvPr>
          <p:cNvGrpSpPr/>
          <p:nvPr/>
        </p:nvGrpSpPr>
        <p:grpSpPr>
          <a:xfrm flipV="1">
            <a:off x="1340654" y="6231191"/>
            <a:ext cx="2816194" cy="603794"/>
            <a:chOff x="9530256" y="3824901"/>
            <a:chExt cx="514959" cy="51259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2CE475-3E51-4E32-862A-2BC2EE19B5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B8D093-2CD1-4669-88C1-51CD3D662B6C}"/>
                </a:ext>
              </a:extLst>
            </p:cNvPr>
            <p:cNvCxnSpPr/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039088-1AC6-4949-9D1A-E22FBC95C272}"/>
              </a:ext>
            </a:extLst>
          </p:cNvPr>
          <p:cNvGrpSpPr/>
          <p:nvPr/>
        </p:nvGrpSpPr>
        <p:grpSpPr>
          <a:xfrm flipV="1">
            <a:off x="4364731" y="7121237"/>
            <a:ext cx="1669617" cy="405609"/>
            <a:chOff x="9530256" y="3824892"/>
            <a:chExt cx="514950" cy="51260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5A2D1E-3E36-40CB-A050-A4B44B285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BC5DE3-2A02-4989-8EFB-DBAD772DB38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5685834" y="7061308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5597809" y="8750243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E1A66D-407C-4ABE-9D39-165FCE72AF6B}"/>
              </a:ext>
            </a:extLst>
          </p:cNvPr>
          <p:cNvGrpSpPr/>
          <p:nvPr/>
        </p:nvGrpSpPr>
        <p:grpSpPr>
          <a:xfrm>
            <a:off x="8488572" y="6529829"/>
            <a:ext cx="1972505" cy="2097319"/>
            <a:chOff x="4628809" y="1468849"/>
            <a:chExt cx="805942" cy="101794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C37364-9662-4577-8CC7-717351BE5923}"/>
                </a:ext>
              </a:extLst>
            </p:cNvPr>
            <p:cNvGrpSpPr/>
            <p:nvPr/>
          </p:nvGrpSpPr>
          <p:grpSpPr>
            <a:xfrm>
              <a:off x="4752276" y="1468849"/>
              <a:ext cx="582945" cy="635162"/>
              <a:chOff x="4752276" y="1758788"/>
              <a:chExt cx="582945" cy="63516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945F49-52A2-49B4-ABA8-2D16327E1F31}"/>
                  </a:ext>
                </a:extLst>
              </p:cNvPr>
              <p:cNvSpPr/>
              <p:nvPr/>
            </p:nvSpPr>
            <p:spPr>
              <a:xfrm>
                <a:off x="4752276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F324D04F-6F3D-4DA4-8EE1-D4AA1E4259BC}"/>
                  </a:ext>
                </a:extLst>
              </p:cNvPr>
              <p:cNvGrpSpPr/>
              <p:nvPr/>
            </p:nvGrpSpPr>
            <p:grpSpPr>
              <a:xfrm>
                <a:off x="4832687" y="1844483"/>
                <a:ext cx="426432" cy="464483"/>
                <a:chOff x="6900863" y="2987675"/>
                <a:chExt cx="515937" cy="561975"/>
              </a:xfrm>
            </p:grpSpPr>
            <p:sp>
              <p:nvSpPr>
                <p:cNvPr id="121" name="Freeform 37">
                  <a:extLst>
                    <a:ext uri="{FF2B5EF4-FFF2-40B4-BE49-F238E27FC236}">
                      <a16:creationId xmlns:a16="http://schemas.microsoft.com/office/drawing/2014/main" id="{A4B8830D-5A15-445A-8CD1-2256DB01FA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0863" y="2987675"/>
                  <a:ext cx="515937" cy="561975"/>
                </a:xfrm>
                <a:custGeom>
                  <a:avLst/>
                  <a:gdLst>
                    <a:gd name="T0" fmla="*/ 1355 w 1435"/>
                    <a:gd name="T1" fmla="*/ 0 h 1563"/>
                    <a:gd name="T2" fmla="*/ 84 w 1435"/>
                    <a:gd name="T3" fmla="*/ 0 h 1563"/>
                    <a:gd name="T4" fmla="*/ 5 w 1435"/>
                    <a:gd name="T5" fmla="*/ 79 h 1563"/>
                    <a:gd name="T6" fmla="*/ 5 w 1435"/>
                    <a:gd name="T7" fmla="*/ 763 h 1563"/>
                    <a:gd name="T8" fmla="*/ 236 w 1435"/>
                    <a:gd name="T9" fmla="*/ 763 h 1563"/>
                    <a:gd name="T10" fmla="*/ 236 w 1435"/>
                    <a:gd name="T11" fmla="*/ 461 h 1563"/>
                    <a:gd name="T12" fmla="*/ 354 w 1435"/>
                    <a:gd name="T13" fmla="*/ 343 h 1563"/>
                    <a:gd name="T14" fmla="*/ 608 w 1435"/>
                    <a:gd name="T15" fmla="*/ 343 h 1563"/>
                    <a:gd name="T16" fmla="*/ 726 w 1435"/>
                    <a:gd name="T17" fmla="*/ 461 h 1563"/>
                    <a:gd name="T18" fmla="*/ 726 w 1435"/>
                    <a:gd name="T19" fmla="*/ 724 h 1563"/>
                    <a:gd name="T20" fmla="*/ 1012 w 1435"/>
                    <a:gd name="T21" fmla="*/ 448 h 1563"/>
                    <a:gd name="T22" fmla="*/ 975 w 1435"/>
                    <a:gd name="T23" fmla="*/ 409 h 1563"/>
                    <a:gd name="T24" fmla="*/ 1135 w 1435"/>
                    <a:gd name="T25" fmla="*/ 370 h 1563"/>
                    <a:gd name="T26" fmla="*/ 1090 w 1435"/>
                    <a:gd name="T27" fmla="*/ 527 h 1563"/>
                    <a:gd name="T28" fmla="*/ 1054 w 1435"/>
                    <a:gd name="T29" fmla="*/ 488 h 1563"/>
                    <a:gd name="T30" fmla="*/ 771 w 1435"/>
                    <a:gd name="T31" fmla="*/ 760 h 1563"/>
                    <a:gd name="T32" fmla="*/ 1132 w 1435"/>
                    <a:gd name="T33" fmla="*/ 760 h 1563"/>
                    <a:gd name="T34" fmla="*/ 1132 w 1435"/>
                    <a:gd name="T35" fmla="*/ 705 h 1563"/>
                    <a:gd name="T36" fmla="*/ 1274 w 1435"/>
                    <a:gd name="T37" fmla="*/ 786 h 1563"/>
                    <a:gd name="T38" fmla="*/ 1132 w 1435"/>
                    <a:gd name="T39" fmla="*/ 868 h 1563"/>
                    <a:gd name="T40" fmla="*/ 1132 w 1435"/>
                    <a:gd name="T41" fmla="*/ 813 h 1563"/>
                    <a:gd name="T42" fmla="*/ 771 w 1435"/>
                    <a:gd name="T43" fmla="*/ 813 h 1563"/>
                    <a:gd name="T44" fmla="*/ 1054 w 1435"/>
                    <a:gd name="T45" fmla="*/ 1085 h 1563"/>
                    <a:gd name="T46" fmla="*/ 1090 w 1435"/>
                    <a:gd name="T47" fmla="*/ 1046 h 1563"/>
                    <a:gd name="T48" fmla="*/ 1135 w 1435"/>
                    <a:gd name="T49" fmla="*/ 1203 h 1563"/>
                    <a:gd name="T50" fmla="*/ 975 w 1435"/>
                    <a:gd name="T51" fmla="*/ 1164 h 1563"/>
                    <a:gd name="T52" fmla="*/ 1012 w 1435"/>
                    <a:gd name="T53" fmla="*/ 1125 h 1563"/>
                    <a:gd name="T54" fmla="*/ 721 w 1435"/>
                    <a:gd name="T55" fmla="*/ 855 h 1563"/>
                    <a:gd name="T56" fmla="*/ 721 w 1435"/>
                    <a:gd name="T57" fmla="*/ 1117 h 1563"/>
                    <a:gd name="T58" fmla="*/ 603 w 1435"/>
                    <a:gd name="T59" fmla="*/ 1235 h 1563"/>
                    <a:gd name="T60" fmla="*/ 348 w 1435"/>
                    <a:gd name="T61" fmla="*/ 1235 h 1563"/>
                    <a:gd name="T62" fmla="*/ 231 w 1435"/>
                    <a:gd name="T63" fmla="*/ 1117 h 1563"/>
                    <a:gd name="T64" fmla="*/ 231 w 1435"/>
                    <a:gd name="T65" fmla="*/ 815 h 1563"/>
                    <a:gd name="T66" fmla="*/ 0 w 1435"/>
                    <a:gd name="T67" fmla="*/ 815 h 1563"/>
                    <a:gd name="T68" fmla="*/ 0 w 1435"/>
                    <a:gd name="T69" fmla="*/ 1484 h 1563"/>
                    <a:gd name="T70" fmla="*/ 78 w 1435"/>
                    <a:gd name="T71" fmla="*/ 1562 h 1563"/>
                    <a:gd name="T72" fmla="*/ 1350 w 1435"/>
                    <a:gd name="T73" fmla="*/ 1562 h 1563"/>
                    <a:gd name="T74" fmla="*/ 1429 w 1435"/>
                    <a:gd name="T75" fmla="*/ 1484 h 1563"/>
                    <a:gd name="T76" fmla="*/ 1429 w 1435"/>
                    <a:gd name="T77" fmla="*/ 79 h 1563"/>
                    <a:gd name="T78" fmla="*/ 1355 w 1435"/>
                    <a:gd name="T79" fmla="*/ 0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35" h="1563">
                      <a:moveTo>
                        <a:pt x="1355" y="0"/>
                      </a:moveTo>
                      <a:lnTo>
                        <a:pt x="84" y="0"/>
                      </a:lnTo>
                      <a:cubicBezTo>
                        <a:pt x="39" y="0"/>
                        <a:pt x="5" y="34"/>
                        <a:pt x="5" y="79"/>
                      </a:cubicBezTo>
                      <a:lnTo>
                        <a:pt x="5" y="763"/>
                      </a:lnTo>
                      <a:lnTo>
                        <a:pt x="236" y="763"/>
                      </a:lnTo>
                      <a:lnTo>
                        <a:pt x="236" y="461"/>
                      </a:lnTo>
                      <a:cubicBezTo>
                        <a:pt x="236" y="396"/>
                        <a:pt x="288" y="343"/>
                        <a:pt x="354" y="343"/>
                      </a:cubicBezTo>
                      <a:lnTo>
                        <a:pt x="608" y="343"/>
                      </a:lnTo>
                      <a:cubicBezTo>
                        <a:pt x="674" y="343"/>
                        <a:pt x="726" y="396"/>
                        <a:pt x="726" y="461"/>
                      </a:cubicBezTo>
                      <a:lnTo>
                        <a:pt x="726" y="724"/>
                      </a:lnTo>
                      <a:lnTo>
                        <a:pt x="1012" y="448"/>
                      </a:lnTo>
                      <a:lnTo>
                        <a:pt x="975" y="409"/>
                      </a:lnTo>
                      <a:lnTo>
                        <a:pt x="1135" y="370"/>
                      </a:lnTo>
                      <a:lnTo>
                        <a:pt x="1090" y="527"/>
                      </a:lnTo>
                      <a:lnTo>
                        <a:pt x="1054" y="488"/>
                      </a:lnTo>
                      <a:lnTo>
                        <a:pt x="771" y="760"/>
                      </a:lnTo>
                      <a:lnTo>
                        <a:pt x="1132" y="760"/>
                      </a:lnTo>
                      <a:lnTo>
                        <a:pt x="1132" y="705"/>
                      </a:lnTo>
                      <a:lnTo>
                        <a:pt x="1274" y="786"/>
                      </a:lnTo>
                      <a:lnTo>
                        <a:pt x="1132" y="868"/>
                      </a:lnTo>
                      <a:lnTo>
                        <a:pt x="1132" y="813"/>
                      </a:lnTo>
                      <a:lnTo>
                        <a:pt x="771" y="813"/>
                      </a:lnTo>
                      <a:lnTo>
                        <a:pt x="1054" y="1085"/>
                      </a:lnTo>
                      <a:lnTo>
                        <a:pt x="1090" y="1046"/>
                      </a:lnTo>
                      <a:lnTo>
                        <a:pt x="1135" y="1203"/>
                      </a:lnTo>
                      <a:lnTo>
                        <a:pt x="975" y="1164"/>
                      </a:lnTo>
                      <a:lnTo>
                        <a:pt x="1012" y="1125"/>
                      </a:lnTo>
                      <a:lnTo>
                        <a:pt x="721" y="855"/>
                      </a:lnTo>
                      <a:lnTo>
                        <a:pt x="721" y="1117"/>
                      </a:lnTo>
                      <a:cubicBezTo>
                        <a:pt x="721" y="1182"/>
                        <a:pt x="668" y="1235"/>
                        <a:pt x="603" y="1235"/>
                      </a:cubicBezTo>
                      <a:lnTo>
                        <a:pt x="348" y="1235"/>
                      </a:lnTo>
                      <a:cubicBezTo>
                        <a:pt x="283" y="1235"/>
                        <a:pt x="231" y="1182"/>
                        <a:pt x="231" y="1117"/>
                      </a:cubicBezTo>
                      <a:lnTo>
                        <a:pt x="231" y="815"/>
                      </a:lnTo>
                      <a:lnTo>
                        <a:pt x="0" y="815"/>
                      </a:lnTo>
                      <a:lnTo>
                        <a:pt x="0" y="1484"/>
                      </a:lnTo>
                      <a:cubicBezTo>
                        <a:pt x="0" y="1528"/>
                        <a:pt x="34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4" y="37"/>
                        <a:pt x="1400" y="0"/>
                        <a:pt x="1355" y="0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38">
                  <a:extLst>
                    <a:ext uri="{FF2B5EF4-FFF2-40B4-BE49-F238E27FC236}">
                      <a16:creationId xmlns:a16="http://schemas.microsoft.com/office/drawing/2014/main" id="{18F496BD-E5B2-4DD1-B240-D2A90A3EA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4050" y="3132138"/>
                  <a:ext cx="136525" cy="280987"/>
                </a:xfrm>
                <a:custGeom>
                  <a:avLst/>
                  <a:gdLst>
                    <a:gd name="T0" fmla="*/ 0 w 381"/>
                    <a:gd name="T1" fmla="*/ 417 h 782"/>
                    <a:gd name="T2" fmla="*/ 0 w 381"/>
                    <a:gd name="T3" fmla="*/ 718 h 782"/>
                    <a:gd name="T4" fmla="*/ 63 w 381"/>
                    <a:gd name="T5" fmla="*/ 781 h 782"/>
                    <a:gd name="T6" fmla="*/ 317 w 381"/>
                    <a:gd name="T7" fmla="*/ 781 h 782"/>
                    <a:gd name="T8" fmla="*/ 380 w 381"/>
                    <a:gd name="T9" fmla="*/ 718 h 782"/>
                    <a:gd name="T10" fmla="*/ 380 w 381"/>
                    <a:gd name="T11" fmla="*/ 63 h 782"/>
                    <a:gd name="T12" fmla="*/ 317 w 381"/>
                    <a:gd name="T13" fmla="*/ 0 h 782"/>
                    <a:gd name="T14" fmla="*/ 63 w 381"/>
                    <a:gd name="T15" fmla="*/ 0 h 782"/>
                    <a:gd name="T16" fmla="*/ 0 w 381"/>
                    <a:gd name="T17" fmla="*/ 63 h 782"/>
                    <a:gd name="T18" fmla="*/ 0 w 381"/>
                    <a:gd name="T19" fmla="*/ 364 h 782"/>
                    <a:gd name="T20" fmla="*/ 202 w 381"/>
                    <a:gd name="T21" fmla="*/ 364 h 782"/>
                    <a:gd name="T22" fmla="*/ 202 w 381"/>
                    <a:gd name="T23" fmla="*/ 309 h 782"/>
                    <a:gd name="T24" fmla="*/ 344 w 381"/>
                    <a:gd name="T25" fmla="*/ 391 h 782"/>
                    <a:gd name="T26" fmla="*/ 202 w 381"/>
                    <a:gd name="T27" fmla="*/ 472 h 782"/>
                    <a:gd name="T28" fmla="*/ 202 w 381"/>
                    <a:gd name="T29" fmla="*/ 417 h 782"/>
                    <a:gd name="T30" fmla="*/ 0 w 381"/>
                    <a:gd name="T31" fmla="*/ 417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1" h="782">
                      <a:moveTo>
                        <a:pt x="0" y="417"/>
                      </a:moveTo>
                      <a:lnTo>
                        <a:pt x="0" y="718"/>
                      </a:lnTo>
                      <a:cubicBezTo>
                        <a:pt x="0" y="752"/>
                        <a:pt x="29" y="781"/>
                        <a:pt x="63" y="781"/>
                      </a:cubicBezTo>
                      <a:lnTo>
                        <a:pt x="317" y="781"/>
                      </a:lnTo>
                      <a:cubicBezTo>
                        <a:pt x="351" y="781"/>
                        <a:pt x="380" y="752"/>
                        <a:pt x="380" y="718"/>
                      </a:cubicBezTo>
                      <a:lnTo>
                        <a:pt x="380" y="63"/>
                      </a:lnTo>
                      <a:cubicBezTo>
                        <a:pt x="380" y="29"/>
                        <a:pt x="351" y="0"/>
                        <a:pt x="317" y="0"/>
                      </a:cubicBezTo>
                      <a:lnTo>
                        <a:pt x="63" y="0"/>
                      </a:lnTo>
                      <a:cubicBezTo>
                        <a:pt x="29" y="0"/>
                        <a:pt x="0" y="29"/>
                        <a:pt x="0" y="63"/>
                      </a:cubicBezTo>
                      <a:lnTo>
                        <a:pt x="0" y="364"/>
                      </a:lnTo>
                      <a:lnTo>
                        <a:pt x="202" y="364"/>
                      </a:lnTo>
                      <a:lnTo>
                        <a:pt x="202" y="309"/>
                      </a:lnTo>
                      <a:lnTo>
                        <a:pt x="344" y="391"/>
                      </a:lnTo>
                      <a:lnTo>
                        <a:pt x="202" y="472"/>
                      </a:lnTo>
                      <a:lnTo>
                        <a:pt x="202" y="417"/>
                      </a:lnTo>
                      <a:lnTo>
                        <a:pt x="0" y="417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F6E7B84-AEF6-4239-96A3-C500903663CA}"/>
                </a:ext>
              </a:extLst>
            </p:cNvPr>
            <p:cNvSpPr/>
            <p:nvPr/>
          </p:nvSpPr>
          <p:spPr>
            <a:xfrm>
              <a:off x="4628809" y="2080188"/>
              <a:ext cx="805942" cy="406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Load</a:t>
              </a:r>
              <a:b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</a:b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Balancer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2993823-CC8F-4553-AF11-EE24603142EC}"/>
              </a:ext>
            </a:extLst>
          </p:cNvPr>
          <p:cNvGrpSpPr/>
          <p:nvPr/>
        </p:nvGrpSpPr>
        <p:grpSpPr>
          <a:xfrm>
            <a:off x="8520561" y="8627148"/>
            <a:ext cx="1811472" cy="1573381"/>
            <a:chOff x="1526247" y="1468849"/>
            <a:chExt cx="805942" cy="79603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081A3E5-9568-4B24-9CC1-C41EE8C98B17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E6EB240-007C-4FF0-A821-F25660138A4B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8978A72-F2F7-468C-AF82-7A4821A19DBE}"/>
                  </a:ext>
                </a:extLst>
              </p:cNvPr>
              <p:cNvGrpSpPr/>
              <p:nvPr/>
            </p:nvGrpSpPr>
            <p:grpSpPr>
              <a:xfrm>
                <a:off x="1718972" y="1844483"/>
                <a:ext cx="426432" cy="464483"/>
                <a:chOff x="3690938" y="2987675"/>
                <a:chExt cx="515937" cy="561975"/>
              </a:xfrm>
            </p:grpSpPr>
            <p:sp>
              <p:nvSpPr>
                <p:cNvPr id="150" name="Freeform 70">
                  <a:extLst>
                    <a:ext uri="{FF2B5EF4-FFF2-40B4-BE49-F238E27FC236}">
                      <a16:creationId xmlns:a16="http://schemas.microsoft.com/office/drawing/2014/main" id="{28E64A4A-D2AB-4CD9-9452-8A023E58A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71">
                  <a:extLst>
                    <a:ext uri="{FF2B5EF4-FFF2-40B4-BE49-F238E27FC236}">
                      <a16:creationId xmlns:a16="http://schemas.microsoft.com/office/drawing/2014/main" id="{5F7797E1-3AB3-49B3-B02F-B4421E81D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8" y="2987675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61ED4C5-CE1B-4C0F-91B5-AEE3EF5A928E}"/>
                </a:ext>
              </a:extLst>
            </p:cNvPr>
            <p:cNvSpPr/>
            <p:nvPr/>
          </p:nvSpPr>
          <p:spPr>
            <a:xfrm>
              <a:off x="1526247" y="2066318"/>
              <a:ext cx="805942" cy="198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Bastion Host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F02F326-ECF4-44F5-BCD2-9482CFA38C7A}"/>
              </a:ext>
            </a:extLst>
          </p:cNvPr>
          <p:cNvGrpSpPr/>
          <p:nvPr/>
        </p:nvGrpSpPr>
        <p:grpSpPr>
          <a:xfrm rot="10800000" flipH="1">
            <a:off x="6919074" y="7184139"/>
            <a:ext cx="1872122" cy="2070717"/>
            <a:chOff x="8258248" y="5593657"/>
            <a:chExt cx="558905" cy="518612"/>
          </a:xfrm>
        </p:grpSpPr>
        <p:cxnSp>
          <p:nvCxnSpPr>
            <p:cNvPr id="156" name="Elbow Connector 38">
              <a:extLst>
                <a:ext uri="{FF2B5EF4-FFF2-40B4-BE49-F238E27FC236}">
                  <a16:creationId xmlns:a16="http://schemas.microsoft.com/office/drawing/2014/main" id="{84C7132D-A54D-45FC-9A53-6BA5CB25DCCA}"/>
                </a:ext>
              </a:extLst>
            </p:cNvPr>
            <p:cNvCxnSpPr>
              <a:cxnSpLocks/>
              <a:stCxn id="84" idx="3"/>
              <a:endCxn id="119" idx="1"/>
            </p:cNvCxnSpPr>
            <p:nvPr/>
          </p:nvCxnSpPr>
          <p:spPr>
            <a:xfrm rot="10800000" flipH="1" flipV="1">
              <a:off x="8258248" y="6022624"/>
              <a:ext cx="558770" cy="89645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57" name="Elbow Connector 39">
              <a:extLst>
                <a:ext uri="{FF2B5EF4-FFF2-40B4-BE49-F238E27FC236}">
                  <a16:creationId xmlns:a16="http://schemas.microsoft.com/office/drawing/2014/main" id="{49F03BA3-F0CE-490A-AF10-CB98F8F34673}"/>
                </a:ext>
              </a:extLst>
            </p:cNvPr>
            <p:cNvCxnSpPr>
              <a:cxnSpLocks/>
              <a:stCxn id="84" idx="3"/>
              <a:endCxn id="148" idx="1"/>
            </p:cNvCxnSpPr>
            <p:nvPr/>
          </p:nvCxnSpPr>
          <p:spPr>
            <a:xfrm rot="10800000" flipH="1">
              <a:off x="8258250" y="5593660"/>
              <a:ext cx="558903" cy="42896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9B88F93-0FCB-4824-BF15-8449BC6815E4}"/>
              </a:ext>
            </a:extLst>
          </p:cNvPr>
          <p:cNvSpPr/>
          <p:nvPr/>
        </p:nvSpPr>
        <p:spPr>
          <a:xfrm>
            <a:off x="12133364" y="70269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E8912B1-8CE0-4C58-ABBA-A31F1BA98FE7}"/>
              </a:ext>
            </a:extLst>
          </p:cNvPr>
          <p:cNvGrpSpPr/>
          <p:nvPr/>
        </p:nvGrpSpPr>
        <p:grpSpPr>
          <a:xfrm>
            <a:off x="11963460" y="6877708"/>
            <a:ext cx="1490472" cy="1256969"/>
            <a:chOff x="10000340" y="2625219"/>
            <a:chExt cx="863192" cy="714006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F82A8A4-E784-47F4-9F41-4A3E1B14B3DC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386C764E-4066-4D1B-ADB4-5A7AD83AD1B6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170" name="Freeform 4">
                  <a:extLst>
                    <a:ext uri="{FF2B5EF4-FFF2-40B4-BE49-F238E27FC236}">
                      <a16:creationId xmlns:a16="http://schemas.microsoft.com/office/drawing/2014/main" id="{B9E75236-809E-4B9F-9D67-7E544E747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5">
                  <a:extLst>
                    <a:ext uri="{FF2B5EF4-FFF2-40B4-BE49-F238E27FC236}">
                      <a16:creationId xmlns:a16="http://schemas.microsoft.com/office/drawing/2014/main" id="{4F69F1AC-5AAB-4008-8F99-A33B50DD2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6">
                  <a:extLst>
                    <a:ext uri="{FF2B5EF4-FFF2-40B4-BE49-F238E27FC236}">
                      <a16:creationId xmlns:a16="http://schemas.microsoft.com/office/drawing/2014/main" id="{C8CA5D8F-805B-4C41-84E0-32DB25D6A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7">
                  <a:extLst>
                    <a:ext uri="{FF2B5EF4-FFF2-40B4-BE49-F238E27FC236}">
                      <a16:creationId xmlns:a16="http://schemas.microsoft.com/office/drawing/2014/main" id="{B69FAA18-4ADC-4F88-AA00-E54013A34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8">
                  <a:extLst>
                    <a:ext uri="{FF2B5EF4-FFF2-40B4-BE49-F238E27FC236}">
                      <a16:creationId xmlns:a16="http://schemas.microsoft.com/office/drawing/2014/main" id="{4B1EC859-DB4C-4CDF-8C1E-BEBA4E9EC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 9">
                  <a:extLst>
                    <a:ext uri="{FF2B5EF4-FFF2-40B4-BE49-F238E27FC236}">
                      <a16:creationId xmlns:a16="http://schemas.microsoft.com/office/drawing/2014/main" id="{68822041-93AF-4E7E-9CA5-0BD1DBA60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575F5A3-B379-497D-82B1-F206837F717A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8784262-DF38-4FFC-8A1C-C59DDDE6D90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5C9FF81-1308-421D-8CA2-D079B865ABF2}"/>
              </a:ext>
            </a:extLst>
          </p:cNvPr>
          <p:cNvGrpSpPr/>
          <p:nvPr/>
        </p:nvGrpSpPr>
        <p:grpSpPr>
          <a:xfrm>
            <a:off x="11875435" y="8566643"/>
            <a:ext cx="1490472" cy="1223058"/>
            <a:chOff x="3674869" y="4079936"/>
            <a:chExt cx="595644" cy="1473481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884A0AB-33BE-4CD7-AD94-A61F693E6864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EDA5BC4-F971-497B-9EC4-2D75A8C4C8C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0" name="Freeform 28">
                <a:extLst>
                  <a:ext uri="{FF2B5EF4-FFF2-40B4-BE49-F238E27FC236}">
                    <a16:creationId xmlns:a16="http://schemas.microsoft.com/office/drawing/2014/main" id="{647ACF1C-4B27-451E-9A5E-EEE4DD3AA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BC9E33-12E3-455B-8752-4F054F902762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D1423EB-5C36-406F-9447-7DCF5B2F8F19}"/>
              </a:ext>
            </a:extLst>
          </p:cNvPr>
          <p:cNvGrpSpPr/>
          <p:nvPr/>
        </p:nvGrpSpPr>
        <p:grpSpPr>
          <a:xfrm>
            <a:off x="14590271" y="7592087"/>
            <a:ext cx="1811472" cy="2011911"/>
            <a:chOff x="1526247" y="1468849"/>
            <a:chExt cx="805942" cy="101790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5C93891-E416-4432-A1B6-E66ED774A15E}"/>
                </a:ext>
              </a:extLst>
            </p:cNvPr>
            <p:cNvGrpSpPr/>
            <p:nvPr/>
          </p:nvGrpSpPr>
          <p:grpSpPr>
            <a:xfrm>
              <a:off x="1646655" y="1468849"/>
              <a:ext cx="582945" cy="635162"/>
              <a:chOff x="1646655" y="1758788"/>
              <a:chExt cx="582945" cy="63516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631EE7D-140F-493B-A08E-5E48D6016CA8}"/>
                  </a:ext>
                </a:extLst>
              </p:cNvPr>
              <p:cNvSpPr/>
              <p:nvPr/>
            </p:nvSpPr>
            <p:spPr>
              <a:xfrm>
                <a:off x="1646655" y="1758788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4F815362-DB12-4586-AAAF-5B60C45F536F}"/>
                  </a:ext>
                </a:extLst>
              </p:cNvPr>
              <p:cNvGrpSpPr/>
              <p:nvPr/>
            </p:nvGrpSpPr>
            <p:grpSpPr>
              <a:xfrm>
                <a:off x="1718972" y="1844482"/>
                <a:ext cx="426432" cy="464483"/>
                <a:chOff x="3690939" y="2987674"/>
                <a:chExt cx="515937" cy="561975"/>
              </a:xfrm>
            </p:grpSpPr>
            <p:sp>
              <p:nvSpPr>
                <p:cNvPr id="201" name="Freeform 70">
                  <a:extLst>
                    <a:ext uri="{FF2B5EF4-FFF2-40B4-BE49-F238E27FC236}">
                      <a16:creationId xmlns:a16="http://schemas.microsoft.com/office/drawing/2014/main" id="{231FC491-CB37-4C81-A601-717C97158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413" y="3379788"/>
                  <a:ext cx="34925" cy="34925"/>
                </a:xfrm>
                <a:custGeom>
                  <a:avLst/>
                  <a:gdLst>
                    <a:gd name="T0" fmla="*/ 47 w 95"/>
                    <a:gd name="T1" fmla="*/ 94 h 95"/>
                    <a:gd name="T2" fmla="*/ 94 w 95"/>
                    <a:gd name="T3" fmla="*/ 47 h 95"/>
                    <a:gd name="T4" fmla="*/ 47 w 95"/>
                    <a:gd name="T5" fmla="*/ 0 h 95"/>
                    <a:gd name="T6" fmla="*/ 0 w 95"/>
                    <a:gd name="T7" fmla="*/ 47 h 95"/>
                    <a:gd name="T8" fmla="*/ 47 w 95"/>
                    <a:gd name="T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5">
                      <a:moveTo>
                        <a:pt x="47" y="94"/>
                      </a:moveTo>
                      <a:cubicBezTo>
                        <a:pt x="73" y="94"/>
                        <a:pt x="94" y="73"/>
                        <a:pt x="94" y="47"/>
                      </a:cubicBezTo>
                      <a:cubicBezTo>
                        <a:pt x="94" y="21"/>
                        <a:pt x="73" y="0"/>
                        <a:pt x="47" y="0"/>
                      </a:cubicBezTo>
                      <a:cubicBezTo>
                        <a:pt x="21" y="0"/>
                        <a:pt x="0" y="21"/>
                        <a:pt x="0" y="47"/>
                      </a:cubicBezTo>
                      <a:cubicBezTo>
                        <a:pt x="0" y="73"/>
                        <a:pt x="21" y="94"/>
                        <a:pt x="47" y="9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 71">
                  <a:extLst>
                    <a:ext uri="{FF2B5EF4-FFF2-40B4-BE49-F238E27FC236}">
                      <a16:creationId xmlns:a16="http://schemas.microsoft.com/office/drawing/2014/main" id="{AB09B39F-C27B-4976-B3F9-9CCEDAAE2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0939" y="2987674"/>
                  <a:ext cx="515937" cy="561975"/>
                </a:xfrm>
                <a:custGeom>
                  <a:avLst/>
                  <a:gdLst>
                    <a:gd name="T0" fmla="*/ 78 w 1432"/>
                    <a:gd name="T1" fmla="*/ 0 h 1563"/>
                    <a:gd name="T2" fmla="*/ 0 w 1432"/>
                    <a:gd name="T3" fmla="*/ 1484 h 1563"/>
                    <a:gd name="T4" fmla="*/ 1350 w 1432"/>
                    <a:gd name="T5" fmla="*/ 1562 h 1563"/>
                    <a:gd name="T6" fmla="*/ 1429 w 1432"/>
                    <a:gd name="T7" fmla="*/ 79 h 1563"/>
                    <a:gd name="T8" fmla="*/ 569 w 1432"/>
                    <a:gd name="T9" fmla="*/ 412 h 1563"/>
                    <a:gd name="T10" fmla="*/ 569 w 1432"/>
                    <a:gd name="T11" fmla="*/ 317 h 1563"/>
                    <a:gd name="T12" fmla="*/ 828 w 1432"/>
                    <a:gd name="T13" fmla="*/ 283 h 1563"/>
                    <a:gd name="T14" fmla="*/ 862 w 1432"/>
                    <a:gd name="T15" fmla="*/ 401 h 1563"/>
                    <a:gd name="T16" fmla="*/ 862 w 1432"/>
                    <a:gd name="T17" fmla="*/ 545 h 1563"/>
                    <a:gd name="T18" fmla="*/ 603 w 1432"/>
                    <a:gd name="T19" fmla="*/ 579 h 1563"/>
                    <a:gd name="T20" fmla="*/ 569 w 1432"/>
                    <a:gd name="T21" fmla="*/ 412 h 1563"/>
                    <a:gd name="T22" fmla="*/ 569 w 1432"/>
                    <a:gd name="T23" fmla="*/ 755 h 1563"/>
                    <a:gd name="T24" fmla="*/ 603 w 1432"/>
                    <a:gd name="T25" fmla="*/ 637 h 1563"/>
                    <a:gd name="T26" fmla="*/ 862 w 1432"/>
                    <a:gd name="T27" fmla="*/ 671 h 1563"/>
                    <a:gd name="T28" fmla="*/ 862 w 1432"/>
                    <a:gd name="T29" fmla="*/ 765 h 1563"/>
                    <a:gd name="T30" fmla="*/ 828 w 1432"/>
                    <a:gd name="T31" fmla="*/ 933 h 1563"/>
                    <a:gd name="T32" fmla="*/ 569 w 1432"/>
                    <a:gd name="T33" fmla="*/ 899 h 1563"/>
                    <a:gd name="T34" fmla="*/ 225 w 1432"/>
                    <a:gd name="T35" fmla="*/ 412 h 1563"/>
                    <a:gd name="T36" fmla="*/ 225 w 1432"/>
                    <a:gd name="T37" fmla="*/ 317 h 1563"/>
                    <a:gd name="T38" fmla="*/ 485 w 1432"/>
                    <a:gd name="T39" fmla="*/ 283 h 1563"/>
                    <a:gd name="T40" fmla="*/ 519 w 1432"/>
                    <a:gd name="T41" fmla="*/ 401 h 1563"/>
                    <a:gd name="T42" fmla="*/ 519 w 1432"/>
                    <a:gd name="T43" fmla="*/ 545 h 1563"/>
                    <a:gd name="T44" fmla="*/ 259 w 1432"/>
                    <a:gd name="T45" fmla="*/ 579 h 1563"/>
                    <a:gd name="T46" fmla="*/ 225 w 1432"/>
                    <a:gd name="T47" fmla="*/ 412 h 1563"/>
                    <a:gd name="T48" fmla="*/ 225 w 1432"/>
                    <a:gd name="T49" fmla="*/ 755 h 1563"/>
                    <a:gd name="T50" fmla="*/ 259 w 1432"/>
                    <a:gd name="T51" fmla="*/ 637 h 1563"/>
                    <a:gd name="T52" fmla="*/ 519 w 1432"/>
                    <a:gd name="T53" fmla="*/ 671 h 1563"/>
                    <a:gd name="T54" fmla="*/ 519 w 1432"/>
                    <a:gd name="T55" fmla="*/ 765 h 1563"/>
                    <a:gd name="T56" fmla="*/ 485 w 1432"/>
                    <a:gd name="T57" fmla="*/ 933 h 1563"/>
                    <a:gd name="T58" fmla="*/ 225 w 1432"/>
                    <a:gd name="T59" fmla="*/ 899 h 1563"/>
                    <a:gd name="T60" fmla="*/ 1158 w 1432"/>
                    <a:gd name="T61" fmla="*/ 1282 h 1563"/>
                    <a:gd name="T62" fmla="*/ 225 w 1432"/>
                    <a:gd name="T63" fmla="*/ 1237 h 1563"/>
                    <a:gd name="T64" fmla="*/ 1203 w 1432"/>
                    <a:gd name="T65" fmla="*/ 991 h 1563"/>
                    <a:gd name="T66" fmla="*/ 1158 w 1432"/>
                    <a:gd name="T67" fmla="*/ 1282 h 1563"/>
                    <a:gd name="T68" fmla="*/ 1203 w 1432"/>
                    <a:gd name="T69" fmla="*/ 765 h 1563"/>
                    <a:gd name="T70" fmla="*/ 1169 w 1432"/>
                    <a:gd name="T71" fmla="*/ 933 h 1563"/>
                    <a:gd name="T72" fmla="*/ 909 w 1432"/>
                    <a:gd name="T73" fmla="*/ 899 h 1563"/>
                    <a:gd name="T74" fmla="*/ 909 w 1432"/>
                    <a:gd name="T75" fmla="*/ 755 h 1563"/>
                    <a:gd name="T76" fmla="*/ 944 w 1432"/>
                    <a:gd name="T77" fmla="*/ 637 h 1563"/>
                    <a:gd name="T78" fmla="*/ 1203 w 1432"/>
                    <a:gd name="T79" fmla="*/ 671 h 1563"/>
                    <a:gd name="T80" fmla="*/ 1203 w 1432"/>
                    <a:gd name="T81" fmla="*/ 401 h 1563"/>
                    <a:gd name="T82" fmla="*/ 1203 w 1432"/>
                    <a:gd name="T83" fmla="*/ 545 h 1563"/>
                    <a:gd name="T84" fmla="*/ 944 w 1432"/>
                    <a:gd name="T85" fmla="*/ 579 h 1563"/>
                    <a:gd name="T86" fmla="*/ 909 w 1432"/>
                    <a:gd name="T87" fmla="*/ 412 h 1563"/>
                    <a:gd name="T88" fmla="*/ 909 w 1432"/>
                    <a:gd name="T89" fmla="*/ 317 h 1563"/>
                    <a:gd name="T90" fmla="*/ 1169 w 1432"/>
                    <a:gd name="T91" fmla="*/ 283 h 1563"/>
                    <a:gd name="T92" fmla="*/ 1203 w 1432"/>
                    <a:gd name="T93" fmla="*/ 401 h 15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2" h="1563">
                      <a:moveTo>
                        <a:pt x="1350" y="0"/>
                      </a:moveTo>
                      <a:lnTo>
                        <a:pt x="78" y="0"/>
                      </a:lnTo>
                      <a:cubicBezTo>
                        <a:pt x="34" y="0"/>
                        <a:pt x="0" y="34"/>
                        <a:pt x="0" y="79"/>
                      </a:cubicBezTo>
                      <a:lnTo>
                        <a:pt x="0" y="1484"/>
                      </a:lnTo>
                      <a:cubicBezTo>
                        <a:pt x="0" y="1528"/>
                        <a:pt x="36" y="1562"/>
                        <a:pt x="78" y="1562"/>
                      </a:cubicBezTo>
                      <a:lnTo>
                        <a:pt x="1350" y="1562"/>
                      </a:lnTo>
                      <a:cubicBezTo>
                        <a:pt x="1394" y="1562"/>
                        <a:pt x="1429" y="1528"/>
                        <a:pt x="1429" y="1484"/>
                      </a:cubicBezTo>
                      <a:lnTo>
                        <a:pt x="1429" y="79"/>
                      </a:lnTo>
                      <a:cubicBezTo>
                        <a:pt x="1431" y="37"/>
                        <a:pt x="1394" y="0"/>
                        <a:pt x="1350" y="0"/>
                      </a:cubicBezTo>
                      <a:close/>
                      <a:moveTo>
                        <a:pt x="569" y="412"/>
                      </a:moveTo>
                      <a:lnTo>
                        <a:pt x="569" y="401"/>
                      </a:lnTo>
                      <a:lnTo>
                        <a:pt x="569" y="317"/>
                      </a:lnTo>
                      <a:cubicBezTo>
                        <a:pt x="569" y="299"/>
                        <a:pt x="584" y="283"/>
                        <a:pt x="603" y="283"/>
                      </a:cubicBezTo>
                      <a:lnTo>
                        <a:pt x="828" y="283"/>
                      </a:lnTo>
                      <a:cubicBezTo>
                        <a:pt x="847" y="283"/>
                        <a:pt x="862" y="299"/>
                        <a:pt x="862" y="317"/>
                      </a:cubicBezTo>
                      <a:lnTo>
                        <a:pt x="862" y="401"/>
                      </a:lnTo>
                      <a:lnTo>
                        <a:pt x="862" y="412"/>
                      </a:lnTo>
                      <a:lnTo>
                        <a:pt x="862" y="545"/>
                      </a:lnTo>
                      <a:cubicBezTo>
                        <a:pt x="862" y="564"/>
                        <a:pt x="847" y="579"/>
                        <a:pt x="828" y="579"/>
                      </a:cubicBezTo>
                      <a:lnTo>
                        <a:pt x="603" y="579"/>
                      </a:lnTo>
                      <a:cubicBezTo>
                        <a:pt x="584" y="579"/>
                        <a:pt x="569" y="564"/>
                        <a:pt x="569" y="545"/>
                      </a:cubicBezTo>
                      <a:lnTo>
                        <a:pt x="569" y="412"/>
                      </a:lnTo>
                      <a:close/>
                      <a:moveTo>
                        <a:pt x="569" y="765"/>
                      </a:moveTo>
                      <a:lnTo>
                        <a:pt x="569" y="755"/>
                      </a:lnTo>
                      <a:lnTo>
                        <a:pt x="569" y="671"/>
                      </a:lnTo>
                      <a:cubicBezTo>
                        <a:pt x="569" y="653"/>
                        <a:pt x="584" y="637"/>
                        <a:pt x="603" y="637"/>
                      </a:cubicBezTo>
                      <a:lnTo>
                        <a:pt x="828" y="637"/>
                      </a:lnTo>
                      <a:cubicBezTo>
                        <a:pt x="847" y="637"/>
                        <a:pt x="862" y="653"/>
                        <a:pt x="862" y="671"/>
                      </a:cubicBezTo>
                      <a:lnTo>
                        <a:pt x="862" y="755"/>
                      </a:lnTo>
                      <a:lnTo>
                        <a:pt x="862" y="765"/>
                      </a:lnTo>
                      <a:lnTo>
                        <a:pt x="862" y="899"/>
                      </a:lnTo>
                      <a:cubicBezTo>
                        <a:pt x="862" y="918"/>
                        <a:pt x="847" y="933"/>
                        <a:pt x="828" y="933"/>
                      </a:cubicBezTo>
                      <a:lnTo>
                        <a:pt x="603" y="933"/>
                      </a:lnTo>
                      <a:cubicBezTo>
                        <a:pt x="584" y="933"/>
                        <a:pt x="569" y="918"/>
                        <a:pt x="569" y="899"/>
                      </a:cubicBezTo>
                      <a:lnTo>
                        <a:pt x="569" y="765"/>
                      </a:lnTo>
                      <a:close/>
                      <a:moveTo>
                        <a:pt x="225" y="412"/>
                      </a:moveTo>
                      <a:lnTo>
                        <a:pt x="225" y="401"/>
                      </a:lnTo>
                      <a:lnTo>
                        <a:pt x="225" y="317"/>
                      </a:lnTo>
                      <a:cubicBezTo>
                        <a:pt x="225" y="299"/>
                        <a:pt x="241" y="283"/>
                        <a:pt x="259" y="283"/>
                      </a:cubicBezTo>
                      <a:lnTo>
                        <a:pt x="485" y="283"/>
                      </a:lnTo>
                      <a:cubicBezTo>
                        <a:pt x="503" y="283"/>
                        <a:pt x="519" y="299"/>
                        <a:pt x="519" y="317"/>
                      </a:cubicBezTo>
                      <a:lnTo>
                        <a:pt x="519" y="401"/>
                      </a:lnTo>
                      <a:lnTo>
                        <a:pt x="519" y="412"/>
                      </a:lnTo>
                      <a:lnTo>
                        <a:pt x="519" y="545"/>
                      </a:lnTo>
                      <a:cubicBezTo>
                        <a:pt x="519" y="564"/>
                        <a:pt x="503" y="579"/>
                        <a:pt x="485" y="579"/>
                      </a:cubicBezTo>
                      <a:lnTo>
                        <a:pt x="259" y="579"/>
                      </a:lnTo>
                      <a:cubicBezTo>
                        <a:pt x="241" y="579"/>
                        <a:pt x="225" y="564"/>
                        <a:pt x="225" y="545"/>
                      </a:cubicBezTo>
                      <a:lnTo>
                        <a:pt x="225" y="412"/>
                      </a:lnTo>
                      <a:close/>
                      <a:moveTo>
                        <a:pt x="225" y="765"/>
                      </a:moveTo>
                      <a:lnTo>
                        <a:pt x="225" y="755"/>
                      </a:lnTo>
                      <a:lnTo>
                        <a:pt x="225" y="671"/>
                      </a:lnTo>
                      <a:cubicBezTo>
                        <a:pt x="225" y="653"/>
                        <a:pt x="241" y="637"/>
                        <a:pt x="259" y="637"/>
                      </a:cubicBezTo>
                      <a:lnTo>
                        <a:pt x="485" y="637"/>
                      </a:lnTo>
                      <a:cubicBezTo>
                        <a:pt x="503" y="637"/>
                        <a:pt x="519" y="653"/>
                        <a:pt x="519" y="671"/>
                      </a:cubicBezTo>
                      <a:lnTo>
                        <a:pt x="519" y="755"/>
                      </a:lnTo>
                      <a:lnTo>
                        <a:pt x="519" y="765"/>
                      </a:lnTo>
                      <a:lnTo>
                        <a:pt x="519" y="899"/>
                      </a:lnTo>
                      <a:cubicBezTo>
                        <a:pt x="519" y="918"/>
                        <a:pt x="503" y="933"/>
                        <a:pt x="485" y="933"/>
                      </a:cubicBezTo>
                      <a:lnTo>
                        <a:pt x="259" y="933"/>
                      </a:lnTo>
                      <a:cubicBezTo>
                        <a:pt x="241" y="933"/>
                        <a:pt x="225" y="918"/>
                        <a:pt x="225" y="899"/>
                      </a:cubicBezTo>
                      <a:lnTo>
                        <a:pt x="225" y="765"/>
                      </a:lnTo>
                      <a:close/>
                      <a:moveTo>
                        <a:pt x="1158" y="1282"/>
                      </a:moveTo>
                      <a:lnTo>
                        <a:pt x="270" y="1282"/>
                      </a:lnTo>
                      <a:cubicBezTo>
                        <a:pt x="246" y="1282"/>
                        <a:pt x="225" y="1261"/>
                        <a:pt x="225" y="1237"/>
                      </a:cubicBezTo>
                      <a:lnTo>
                        <a:pt x="225" y="991"/>
                      </a:lnTo>
                      <a:lnTo>
                        <a:pt x="1203" y="991"/>
                      </a:lnTo>
                      <a:lnTo>
                        <a:pt x="1203" y="1237"/>
                      </a:lnTo>
                      <a:cubicBezTo>
                        <a:pt x="1203" y="1261"/>
                        <a:pt x="1182" y="1282"/>
                        <a:pt x="1158" y="1282"/>
                      </a:cubicBezTo>
                      <a:close/>
                      <a:moveTo>
                        <a:pt x="1203" y="755"/>
                      </a:moveTo>
                      <a:lnTo>
                        <a:pt x="1203" y="765"/>
                      </a:lnTo>
                      <a:lnTo>
                        <a:pt x="1203" y="899"/>
                      </a:lnTo>
                      <a:cubicBezTo>
                        <a:pt x="1203" y="918"/>
                        <a:pt x="1187" y="933"/>
                        <a:pt x="1169" y="933"/>
                      </a:cubicBezTo>
                      <a:lnTo>
                        <a:pt x="944" y="933"/>
                      </a:lnTo>
                      <a:cubicBezTo>
                        <a:pt x="925" y="933"/>
                        <a:pt x="909" y="918"/>
                        <a:pt x="909" y="899"/>
                      </a:cubicBezTo>
                      <a:lnTo>
                        <a:pt x="909" y="765"/>
                      </a:lnTo>
                      <a:lnTo>
                        <a:pt x="909" y="755"/>
                      </a:lnTo>
                      <a:lnTo>
                        <a:pt x="909" y="671"/>
                      </a:lnTo>
                      <a:cubicBezTo>
                        <a:pt x="909" y="653"/>
                        <a:pt x="925" y="637"/>
                        <a:pt x="944" y="637"/>
                      </a:cubicBezTo>
                      <a:lnTo>
                        <a:pt x="1169" y="637"/>
                      </a:lnTo>
                      <a:cubicBezTo>
                        <a:pt x="1187" y="637"/>
                        <a:pt x="1203" y="653"/>
                        <a:pt x="1203" y="671"/>
                      </a:cubicBezTo>
                      <a:lnTo>
                        <a:pt x="1203" y="755"/>
                      </a:lnTo>
                      <a:close/>
                      <a:moveTo>
                        <a:pt x="1203" y="401"/>
                      </a:moveTo>
                      <a:lnTo>
                        <a:pt x="1203" y="412"/>
                      </a:lnTo>
                      <a:lnTo>
                        <a:pt x="1203" y="545"/>
                      </a:lnTo>
                      <a:cubicBezTo>
                        <a:pt x="1203" y="564"/>
                        <a:pt x="1187" y="579"/>
                        <a:pt x="1169" y="579"/>
                      </a:cubicBezTo>
                      <a:lnTo>
                        <a:pt x="944" y="579"/>
                      </a:lnTo>
                      <a:cubicBezTo>
                        <a:pt x="925" y="579"/>
                        <a:pt x="909" y="564"/>
                        <a:pt x="909" y="545"/>
                      </a:cubicBezTo>
                      <a:lnTo>
                        <a:pt x="909" y="412"/>
                      </a:lnTo>
                      <a:lnTo>
                        <a:pt x="909" y="401"/>
                      </a:lnTo>
                      <a:lnTo>
                        <a:pt x="909" y="317"/>
                      </a:lnTo>
                      <a:cubicBezTo>
                        <a:pt x="909" y="299"/>
                        <a:pt x="925" y="283"/>
                        <a:pt x="944" y="283"/>
                      </a:cubicBezTo>
                      <a:lnTo>
                        <a:pt x="1169" y="283"/>
                      </a:lnTo>
                      <a:cubicBezTo>
                        <a:pt x="1187" y="283"/>
                        <a:pt x="1203" y="299"/>
                        <a:pt x="1203" y="317"/>
                      </a:cubicBezTo>
                      <a:lnTo>
                        <a:pt x="1203" y="401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3E02DEA-A987-47AA-8071-0B17E32C90D0}"/>
                </a:ext>
              </a:extLst>
            </p:cNvPr>
            <p:cNvSpPr/>
            <p:nvPr/>
          </p:nvSpPr>
          <p:spPr>
            <a:xfrm>
              <a:off x="1526247" y="2066318"/>
              <a:ext cx="805942" cy="420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Application Node</a:t>
              </a:r>
            </a:p>
          </p:txBody>
        </p:sp>
      </p:grpSp>
      <p:pic>
        <p:nvPicPr>
          <p:cNvPr id="240" name="Picture 239">
            <a:extLst>
              <a:ext uri="{FF2B5EF4-FFF2-40B4-BE49-F238E27FC236}">
                <a16:creationId xmlns:a16="http://schemas.microsoft.com/office/drawing/2014/main" id="{2DE8AA42-A131-4B71-97C0-2EACADFA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754" y="7393370"/>
            <a:ext cx="2893292" cy="3200400"/>
          </a:xfrm>
          <a:prstGeom prst="rect">
            <a:avLst/>
          </a:prstGeom>
        </p:spPr>
      </p:pic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9ED725C-730A-419A-A099-6DEE2A290F89}"/>
              </a:ext>
            </a:extLst>
          </p:cNvPr>
          <p:cNvGrpSpPr/>
          <p:nvPr/>
        </p:nvGrpSpPr>
        <p:grpSpPr>
          <a:xfrm flipH="1">
            <a:off x="10120908" y="7184152"/>
            <a:ext cx="2088687" cy="2070703"/>
            <a:chOff x="8224664" y="5593661"/>
            <a:chExt cx="789117" cy="526192"/>
          </a:xfrm>
        </p:grpSpPr>
        <p:cxnSp>
          <p:nvCxnSpPr>
            <p:cNvPr id="248" name="Elbow Connector 38">
              <a:extLst>
                <a:ext uri="{FF2B5EF4-FFF2-40B4-BE49-F238E27FC236}">
                  <a16:creationId xmlns:a16="http://schemas.microsoft.com/office/drawing/2014/main" id="{BA77D702-ED05-4F94-88B7-4C113E579E3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224664" y="5637962"/>
              <a:ext cx="789117" cy="481891"/>
            </a:xfrm>
            <a:prstGeom prst="bentConnector3">
              <a:avLst>
                <a:gd name="adj1" fmla="val 48137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249" name="Elbow Connector 39">
              <a:extLst>
                <a:ext uri="{FF2B5EF4-FFF2-40B4-BE49-F238E27FC236}">
                  <a16:creationId xmlns:a16="http://schemas.microsoft.com/office/drawing/2014/main" id="{E24489AF-75AF-4CD2-AD8B-8313B15D4D7A}"/>
                </a:ext>
              </a:extLst>
            </p:cNvPr>
            <p:cNvCxnSpPr>
              <a:cxnSpLocks/>
              <a:stCxn id="169" idx="1"/>
              <a:endCxn id="119" idx="3"/>
            </p:cNvCxnSpPr>
            <p:nvPr/>
          </p:nvCxnSpPr>
          <p:spPr>
            <a:xfrm rot="10800000" flipH="1">
              <a:off x="8232011" y="5593661"/>
              <a:ext cx="745279" cy="44301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5F5F5F"/>
              </a:solidFill>
              <a:prstDash val="solid"/>
              <a:miter lim="800000"/>
              <a:headEnd type="oval" w="sm" len="sm"/>
              <a:tailEnd type="oval" w="sm" len="sm"/>
            </a:ln>
            <a:effectLst/>
          </p:spPr>
        </p:cxnSp>
      </p:grpSp>
      <p:cxnSp>
        <p:nvCxnSpPr>
          <p:cNvPr id="256" name="Elbow Connector 39">
            <a:extLst>
              <a:ext uri="{FF2B5EF4-FFF2-40B4-BE49-F238E27FC236}">
                <a16:creationId xmlns:a16="http://schemas.microsoft.com/office/drawing/2014/main" id="{B7F80DCD-2DC4-4DA0-A576-B0FFC6F90363}"/>
              </a:ext>
            </a:extLst>
          </p:cNvPr>
          <p:cNvCxnSpPr>
            <a:cxnSpLocks/>
            <a:stCxn id="199" idx="1"/>
            <a:endCxn id="169" idx="3"/>
          </p:cNvCxnSpPr>
          <p:nvPr/>
        </p:nvCxnSpPr>
        <p:spPr>
          <a:xfrm rot="10800000">
            <a:off x="13196708" y="7358489"/>
            <a:ext cx="1664199" cy="861307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pic>
        <p:nvPicPr>
          <p:cNvPr id="265" name="Picture 264">
            <a:extLst>
              <a:ext uri="{FF2B5EF4-FFF2-40B4-BE49-F238E27FC236}">
                <a16:creationId xmlns:a16="http://schemas.microsoft.com/office/drawing/2014/main" id="{48818505-83B8-4575-AFC0-2216723E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8395" y="9784939"/>
            <a:ext cx="1961920" cy="2080824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C3F125BD-AF6B-442A-9641-BFCEEEE7E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8792" y="7507038"/>
            <a:ext cx="2125350" cy="2366523"/>
          </a:xfrm>
          <a:prstGeom prst="rect">
            <a:avLst/>
          </a:prstGeom>
        </p:spPr>
      </p:pic>
      <p:cxnSp>
        <p:nvCxnSpPr>
          <p:cNvPr id="280" name="Elbow Connector 39">
            <a:extLst>
              <a:ext uri="{FF2B5EF4-FFF2-40B4-BE49-F238E27FC236}">
                <a16:creationId xmlns:a16="http://schemas.microsoft.com/office/drawing/2014/main" id="{2594CFA9-FFCB-418A-B903-0587AEFA2D80}"/>
              </a:ext>
            </a:extLst>
          </p:cNvPr>
          <p:cNvCxnSpPr>
            <a:cxnSpLocks/>
            <a:endCxn id="199" idx="3"/>
          </p:cNvCxnSpPr>
          <p:nvPr/>
        </p:nvCxnSpPr>
        <p:spPr>
          <a:xfrm rot="10800000">
            <a:off x="16171161" y="8219796"/>
            <a:ext cx="3145849" cy="774307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286" name="Elbow Connector 39">
            <a:extLst>
              <a:ext uri="{FF2B5EF4-FFF2-40B4-BE49-F238E27FC236}">
                <a16:creationId xmlns:a16="http://schemas.microsoft.com/office/drawing/2014/main" id="{E8A5594A-E814-4BBA-92C0-A024BCF646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56731" y="9423624"/>
            <a:ext cx="2014603" cy="917899"/>
          </a:xfrm>
          <a:prstGeom prst="bentConnector2">
            <a:avLst/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289" name="Elbow Connector 39">
            <a:extLst>
              <a:ext uri="{FF2B5EF4-FFF2-40B4-BE49-F238E27FC236}">
                <a16:creationId xmlns:a16="http://schemas.microsoft.com/office/drawing/2014/main" id="{9F6A157B-AF78-46C7-82CC-C7C746C0DBEF}"/>
              </a:ext>
            </a:extLst>
          </p:cNvPr>
          <p:cNvCxnSpPr>
            <a:cxnSpLocks/>
            <a:stCxn id="273" idx="1"/>
          </p:cNvCxnSpPr>
          <p:nvPr/>
        </p:nvCxnSpPr>
        <p:spPr>
          <a:xfrm rot="10800000" flipV="1">
            <a:off x="20750496" y="8690300"/>
            <a:ext cx="828296" cy="157202"/>
          </a:xfrm>
          <a:prstGeom prst="bentConnector3">
            <a:avLst>
              <a:gd name="adj1" fmla="val 67563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50" name="Picture 349">
            <a:extLst>
              <a:ext uri="{FF2B5EF4-FFF2-40B4-BE49-F238E27FC236}">
                <a16:creationId xmlns:a16="http://schemas.microsoft.com/office/drawing/2014/main" id="{E91CF0AB-DBF3-4DEF-A3C5-FCF62240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9329" y="9819275"/>
            <a:ext cx="1026736" cy="1026736"/>
          </a:xfrm>
          <a:prstGeom prst="rect">
            <a:avLst/>
          </a:prstGeom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A674ED4F-736F-4C48-96F2-7C900F3C3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4570" y="11070426"/>
            <a:ext cx="1329017" cy="1356898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13C9C6D-CFC7-4D56-9FE7-61E41E193A2A}"/>
              </a:ext>
            </a:extLst>
          </p:cNvPr>
          <p:cNvGrpSpPr/>
          <p:nvPr/>
        </p:nvGrpSpPr>
        <p:grpSpPr>
          <a:xfrm>
            <a:off x="19046065" y="5149815"/>
            <a:ext cx="2212900" cy="2001899"/>
            <a:chOff x="1526467" y="2625219"/>
            <a:chExt cx="805942" cy="99454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EBC1EE3-46DF-4E9D-B54D-94B30EDCB800}"/>
                </a:ext>
              </a:extLst>
            </p:cNvPr>
            <p:cNvGrpSpPr/>
            <p:nvPr/>
          </p:nvGrpSpPr>
          <p:grpSpPr>
            <a:xfrm>
              <a:off x="1604613" y="2625219"/>
              <a:ext cx="667030" cy="635162"/>
              <a:chOff x="1604613" y="2882206"/>
              <a:chExt cx="667030" cy="635162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C567ED9-B95D-4352-BA30-773887A21976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601BB99-71A8-4064-AAD0-4E7D23094636}"/>
                  </a:ext>
                </a:extLst>
              </p:cNvPr>
              <p:cNvGrpSpPr/>
              <p:nvPr/>
            </p:nvGrpSpPr>
            <p:grpSpPr>
              <a:xfrm>
                <a:off x="1656521" y="2969368"/>
                <a:ext cx="566827" cy="444801"/>
                <a:chOff x="4667250" y="5094288"/>
                <a:chExt cx="685800" cy="538162"/>
              </a:xfrm>
            </p:grpSpPr>
            <p:sp>
              <p:nvSpPr>
                <p:cNvPr id="114" name="Freeform 53">
                  <a:extLst>
                    <a:ext uri="{FF2B5EF4-FFF2-40B4-BE49-F238E27FC236}">
                      <a16:creationId xmlns:a16="http://schemas.microsoft.com/office/drawing/2014/main" id="{19F536C0-97E3-4EA9-BAE5-977204942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7450" y="5094288"/>
                  <a:ext cx="355600" cy="201612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54">
                  <a:extLst>
                    <a:ext uri="{FF2B5EF4-FFF2-40B4-BE49-F238E27FC236}">
                      <a16:creationId xmlns:a16="http://schemas.microsoft.com/office/drawing/2014/main" id="{331B9950-37CB-4D7F-B36E-A3AD513CD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87963"/>
                  <a:ext cx="127000" cy="112712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55">
                  <a:extLst>
                    <a:ext uri="{FF2B5EF4-FFF2-40B4-BE49-F238E27FC236}">
                      <a16:creationId xmlns:a16="http://schemas.microsoft.com/office/drawing/2014/main" id="{70BD8BFE-F6F0-4192-B05E-F1A404A5B7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285750" cy="285750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2EBFA79-9007-4B70-A48E-B85B8B839D3E}"/>
                </a:ext>
              </a:extLst>
            </p:cNvPr>
            <p:cNvSpPr/>
            <p:nvPr/>
          </p:nvSpPr>
          <p:spPr>
            <a:xfrm>
              <a:off x="1526467" y="3259796"/>
              <a:ext cx="805942" cy="359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1200" dirty="0">
                  <a:solidFill>
                    <a:srgbClr val="5F5F5F"/>
                  </a:solidFill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NAT Gateway</a:t>
              </a: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Elbow Connector 39">
            <a:extLst>
              <a:ext uri="{FF2B5EF4-FFF2-40B4-BE49-F238E27FC236}">
                <a16:creationId xmlns:a16="http://schemas.microsoft.com/office/drawing/2014/main" id="{B20BD769-4A37-413D-942A-E6DDBAFE5088}"/>
              </a:ext>
            </a:extLst>
          </p:cNvPr>
          <p:cNvCxnSpPr>
            <a:cxnSpLocks/>
            <a:stCxn id="111" idx="2"/>
            <a:endCxn id="199" idx="0"/>
          </p:cNvCxnSpPr>
          <p:nvPr/>
        </p:nvCxnSpPr>
        <p:spPr>
          <a:xfrm rot="5400000">
            <a:off x="17614088" y="5053659"/>
            <a:ext cx="440373" cy="4636482"/>
          </a:xfrm>
          <a:prstGeom prst="bentConnector3">
            <a:avLst>
              <a:gd name="adj1" fmla="val 54719"/>
            </a:avLst>
          </a:prstGeom>
          <a:noFill/>
          <a:ln w="31750" cap="flat" cmpd="sng" algn="ctr">
            <a:solidFill>
              <a:srgbClr val="5F5F5F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7294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Creating the VCN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2E62-980C-446F-9C36-3A55B72B27BD}"/>
              </a:ext>
            </a:extLst>
          </p:cNvPr>
          <p:cNvSpPr/>
          <p:nvPr/>
        </p:nvSpPr>
        <p:spPr>
          <a:xfrm>
            <a:off x="3268493" y="4571999"/>
            <a:ext cx="20233531" cy="7996134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ORACLE CLOUD INFRASTRUCTURE (REGION)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1554B-DB30-49D9-B450-68FD829A4A64}"/>
              </a:ext>
            </a:extLst>
          </p:cNvPr>
          <p:cNvSpPr/>
          <p:nvPr/>
        </p:nvSpPr>
        <p:spPr>
          <a:xfrm>
            <a:off x="3949430" y="5525311"/>
            <a:ext cx="17226148" cy="634045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VCN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E11CD-92AE-4BF7-ADE2-9A77F425F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" y="3846023"/>
            <a:ext cx="2246492" cy="2246492"/>
          </a:xfrm>
          <a:prstGeom prst="rect">
            <a:avLst/>
          </a:prstGeom>
          <a:solidFill>
            <a:srgbClr val="E0E2E1"/>
          </a:solidFill>
        </p:spPr>
      </p:pic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A674ED4F-736F-4C48-96F2-7C900F3C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570" y="11070426"/>
            <a:ext cx="1329017" cy="1356898"/>
          </a:xfrm>
          <a:prstGeom prst="rect">
            <a:avLst/>
          </a:prstGeom>
        </p:spPr>
      </p:pic>
      <p:sp>
        <p:nvSpPr>
          <p:cNvPr id="125" name="Title 1">
            <a:extLst>
              <a:ext uri="{FF2B5EF4-FFF2-40B4-BE49-F238E27FC236}">
                <a16:creationId xmlns:a16="http://schemas.microsoft.com/office/drawing/2014/main" id="{C55BDC4A-6D7A-471B-BE05-6B5D67DD91EC}"/>
              </a:ext>
            </a:extLst>
          </p:cNvPr>
          <p:cNvSpPr txBox="1">
            <a:spLocks/>
          </p:cNvSpPr>
          <p:nvPr/>
        </p:nvSpPr>
        <p:spPr>
          <a:xfrm>
            <a:off x="8056885" y="7333925"/>
            <a:ext cx="8669872" cy="272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7200" dirty="0"/>
              <a:t>CIDR: </a:t>
            </a:r>
            <a:r>
              <a:rPr lang="en-US" sz="7200" b="1" dirty="0"/>
              <a:t>10.0.0.0/16</a:t>
            </a:r>
          </a:p>
        </p:txBody>
      </p:sp>
    </p:spTree>
    <p:extLst>
      <p:ext uri="{BB962C8B-B14F-4D97-AF65-F5344CB8AC3E}">
        <p14:creationId xmlns:p14="http://schemas.microsoft.com/office/powerpoint/2010/main" val="207727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DDB16F-C5C9-439D-A6A0-9DBFB35D79DD}"/>
              </a:ext>
            </a:extLst>
          </p:cNvPr>
          <p:cNvSpPr/>
          <p:nvPr/>
        </p:nvSpPr>
        <p:spPr>
          <a:xfrm>
            <a:off x="6235430" y="6496148"/>
            <a:ext cx="5063833" cy="3931901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A4BFA4-1B96-4FBE-AFB5-09E2CF2826A7}"/>
              </a:ext>
            </a:extLst>
          </p:cNvPr>
          <p:cNvSpPr/>
          <p:nvPr/>
        </p:nvSpPr>
        <p:spPr>
          <a:xfrm>
            <a:off x="5855738" y="7210548"/>
            <a:ext cx="1215459" cy="32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7511-E486-4A6C-8119-0C7D55FD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7" y="1059972"/>
            <a:ext cx="20934629" cy="2723224"/>
          </a:xfrm>
        </p:spPr>
        <p:txBody>
          <a:bodyPr>
            <a:normAutofit/>
          </a:bodyPr>
          <a:lstStyle/>
          <a:p>
            <a:r>
              <a:rPr lang="en-US" dirty="0"/>
              <a:t>Creating the public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2E62-980C-446F-9C36-3A55B72B27BD}"/>
              </a:ext>
            </a:extLst>
          </p:cNvPr>
          <p:cNvSpPr/>
          <p:nvPr/>
        </p:nvSpPr>
        <p:spPr>
          <a:xfrm>
            <a:off x="3268493" y="4571999"/>
            <a:ext cx="20233531" cy="7996134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ORACLE CLOUD INFRASTRUCTURE (REGION)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1554B-DB30-49D9-B450-68FD829A4A64}"/>
              </a:ext>
            </a:extLst>
          </p:cNvPr>
          <p:cNvSpPr/>
          <p:nvPr/>
        </p:nvSpPr>
        <p:spPr>
          <a:xfrm>
            <a:off x="3949430" y="5525311"/>
            <a:ext cx="17226148" cy="6340452"/>
          </a:xfrm>
          <a:prstGeom prst="rect">
            <a:avLst/>
          </a:prstGeom>
          <a:noFill/>
          <a:ln w="31750" cap="flat" cmpd="sng" algn="ctr">
            <a:solidFill>
              <a:srgbClr val="FF7700"/>
            </a:solidFill>
            <a:prstDash val="sysDash"/>
          </a:ln>
          <a:effectLst/>
        </p:spPr>
        <p:txBody>
          <a:bodyPr anchor="b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VCN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E11CD-92AE-4BF7-ADE2-9A77F425F0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5" y="3846023"/>
            <a:ext cx="2246492" cy="2246492"/>
          </a:xfrm>
          <a:prstGeom prst="rect">
            <a:avLst/>
          </a:prstGeom>
          <a:solidFill>
            <a:srgbClr val="E0E2E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75BE9B-6069-4137-B292-069AA88DACD1}"/>
              </a:ext>
            </a:extLst>
          </p:cNvPr>
          <p:cNvSpPr/>
          <p:nvPr/>
        </p:nvSpPr>
        <p:spPr>
          <a:xfrm>
            <a:off x="5710136" y="5875506"/>
            <a:ext cx="13363372" cy="4922957"/>
          </a:xfrm>
          <a:prstGeom prst="rect">
            <a:avLst/>
          </a:prstGeom>
          <a:noFill/>
          <a:ln w="19050" cap="flat" cmpd="sng" algn="ctr">
            <a:solidFill>
              <a:srgbClr val="5F5F5F"/>
            </a:solidFill>
            <a:prstDash val="solid"/>
          </a:ln>
          <a:effectLst/>
        </p:spPr>
        <p:txBody>
          <a:bodyPr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Availability Domain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BA2E1C-6266-4B0C-97DD-3FFB29F6E3FB}"/>
              </a:ext>
            </a:extLst>
          </p:cNvPr>
          <p:cNvGrpSpPr/>
          <p:nvPr/>
        </p:nvGrpSpPr>
        <p:grpSpPr>
          <a:xfrm>
            <a:off x="4138149" y="5329000"/>
            <a:ext cx="1744703" cy="1940111"/>
            <a:chOff x="1604613" y="2578672"/>
            <a:chExt cx="842176" cy="9989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060C9F-D48F-4517-94E5-3803848060AA}"/>
                </a:ext>
              </a:extLst>
            </p:cNvPr>
            <p:cNvGrpSpPr/>
            <p:nvPr/>
          </p:nvGrpSpPr>
          <p:grpSpPr>
            <a:xfrm>
              <a:off x="1604613" y="2578672"/>
              <a:ext cx="758807" cy="681709"/>
              <a:chOff x="1604613" y="2835659"/>
              <a:chExt cx="758807" cy="68170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40250B4-D576-42F4-BDAC-CA49482826EC}"/>
                  </a:ext>
                </a:extLst>
              </p:cNvPr>
              <p:cNvSpPr/>
              <p:nvPr/>
            </p:nvSpPr>
            <p:spPr>
              <a:xfrm>
                <a:off x="1604613" y="2882206"/>
                <a:ext cx="667030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BC37CA8-B528-4B30-895E-EBEB3C649ABB}"/>
                  </a:ext>
                </a:extLst>
              </p:cNvPr>
              <p:cNvGrpSpPr/>
              <p:nvPr/>
            </p:nvGrpSpPr>
            <p:grpSpPr>
              <a:xfrm>
                <a:off x="1656524" y="2835659"/>
                <a:ext cx="706896" cy="636811"/>
                <a:chOff x="4667250" y="4932510"/>
                <a:chExt cx="855268" cy="770473"/>
              </a:xfrm>
            </p:grpSpPr>
            <p:sp>
              <p:nvSpPr>
                <p:cNvPr id="50" name="Freeform 53">
                  <a:extLst>
                    <a:ext uri="{FF2B5EF4-FFF2-40B4-BE49-F238E27FC236}">
                      <a16:creationId xmlns:a16="http://schemas.microsoft.com/office/drawing/2014/main" id="{E2506970-2776-4FA1-B16F-1493BB5F9D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77212" y="4932510"/>
                  <a:ext cx="445306" cy="285749"/>
                </a:xfrm>
                <a:custGeom>
                  <a:avLst/>
                  <a:gdLst>
                    <a:gd name="T0" fmla="*/ 809 w 988"/>
                    <a:gd name="T1" fmla="*/ 199 h 559"/>
                    <a:gd name="T2" fmla="*/ 793 w 988"/>
                    <a:gd name="T3" fmla="*/ 199 h 559"/>
                    <a:gd name="T4" fmla="*/ 623 w 988"/>
                    <a:gd name="T5" fmla="*/ 76 h 559"/>
                    <a:gd name="T6" fmla="*/ 565 w 988"/>
                    <a:gd name="T7" fmla="*/ 86 h 559"/>
                    <a:gd name="T8" fmla="*/ 400 w 988"/>
                    <a:gd name="T9" fmla="*/ 0 h 559"/>
                    <a:gd name="T10" fmla="*/ 206 w 988"/>
                    <a:gd name="T11" fmla="*/ 154 h 559"/>
                    <a:gd name="T12" fmla="*/ 201 w 988"/>
                    <a:gd name="T13" fmla="*/ 154 h 559"/>
                    <a:gd name="T14" fmla="*/ 0 w 988"/>
                    <a:gd name="T15" fmla="*/ 356 h 559"/>
                    <a:gd name="T16" fmla="*/ 201 w 988"/>
                    <a:gd name="T17" fmla="*/ 558 h 559"/>
                    <a:gd name="T18" fmla="*/ 809 w 988"/>
                    <a:gd name="T19" fmla="*/ 558 h 559"/>
                    <a:gd name="T20" fmla="*/ 987 w 988"/>
                    <a:gd name="T21" fmla="*/ 380 h 559"/>
                    <a:gd name="T22" fmla="*/ 809 w 988"/>
                    <a:gd name="T23" fmla="*/ 19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88" h="559">
                      <a:moveTo>
                        <a:pt x="809" y="199"/>
                      </a:moveTo>
                      <a:cubicBezTo>
                        <a:pt x="803" y="199"/>
                        <a:pt x="798" y="199"/>
                        <a:pt x="793" y="199"/>
                      </a:cubicBezTo>
                      <a:cubicBezTo>
                        <a:pt x="769" y="128"/>
                        <a:pt x="704" y="76"/>
                        <a:pt x="623" y="76"/>
                      </a:cubicBezTo>
                      <a:cubicBezTo>
                        <a:pt x="602" y="76"/>
                        <a:pt x="583" y="78"/>
                        <a:pt x="565" y="86"/>
                      </a:cubicBezTo>
                      <a:cubicBezTo>
                        <a:pt x="528" y="34"/>
                        <a:pt x="468" y="0"/>
                        <a:pt x="400" y="0"/>
                      </a:cubicBezTo>
                      <a:cubicBezTo>
                        <a:pt x="305" y="0"/>
                        <a:pt x="227" y="65"/>
                        <a:pt x="206" y="154"/>
                      </a:cubicBezTo>
                      <a:cubicBezTo>
                        <a:pt x="203" y="154"/>
                        <a:pt x="203" y="154"/>
                        <a:pt x="201" y="154"/>
                      </a:cubicBezTo>
                      <a:cubicBezTo>
                        <a:pt x="90" y="154"/>
                        <a:pt x="0" y="244"/>
                        <a:pt x="0" y="356"/>
                      </a:cubicBezTo>
                      <a:cubicBezTo>
                        <a:pt x="0" y="469"/>
                        <a:pt x="88" y="558"/>
                        <a:pt x="201" y="558"/>
                      </a:cubicBezTo>
                      <a:lnTo>
                        <a:pt x="809" y="558"/>
                      </a:lnTo>
                      <a:cubicBezTo>
                        <a:pt x="906" y="558"/>
                        <a:pt x="987" y="480"/>
                        <a:pt x="987" y="380"/>
                      </a:cubicBezTo>
                      <a:cubicBezTo>
                        <a:pt x="987" y="278"/>
                        <a:pt x="906" y="199"/>
                        <a:pt x="809" y="199"/>
                      </a:cubicBez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54">
                  <a:extLst>
                    <a:ext uri="{FF2B5EF4-FFF2-40B4-BE49-F238E27FC236}">
                      <a16:creationId xmlns:a16="http://schemas.microsoft.com/office/drawing/2014/main" id="{7304C1A7-CF67-4D85-9D7B-E0FFD2A25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8075" y="5218259"/>
                  <a:ext cx="237215" cy="182416"/>
                </a:xfrm>
                <a:custGeom>
                  <a:avLst/>
                  <a:gdLst>
                    <a:gd name="T0" fmla="*/ 48 w 354"/>
                    <a:gd name="T1" fmla="*/ 314 h 315"/>
                    <a:gd name="T2" fmla="*/ 0 w 354"/>
                    <a:gd name="T3" fmla="*/ 259 h 315"/>
                    <a:gd name="T4" fmla="*/ 45 w 354"/>
                    <a:gd name="T5" fmla="*/ 223 h 315"/>
                    <a:gd name="T6" fmla="*/ 92 w 354"/>
                    <a:gd name="T7" fmla="*/ 278 h 315"/>
                    <a:gd name="T8" fmla="*/ 48 w 354"/>
                    <a:gd name="T9" fmla="*/ 314 h 315"/>
                    <a:gd name="T10" fmla="*/ 134 w 354"/>
                    <a:gd name="T11" fmla="*/ 241 h 315"/>
                    <a:gd name="T12" fmla="*/ 87 w 354"/>
                    <a:gd name="T13" fmla="*/ 186 h 315"/>
                    <a:gd name="T14" fmla="*/ 132 w 354"/>
                    <a:gd name="T15" fmla="*/ 149 h 315"/>
                    <a:gd name="T16" fmla="*/ 179 w 354"/>
                    <a:gd name="T17" fmla="*/ 204 h 315"/>
                    <a:gd name="T18" fmla="*/ 134 w 354"/>
                    <a:gd name="T19" fmla="*/ 241 h 315"/>
                    <a:gd name="T20" fmla="*/ 223 w 354"/>
                    <a:gd name="T21" fmla="*/ 165 h 315"/>
                    <a:gd name="T22" fmla="*/ 176 w 354"/>
                    <a:gd name="T23" fmla="*/ 110 h 315"/>
                    <a:gd name="T24" fmla="*/ 221 w 354"/>
                    <a:gd name="T25" fmla="*/ 73 h 315"/>
                    <a:gd name="T26" fmla="*/ 267 w 354"/>
                    <a:gd name="T27" fmla="*/ 128 h 315"/>
                    <a:gd name="T28" fmla="*/ 223 w 354"/>
                    <a:gd name="T29" fmla="*/ 165 h 315"/>
                    <a:gd name="T30" fmla="*/ 309 w 354"/>
                    <a:gd name="T31" fmla="*/ 92 h 315"/>
                    <a:gd name="T32" fmla="*/ 262 w 354"/>
                    <a:gd name="T33" fmla="*/ 37 h 315"/>
                    <a:gd name="T34" fmla="*/ 306 w 354"/>
                    <a:gd name="T35" fmla="*/ 0 h 315"/>
                    <a:gd name="T36" fmla="*/ 353 w 354"/>
                    <a:gd name="T37" fmla="*/ 55 h 315"/>
                    <a:gd name="T38" fmla="*/ 309 w 354"/>
                    <a:gd name="T39" fmla="*/ 92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4" h="315">
                      <a:moveTo>
                        <a:pt x="48" y="314"/>
                      </a:moveTo>
                      <a:lnTo>
                        <a:pt x="0" y="259"/>
                      </a:lnTo>
                      <a:lnTo>
                        <a:pt x="45" y="223"/>
                      </a:lnTo>
                      <a:lnTo>
                        <a:pt x="92" y="278"/>
                      </a:lnTo>
                      <a:lnTo>
                        <a:pt x="48" y="314"/>
                      </a:lnTo>
                      <a:close/>
                      <a:moveTo>
                        <a:pt x="134" y="241"/>
                      </a:moveTo>
                      <a:lnTo>
                        <a:pt x="87" y="186"/>
                      </a:lnTo>
                      <a:lnTo>
                        <a:pt x="132" y="149"/>
                      </a:lnTo>
                      <a:lnTo>
                        <a:pt x="179" y="204"/>
                      </a:lnTo>
                      <a:lnTo>
                        <a:pt x="134" y="241"/>
                      </a:lnTo>
                      <a:close/>
                      <a:moveTo>
                        <a:pt x="223" y="165"/>
                      </a:moveTo>
                      <a:lnTo>
                        <a:pt x="176" y="110"/>
                      </a:lnTo>
                      <a:lnTo>
                        <a:pt x="221" y="73"/>
                      </a:lnTo>
                      <a:lnTo>
                        <a:pt x="267" y="128"/>
                      </a:lnTo>
                      <a:lnTo>
                        <a:pt x="223" y="165"/>
                      </a:lnTo>
                      <a:close/>
                      <a:moveTo>
                        <a:pt x="309" y="92"/>
                      </a:moveTo>
                      <a:lnTo>
                        <a:pt x="262" y="37"/>
                      </a:lnTo>
                      <a:lnTo>
                        <a:pt x="306" y="0"/>
                      </a:lnTo>
                      <a:lnTo>
                        <a:pt x="353" y="55"/>
                      </a:lnTo>
                      <a:lnTo>
                        <a:pt x="309" y="92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 55">
                  <a:extLst>
                    <a:ext uri="{FF2B5EF4-FFF2-40B4-BE49-F238E27FC236}">
                      <a16:creationId xmlns:a16="http://schemas.microsoft.com/office/drawing/2014/main" id="{894FB3F5-A8EF-45C9-A884-E698F2C90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7250" y="5346700"/>
                  <a:ext cx="377825" cy="356283"/>
                </a:xfrm>
                <a:custGeom>
                  <a:avLst/>
                  <a:gdLst>
                    <a:gd name="T0" fmla="*/ 396 w 793"/>
                    <a:gd name="T1" fmla="*/ 0 h 793"/>
                    <a:gd name="T2" fmla="*/ 0 w 793"/>
                    <a:gd name="T3" fmla="*/ 396 h 793"/>
                    <a:gd name="T4" fmla="*/ 396 w 793"/>
                    <a:gd name="T5" fmla="*/ 792 h 793"/>
                    <a:gd name="T6" fmla="*/ 792 w 793"/>
                    <a:gd name="T7" fmla="*/ 396 h 793"/>
                    <a:gd name="T8" fmla="*/ 396 w 793"/>
                    <a:gd name="T9" fmla="*/ 0 h 793"/>
                    <a:gd name="T10" fmla="*/ 103 w 793"/>
                    <a:gd name="T11" fmla="*/ 375 h 793"/>
                    <a:gd name="T12" fmla="*/ 202 w 793"/>
                    <a:gd name="T13" fmla="*/ 375 h 793"/>
                    <a:gd name="T14" fmla="*/ 202 w 793"/>
                    <a:gd name="T15" fmla="*/ 312 h 793"/>
                    <a:gd name="T16" fmla="*/ 344 w 793"/>
                    <a:gd name="T17" fmla="*/ 394 h 793"/>
                    <a:gd name="T18" fmla="*/ 202 w 793"/>
                    <a:gd name="T19" fmla="*/ 475 h 793"/>
                    <a:gd name="T20" fmla="*/ 202 w 793"/>
                    <a:gd name="T21" fmla="*/ 412 h 793"/>
                    <a:gd name="T22" fmla="*/ 103 w 793"/>
                    <a:gd name="T23" fmla="*/ 412 h 793"/>
                    <a:gd name="T24" fmla="*/ 103 w 793"/>
                    <a:gd name="T25" fmla="*/ 375 h 793"/>
                    <a:gd name="T26" fmla="*/ 399 w 793"/>
                    <a:gd name="T27" fmla="*/ 687 h 793"/>
                    <a:gd name="T28" fmla="*/ 318 w 793"/>
                    <a:gd name="T29" fmla="*/ 546 h 793"/>
                    <a:gd name="T30" fmla="*/ 381 w 793"/>
                    <a:gd name="T31" fmla="*/ 546 h 793"/>
                    <a:gd name="T32" fmla="*/ 381 w 793"/>
                    <a:gd name="T33" fmla="*/ 247 h 793"/>
                    <a:gd name="T34" fmla="*/ 318 w 793"/>
                    <a:gd name="T35" fmla="*/ 247 h 793"/>
                    <a:gd name="T36" fmla="*/ 399 w 793"/>
                    <a:gd name="T37" fmla="*/ 105 h 793"/>
                    <a:gd name="T38" fmla="*/ 480 w 793"/>
                    <a:gd name="T39" fmla="*/ 247 h 793"/>
                    <a:gd name="T40" fmla="*/ 417 w 793"/>
                    <a:gd name="T41" fmla="*/ 247 h 793"/>
                    <a:gd name="T42" fmla="*/ 417 w 793"/>
                    <a:gd name="T43" fmla="*/ 543 h 793"/>
                    <a:gd name="T44" fmla="*/ 480 w 793"/>
                    <a:gd name="T45" fmla="*/ 543 h 793"/>
                    <a:gd name="T46" fmla="*/ 399 w 793"/>
                    <a:gd name="T47" fmla="*/ 687 h 793"/>
                    <a:gd name="T48" fmla="*/ 596 w 793"/>
                    <a:gd name="T49" fmla="*/ 480 h 793"/>
                    <a:gd name="T50" fmla="*/ 454 w 793"/>
                    <a:gd name="T51" fmla="*/ 399 h 793"/>
                    <a:gd name="T52" fmla="*/ 596 w 793"/>
                    <a:gd name="T53" fmla="*/ 318 h 793"/>
                    <a:gd name="T54" fmla="*/ 596 w 793"/>
                    <a:gd name="T55" fmla="*/ 380 h 793"/>
                    <a:gd name="T56" fmla="*/ 695 w 793"/>
                    <a:gd name="T57" fmla="*/ 380 h 793"/>
                    <a:gd name="T58" fmla="*/ 695 w 793"/>
                    <a:gd name="T59" fmla="*/ 422 h 793"/>
                    <a:gd name="T60" fmla="*/ 596 w 793"/>
                    <a:gd name="T61" fmla="*/ 422 h 793"/>
                    <a:gd name="T62" fmla="*/ 596 w 793"/>
                    <a:gd name="T63" fmla="*/ 48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93" h="793">
                      <a:moveTo>
                        <a:pt x="396" y="0"/>
                      </a:moveTo>
                      <a:cubicBezTo>
                        <a:pt x="178" y="0"/>
                        <a:pt x="0" y="179"/>
                        <a:pt x="0" y="396"/>
                      </a:cubicBezTo>
                      <a:cubicBezTo>
                        <a:pt x="0" y="614"/>
                        <a:pt x="178" y="792"/>
                        <a:pt x="396" y="792"/>
                      </a:cubicBezTo>
                      <a:cubicBezTo>
                        <a:pt x="613" y="792"/>
                        <a:pt x="792" y="614"/>
                        <a:pt x="792" y="396"/>
                      </a:cubicBezTo>
                      <a:cubicBezTo>
                        <a:pt x="792" y="176"/>
                        <a:pt x="613" y="0"/>
                        <a:pt x="396" y="0"/>
                      </a:cubicBezTo>
                      <a:close/>
                      <a:moveTo>
                        <a:pt x="103" y="375"/>
                      </a:moveTo>
                      <a:lnTo>
                        <a:pt x="202" y="375"/>
                      </a:lnTo>
                      <a:lnTo>
                        <a:pt x="202" y="312"/>
                      </a:lnTo>
                      <a:lnTo>
                        <a:pt x="344" y="394"/>
                      </a:lnTo>
                      <a:lnTo>
                        <a:pt x="202" y="475"/>
                      </a:lnTo>
                      <a:lnTo>
                        <a:pt x="202" y="412"/>
                      </a:lnTo>
                      <a:lnTo>
                        <a:pt x="103" y="412"/>
                      </a:lnTo>
                      <a:lnTo>
                        <a:pt x="103" y="375"/>
                      </a:lnTo>
                      <a:close/>
                      <a:moveTo>
                        <a:pt x="399" y="687"/>
                      </a:moveTo>
                      <a:lnTo>
                        <a:pt x="318" y="546"/>
                      </a:lnTo>
                      <a:lnTo>
                        <a:pt x="381" y="546"/>
                      </a:lnTo>
                      <a:lnTo>
                        <a:pt x="381" y="247"/>
                      </a:lnTo>
                      <a:lnTo>
                        <a:pt x="318" y="247"/>
                      </a:lnTo>
                      <a:lnTo>
                        <a:pt x="399" y="105"/>
                      </a:lnTo>
                      <a:lnTo>
                        <a:pt x="480" y="247"/>
                      </a:lnTo>
                      <a:lnTo>
                        <a:pt x="417" y="247"/>
                      </a:lnTo>
                      <a:lnTo>
                        <a:pt x="417" y="543"/>
                      </a:lnTo>
                      <a:lnTo>
                        <a:pt x="480" y="543"/>
                      </a:lnTo>
                      <a:lnTo>
                        <a:pt x="399" y="687"/>
                      </a:lnTo>
                      <a:close/>
                      <a:moveTo>
                        <a:pt x="596" y="480"/>
                      </a:moveTo>
                      <a:lnTo>
                        <a:pt x="454" y="399"/>
                      </a:lnTo>
                      <a:lnTo>
                        <a:pt x="596" y="318"/>
                      </a:lnTo>
                      <a:lnTo>
                        <a:pt x="596" y="380"/>
                      </a:lnTo>
                      <a:lnTo>
                        <a:pt x="695" y="380"/>
                      </a:lnTo>
                      <a:lnTo>
                        <a:pt x="695" y="422"/>
                      </a:lnTo>
                      <a:lnTo>
                        <a:pt x="596" y="422"/>
                      </a:lnTo>
                      <a:lnTo>
                        <a:pt x="596" y="48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E7CF84-E3CB-43E3-9614-911F83AE9E9B}"/>
                </a:ext>
              </a:extLst>
            </p:cNvPr>
            <p:cNvSpPr/>
            <p:nvPr/>
          </p:nvSpPr>
          <p:spPr>
            <a:xfrm>
              <a:off x="1640847" y="3174650"/>
              <a:ext cx="805942" cy="403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Internet Gateway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427588-5794-47B7-A633-56D1E9C8B0EC}"/>
              </a:ext>
            </a:extLst>
          </p:cNvPr>
          <p:cNvGrpSpPr/>
          <p:nvPr/>
        </p:nvGrpSpPr>
        <p:grpSpPr>
          <a:xfrm flipV="1">
            <a:off x="1340654" y="6231191"/>
            <a:ext cx="2816194" cy="603794"/>
            <a:chOff x="9530256" y="3824901"/>
            <a:chExt cx="514959" cy="51259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2CE475-3E51-4E32-862A-2BC2EE19B5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B8D093-2CD1-4669-88C1-51CD3D662B6C}"/>
                </a:ext>
              </a:extLst>
            </p:cNvPr>
            <p:cNvCxnSpPr/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039088-1AC6-4949-9D1A-E22FBC95C272}"/>
              </a:ext>
            </a:extLst>
          </p:cNvPr>
          <p:cNvGrpSpPr/>
          <p:nvPr/>
        </p:nvGrpSpPr>
        <p:grpSpPr>
          <a:xfrm flipV="1">
            <a:off x="4364731" y="7121237"/>
            <a:ext cx="1669617" cy="405609"/>
            <a:chOff x="9530256" y="3824892"/>
            <a:chExt cx="514950" cy="51260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5A2D1E-3E36-40CB-A050-A4B44B285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30403" y="3824902"/>
              <a:ext cx="514810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BC5DE3-2A02-4989-8EFB-DBAD772DB38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9274447" y="4081688"/>
              <a:ext cx="511617" cy="0"/>
            </a:xfrm>
            <a:prstGeom prst="straightConnector1">
              <a:avLst/>
            </a:prstGeom>
            <a:solidFill>
              <a:srgbClr val="00B8FF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2C5EBB9-3926-4824-B92F-ED1B1823EE70}"/>
              </a:ext>
            </a:extLst>
          </p:cNvPr>
          <p:cNvGrpSpPr/>
          <p:nvPr/>
        </p:nvGrpSpPr>
        <p:grpSpPr>
          <a:xfrm>
            <a:off x="5685834" y="7061308"/>
            <a:ext cx="1490472" cy="1256969"/>
            <a:chOff x="10000340" y="2625219"/>
            <a:chExt cx="863192" cy="71400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18386C4-BDE9-4745-9C6A-BC37CC6368B6}"/>
                </a:ext>
              </a:extLst>
            </p:cNvPr>
            <p:cNvGrpSpPr/>
            <p:nvPr/>
          </p:nvGrpSpPr>
          <p:grpSpPr>
            <a:xfrm>
              <a:off x="10131618" y="2625219"/>
              <a:ext cx="582945" cy="546202"/>
              <a:chOff x="10131618" y="2882206"/>
              <a:chExt cx="582945" cy="5462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52EC213-33E4-4E00-BE79-7D3E94096EAC}"/>
                  </a:ext>
                </a:extLst>
              </p:cNvPr>
              <p:cNvGrpSpPr/>
              <p:nvPr/>
            </p:nvGrpSpPr>
            <p:grpSpPr>
              <a:xfrm>
                <a:off x="10244335" y="2981585"/>
                <a:ext cx="363452" cy="358203"/>
                <a:chOff x="5998087" y="3035933"/>
                <a:chExt cx="439738" cy="433387"/>
              </a:xfrm>
            </p:grpSpPr>
            <p:sp>
              <p:nvSpPr>
                <p:cNvPr id="86" name="Freeform 4">
                  <a:extLst>
                    <a:ext uri="{FF2B5EF4-FFF2-40B4-BE49-F238E27FC236}">
                      <a16:creationId xmlns:a16="http://schemas.microsoft.com/office/drawing/2014/main" id="{D5FD28C5-2810-4B2C-B95E-4B250CD5A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035933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D2F51C78-BEE2-4ED1-9A45-A1C13A0D8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035933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121 h 316"/>
                    <a:gd name="T12" fmla="*/ 627 w 822"/>
                    <a:gd name="T13" fmla="*/ 121 h 316"/>
                    <a:gd name="T14" fmla="*/ 650 w 822"/>
                    <a:gd name="T15" fmla="*/ 163 h 316"/>
                    <a:gd name="T16" fmla="*/ 676 w 822"/>
                    <a:gd name="T17" fmla="*/ 121 h 316"/>
                    <a:gd name="T18" fmla="*/ 716 w 822"/>
                    <a:gd name="T19" fmla="*/ 121 h 316"/>
                    <a:gd name="T20" fmla="*/ 674 w 822"/>
                    <a:gd name="T21" fmla="*/ 183 h 316"/>
                    <a:gd name="T22" fmla="*/ 716 w 822"/>
                    <a:gd name="T23" fmla="*/ 249 h 316"/>
                    <a:gd name="T24" fmla="*/ 671 w 822"/>
                    <a:gd name="T25" fmla="*/ 249 h 316"/>
                    <a:gd name="T26" fmla="*/ 645 w 822"/>
                    <a:gd name="T27" fmla="*/ 202 h 316"/>
                    <a:gd name="T28" fmla="*/ 619 w 822"/>
                    <a:gd name="T29" fmla="*/ 249 h 316"/>
                    <a:gd name="T30" fmla="*/ 579 w 822"/>
                    <a:gd name="T31" fmla="*/ 249 h 316"/>
                    <a:gd name="T32" fmla="*/ 621 w 822"/>
                    <a:gd name="T33" fmla="*/ 181 h 316"/>
                    <a:gd name="T34" fmla="*/ 582 w 822"/>
                    <a:gd name="T35" fmla="*/ 121 h 316"/>
                    <a:gd name="T36" fmla="*/ 514 w 822"/>
                    <a:gd name="T37" fmla="*/ 215 h 316"/>
                    <a:gd name="T38" fmla="*/ 545 w 822"/>
                    <a:gd name="T39" fmla="*/ 215 h 316"/>
                    <a:gd name="T40" fmla="*/ 545 w 822"/>
                    <a:gd name="T41" fmla="*/ 249 h 316"/>
                    <a:gd name="T42" fmla="*/ 514 w 822"/>
                    <a:gd name="T43" fmla="*/ 249 h 316"/>
                    <a:gd name="T44" fmla="*/ 514 w 822"/>
                    <a:gd name="T45" fmla="*/ 215 h 316"/>
                    <a:gd name="T46" fmla="*/ 343 w 822"/>
                    <a:gd name="T47" fmla="*/ 121 h 316"/>
                    <a:gd name="T48" fmla="*/ 388 w 822"/>
                    <a:gd name="T49" fmla="*/ 121 h 316"/>
                    <a:gd name="T50" fmla="*/ 412 w 822"/>
                    <a:gd name="T51" fmla="*/ 163 h 316"/>
                    <a:gd name="T52" fmla="*/ 438 w 822"/>
                    <a:gd name="T53" fmla="*/ 121 h 316"/>
                    <a:gd name="T54" fmla="*/ 477 w 822"/>
                    <a:gd name="T55" fmla="*/ 121 h 316"/>
                    <a:gd name="T56" fmla="*/ 435 w 822"/>
                    <a:gd name="T57" fmla="*/ 183 h 316"/>
                    <a:gd name="T58" fmla="*/ 477 w 822"/>
                    <a:gd name="T59" fmla="*/ 249 h 316"/>
                    <a:gd name="T60" fmla="*/ 433 w 822"/>
                    <a:gd name="T61" fmla="*/ 249 h 316"/>
                    <a:gd name="T62" fmla="*/ 406 w 822"/>
                    <a:gd name="T63" fmla="*/ 202 h 316"/>
                    <a:gd name="T64" fmla="*/ 380 w 822"/>
                    <a:gd name="T65" fmla="*/ 249 h 316"/>
                    <a:gd name="T66" fmla="*/ 341 w 822"/>
                    <a:gd name="T67" fmla="*/ 249 h 316"/>
                    <a:gd name="T68" fmla="*/ 383 w 822"/>
                    <a:gd name="T69" fmla="*/ 181 h 316"/>
                    <a:gd name="T70" fmla="*/ 343 w 822"/>
                    <a:gd name="T71" fmla="*/ 121 h 316"/>
                    <a:gd name="T72" fmla="*/ 275 w 822"/>
                    <a:gd name="T73" fmla="*/ 215 h 316"/>
                    <a:gd name="T74" fmla="*/ 307 w 822"/>
                    <a:gd name="T75" fmla="*/ 215 h 316"/>
                    <a:gd name="T76" fmla="*/ 307 w 822"/>
                    <a:gd name="T77" fmla="*/ 249 h 316"/>
                    <a:gd name="T78" fmla="*/ 275 w 822"/>
                    <a:gd name="T79" fmla="*/ 249 h 316"/>
                    <a:gd name="T80" fmla="*/ 275 w 822"/>
                    <a:gd name="T81" fmla="*/ 215 h 316"/>
                    <a:gd name="T82" fmla="*/ 173 w 822"/>
                    <a:gd name="T83" fmla="*/ 163 h 316"/>
                    <a:gd name="T84" fmla="*/ 199 w 822"/>
                    <a:gd name="T85" fmla="*/ 121 h 316"/>
                    <a:gd name="T86" fmla="*/ 239 w 822"/>
                    <a:gd name="T87" fmla="*/ 121 h 316"/>
                    <a:gd name="T88" fmla="*/ 197 w 822"/>
                    <a:gd name="T89" fmla="*/ 183 h 316"/>
                    <a:gd name="T90" fmla="*/ 239 w 822"/>
                    <a:gd name="T91" fmla="*/ 249 h 316"/>
                    <a:gd name="T92" fmla="*/ 194 w 822"/>
                    <a:gd name="T93" fmla="*/ 249 h 316"/>
                    <a:gd name="T94" fmla="*/ 168 w 822"/>
                    <a:gd name="T95" fmla="*/ 202 h 316"/>
                    <a:gd name="T96" fmla="*/ 142 w 822"/>
                    <a:gd name="T97" fmla="*/ 249 h 316"/>
                    <a:gd name="T98" fmla="*/ 102 w 822"/>
                    <a:gd name="T99" fmla="*/ 249 h 316"/>
                    <a:gd name="T100" fmla="*/ 144 w 822"/>
                    <a:gd name="T101" fmla="*/ 181 h 316"/>
                    <a:gd name="T102" fmla="*/ 102 w 822"/>
                    <a:gd name="T103" fmla="*/ 121 h 316"/>
                    <a:gd name="T104" fmla="*/ 150 w 822"/>
                    <a:gd name="T105" fmla="*/ 121 h 316"/>
                    <a:gd name="T106" fmla="*/ 173 w 822"/>
                    <a:gd name="T107" fmla="*/ 163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121"/>
                      </a:moveTo>
                      <a:lnTo>
                        <a:pt x="627" y="121"/>
                      </a:lnTo>
                      <a:lnTo>
                        <a:pt x="650" y="163"/>
                      </a:lnTo>
                      <a:lnTo>
                        <a:pt x="676" y="121"/>
                      </a:lnTo>
                      <a:lnTo>
                        <a:pt x="716" y="121"/>
                      </a:lnTo>
                      <a:lnTo>
                        <a:pt x="674" y="183"/>
                      </a:lnTo>
                      <a:lnTo>
                        <a:pt x="716" y="249"/>
                      </a:lnTo>
                      <a:lnTo>
                        <a:pt x="671" y="249"/>
                      </a:lnTo>
                      <a:lnTo>
                        <a:pt x="645" y="202"/>
                      </a:lnTo>
                      <a:lnTo>
                        <a:pt x="619" y="249"/>
                      </a:lnTo>
                      <a:lnTo>
                        <a:pt x="579" y="249"/>
                      </a:lnTo>
                      <a:lnTo>
                        <a:pt x="621" y="181"/>
                      </a:lnTo>
                      <a:lnTo>
                        <a:pt x="582" y="121"/>
                      </a:lnTo>
                      <a:close/>
                      <a:moveTo>
                        <a:pt x="514" y="215"/>
                      </a:moveTo>
                      <a:lnTo>
                        <a:pt x="545" y="215"/>
                      </a:lnTo>
                      <a:lnTo>
                        <a:pt x="545" y="249"/>
                      </a:lnTo>
                      <a:lnTo>
                        <a:pt x="514" y="249"/>
                      </a:lnTo>
                      <a:lnTo>
                        <a:pt x="514" y="215"/>
                      </a:lnTo>
                      <a:close/>
                      <a:moveTo>
                        <a:pt x="343" y="121"/>
                      </a:moveTo>
                      <a:lnTo>
                        <a:pt x="388" y="121"/>
                      </a:lnTo>
                      <a:lnTo>
                        <a:pt x="412" y="163"/>
                      </a:lnTo>
                      <a:lnTo>
                        <a:pt x="438" y="121"/>
                      </a:lnTo>
                      <a:lnTo>
                        <a:pt x="477" y="121"/>
                      </a:lnTo>
                      <a:lnTo>
                        <a:pt x="435" y="183"/>
                      </a:lnTo>
                      <a:lnTo>
                        <a:pt x="477" y="249"/>
                      </a:lnTo>
                      <a:lnTo>
                        <a:pt x="433" y="249"/>
                      </a:lnTo>
                      <a:lnTo>
                        <a:pt x="406" y="202"/>
                      </a:lnTo>
                      <a:lnTo>
                        <a:pt x="380" y="249"/>
                      </a:lnTo>
                      <a:lnTo>
                        <a:pt x="341" y="249"/>
                      </a:lnTo>
                      <a:lnTo>
                        <a:pt x="383" y="181"/>
                      </a:lnTo>
                      <a:lnTo>
                        <a:pt x="343" y="121"/>
                      </a:lnTo>
                      <a:close/>
                      <a:moveTo>
                        <a:pt x="275" y="215"/>
                      </a:moveTo>
                      <a:lnTo>
                        <a:pt x="307" y="215"/>
                      </a:lnTo>
                      <a:lnTo>
                        <a:pt x="307" y="249"/>
                      </a:lnTo>
                      <a:lnTo>
                        <a:pt x="275" y="249"/>
                      </a:lnTo>
                      <a:lnTo>
                        <a:pt x="275" y="215"/>
                      </a:lnTo>
                      <a:close/>
                      <a:moveTo>
                        <a:pt x="173" y="163"/>
                      </a:moveTo>
                      <a:lnTo>
                        <a:pt x="199" y="121"/>
                      </a:lnTo>
                      <a:lnTo>
                        <a:pt x="239" y="121"/>
                      </a:lnTo>
                      <a:lnTo>
                        <a:pt x="197" y="183"/>
                      </a:lnTo>
                      <a:lnTo>
                        <a:pt x="239" y="249"/>
                      </a:lnTo>
                      <a:lnTo>
                        <a:pt x="194" y="249"/>
                      </a:lnTo>
                      <a:lnTo>
                        <a:pt x="168" y="202"/>
                      </a:lnTo>
                      <a:lnTo>
                        <a:pt x="142" y="249"/>
                      </a:lnTo>
                      <a:lnTo>
                        <a:pt x="102" y="249"/>
                      </a:lnTo>
                      <a:lnTo>
                        <a:pt x="144" y="181"/>
                      </a:lnTo>
                      <a:lnTo>
                        <a:pt x="102" y="121"/>
                      </a:lnTo>
                      <a:lnTo>
                        <a:pt x="150" y="121"/>
                      </a:lnTo>
                      <a:lnTo>
                        <a:pt x="173" y="16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71CE6B71-2D8C-48D6-9B42-22447F43C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194683"/>
                  <a:ext cx="109538" cy="112712"/>
                </a:xfrm>
                <a:custGeom>
                  <a:avLst/>
                  <a:gdLst>
                    <a:gd name="T0" fmla="*/ 152 w 305"/>
                    <a:gd name="T1" fmla="*/ 314 h 315"/>
                    <a:gd name="T2" fmla="*/ 0 w 305"/>
                    <a:gd name="T3" fmla="*/ 314 h 315"/>
                    <a:gd name="T4" fmla="*/ 0 w 305"/>
                    <a:gd name="T5" fmla="*/ 0 h 315"/>
                    <a:gd name="T6" fmla="*/ 304 w 305"/>
                    <a:gd name="T7" fmla="*/ 0 h 315"/>
                    <a:gd name="T8" fmla="*/ 304 w 305"/>
                    <a:gd name="T9" fmla="*/ 314 h 315"/>
                    <a:gd name="T10" fmla="*/ 152 w 305"/>
                    <a:gd name="T1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5">
                      <a:moveTo>
                        <a:pt x="152" y="314"/>
                      </a:moveTo>
                      <a:lnTo>
                        <a:pt x="0" y="314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4"/>
                      </a:lnTo>
                      <a:lnTo>
                        <a:pt x="152" y="314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CEEDF018-4303-4A9B-AD66-AF6AD7379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194683"/>
                  <a:ext cx="295275" cy="112712"/>
                </a:xfrm>
                <a:custGeom>
                  <a:avLst/>
                  <a:gdLst>
                    <a:gd name="T0" fmla="*/ 821 w 822"/>
                    <a:gd name="T1" fmla="*/ 314 h 315"/>
                    <a:gd name="T2" fmla="*/ 821 w 822"/>
                    <a:gd name="T3" fmla="*/ 0 h 315"/>
                    <a:gd name="T4" fmla="*/ 0 w 822"/>
                    <a:gd name="T5" fmla="*/ 0 h 315"/>
                    <a:gd name="T6" fmla="*/ 0 w 822"/>
                    <a:gd name="T7" fmla="*/ 314 h 315"/>
                    <a:gd name="T8" fmla="*/ 821 w 822"/>
                    <a:gd name="T9" fmla="*/ 314 h 315"/>
                    <a:gd name="T10" fmla="*/ 582 w 822"/>
                    <a:gd name="T11" fmla="*/ 105 h 315"/>
                    <a:gd name="T12" fmla="*/ 627 w 822"/>
                    <a:gd name="T13" fmla="*/ 105 h 315"/>
                    <a:gd name="T14" fmla="*/ 650 w 822"/>
                    <a:gd name="T15" fmla="*/ 147 h 315"/>
                    <a:gd name="T16" fmla="*/ 676 w 822"/>
                    <a:gd name="T17" fmla="*/ 105 h 315"/>
                    <a:gd name="T18" fmla="*/ 716 w 822"/>
                    <a:gd name="T19" fmla="*/ 105 h 315"/>
                    <a:gd name="T20" fmla="*/ 674 w 822"/>
                    <a:gd name="T21" fmla="*/ 168 h 315"/>
                    <a:gd name="T22" fmla="*/ 716 w 822"/>
                    <a:gd name="T23" fmla="*/ 232 h 315"/>
                    <a:gd name="T24" fmla="*/ 671 w 822"/>
                    <a:gd name="T25" fmla="*/ 232 h 315"/>
                    <a:gd name="T26" fmla="*/ 645 w 822"/>
                    <a:gd name="T27" fmla="*/ 186 h 315"/>
                    <a:gd name="T28" fmla="*/ 619 w 822"/>
                    <a:gd name="T29" fmla="*/ 232 h 315"/>
                    <a:gd name="T30" fmla="*/ 579 w 822"/>
                    <a:gd name="T31" fmla="*/ 232 h 315"/>
                    <a:gd name="T32" fmla="*/ 621 w 822"/>
                    <a:gd name="T33" fmla="*/ 165 h 315"/>
                    <a:gd name="T34" fmla="*/ 582 w 822"/>
                    <a:gd name="T35" fmla="*/ 105 h 315"/>
                    <a:gd name="T36" fmla="*/ 514 w 822"/>
                    <a:gd name="T37" fmla="*/ 199 h 315"/>
                    <a:gd name="T38" fmla="*/ 545 w 822"/>
                    <a:gd name="T39" fmla="*/ 199 h 315"/>
                    <a:gd name="T40" fmla="*/ 545 w 822"/>
                    <a:gd name="T41" fmla="*/ 232 h 315"/>
                    <a:gd name="T42" fmla="*/ 514 w 822"/>
                    <a:gd name="T43" fmla="*/ 232 h 315"/>
                    <a:gd name="T44" fmla="*/ 514 w 822"/>
                    <a:gd name="T45" fmla="*/ 199 h 315"/>
                    <a:gd name="T46" fmla="*/ 343 w 822"/>
                    <a:gd name="T47" fmla="*/ 105 h 315"/>
                    <a:gd name="T48" fmla="*/ 388 w 822"/>
                    <a:gd name="T49" fmla="*/ 105 h 315"/>
                    <a:gd name="T50" fmla="*/ 412 w 822"/>
                    <a:gd name="T51" fmla="*/ 147 h 315"/>
                    <a:gd name="T52" fmla="*/ 438 w 822"/>
                    <a:gd name="T53" fmla="*/ 105 h 315"/>
                    <a:gd name="T54" fmla="*/ 477 w 822"/>
                    <a:gd name="T55" fmla="*/ 105 h 315"/>
                    <a:gd name="T56" fmla="*/ 435 w 822"/>
                    <a:gd name="T57" fmla="*/ 168 h 315"/>
                    <a:gd name="T58" fmla="*/ 477 w 822"/>
                    <a:gd name="T59" fmla="*/ 232 h 315"/>
                    <a:gd name="T60" fmla="*/ 433 w 822"/>
                    <a:gd name="T61" fmla="*/ 232 h 315"/>
                    <a:gd name="T62" fmla="*/ 406 w 822"/>
                    <a:gd name="T63" fmla="*/ 186 h 315"/>
                    <a:gd name="T64" fmla="*/ 380 w 822"/>
                    <a:gd name="T65" fmla="*/ 232 h 315"/>
                    <a:gd name="T66" fmla="*/ 341 w 822"/>
                    <a:gd name="T67" fmla="*/ 232 h 315"/>
                    <a:gd name="T68" fmla="*/ 383 w 822"/>
                    <a:gd name="T69" fmla="*/ 165 h 315"/>
                    <a:gd name="T70" fmla="*/ 343 w 822"/>
                    <a:gd name="T71" fmla="*/ 105 h 315"/>
                    <a:gd name="T72" fmla="*/ 275 w 822"/>
                    <a:gd name="T73" fmla="*/ 199 h 315"/>
                    <a:gd name="T74" fmla="*/ 307 w 822"/>
                    <a:gd name="T75" fmla="*/ 199 h 315"/>
                    <a:gd name="T76" fmla="*/ 307 w 822"/>
                    <a:gd name="T77" fmla="*/ 232 h 315"/>
                    <a:gd name="T78" fmla="*/ 275 w 822"/>
                    <a:gd name="T79" fmla="*/ 232 h 315"/>
                    <a:gd name="T80" fmla="*/ 275 w 822"/>
                    <a:gd name="T81" fmla="*/ 199 h 315"/>
                    <a:gd name="T82" fmla="*/ 173 w 822"/>
                    <a:gd name="T83" fmla="*/ 147 h 315"/>
                    <a:gd name="T84" fmla="*/ 199 w 822"/>
                    <a:gd name="T85" fmla="*/ 105 h 315"/>
                    <a:gd name="T86" fmla="*/ 239 w 822"/>
                    <a:gd name="T87" fmla="*/ 105 h 315"/>
                    <a:gd name="T88" fmla="*/ 197 w 822"/>
                    <a:gd name="T89" fmla="*/ 168 h 315"/>
                    <a:gd name="T90" fmla="*/ 239 w 822"/>
                    <a:gd name="T91" fmla="*/ 232 h 315"/>
                    <a:gd name="T92" fmla="*/ 194 w 822"/>
                    <a:gd name="T93" fmla="*/ 232 h 315"/>
                    <a:gd name="T94" fmla="*/ 168 w 822"/>
                    <a:gd name="T95" fmla="*/ 186 h 315"/>
                    <a:gd name="T96" fmla="*/ 142 w 822"/>
                    <a:gd name="T97" fmla="*/ 232 h 315"/>
                    <a:gd name="T98" fmla="*/ 102 w 822"/>
                    <a:gd name="T99" fmla="*/ 232 h 315"/>
                    <a:gd name="T100" fmla="*/ 144 w 822"/>
                    <a:gd name="T101" fmla="*/ 165 h 315"/>
                    <a:gd name="T102" fmla="*/ 102 w 822"/>
                    <a:gd name="T103" fmla="*/ 105 h 315"/>
                    <a:gd name="T104" fmla="*/ 150 w 822"/>
                    <a:gd name="T105" fmla="*/ 105 h 315"/>
                    <a:gd name="T106" fmla="*/ 173 w 822"/>
                    <a:gd name="T107" fmla="*/ 147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5">
                      <a:moveTo>
                        <a:pt x="821" y="314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4"/>
                      </a:lnTo>
                      <a:lnTo>
                        <a:pt x="821" y="314"/>
                      </a:lnTo>
                      <a:close/>
                      <a:moveTo>
                        <a:pt x="582" y="105"/>
                      </a:moveTo>
                      <a:lnTo>
                        <a:pt x="627" y="105"/>
                      </a:lnTo>
                      <a:lnTo>
                        <a:pt x="650" y="147"/>
                      </a:lnTo>
                      <a:lnTo>
                        <a:pt x="676" y="105"/>
                      </a:lnTo>
                      <a:lnTo>
                        <a:pt x="716" y="105"/>
                      </a:lnTo>
                      <a:lnTo>
                        <a:pt x="674" y="168"/>
                      </a:lnTo>
                      <a:lnTo>
                        <a:pt x="716" y="232"/>
                      </a:lnTo>
                      <a:lnTo>
                        <a:pt x="671" y="232"/>
                      </a:lnTo>
                      <a:lnTo>
                        <a:pt x="645" y="186"/>
                      </a:lnTo>
                      <a:lnTo>
                        <a:pt x="619" y="232"/>
                      </a:lnTo>
                      <a:lnTo>
                        <a:pt x="579" y="232"/>
                      </a:lnTo>
                      <a:lnTo>
                        <a:pt x="621" y="165"/>
                      </a:lnTo>
                      <a:lnTo>
                        <a:pt x="582" y="105"/>
                      </a:lnTo>
                      <a:close/>
                      <a:moveTo>
                        <a:pt x="514" y="199"/>
                      </a:moveTo>
                      <a:lnTo>
                        <a:pt x="545" y="199"/>
                      </a:lnTo>
                      <a:lnTo>
                        <a:pt x="545" y="232"/>
                      </a:lnTo>
                      <a:lnTo>
                        <a:pt x="514" y="232"/>
                      </a:lnTo>
                      <a:lnTo>
                        <a:pt x="514" y="199"/>
                      </a:lnTo>
                      <a:close/>
                      <a:moveTo>
                        <a:pt x="343" y="105"/>
                      </a:moveTo>
                      <a:lnTo>
                        <a:pt x="388" y="105"/>
                      </a:lnTo>
                      <a:lnTo>
                        <a:pt x="412" y="147"/>
                      </a:lnTo>
                      <a:lnTo>
                        <a:pt x="438" y="105"/>
                      </a:lnTo>
                      <a:lnTo>
                        <a:pt x="477" y="105"/>
                      </a:lnTo>
                      <a:lnTo>
                        <a:pt x="435" y="168"/>
                      </a:lnTo>
                      <a:lnTo>
                        <a:pt x="477" y="232"/>
                      </a:lnTo>
                      <a:lnTo>
                        <a:pt x="433" y="232"/>
                      </a:lnTo>
                      <a:lnTo>
                        <a:pt x="406" y="186"/>
                      </a:lnTo>
                      <a:lnTo>
                        <a:pt x="380" y="232"/>
                      </a:lnTo>
                      <a:lnTo>
                        <a:pt x="341" y="232"/>
                      </a:lnTo>
                      <a:lnTo>
                        <a:pt x="383" y="165"/>
                      </a:lnTo>
                      <a:lnTo>
                        <a:pt x="343" y="105"/>
                      </a:lnTo>
                      <a:close/>
                      <a:moveTo>
                        <a:pt x="275" y="199"/>
                      </a:moveTo>
                      <a:lnTo>
                        <a:pt x="307" y="199"/>
                      </a:lnTo>
                      <a:lnTo>
                        <a:pt x="307" y="232"/>
                      </a:lnTo>
                      <a:lnTo>
                        <a:pt x="275" y="232"/>
                      </a:lnTo>
                      <a:lnTo>
                        <a:pt x="275" y="199"/>
                      </a:lnTo>
                      <a:close/>
                      <a:moveTo>
                        <a:pt x="173" y="147"/>
                      </a:moveTo>
                      <a:lnTo>
                        <a:pt x="199" y="105"/>
                      </a:lnTo>
                      <a:lnTo>
                        <a:pt x="239" y="105"/>
                      </a:lnTo>
                      <a:lnTo>
                        <a:pt x="197" y="168"/>
                      </a:lnTo>
                      <a:lnTo>
                        <a:pt x="239" y="232"/>
                      </a:lnTo>
                      <a:lnTo>
                        <a:pt x="194" y="232"/>
                      </a:lnTo>
                      <a:lnTo>
                        <a:pt x="168" y="186"/>
                      </a:lnTo>
                      <a:lnTo>
                        <a:pt x="142" y="232"/>
                      </a:lnTo>
                      <a:lnTo>
                        <a:pt x="102" y="232"/>
                      </a:lnTo>
                      <a:lnTo>
                        <a:pt x="144" y="165"/>
                      </a:lnTo>
                      <a:lnTo>
                        <a:pt x="102" y="105"/>
                      </a:lnTo>
                      <a:lnTo>
                        <a:pt x="150" y="105"/>
                      </a:lnTo>
                      <a:lnTo>
                        <a:pt x="173" y="147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ED36EDD5-57BA-4134-94B2-B29F200B0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2550" y="3355020"/>
                  <a:ext cx="295275" cy="114300"/>
                </a:xfrm>
                <a:custGeom>
                  <a:avLst/>
                  <a:gdLst>
                    <a:gd name="T0" fmla="*/ 821 w 822"/>
                    <a:gd name="T1" fmla="*/ 315 h 316"/>
                    <a:gd name="T2" fmla="*/ 821 w 822"/>
                    <a:gd name="T3" fmla="*/ 0 h 316"/>
                    <a:gd name="T4" fmla="*/ 0 w 822"/>
                    <a:gd name="T5" fmla="*/ 0 h 316"/>
                    <a:gd name="T6" fmla="*/ 0 w 822"/>
                    <a:gd name="T7" fmla="*/ 315 h 316"/>
                    <a:gd name="T8" fmla="*/ 821 w 822"/>
                    <a:gd name="T9" fmla="*/ 315 h 316"/>
                    <a:gd name="T10" fmla="*/ 582 w 822"/>
                    <a:gd name="T11" fmla="*/ 89 h 316"/>
                    <a:gd name="T12" fmla="*/ 627 w 822"/>
                    <a:gd name="T13" fmla="*/ 89 h 316"/>
                    <a:gd name="T14" fmla="*/ 650 w 822"/>
                    <a:gd name="T15" fmla="*/ 131 h 316"/>
                    <a:gd name="T16" fmla="*/ 676 w 822"/>
                    <a:gd name="T17" fmla="*/ 89 h 316"/>
                    <a:gd name="T18" fmla="*/ 716 w 822"/>
                    <a:gd name="T19" fmla="*/ 89 h 316"/>
                    <a:gd name="T20" fmla="*/ 674 w 822"/>
                    <a:gd name="T21" fmla="*/ 152 h 316"/>
                    <a:gd name="T22" fmla="*/ 716 w 822"/>
                    <a:gd name="T23" fmla="*/ 218 h 316"/>
                    <a:gd name="T24" fmla="*/ 671 w 822"/>
                    <a:gd name="T25" fmla="*/ 218 h 316"/>
                    <a:gd name="T26" fmla="*/ 645 w 822"/>
                    <a:gd name="T27" fmla="*/ 170 h 316"/>
                    <a:gd name="T28" fmla="*/ 619 w 822"/>
                    <a:gd name="T29" fmla="*/ 218 h 316"/>
                    <a:gd name="T30" fmla="*/ 579 w 822"/>
                    <a:gd name="T31" fmla="*/ 218 h 316"/>
                    <a:gd name="T32" fmla="*/ 621 w 822"/>
                    <a:gd name="T33" fmla="*/ 149 h 316"/>
                    <a:gd name="T34" fmla="*/ 582 w 822"/>
                    <a:gd name="T35" fmla="*/ 89 h 316"/>
                    <a:gd name="T36" fmla="*/ 514 w 822"/>
                    <a:gd name="T37" fmla="*/ 184 h 316"/>
                    <a:gd name="T38" fmla="*/ 545 w 822"/>
                    <a:gd name="T39" fmla="*/ 184 h 316"/>
                    <a:gd name="T40" fmla="*/ 545 w 822"/>
                    <a:gd name="T41" fmla="*/ 218 h 316"/>
                    <a:gd name="T42" fmla="*/ 514 w 822"/>
                    <a:gd name="T43" fmla="*/ 218 h 316"/>
                    <a:gd name="T44" fmla="*/ 514 w 822"/>
                    <a:gd name="T45" fmla="*/ 184 h 316"/>
                    <a:gd name="T46" fmla="*/ 343 w 822"/>
                    <a:gd name="T47" fmla="*/ 89 h 316"/>
                    <a:gd name="T48" fmla="*/ 388 w 822"/>
                    <a:gd name="T49" fmla="*/ 89 h 316"/>
                    <a:gd name="T50" fmla="*/ 412 w 822"/>
                    <a:gd name="T51" fmla="*/ 131 h 316"/>
                    <a:gd name="T52" fmla="*/ 438 w 822"/>
                    <a:gd name="T53" fmla="*/ 89 h 316"/>
                    <a:gd name="T54" fmla="*/ 477 w 822"/>
                    <a:gd name="T55" fmla="*/ 89 h 316"/>
                    <a:gd name="T56" fmla="*/ 435 w 822"/>
                    <a:gd name="T57" fmla="*/ 152 h 316"/>
                    <a:gd name="T58" fmla="*/ 477 w 822"/>
                    <a:gd name="T59" fmla="*/ 218 h 316"/>
                    <a:gd name="T60" fmla="*/ 433 w 822"/>
                    <a:gd name="T61" fmla="*/ 218 h 316"/>
                    <a:gd name="T62" fmla="*/ 406 w 822"/>
                    <a:gd name="T63" fmla="*/ 170 h 316"/>
                    <a:gd name="T64" fmla="*/ 380 w 822"/>
                    <a:gd name="T65" fmla="*/ 218 h 316"/>
                    <a:gd name="T66" fmla="*/ 341 w 822"/>
                    <a:gd name="T67" fmla="*/ 218 h 316"/>
                    <a:gd name="T68" fmla="*/ 383 w 822"/>
                    <a:gd name="T69" fmla="*/ 149 h 316"/>
                    <a:gd name="T70" fmla="*/ 343 w 822"/>
                    <a:gd name="T71" fmla="*/ 89 h 316"/>
                    <a:gd name="T72" fmla="*/ 275 w 822"/>
                    <a:gd name="T73" fmla="*/ 184 h 316"/>
                    <a:gd name="T74" fmla="*/ 307 w 822"/>
                    <a:gd name="T75" fmla="*/ 184 h 316"/>
                    <a:gd name="T76" fmla="*/ 307 w 822"/>
                    <a:gd name="T77" fmla="*/ 218 h 316"/>
                    <a:gd name="T78" fmla="*/ 275 w 822"/>
                    <a:gd name="T79" fmla="*/ 218 h 316"/>
                    <a:gd name="T80" fmla="*/ 275 w 822"/>
                    <a:gd name="T81" fmla="*/ 184 h 316"/>
                    <a:gd name="T82" fmla="*/ 173 w 822"/>
                    <a:gd name="T83" fmla="*/ 131 h 316"/>
                    <a:gd name="T84" fmla="*/ 199 w 822"/>
                    <a:gd name="T85" fmla="*/ 89 h 316"/>
                    <a:gd name="T86" fmla="*/ 239 w 822"/>
                    <a:gd name="T87" fmla="*/ 89 h 316"/>
                    <a:gd name="T88" fmla="*/ 197 w 822"/>
                    <a:gd name="T89" fmla="*/ 152 h 316"/>
                    <a:gd name="T90" fmla="*/ 239 w 822"/>
                    <a:gd name="T91" fmla="*/ 218 h 316"/>
                    <a:gd name="T92" fmla="*/ 194 w 822"/>
                    <a:gd name="T93" fmla="*/ 218 h 316"/>
                    <a:gd name="T94" fmla="*/ 168 w 822"/>
                    <a:gd name="T95" fmla="*/ 170 h 316"/>
                    <a:gd name="T96" fmla="*/ 142 w 822"/>
                    <a:gd name="T97" fmla="*/ 218 h 316"/>
                    <a:gd name="T98" fmla="*/ 102 w 822"/>
                    <a:gd name="T99" fmla="*/ 218 h 316"/>
                    <a:gd name="T100" fmla="*/ 144 w 822"/>
                    <a:gd name="T101" fmla="*/ 149 h 316"/>
                    <a:gd name="T102" fmla="*/ 102 w 822"/>
                    <a:gd name="T103" fmla="*/ 89 h 316"/>
                    <a:gd name="T104" fmla="*/ 150 w 822"/>
                    <a:gd name="T105" fmla="*/ 89 h 316"/>
                    <a:gd name="T106" fmla="*/ 173 w 822"/>
                    <a:gd name="T107" fmla="*/ 131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2" h="316">
                      <a:moveTo>
                        <a:pt x="821" y="315"/>
                      </a:moveTo>
                      <a:lnTo>
                        <a:pt x="821" y="0"/>
                      </a:lnTo>
                      <a:lnTo>
                        <a:pt x="0" y="0"/>
                      </a:lnTo>
                      <a:lnTo>
                        <a:pt x="0" y="315"/>
                      </a:lnTo>
                      <a:lnTo>
                        <a:pt x="821" y="315"/>
                      </a:lnTo>
                      <a:close/>
                      <a:moveTo>
                        <a:pt x="582" y="89"/>
                      </a:moveTo>
                      <a:lnTo>
                        <a:pt x="627" y="89"/>
                      </a:lnTo>
                      <a:lnTo>
                        <a:pt x="650" y="131"/>
                      </a:lnTo>
                      <a:lnTo>
                        <a:pt x="676" y="89"/>
                      </a:lnTo>
                      <a:lnTo>
                        <a:pt x="716" y="89"/>
                      </a:lnTo>
                      <a:lnTo>
                        <a:pt x="674" y="152"/>
                      </a:lnTo>
                      <a:lnTo>
                        <a:pt x="716" y="218"/>
                      </a:lnTo>
                      <a:lnTo>
                        <a:pt x="671" y="218"/>
                      </a:lnTo>
                      <a:lnTo>
                        <a:pt x="645" y="170"/>
                      </a:lnTo>
                      <a:lnTo>
                        <a:pt x="619" y="218"/>
                      </a:lnTo>
                      <a:lnTo>
                        <a:pt x="579" y="218"/>
                      </a:lnTo>
                      <a:lnTo>
                        <a:pt x="621" y="149"/>
                      </a:lnTo>
                      <a:lnTo>
                        <a:pt x="582" y="89"/>
                      </a:lnTo>
                      <a:close/>
                      <a:moveTo>
                        <a:pt x="514" y="184"/>
                      </a:moveTo>
                      <a:lnTo>
                        <a:pt x="545" y="184"/>
                      </a:lnTo>
                      <a:lnTo>
                        <a:pt x="545" y="218"/>
                      </a:lnTo>
                      <a:lnTo>
                        <a:pt x="514" y="218"/>
                      </a:lnTo>
                      <a:lnTo>
                        <a:pt x="514" y="184"/>
                      </a:lnTo>
                      <a:close/>
                      <a:moveTo>
                        <a:pt x="343" y="89"/>
                      </a:moveTo>
                      <a:lnTo>
                        <a:pt x="388" y="89"/>
                      </a:lnTo>
                      <a:lnTo>
                        <a:pt x="412" y="131"/>
                      </a:lnTo>
                      <a:lnTo>
                        <a:pt x="438" y="89"/>
                      </a:lnTo>
                      <a:lnTo>
                        <a:pt x="477" y="89"/>
                      </a:lnTo>
                      <a:lnTo>
                        <a:pt x="435" y="152"/>
                      </a:lnTo>
                      <a:lnTo>
                        <a:pt x="477" y="218"/>
                      </a:lnTo>
                      <a:lnTo>
                        <a:pt x="433" y="218"/>
                      </a:lnTo>
                      <a:lnTo>
                        <a:pt x="406" y="170"/>
                      </a:lnTo>
                      <a:lnTo>
                        <a:pt x="380" y="218"/>
                      </a:lnTo>
                      <a:lnTo>
                        <a:pt x="341" y="218"/>
                      </a:lnTo>
                      <a:lnTo>
                        <a:pt x="383" y="149"/>
                      </a:lnTo>
                      <a:lnTo>
                        <a:pt x="343" y="89"/>
                      </a:lnTo>
                      <a:close/>
                      <a:moveTo>
                        <a:pt x="275" y="184"/>
                      </a:moveTo>
                      <a:lnTo>
                        <a:pt x="307" y="184"/>
                      </a:lnTo>
                      <a:lnTo>
                        <a:pt x="307" y="218"/>
                      </a:lnTo>
                      <a:lnTo>
                        <a:pt x="275" y="218"/>
                      </a:lnTo>
                      <a:lnTo>
                        <a:pt x="275" y="184"/>
                      </a:lnTo>
                      <a:close/>
                      <a:moveTo>
                        <a:pt x="173" y="131"/>
                      </a:moveTo>
                      <a:lnTo>
                        <a:pt x="199" y="89"/>
                      </a:lnTo>
                      <a:lnTo>
                        <a:pt x="239" y="89"/>
                      </a:lnTo>
                      <a:lnTo>
                        <a:pt x="197" y="152"/>
                      </a:lnTo>
                      <a:lnTo>
                        <a:pt x="239" y="218"/>
                      </a:lnTo>
                      <a:lnTo>
                        <a:pt x="194" y="218"/>
                      </a:lnTo>
                      <a:lnTo>
                        <a:pt x="168" y="170"/>
                      </a:lnTo>
                      <a:lnTo>
                        <a:pt x="142" y="218"/>
                      </a:lnTo>
                      <a:lnTo>
                        <a:pt x="102" y="218"/>
                      </a:lnTo>
                      <a:lnTo>
                        <a:pt x="144" y="149"/>
                      </a:lnTo>
                      <a:lnTo>
                        <a:pt x="102" y="89"/>
                      </a:lnTo>
                      <a:lnTo>
                        <a:pt x="150" y="89"/>
                      </a:lnTo>
                      <a:lnTo>
                        <a:pt x="173" y="131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5D1F486A-33FD-4072-A1EA-5405418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8087" y="3355020"/>
                  <a:ext cx="109538" cy="114300"/>
                </a:xfrm>
                <a:custGeom>
                  <a:avLst/>
                  <a:gdLst>
                    <a:gd name="T0" fmla="*/ 152 w 305"/>
                    <a:gd name="T1" fmla="*/ 315 h 316"/>
                    <a:gd name="T2" fmla="*/ 0 w 305"/>
                    <a:gd name="T3" fmla="*/ 315 h 316"/>
                    <a:gd name="T4" fmla="*/ 0 w 305"/>
                    <a:gd name="T5" fmla="*/ 0 h 316"/>
                    <a:gd name="T6" fmla="*/ 304 w 305"/>
                    <a:gd name="T7" fmla="*/ 0 h 316"/>
                    <a:gd name="T8" fmla="*/ 304 w 305"/>
                    <a:gd name="T9" fmla="*/ 315 h 316"/>
                    <a:gd name="T10" fmla="*/ 152 w 305"/>
                    <a:gd name="T1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5" h="316">
                      <a:moveTo>
                        <a:pt x="152" y="315"/>
                      </a:moveTo>
                      <a:lnTo>
                        <a:pt x="0" y="315"/>
                      </a:ln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315"/>
                      </a:lnTo>
                      <a:lnTo>
                        <a:pt x="152" y="31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135D1A-A681-4744-8C9F-CE9F19527488}"/>
                  </a:ext>
                </a:extLst>
              </p:cNvPr>
              <p:cNvSpPr/>
              <p:nvPr/>
            </p:nvSpPr>
            <p:spPr>
              <a:xfrm>
                <a:off x="10131618" y="2882206"/>
                <a:ext cx="582945" cy="54620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B29F86-600C-44E4-B27D-E38E89F3AD72}"/>
                </a:ext>
              </a:extLst>
            </p:cNvPr>
            <p:cNvSpPr/>
            <p:nvPr/>
          </p:nvSpPr>
          <p:spPr>
            <a:xfrm>
              <a:off x="10000340" y="3076982"/>
              <a:ext cx="863192" cy="2622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Route Table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0ECAD2-1441-4A32-8278-78887C80D967}"/>
              </a:ext>
            </a:extLst>
          </p:cNvPr>
          <p:cNvGrpSpPr/>
          <p:nvPr/>
        </p:nvGrpSpPr>
        <p:grpSpPr>
          <a:xfrm>
            <a:off x="5597809" y="8750243"/>
            <a:ext cx="1490472" cy="1223058"/>
            <a:chOff x="3674869" y="4079936"/>
            <a:chExt cx="595644" cy="147348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09849F9-0F01-46C6-8E94-564BF1BD803A}"/>
                </a:ext>
              </a:extLst>
            </p:cNvPr>
            <p:cNvGrpSpPr/>
            <p:nvPr/>
          </p:nvGrpSpPr>
          <p:grpSpPr>
            <a:xfrm>
              <a:off x="3680635" y="4079936"/>
              <a:ext cx="582945" cy="875643"/>
              <a:chOff x="11128158" y="2641725"/>
              <a:chExt cx="582945" cy="87564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F72502-4DFA-4E22-8D2C-8F64A7EAF83F}"/>
                  </a:ext>
                </a:extLst>
              </p:cNvPr>
              <p:cNvSpPr/>
              <p:nvPr/>
            </p:nvSpPr>
            <p:spPr>
              <a:xfrm>
                <a:off x="11128158" y="2882206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28">
                <a:extLst>
                  <a:ext uri="{FF2B5EF4-FFF2-40B4-BE49-F238E27FC236}">
                    <a16:creationId xmlns:a16="http://schemas.microsoft.com/office/drawing/2014/main" id="{52ED45A6-19B6-4B1B-A3F5-FD32D76BB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7513" y="2641725"/>
                <a:ext cx="269124" cy="833313"/>
              </a:xfrm>
              <a:custGeom>
                <a:avLst/>
                <a:gdLst>
                  <a:gd name="T0" fmla="*/ 603 w 1207"/>
                  <a:gd name="T1" fmla="*/ 0 h 1610"/>
                  <a:gd name="T2" fmla="*/ 0 w 1207"/>
                  <a:gd name="T3" fmla="*/ 260 h 1610"/>
                  <a:gd name="T4" fmla="*/ 0 w 1207"/>
                  <a:gd name="T5" fmla="*/ 834 h 1610"/>
                  <a:gd name="T6" fmla="*/ 0 w 1207"/>
                  <a:gd name="T7" fmla="*/ 834 h 1610"/>
                  <a:gd name="T8" fmla="*/ 603 w 1207"/>
                  <a:gd name="T9" fmla="*/ 1609 h 1610"/>
                  <a:gd name="T10" fmla="*/ 1206 w 1207"/>
                  <a:gd name="T11" fmla="*/ 834 h 1610"/>
                  <a:gd name="T12" fmla="*/ 1206 w 1207"/>
                  <a:gd name="T13" fmla="*/ 834 h 1610"/>
                  <a:gd name="T14" fmla="*/ 1206 w 1207"/>
                  <a:gd name="T15" fmla="*/ 260 h 1610"/>
                  <a:gd name="T16" fmla="*/ 603 w 1207"/>
                  <a:gd name="T17" fmla="*/ 0 h 1610"/>
                  <a:gd name="T18" fmla="*/ 702 w 1207"/>
                  <a:gd name="T19" fmla="*/ 1051 h 1610"/>
                  <a:gd name="T20" fmla="*/ 267 w 1207"/>
                  <a:gd name="T21" fmla="*/ 1051 h 1610"/>
                  <a:gd name="T22" fmla="*/ 267 w 1207"/>
                  <a:gd name="T23" fmla="*/ 990 h 1610"/>
                  <a:gd name="T24" fmla="*/ 702 w 1207"/>
                  <a:gd name="T25" fmla="*/ 990 h 1610"/>
                  <a:gd name="T26" fmla="*/ 702 w 1207"/>
                  <a:gd name="T27" fmla="*/ 1051 h 1610"/>
                  <a:gd name="T28" fmla="*/ 702 w 1207"/>
                  <a:gd name="T29" fmla="*/ 816 h 1610"/>
                  <a:gd name="T30" fmla="*/ 267 w 1207"/>
                  <a:gd name="T31" fmla="*/ 816 h 1610"/>
                  <a:gd name="T32" fmla="*/ 267 w 1207"/>
                  <a:gd name="T33" fmla="*/ 756 h 1610"/>
                  <a:gd name="T34" fmla="*/ 702 w 1207"/>
                  <a:gd name="T35" fmla="*/ 756 h 1610"/>
                  <a:gd name="T36" fmla="*/ 702 w 1207"/>
                  <a:gd name="T37" fmla="*/ 816 h 1610"/>
                  <a:gd name="T38" fmla="*/ 702 w 1207"/>
                  <a:gd name="T39" fmla="*/ 567 h 1610"/>
                  <a:gd name="T40" fmla="*/ 267 w 1207"/>
                  <a:gd name="T41" fmla="*/ 567 h 1610"/>
                  <a:gd name="T42" fmla="*/ 267 w 1207"/>
                  <a:gd name="T43" fmla="*/ 506 h 1610"/>
                  <a:gd name="T44" fmla="*/ 702 w 1207"/>
                  <a:gd name="T45" fmla="*/ 506 h 1610"/>
                  <a:gd name="T46" fmla="*/ 702 w 1207"/>
                  <a:gd name="T47" fmla="*/ 567 h 1610"/>
                  <a:gd name="T48" fmla="*/ 964 w 1207"/>
                  <a:gd name="T49" fmla="*/ 967 h 1610"/>
                  <a:gd name="T50" fmla="*/ 860 w 1207"/>
                  <a:gd name="T51" fmla="*/ 1072 h 1610"/>
                  <a:gd name="T52" fmla="*/ 791 w 1207"/>
                  <a:gd name="T53" fmla="*/ 1004 h 1610"/>
                  <a:gd name="T54" fmla="*/ 791 w 1207"/>
                  <a:gd name="T55" fmla="*/ 975 h 1610"/>
                  <a:gd name="T56" fmla="*/ 820 w 1207"/>
                  <a:gd name="T57" fmla="*/ 975 h 1610"/>
                  <a:gd name="T58" fmla="*/ 860 w 1207"/>
                  <a:gd name="T59" fmla="*/ 1014 h 1610"/>
                  <a:gd name="T60" fmla="*/ 938 w 1207"/>
                  <a:gd name="T61" fmla="*/ 935 h 1610"/>
                  <a:gd name="T62" fmla="*/ 967 w 1207"/>
                  <a:gd name="T63" fmla="*/ 935 h 1610"/>
                  <a:gd name="T64" fmla="*/ 964 w 1207"/>
                  <a:gd name="T65" fmla="*/ 967 h 1610"/>
                  <a:gd name="T66" fmla="*/ 815 w 1207"/>
                  <a:gd name="T67" fmla="*/ 732 h 1610"/>
                  <a:gd name="T68" fmla="*/ 815 w 1207"/>
                  <a:gd name="T69" fmla="*/ 703 h 1610"/>
                  <a:gd name="T70" fmla="*/ 844 w 1207"/>
                  <a:gd name="T71" fmla="*/ 703 h 1610"/>
                  <a:gd name="T72" fmla="*/ 886 w 1207"/>
                  <a:gd name="T73" fmla="*/ 745 h 1610"/>
                  <a:gd name="T74" fmla="*/ 928 w 1207"/>
                  <a:gd name="T75" fmla="*/ 703 h 1610"/>
                  <a:gd name="T76" fmla="*/ 957 w 1207"/>
                  <a:gd name="T77" fmla="*/ 703 h 1610"/>
                  <a:gd name="T78" fmla="*/ 957 w 1207"/>
                  <a:gd name="T79" fmla="*/ 732 h 1610"/>
                  <a:gd name="T80" fmla="*/ 915 w 1207"/>
                  <a:gd name="T81" fmla="*/ 774 h 1610"/>
                  <a:gd name="T82" fmla="*/ 957 w 1207"/>
                  <a:gd name="T83" fmla="*/ 816 h 1610"/>
                  <a:gd name="T84" fmla="*/ 957 w 1207"/>
                  <a:gd name="T85" fmla="*/ 845 h 1610"/>
                  <a:gd name="T86" fmla="*/ 943 w 1207"/>
                  <a:gd name="T87" fmla="*/ 850 h 1610"/>
                  <a:gd name="T88" fmla="*/ 930 w 1207"/>
                  <a:gd name="T89" fmla="*/ 845 h 1610"/>
                  <a:gd name="T90" fmla="*/ 888 w 1207"/>
                  <a:gd name="T91" fmla="*/ 803 h 1610"/>
                  <a:gd name="T92" fmla="*/ 846 w 1207"/>
                  <a:gd name="T93" fmla="*/ 845 h 1610"/>
                  <a:gd name="T94" fmla="*/ 833 w 1207"/>
                  <a:gd name="T95" fmla="*/ 850 h 1610"/>
                  <a:gd name="T96" fmla="*/ 820 w 1207"/>
                  <a:gd name="T97" fmla="*/ 845 h 1610"/>
                  <a:gd name="T98" fmla="*/ 820 w 1207"/>
                  <a:gd name="T99" fmla="*/ 816 h 1610"/>
                  <a:gd name="T100" fmla="*/ 862 w 1207"/>
                  <a:gd name="T101" fmla="*/ 774 h 1610"/>
                  <a:gd name="T102" fmla="*/ 815 w 1207"/>
                  <a:gd name="T103" fmla="*/ 732 h 1610"/>
                  <a:gd name="T104" fmla="*/ 970 w 1207"/>
                  <a:gd name="T105" fmla="*/ 501 h 1610"/>
                  <a:gd name="T106" fmla="*/ 865 w 1207"/>
                  <a:gd name="T107" fmla="*/ 606 h 1610"/>
                  <a:gd name="T108" fmla="*/ 797 w 1207"/>
                  <a:gd name="T109" fmla="*/ 538 h 1610"/>
                  <a:gd name="T110" fmla="*/ 797 w 1207"/>
                  <a:gd name="T111" fmla="*/ 509 h 1610"/>
                  <a:gd name="T112" fmla="*/ 825 w 1207"/>
                  <a:gd name="T113" fmla="*/ 509 h 1610"/>
                  <a:gd name="T114" fmla="*/ 865 w 1207"/>
                  <a:gd name="T115" fmla="*/ 548 h 1610"/>
                  <a:gd name="T116" fmla="*/ 943 w 1207"/>
                  <a:gd name="T117" fmla="*/ 470 h 1610"/>
                  <a:gd name="T118" fmla="*/ 972 w 1207"/>
                  <a:gd name="T119" fmla="*/ 470 h 1610"/>
                  <a:gd name="T120" fmla="*/ 970 w 1207"/>
                  <a:gd name="T121" fmla="*/ 501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07" h="1610">
                    <a:moveTo>
                      <a:pt x="603" y="0"/>
                    </a:moveTo>
                    <a:lnTo>
                      <a:pt x="0" y="260"/>
                    </a:lnTo>
                    <a:lnTo>
                      <a:pt x="0" y="834"/>
                    </a:lnTo>
                    <a:lnTo>
                      <a:pt x="0" y="834"/>
                    </a:lnTo>
                    <a:cubicBezTo>
                      <a:pt x="18" y="1153"/>
                      <a:pt x="251" y="1433"/>
                      <a:pt x="603" y="1609"/>
                    </a:cubicBezTo>
                    <a:cubicBezTo>
                      <a:pt x="954" y="1433"/>
                      <a:pt x="1187" y="1153"/>
                      <a:pt x="1206" y="834"/>
                    </a:cubicBezTo>
                    <a:lnTo>
                      <a:pt x="1206" y="834"/>
                    </a:lnTo>
                    <a:lnTo>
                      <a:pt x="1206" y="260"/>
                    </a:lnTo>
                    <a:lnTo>
                      <a:pt x="603" y="0"/>
                    </a:lnTo>
                    <a:close/>
                    <a:moveTo>
                      <a:pt x="702" y="1051"/>
                    </a:moveTo>
                    <a:lnTo>
                      <a:pt x="267" y="1051"/>
                    </a:lnTo>
                    <a:lnTo>
                      <a:pt x="267" y="990"/>
                    </a:lnTo>
                    <a:lnTo>
                      <a:pt x="702" y="990"/>
                    </a:lnTo>
                    <a:lnTo>
                      <a:pt x="702" y="1051"/>
                    </a:lnTo>
                    <a:close/>
                    <a:moveTo>
                      <a:pt x="702" y="816"/>
                    </a:moveTo>
                    <a:lnTo>
                      <a:pt x="267" y="816"/>
                    </a:lnTo>
                    <a:lnTo>
                      <a:pt x="267" y="756"/>
                    </a:lnTo>
                    <a:lnTo>
                      <a:pt x="702" y="756"/>
                    </a:lnTo>
                    <a:lnTo>
                      <a:pt x="702" y="816"/>
                    </a:lnTo>
                    <a:close/>
                    <a:moveTo>
                      <a:pt x="702" y="567"/>
                    </a:moveTo>
                    <a:lnTo>
                      <a:pt x="267" y="567"/>
                    </a:lnTo>
                    <a:lnTo>
                      <a:pt x="267" y="506"/>
                    </a:lnTo>
                    <a:lnTo>
                      <a:pt x="702" y="506"/>
                    </a:lnTo>
                    <a:lnTo>
                      <a:pt x="702" y="567"/>
                    </a:lnTo>
                    <a:close/>
                    <a:moveTo>
                      <a:pt x="964" y="967"/>
                    </a:moveTo>
                    <a:lnTo>
                      <a:pt x="860" y="1072"/>
                    </a:lnTo>
                    <a:lnTo>
                      <a:pt x="791" y="1004"/>
                    </a:lnTo>
                    <a:cubicBezTo>
                      <a:pt x="784" y="996"/>
                      <a:pt x="783" y="983"/>
                      <a:pt x="791" y="975"/>
                    </a:cubicBezTo>
                    <a:cubicBezTo>
                      <a:pt x="798" y="967"/>
                      <a:pt x="812" y="967"/>
                      <a:pt x="820" y="975"/>
                    </a:cubicBezTo>
                    <a:lnTo>
                      <a:pt x="860" y="1014"/>
                    </a:lnTo>
                    <a:lnTo>
                      <a:pt x="938" y="935"/>
                    </a:lnTo>
                    <a:cubicBezTo>
                      <a:pt x="946" y="928"/>
                      <a:pt x="959" y="928"/>
                      <a:pt x="967" y="935"/>
                    </a:cubicBezTo>
                    <a:cubicBezTo>
                      <a:pt x="972" y="946"/>
                      <a:pt x="972" y="959"/>
                      <a:pt x="964" y="967"/>
                    </a:cubicBezTo>
                    <a:close/>
                    <a:moveTo>
                      <a:pt x="815" y="732"/>
                    </a:moveTo>
                    <a:cubicBezTo>
                      <a:pt x="807" y="724"/>
                      <a:pt x="807" y="711"/>
                      <a:pt x="815" y="703"/>
                    </a:cubicBezTo>
                    <a:cubicBezTo>
                      <a:pt x="823" y="695"/>
                      <a:pt x="836" y="695"/>
                      <a:pt x="844" y="703"/>
                    </a:cubicBezTo>
                    <a:lnTo>
                      <a:pt x="886" y="745"/>
                    </a:lnTo>
                    <a:lnTo>
                      <a:pt x="928" y="703"/>
                    </a:lnTo>
                    <a:cubicBezTo>
                      <a:pt x="936" y="695"/>
                      <a:pt x="949" y="695"/>
                      <a:pt x="957" y="703"/>
                    </a:cubicBezTo>
                    <a:cubicBezTo>
                      <a:pt x="964" y="711"/>
                      <a:pt x="964" y="724"/>
                      <a:pt x="957" y="732"/>
                    </a:cubicBezTo>
                    <a:lnTo>
                      <a:pt x="915" y="774"/>
                    </a:lnTo>
                    <a:lnTo>
                      <a:pt x="957" y="816"/>
                    </a:lnTo>
                    <a:cubicBezTo>
                      <a:pt x="964" y="824"/>
                      <a:pt x="964" y="837"/>
                      <a:pt x="957" y="845"/>
                    </a:cubicBezTo>
                    <a:cubicBezTo>
                      <a:pt x="954" y="847"/>
                      <a:pt x="948" y="850"/>
                      <a:pt x="943" y="850"/>
                    </a:cubicBezTo>
                    <a:cubicBezTo>
                      <a:pt x="937" y="850"/>
                      <a:pt x="933" y="847"/>
                      <a:pt x="930" y="845"/>
                    </a:cubicBezTo>
                    <a:lnTo>
                      <a:pt x="888" y="803"/>
                    </a:lnTo>
                    <a:lnTo>
                      <a:pt x="846" y="845"/>
                    </a:lnTo>
                    <a:cubicBezTo>
                      <a:pt x="844" y="847"/>
                      <a:pt x="838" y="850"/>
                      <a:pt x="833" y="850"/>
                    </a:cubicBezTo>
                    <a:cubicBezTo>
                      <a:pt x="827" y="850"/>
                      <a:pt x="823" y="847"/>
                      <a:pt x="820" y="845"/>
                    </a:cubicBezTo>
                    <a:cubicBezTo>
                      <a:pt x="812" y="837"/>
                      <a:pt x="812" y="824"/>
                      <a:pt x="820" y="816"/>
                    </a:cubicBezTo>
                    <a:lnTo>
                      <a:pt x="862" y="774"/>
                    </a:lnTo>
                    <a:lnTo>
                      <a:pt x="815" y="732"/>
                    </a:lnTo>
                    <a:close/>
                    <a:moveTo>
                      <a:pt x="970" y="501"/>
                    </a:moveTo>
                    <a:lnTo>
                      <a:pt x="865" y="606"/>
                    </a:lnTo>
                    <a:lnTo>
                      <a:pt x="797" y="538"/>
                    </a:lnTo>
                    <a:cubicBezTo>
                      <a:pt x="789" y="530"/>
                      <a:pt x="789" y="517"/>
                      <a:pt x="797" y="509"/>
                    </a:cubicBezTo>
                    <a:cubicBezTo>
                      <a:pt x="805" y="501"/>
                      <a:pt x="818" y="501"/>
                      <a:pt x="825" y="509"/>
                    </a:cubicBezTo>
                    <a:lnTo>
                      <a:pt x="865" y="548"/>
                    </a:lnTo>
                    <a:lnTo>
                      <a:pt x="943" y="470"/>
                    </a:lnTo>
                    <a:cubicBezTo>
                      <a:pt x="951" y="462"/>
                      <a:pt x="964" y="462"/>
                      <a:pt x="972" y="470"/>
                    </a:cubicBezTo>
                    <a:cubicBezTo>
                      <a:pt x="978" y="480"/>
                      <a:pt x="978" y="493"/>
                      <a:pt x="970" y="501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AED185-2AA8-4064-8018-A91F5E557393}"/>
                </a:ext>
              </a:extLst>
            </p:cNvPr>
            <p:cNvSpPr/>
            <p:nvPr/>
          </p:nvSpPr>
          <p:spPr>
            <a:xfrm>
              <a:off x="3674869" y="4929414"/>
              <a:ext cx="595644" cy="624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Calibri" panose="020F0502020204030204" pitchFamily="34" charset="0"/>
                  <a:ea typeface="Arial" charset="0"/>
                  <a:cs typeface="Calibri" panose="020F0502020204030204" pitchFamily="34" charset="0"/>
                </a:rPr>
                <a:t>Security Lists</a:t>
              </a:r>
            </a:p>
          </p:txBody>
        </p:sp>
      </p:grp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FF3F5A1-DE1E-450E-B86F-CE5F09D2D53B}"/>
              </a:ext>
            </a:extLst>
          </p:cNvPr>
          <p:cNvSpPr/>
          <p:nvPr/>
        </p:nvSpPr>
        <p:spPr>
          <a:xfrm>
            <a:off x="18147289" y="10002453"/>
            <a:ext cx="809537" cy="654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3D371AD8-2755-48DF-A845-95246BF305FA}"/>
              </a:ext>
            </a:extLst>
          </p:cNvPr>
          <p:cNvSpPr/>
          <p:nvPr/>
        </p:nvSpPr>
        <p:spPr>
          <a:xfrm>
            <a:off x="20742015" y="11358779"/>
            <a:ext cx="746983" cy="858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47" name="Picture 346">
            <a:extLst>
              <a:ext uri="{FF2B5EF4-FFF2-40B4-BE49-F238E27FC236}">
                <a16:creationId xmlns:a16="http://schemas.microsoft.com/office/drawing/2014/main" id="{A674ED4F-736F-4C48-96F2-7C900F3C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570" y="11070426"/>
            <a:ext cx="1329017" cy="1356898"/>
          </a:xfrm>
          <a:prstGeom prst="rect">
            <a:avLst/>
          </a:prstGeom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53252BCE-93B0-42E4-881C-9D40D6F5B957}"/>
              </a:ext>
            </a:extLst>
          </p:cNvPr>
          <p:cNvSpPr txBox="1">
            <a:spLocks/>
          </p:cNvSpPr>
          <p:nvPr/>
        </p:nvSpPr>
        <p:spPr>
          <a:xfrm>
            <a:off x="7189943" y="7553568"/>
            <a:ext cx="4266030" cy="178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800" b="0" i="0" u="none" strike="noStrike" cap="none" spc="0" baseline="0">
                <a:solidFill>
                  <a:srgbClr val="413636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en-US" sz="3200" b="1" dirty="0"/>
              <a:t>CIDR: 10.0.1.0/24</a:t>
            </a:r>
          </a:p>
        </p:txBody>
      </p:sp>
    </p:spTree>
    <p:extLst>
      <p:ext uri="{BB962C8B-B14F-4D97-AF65-F5344CB8AC3E}">
        <p14:creationId xmlns:p14="http://schemas.microsoft.com/office/powerpoint/2010/main" val="246869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Custom 1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9DBEC3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1025</Words>
  <Application>Microsoft Office PowerPoint</Application>
  <PresentationFormat>Custom</PresentationFormat>
  <Paragraphs>187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1" baseType="lpstr">
      <vt:lpstr>Arial</vt:lpstr>
      <vt:lpstr>Calibri</vt:lpstr>
      <vt:lpstr>Georgia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Montserrat Regular</vt:lpstr>
      <vt:lpstr>Montserrat SemiBold</vt:lpstr>
      <vt:lpstr>Oracle Sans Beta Semi Bold</vt:lpstr>
      <vt:lpstr>Oracle Sans Bold</vt:lpstr>
      <vt:lpstr>Oracle Sans Cd Beta Bold</vt:lpstr>
      <vt:lpstr>Oracle Sans Extra Bold</vt:lpstr>
      <vt:lpstr>Oracle Sans Light</vt:lpstr>
      <vt:lpstr>Oracle Sans Regular</vt:lpstr>
      <vt:lpstr>White</vt:lpstr>
      <vt:lpstr>Oracle Cloud – Deploying a secure 3-tier application on Oracle Cloud Infrastructure (OCI)</vt:lpstr>
      <vt:lpstr>Agenda:</vt:lpstr>
      <vt:lpstr>Goal: Implement this architecture in OCI</vt:lpstr>
      <vt:lpstr>PowerPoint Presentation</vt:lpstr>
      <vt:lpstr>PowerPoint Presentation</vt:lpstr>
      <vt:lpstr>PowerPoint Presentation</vt:lpstr>
      <vt:lpstr>Let’s start from the beginning</vt:lpstr>
      <vt:lpstr>Creating the VCN</vt:lpstr>
      <vt:lpstr>Creating the public subnet</vt:lpstr>
      <vt:lpstr>Firstly, let’s create the required components:</vt:lpstr>
      <vt:lpstr>Creating the Bastion Host</vt:lpstr>
      <vt:lpstr>… but, first we need a pair of OpenSSH keys</vt:lpstr>
      <vt:lpstr>Creating the Autonomous Database</vt:lpstr>
      <vt:lpstr>Oracle Wallet is a container that stores authentication and signing credentials. Trusted certificates are stored in the Oracle Wallet when the wallet is used for security credentials.</vt:lpstr>
      <vt:lpstr>We’ll use Object Storage Pre-Authenticated requests to make the wallet downloadable to the Application Node, securely, through the Service Gateway.</vt:lpstr>
      <vt:lpstr>Creating the private subnet</vt:lpstr>
      <vt:lpstr>Required components:</vt:lpstr>
      <vt:lpstr>Creating the application node &amp; deploying the application</vt:lpstr>
      <vt:lpstr>Connecting to the Application Node is only possible through the Bastion Host</vt:lpstr>
      <vt:lpstr>Creating the Load Balancer</vt:lpstr>
      <vt:lpstr>PowerPoint Presentation</vt:lpstr>
      <vt:lpstr>And use the resources for a second application node instead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Cloud – Deploying a secure 3-tier application on Oracle Cloud Infrastructure (OCI)</dc:title>
  <dc:creator>Alex Serban</dc:creator>
  <cp:lastModifiedBy>Alex Serban</cp:lastModifiedBy>
  <cp:revision>9</cp:revision>
  <dcterms:created xsi:type="dcterms:W3CDTF">2019-11-12T08:57:16Z</dcterms:created>
  <dcterms:modified xsi:type="dcterms:W3CDTF">2019-11-29T08:54:53Z</dcterms:modified>
</cp:coreProperties>
</file>