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31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9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59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1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7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0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5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3A8D-E409-449A-A8CB-AE67BF698D02}" type="datetimeFigureOut">
              <a:rPr lang="pt-BR" smtClean="0"/>
              <a:t>27/10/2017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E577-E498-41AC-B5BD-A3FBDBF73F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bace48f6b975dcd11dc549fd" descr="{&quot;HashCode&quot;:891313737,&quot;Placement&quot;:&quot;Footer&quot;,&quot;Top&quot;:519.343,&quot;Left&quot;:384.723541}"/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47425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Situação da entrega de software no Banco Cooperativo Sicredi: Uma Análise do Ambiente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10001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Alécio Dalpra e Fábio Castilhos</a:t>
            </a:r>
          </a:p>
        </p:txBody>
      </p:sp>
    </p:spTree>
    <p:extLst>
      <p:ext uri="{BB962C8B-B14F-4D97-AF65-F5344CB8AC3E}">
        <p14:creationId xmlns:p14="http://schemas.microsoft.com/office/powerpoint/2010/main" val="13068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Plano de ação: Processo automatizado de liberações (Build e </a:t>
            </a:r>
            <a:r>
              <a:rPr lang="pt-BR" b="1" dirty="0" err="1"/>
              <a:t>Deploy</a:t>
            </a:r>
            <a:r>
              <a:rPr lang="pt-BR" b="1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Adotar, juntamente com as ferramentas Build </a:t>
            </a:r>
            <a:r>
              <a:rPr lang="pt-BR" dirty="0" err="1"/>
              <a:t>Forge</a:t>
            </a:r>
            <a:r>
              <a:rPr lang="pt-BR" dirty="0"/>
              <a:t>, </a:t>
            </a:r>
            <a:r>
              <a:rPr lang="pt-BR" dirty="0" err="1"/>
              <a:t>Jenkins</a:t>
            </a:r>
            <a:r>
              <a:rPr lang="pt-BR" dirty="0"/>
              <a:t>, RTC, </a:t>
            </a:r>
            <a:r>
              <a:rPr lang="pt-BR" dirty="0" err="1"/>
              <a:t>uDeploy</a:t>
            </a:r>
            <a:r>
              <a:rPr lang="pt-BR" dirty="0"/>
              <a:t> e </a:t>
            </a:r>
            <a:r>
              <a:rPr lang="pt-BR" dirty="0" err="1"/>
              <a:t>Subversion</a:t>
            </a:r>
            <a:r>
              <a:rPr lang="pt-BR" dirty="0"/>
              <a:t>, </a:t>
            </a:r>
            <a:r>
              <a:rPr lang="pt-BR" u="sng" dirty="0"/>
              <a:t>o </a:t>
            </a:r>
            <a:r>
              <a:rPr lang="it-IT" u="sng" dirty="0"/>
              <a:t>Github</a:t>
            </a:r>
            <a:r>
              <a:rPr lang="it-IT" dirty="0"/>
              <a:t>, </a:t>
            </a:r>
            <a:r>
              <a:rPr lang="it-IT" u="sng" dirty="0"/>
              <a:t>Travis CI </a:t>
            </a:r>
            <a:r>
              <a:rPr lang="it-IT" dirty="0"/>
              <a:t>e </a:t>
            </a:r>
            <a:r>
              <a:rPr lang="it-IT" u="sng" dirty="0"/>
              <a:t>Heroku</a:t>
            </a:r>
            <a:r>
              <a:rPr lang="it-IT" dirty="0"/>
              <a:t> para automatizar a realização de </a:t>
            </a:r>
            <a:r>
              <a:rPr lang="pt-BR" dirty="0"/>
              <a:t>builds e </a:t>
            </a:r>
            <a:r>
              <a:rPr lang="pt-BR" dirty="0" err="1"/>
              <a:t>deploys</a:t>
            </a:r>
            <a:r>
              <a:rPr lang="pt-BR" dirty="0"/>
              <a:t> de artefatos na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241016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Plano de ação: Processo robusto de gerenciamento de projetos baseado no PMBOK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Mudança do </a:t>
            </a:r>
            <a:r>
              <a:rPr lang="pt-BR" dirty="0" err="1"/>
              <a:t>Mindset</a:t>
            </a:r>
            <a:r>
              <a:rPr lang="pt-BR" dirty="0"/>
              <a:t> dos </a:t>
            </a:r>
            <a:r>
              <a:rPr lang="pt-BR" dirty="0" err="1"/>
              <a:t>PMOs</a:t>
            </a:r>
            <a:r>
              <a:rPr lang="pt-BR" dirty="0"/>
              <a:t> com a adoção da </a:t>
            </a:r>
            <a:r>
              <a:rPr lang="pt-BR" u="sng" dirty="0"/>
              <a:t>metodologia PMO </a:t>
            </a:r>
            <a:r>
              <a:rPr lang="pt-BR" u="sng" dirty="0" err="1"/>
              <a:t>Value</a:t>
            </a:r>
            <a:r>
              <a:rPr lang="pt-BR" u="sng" dirty="0"/>
              <a:t> </a:t>
            </a:r>
            <a:r>
              <a:rPr lang="pt-BR" u="sng" dirty="0" err="1"/>
              <a:t>Ring</a:t>
            </a:r>
            <a:r>
              <a:rPr lang="pt-BR" dirty="0"/>
              <a:t> onde, um PMO prestador de serviço possui clientes, que por sua vez possuem necessidades e expectativas especificas, que precisam ser atendidas por funções do PMO através da geração de valor percebida através da entrega de benefícios para seus clientes. Esta mentalidade é totalmente aderente ao Agile.</a:t>
            </a:r>
          </a:p>
        </p:txBody>
      </p:sp>
    </p:spTree>
    <p:extLst>
      <p:ext uri="{BB962C8B-B14F-4D97-AF65-F5344CB8AC3E}">
        <p14:creationId xmlns:p14="http://schemas.microsoft.com/office/powerpoint/2010/main" val="24210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Plano de ação: Construção e priorização e backlog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Adoção de técnicas para a construção e priorização e backlog, tais como: </a:t>
            </a:r>
          </a:p>
          <a:p>
            <a:pPr lvl="0"/>
            <a:r>
              <a:rPr lang="pt-BR" dirty="0"/>
              <a:t>KANO </a:t>
            </a:r>
            <a:r>
              <a:rPr lang="pt-BR" dirty="0" err="1"/>
              <a:t>Model</a:t>
            </a:r>
            <a:r>
              <a:rPr lang="pt-BR" dirty="0"/>
              <a:t>;</a:t>
            </a:r>
          </a:p>
          <a:p>
            <a:pPr lvl="0"/>
            <a:r>
              <a:rPr lang="pt-BR" dirty="0" err="1"/>
              <a:t>MoSCoW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Product Backlog </a:t>
            </a:r>
            <a:r>
              <a:rPr lang="pt-BR" dirty="0" err="1"/>
              <a:t>Building</a:t>
            </a:r>
            <a:r>
              <a:rPr lang="pt-BR" dirty="0"/>
              <a:t>;</a:t>
            </a:r>
          </a:p>
          <a:p>
            <a:pPr lvl="0"/>
            <a:r>
              <a:rPr lang="pt-BR" dirty="0" err="1"/>
              <a:t>Story</a:t>
            </a:r>
            <a:r>
              <a:rPr lang="pt-BR" dirty="0"/>
              <a:t> </a:t>
            </a:r>
            <a:r>
              <a:rPr lang="pt-BR" dirty="0" err="1"/>
              <a:t>Mapping</a:t>
            </a:r>
            <a:r>
              <a:rPr lang="pt-BR" dirty="0"/>
              <a:t>;</a:t>
            </a:r>
          </a:p>
          <a:p>
            <a:pPr lvl="0"/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Risk</a:t>
            </a:r>
            <a:r>
              <a:rPr lang="pt-BR" dirty="0"/>
              <a:t>;</a:t>
            </a:r>
          </a:p>
          <a:p>
            <a:pPr lvl="0"/>
            <a:r>
              <a:rPr lang="pt-BR" dirty="0" err="1"/>
              <a:t>Systemico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58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Plano de ação: Ciclo de desenvolvimento interno nos times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Propor elementos de Extreme Programming ao time de desenvolvimento, tais como:</a:t>
            </a:r>
          </a:p>
          <a:p>
            <a:r>
              <a:rPr lang="pt-BR" dirty="0" err="1"/>
              <a:t>Pair</a:t>
            </a:r>
            <a:r>
              <a:rPr lang="pt-BR" dirty="0"/>
              <a:t> Programming (Programação em Pares);</a:t>
            </a:r>
          </a:p>
          <a:p>
            <a:r>
              <a:rPr lang="pt-BR" dirty="0" err="1"/>
              <a:t>Continuous</a:t>
            </a:r>
            <a:r>
              <a:rPr lang="pt-BR" dirty="0"/>
              <a:t> </a:t>
            </a:r>
            <a:r>
              <a:rPr lang="pt-BR" dirty="0" err="1"/>
              <a:t>Integration</a:t>
            </a:r>
            <a:r>
              <a:rPr lang="pt-BR" dirty="0"/>
              <a:t> (Integração Contínua);</a:t>
            </a:r>
          </a:p>
          <a:p>
            <a:r>
              <a:rPr lang="pt-BR" dirty="0" err="1"/>
              <a:t>Refactoring</a:t>
            </a:r>
            <a:r>
              <a:rPr lang="pt-BR" dirty="0"/>
              <a:t> (</a:t>
            </a:r>
            <a:r>
              <a:rPr lang="pt-BR" dirty="0" err="1"/>
              <a:t>Refatoração</a:t>
            </a:r>
            <a:r>
              <a:rPr lang="pt-BR" dirty="0"/>
              <a:t> - melhoria constante do código);</a:t>
            </a:r>
          </a:p>
          <a:p>
            <a:r>
              <a:rPr lang="pt-BR" dirty="0" err="1"/>
              <a:t>Coding</a:t>
            </a:r>
            <a:r>
              <a:rPr lang="pt-BR" dirty="0"/>
              <a:t> Standards (Padronização do código);</a:t>
            </a:r>
          </a:p>
          <a:p>
            <a:pPr lvl="0"/>
            <a:r>
              <a:rPr lang="pt-BR" dirty="0"/>
              <a:t>Uso de uso de TDD (Test-</a:t>
            </a:r>
            <a:r>
              <a:rPr lang="pt-BR" dirty="0" err="1"/>
              <a:t>Driven</a:t>
            </a:r>
            <a:r>
              <a:rPr lang="pt-BR" dirty="0"/>
              <a:t> Design), estimulando o uso das ferramentas como </a:t>
            </a:r>
            <a:r>
              <a:rPr lang="pt-BR" dirty="0" err="1"/>
              <a:t>Junit</a:t>
            </a:r>
            <a:r>
              <a:rPr lang="pt-BR" dirty="0"/>
              <a:t> (JAVA), </a:t>
            </a:r>
            <a:r>
              <a:rPr lang="pt-BR" dirty="0" err="1"/>
              <a:t>Jmock</a:t>
            </a:r>
            <a:r>
              <a:rPr lang="pt-BR" dirty="0"/>
              <a:t> (JAVA) e </a:t>
            </a:r>
            <a:r>
              <a:rPr lang="pt-BR" dirty="0" err="1"/>
              <a:t>PLUnit</a:t>
            </a:r>
            <a:r>
              <a:rPr lang="pt-BR" dirty="0"/>
              <a:t> (PLSQL). </a:t>
            </a:r>
          </a:p>
        </p:txBody>
      </p:sp>
    </p:spTree>
    <p:extLst>
      <p:ext uri="{BB962C8B-B14F-4D97-AF65-F5344CB8AC3E}">
        <p14:creationId xmlns:p14="http://schemas.microsoft.com/office/powerpoint/2010/main" val="336304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1252" y="2585281"/>
            <a:ext cx="10515600" cy="16912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647428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Situação da entrega de software no Banco Cooperativo Sicredi: Uma Análise do Ambiente</vt:lpstr>
      <vt:lpstr>Plano de ação: Processo automatizado de liberações (Build e Deploy)</vt:lpstr>
      <vt:lpstr>Plano de ação: Processo robusto de gerenciamento de projetos baseado no PMBOK</vt:lpstr>
      <vt:lpstr>Plano de ação: Construção e priorização e backlog </vt:lpstr>
      <vt:lpstr>Plano de ação: Ciclo de desenvolvimento interno nos times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Situação da entrega de software no Banco Cooperativo Sicredi: Uma Análise do Ambiente</dc:title>
  <dc:creator>Fabio da Luz Castilhos</dc:creator>
  <cp:lastModifiedBy>Fabio da Luz Castilhos</cp:lastModifiedBy>
  <cp:revision>6</cp:revision>
  <dcterms:created xsi:type="dcterms:W3CDTF">2017-10-27T11:09:28Z</dcterms:created>
  <dcterms:modified xsi:type="dcterms:W3CDTF">2017-10-27T14:15:58Z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Ref">
    <vt:lpwstr>https://api.informationprotection.azure.com/api/3223964c-6e1f-48ba-b705-423351281a8c</vt:lpwstr>
  </property>
  <property fmtid="{D5CDD505-2E9C-101B-9397-08002B2CF9AE}" pid="5" name="MSIP_Label_99deea41-824f-4c3c-afd5-7afdfc16eee8_SetBy">
    <vt:lpwstr>fabio_castilhos@sicredi.com.br</vt:lpwstr>
  </property>
  <property fmtid="{D5CDD505-2E9C-101B-9397-08002B2CF9AE}" pid="6" name="MSIP_Label_99deea41-824f-4c3c-afd5-7afdfc16eee8_SetDate">
    <vt:lpwstr>2017-10-27T09:13:15.9023983-02:00</vt:lpwstr>
  </property>
  <property fmtid="{D5CDD505-2E9C-101B-9397-08002B2CF9AE}" pid="7" name="MSIP_Label_99deea41-824f-4c3c-afd5-7afdfc16eee8_Name">
    <vt:lpwstr>Uso Interno</vt:lpwstr>
  </property>
  <property fmtid="{D5CDD505-2E9C-101B-9397-08002B2CF9AE}" pid="8" name="MSIP_Label_99deea41-824f-4c3c-afd5-7afdfc16eee8_Application">
    <vt:lpwstr>Microsoft Azure Information Protection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