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98" r:id="rId5"/>
    <p:sldId id="297" r:id="rId6"/>
    <p:sldId id="286" r:id="rId7"/>
    <p:sldId id="261" r:id="rId8"/>
    <p:sldId id="285" r:id="rId9"/>
    <p:sldId id="263" r:id="rId10"/>
    <p:sldId id="265" r:id="rId11"/>
    <p:sldId id="278" r:id="rId12"/>
    <p:sldId id="262" r:id="rId13"/>
    <p:sldId id="267" r:id="rId14"/>
    <p:sldId id="280" r:id="rId15"/>
    <p:sldId id="299" r:id="rId16"/>
    <p:sldId id="300" r:id="rId17"/>
    <p:sldId id="301" r:id="rId18"/>
    <p:sldId id="308" r:id="rId19"/>
    <p:sldId id="309" r:id="rId20"/>
    <p:sldId id="310" r:id="rId21"/>
    <p:sldId id="302" r:id="rId22"/>
    <p:sldId id="311" r:id="rId23"/>
    <p:sldId id="312" r:id="rId24"/>
    <p:sldId id="303" r:id="rId25"/>
    <p:sldId id="304" r:id="rId26"/>
    <p:sldId id="306" r:id="rId27"/>
    <p:sldId id="307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7" autoAdjust="0"/>
  </p:normalViewPr>
  <p:slideViewPr>
    <p:cSldViewPr snapToGrid="0" showGuides="1">
      <p:cViewPr>
        <p:scale>
          <a:sx n="75" d="100"/>
          <a:sy n="75" d="100"/>
        </p:scale>
        <p:origin x="931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701FA858-29B3-4B71-9E32-90FCF7B92F40}"/>
    <pc:docChg chg="undo custSel addSld delSld modSld">
      <pc:chgData name="Vinish S" userId="a68afebe86b6ddf7" providerId="LiveId" clId="{701FA858-29B3-4B71-9E32-90FCF7B92F40}" dt="2025-04-29T05:04:24.679" v="480" actId="1076"/>
      <pc:docMkLst>
        <pc:docMk/>
      </pc:docMkLst>
      <pc:sldChg chg="modSp mod">
        <pc:chgData name="Vinish S" userId="a68afebe86b6ddf7" providerId="LiveId" clId="{701FA858-29B3-4B71-9E32-90FCF7B92F40}" dt="2025-04-12T06:46:12.153" v="1" actId="20577"/>
        <pc:sldMkLst>
          <pc:docMk/>
          <pc:sldMk cId="3666674671" sldId="261"/>
        </pc:sldMkLst>
        <pc:spChg chg="mod">
          <ac:chgData name="Vinish S" userId="a68afebe86b6ddf7" providerId="LiveId" clId="{701FA858-29B3-4B71-9E32-90FCF7B92F40}" dt="2025-04-12T06:46:12.153" v="1" actId="20577"/>
          <ac:spMkLst>
            <pc:docMk/>
            <pc:sldMk cId="3666674671" sldId="261"/>
            <ac:spMk id="14" creationId="{A23B5EBD-499E-61DC-4C00-14BAC922A3AF}"/>
          </ac:spMkLst>
        </pc:spChg>
      </pc:sldChg>
      <pc:sldChg chg="modSp mod modShow">
        <pc:chgData name="Vinish S" userId="a68afebe86b6ddf7" providerId="LiveId" clId="{701FA858-29B3-4B71-9E32-90FCF7B92F40}" dt="2025-04-29T04:52:25.106" v="222" actId="14100"/>
        <pc:sldMkLst>
          <pc:docMk/>
          <pc:sldMk cId="3018507327" sldId="297"/>
        </pc:sldMkLst>
        <pc:spChg chg="mod">
          <ac:chgData name="Vinish S" userId="a68afebe86b6ddf7" providerId="LiveId" clId="{701FA858-29B3-4B71-9E32-90FCF7B92F40}" dt="2025-04-29T04:52:25.106" v="222" actId="14100"/>
          <ac:spMkLst>
            <pc:docMk/>
            <pc:sldMk cId="3018507327" sldId="297"/>
            <ac:spMk id="3" creationId="{9BEA8735-F1DC-1DE6-0A38-429B2F660F8A}"/>
          </ac:spMkLst>
        </pc:spChg>
      </pc:sldChg>
      <pc:sldChg chg="addSp modSp mod">
        <pc:chgData name="Vinish S" userId="a68afebe86b6ddf7" providerId="LiveId" clId="{701FA858-29B3-4B71-9E32-90FCF7B92F40}" dt="2025-04-12T07:22:39.947" v="190" actId="1076"/>
        <pc:sldMkLst>
          <pc:docMk/>
          <pc:sldMk cId="2393821427" sldId="298"/>
        </pc:sldMkLst>
        <pc:spChg chg="add mod">
          <ac:chgData name="Vinish S" userId="a68afebe86b6ddf7" providerId="LiveId" clId="{701FA858-29B3-4B71-9E32-90FCF7B92F40}" dt="2025-04-12T07:22:39.947" v="190" actId="1076"/>
          <ac:spMkLst>
            <pc:docMk/>
            <pc:sldMk cId="2393821427" sldId="298"/>
            <ac:spMk id="3" creationId="{A79DDAFE-159D-E62E-8A89-552954790E38}"/>
          </ac:spMkLst>
        </pc:spChg>
        <pc:spChg chg="mod">
          <ac:chgData name="Vinish S" userId="a68afebe86b6ddf7" providerId="LiveId" clId="{701FA858-29B3-4B71-9E32-90FCF7B92F40}" dt="2025-04-12T07:22:31.993" v="188" actId="14100"/>
          <ac:spMkLst>
            <pc:docMk/>
            <pc:sldMk cId="2393821427" sldId="298"/>
            <ac:spMk id="5" creationId="{BD03061B-9349-0C7C-8BD0-EF39AFB25629}"/>
          </ac:spMkLst>
        </pc:spChg>
      </pc:sldChg>
      <pc:sldChg chg="modSp mod">
        <pc:chgData name="Vinish S" userId="a68afebe86b6ddf7" providerId="LiveId" clId="{701FA858-29B3-4B71-9E32-90FCF7B92F40}" dt="2025-04-12T06:51:40.114" v="5" actId="14100"/>
        <pc:sldMkLst>
          <pc:docMk/>
          <pc:sldMk cId="1987753148" sldId="302"/>
        </pc:sldMkLst>
        <pc:spChg chg="mod">
          <ac:chgData name="Vinish S" userId="a68afebe86b6ddf7" providerId="LiveId" clId="{701FA858-29B3-4B71-9E32-90FCF7B92F40}" dt="2025-04-12T06:51:40.114" v="5" actId="14100"/>
          <ac:spMkLst>
            <pc:docMk/>
            <pc:sldMk cId="1987753148" sldId="302"/>
            <ac:spMk id="6" creationId="{B0E8B1B5-6129-4FBD-1386-EC33F2929ABC}"/>
          </ac:spMkLst>
        </pc:spChg>
      </pc:sldChg>
      <pc:sldChg chg="modSp mod">
        <pc:chgData name="Vinish S" userId="a68afebe86b6ddf7" providerId="LiveId" clId="{701FA858-29B3-4B71-9E32-90FCF7B92F40}" dt="2025-04-12T06:52:54.854" v="27" actId="1076"/>
        <pc:sldMkLst>
          <pc:docMk/>
          <pc:sldMk cId="2937520392" sldId="306"/>
        </pc:sldMkLst>
        <pc:spChg chg="mod">
          <ac:chgData name="Vinish S" userId="a68afebe86b6ddf7" providerId="LiveId" clId="{701FA858-29B3-4B71-9E32-90FCF7B92F40}" dt="2025-04-12T06:52:54.854" v="27" actId="1076"/>
          <ac:spMkLst>
            <pc:docMk/>
            <pc:sldMk cId="2937520392" sldId="306"/>
            <ac:spMk id="10" creationId="{403A72A8-9D22-AE13-FB6D-BB8E29B46ADB}"/>
          </ac:spMkLst>
        </pc:spChg>
      </pc:sldChg>
      <pc:sldChg chg="modSp new mod">
        <pc:chgData name="Vinish S" userId="a68afebe86b6ddf7" providerId="LiveId" clId="{701FA858-29B3-4B71-9E32-90FCF7B92F40}" dt="2025-04-12T07:00:52.570" v="180" actId="313"/>
        <pc:sldMkLst>
          <pc:docMk/>
          <pc:sldMk cId="2378970489" sldId="308"/>
        </pc:sldMkLst>
        <pc:spChg chg="mod">
          <ac:chgData name="Vinish S" userId="a68afebe86b6ddf7" providerId="LiveId" clId="{701FA858-29B3-4B71-9E32-90FCF7B92F40}" dt="2025-04-12T06:56:38.420" v="42" actId="1076"/>
          <ac:spMkLst>
            <pc:docMk/>
            <pc:sldMk cId="2378970489" sldId="308"/>
            <ac:spMk id="2" creationId="{AFACA7F7-985E-F56B-5E27-C18982AB3422}"/>
          </ac:spMkLst>
        </pc:spChg>
        <pc:spChg chg="mod">
          <ac:chgData name="Vinish S" userId="a68afebe86b6ddf7" providerId="LiveId" clId="{701FA858-29B3-4B71-9E32-90FCF7B92F40}" dt="2025-04-12T07:00:52.570" v="180" actId="313"/>
          <ac:spMkLst>
            <pc:docMk/>
            <pc:sldMk cId="2378970489" sldId="308"/>
            <ac:spMk id="3" creationId="{0DD71EFD-500F-11D5-C97E-E1D47BA65B95}"/>
          </ac:spMkLst>
        </pc:spChg>
      </pc:sldChg>
      <pc:sldChg chg="addSp delSp modSp new mod">
        <pc:chgData name="Vinish S" userId="a68afebe86b6ddf7" providerId="LiveId" clId="{701FA858-29B3-4B71-9E32-90FCF7B92F40}" dt="2025-04-29T04:55:40.397" v="311" actId="20577"/>
        <pc:sldMkLst>
          <pc:docMk/>
          <pc:sldMk cId="2450628593" sldId="309"/>
        </pc:sldMkLst>
        <pc:spChg chg="mod">
          <ac:chgData name="Vinish S" userId="a68afebe86b6ddf7" providerId="LiveId" clId="{701FA858-29B3-4B71-9E32-90FCF7B92F40}" dt="2025-04-29T04:52:58.395" v="242" actId="14100"/>
          <ac:spMkLst>
            <pc:docMk/>
            <pc:sldMk cId="2450628593" sldId="309"/>
            <ac:spMk id="2" creationId="{C5F39D98-2D42-B6E1-339B-3EF6F76A82FB}"/>
          </ac:spMkLst>
        </pc:spChg>
        <pc:spChg chg="del">
          <ac:chgData name="Vinish S" userId="a68afebe86b6ddf7" providerId="LiveId" clId="{701FA858-29B3-4B71-9E32-90FCF7B92F40}" dt="2025-04-29T04:52:49.054" v="238" actId="478"/>
          <ac:spMkLst>
            <pc:docMk/>
            <pc:sldMk cId="2450628593" sldId="309"/>
            <ac:spMk id="3" creationId="{98F00BE5-2FAD-F2EC-65E3-2893DE03CD87}"/>
          </ac:spMkLst>
        </pc:spChg>
        <pc:spChg chg="del">
          <ac:chgData name="Vinish S" userId="a68afebe86b6ddf7" providerId="LiveId" clId="{701FA858-29B3-4B71-9E32-90FCF7B92F40}" dt="2025-04-29T04:52:49.054" v="238" actId="478"/>
          <ac:spMkLst>
            <pc:docMk/>
            <pc:sldMk cId="2450628593" sldId="309"/>
            <ac:spMk id="4" creationId="{01E4BBAD-E764-6737-A262-86EC0A73FDCC}"/>
          </ac:spMkLst>
        </pc:spChg>
        <pc:spChg chg="add mod">
          <ac:chgData name="Vinish S" userId="a68afebe86b6ddf7" providerId="LiveId" clId="{701FA858-29B3-4B71-9E32-90FCF7B92F40}" dt="2025-04-29T04:55:40.397" v="311" actId="20577"/>
          <ac:spMkLst>
            <pc:docMk/>
            <pc:sldMk cId="2450628593" sldId="309"/>
            <ac:spMk id="7" creationId="{6EC59310-5EC7-F8F9-BD3F-7D2EA7C25756}"/>
          </ac:spMkLst>
        </pc:spChg>
        <pc:spChg chg="add">
          <ac:chgData name="Vinish S" userId="a68afebe86b6ddf7" providerId="LiveId" clId="{701FA858-29B3-4B71-9E32-90FCF7B92F40}" dt="2025-04-29T04:54:15.280" v="266"/>
          <ac:spMkLst>
            <pc:docMk/>
            <pc:sldMk cId="2450628593" sldId="309"/>
            <ac:spMk id="8" creationId="{49F64B2C-3A46-0E36-2F13-09045170DF9A}"/>
          </ac:spMkLst>
        </pc:spChg>
      </pc:sldChg>
      <pc:sldChg chg="addSp delSp modSp new mod">
        <pc:chgData name="Vinish S" userId="a68afebe86b6ddf7" providerId="LiveId" clId="{701FA858-29B3-4B71-9E32-90FCF7B92F40}" dt="2025-04-29T04:58:50.578" v="381" actId="14100"/>
        <pc:sldMkLst>
          <pc:docMk/>
          <pc:sldMk cId="1771669485" sldId="310"/>
        </pc:sldMkLst>
        <pc:spChg chg="mod">
          <ac:chgData name="Vinish S" userId="a68afebe86b6ddf7" providerId="LiveId" clId="{701FA858-29B3-4B71-9E32-90FCF7B92F40}" dt="2025-04-29T04:58:50.578" v="381" actId="14100"/>
          <ac:spMkLst>
            <pc:docMk/>
            <pc:sldMk cId="1771669485" sldId="310"/>
            <ac:spMk id="2" creationId="{DC5C4338-7C57-20EB-1E32-69A117E6DBA7}"/>
          </ac:spMkLst>
        </pc:spChg>
        <pc:spChg chg="del">
          <ac:chgData name="Vinish S" userId="a68afebe86b6ddf7" providerId="LiveId" clId="{701FA858-29B3-4B71-9E32-90FCF7B92F40}" dt="2025-04-29T04:57:29.974" v="325" actId="478"/>
          <ac:spMkLst>
            <pc:docMk/>
            <pc:sldMk cId="1771669485" sldId="310"/>
            <ac:spMk id="3" creationId="{87DFABB1-5725-4948-88D1-716F7E412759}"/>
          </ac:spMkLst>
        </pc:spChg>
        <pc:spChg chg="del">
          <ac:chgData name="Vinish S" userId="a68afebe86b6ddf7" providerId="LiveId" clId="{701FA858-29B3-4B71-9E32-90FCF7B92F40}" dt="2025-04-29T04:57:29.974" v="325" actId="478"/>
          <ac:spMkLst>
            <pc:docMk/>
            <pc:sldMk cId="1771669485" sldId="310"/>
            <ac:spMk id="4" creationId="{01F4760C-D166-9468-E185-EB9BE3E6C4D9}"/>
          </ac:spMkLst>
        </pc:spChg>
        <pc:picChg chg="add mod">
          <ac:chgData name="Vinish S" userId="a68afebe86b6ddf7" providerId="LiveId" clId="{701FA858-29B3-4B71-9E32-90FCF7B92F40}" dt="2025-04-29T04:57:47.678" v="332" actId="1076"/>
          <ac:picMkLst>
            <pc:docMk/>
            <pc:sldMk cId="1771669485" sldId="310"/>
            <ac:picMk id="7" creationId="{BCF27AEF-9C0D-2D34-16D9-C5FA14AE19C1}"/>
          </ac:picMkLst>
        </pc:picChg>
      </pc:sldChg>
      <pc:sldChg chg="addSp delSp modSp new del mod">
        <pc:chgData name="Vinish S" userId="a68afebe86b6ddf7" providerId="LiveId" clId="{701FA858-29B3-4B71-9E32-90FCF7B92F40}" dt="2025-04-29T04:57:18.392" v="323" actId="680"/>
        <pc:sldMkLst>
          <pc:docMk/>
          <pc:sldMk cId="1985539909" sldId="310"/>
        </pc:sldMkLst>
        <pc:spChg chg="add del">
          <ac:chgData name="Vinish S" userId="a68afebe86b6ddf7" providerId="LiveId" clId="{701FA858-29B3-4B71-9E32-90FCF7B92F40}" dt="2025-04-29T04:57:17.811" v="322" actId="478"/>
          <ac:spMkLst>
            <pc:docMk/>
            <pc:sldMk cId="1985539909" sldId="310"/>
            <ac:spMk id="3" creationId="{636B21F2-E2A2-2907-8D80-71554DFDE56E}"/>
          </ac:spMkLst>
        </pc:spChg>
        <pc:picChg chg="add del mod">
          <ac:chgData name="Vinish S" userId="a68afebe86b6ddf7" providerId="LiveId" clId="{701FA858-29B3-4B71-9E32-90FCF7B92F40}" dt="2025-04-29T04:57:17.452" v="321" actId="22"/>
          <ac:picMkLst>
            <pc:docMk/>
            <pc:sldMk cId="1985539909" sldId="310"/>
            <ac:picMk id="6" creationId="{A07C8352-0D08-0D09-6AAD-5C3697B1353B}"/>
          </ac:picMkLst>
        </pc:picChg>
      </pc:sldChg>
      <pc:sldChg chg="addSp delSp modSp new mod">
        <pc:chgData name="Vinish S" userId="a68afebe86b6ddf7" providerId="LiveId" clId="{701FA858-29B3-4B71-9E32-90FCF7B92F40}" dt="2025-04-29T05:01:54.396" v="424" actId="1076"/>
        <pc:sldMkLst>
          <pc:docMk/>
          <pc:sldMk cId="3775195639" sldId="311"/>
        </pc:sldMkLst>
        <pc:spChg chg="mod">
          <ac:chgData name="Vinish S" userId="a68afebe86b6ddf7" providerId="LiveId" clId="{701FA858-29B3-4B71-9E32-90FCF7B92F40}" dt="2025-04-29T05:01:42.317" v="421" actId="14100"/>
          <ac:spMkLst>
            <pc:docMk/>
            <pc:sldMk cId="3775195639" sldId="311"/>
            <ac:spMk id="2" creationId="{002EB51E-BCF2-7FA0-10FB-99B875FD1D8E}"/>
          </ac:spMkLst>
        </pc:spChg>
        <pc:spChg chg="del">
          <ac:chgData name="Vinish S" userId="a68afebe86b6ddf7" providerId="LiveId" clId="{701FA858-29B3-4B71-9E32-90FCF7B92F40}" dt="2025-04-29T05:00:44.853" v="385" actId="478"/>
          <ac:spMkLst>
            <pc:docMk/>
            <pc:sldMk cId="3775195639" sldId="311"/>
            <ac:spMk id="3" creationId="{79944D62-2101-9ED2-C648-61D1482BE0D4}"/>
          </ac:spMkLst>
        </pc:spChg>
        <pc:spChg chg="del">
          <ac:chgData name="Vinish S" userId="a68afebe86b6ddf7" providerId="LiveId" clId="{701FA858-29B3-4B71-9E32-90FCF7B92F40}" dt="2025-04-29T05:00:44.853" v="385" actId="478"/>
          <ac:spMkLst>
            <pc:docMk/>
            <pc:sldMk cId="3775195639" sldId="311"/>
            <ac:spMk id="4" creationId="{64BC9DAB-53C5-15A3-F0E9-B111F31C8601}"/>
          </ac:spMkLst>
        </pc:spChg>
        <pc:spChg chg="add mod">
          <ac:chgData name="Vinish S" userId="a68afebe86b6ddf7" providerId="LiveId" clId="{701FA858-29B3-4B71-9E32-90FCF7B92F40}" dt="2025-04-29T05:01:54.396" v="424" actId="1076"/>
          <ac:spMkLst>
            <pc:docMk/>
            <pc:sldMk cId="3775195639" sldId="311"/>
            <ac:spMk id="7" creationId="{B1D3CA35-6251-C598-DD26-5913C3ADAF06}"/>
          </ac:spMkLst>
        </pc:spChg>
      </pc:sldChg>
      <pc:sldChg chg="new del">
        <pc:chgData name="Vinish S" userId="a68afebe86b6ddf7" providerId="LiveId" clId="{701FA858-29B3-4B71-9E32-90FCF7B92F40}" dt="2025-04-29T05:00:33.410" v="383" actId="680"/>
        <pc:sldMkLst>
          <pc:docMk/>
          <pc:sldMk cId="4114334157" sldId="311"/>
        </pc:sldMkLst>
      </pc:sldChg>
      <pc:sldChg chg="addSp delSp modSp new mod">
        <pc:chgData name="Vinish S" userId="a68afebe86b6ddf7" providerId="LiveId" clId="{701FA858-29B3-4B71-9E32-90FCF7B92F40}" dt="2025-04-29T05:04:24.679" v="480" actId="1076"/>
        <pc:sldMkLst>
          <pc:docMk/>
          <pc:sldMk cId="74522736" sldId="312"/>
        </pc:sldMkLst>
        <pc:spChg chg="mod">
          <ac:chgData name="Vinish S" userId="a68afebe86b6ddf7" providerId="LiveId" clId="{701FA858-29B3-4B71-9E32-90FCF7B92F40}" dt="2025-04-29T05:03:54.044" v="472" actId="1076"/>
          <ac:spMkLst>
            <pc:docMk/>
            <pc:sldMk cId="74522736" sldId="312"/>
            <ac:spMk id="2" creationId="{71A4D729-79AC-DA9F-12D9-2043D3CC7F10}"/>
          </ac:spMkLst>
        </pc:spChg>
        <pc:spChg chg="del">
          <ac:chgData name="Vinish S" userId="a68afebe86b6ddf7" providerId="LiveId" clId="{701FA858-29B3-4B71-9E32-90FCF7B92F40}" dt="2025-04-29T05:02:54.100" v="428" actId="478"/>
          <ac:spMkLst>
            <pc:docMk/>
            <pc:sldMk cId="74522736" sldId="312"/>
            <ac:spMk id="3" creationId="{BC801798-99D8-BA9A-E7C2-CC8D162170D6}"/>
          </ac:spMkLst>
        </pc:spChg>
        <pc:spChg chg="del">
          <ac:chgData name="Vinish S" userId="a68afebe86b6ddf7" providerId="LiveId" clId="{701FA858-29B3-4B71-9E32-90FCF7B92F40}" dt="2025-04-29T05:02:54.100" v="428" actId="478"/>
          <ac:spMkLst>
            <pc:docMk/>
            <pc:sldMk cId="74522736" sldId="312"/>
            <ac:spMk id="4" creationId="{15CDFBC6-8ED2-599D-C616-7CA2FBBEEC63}"/>
          </ac:spMkLst>
        </pc:spChg>
        <pc:picChg chg="add mod">
          <ac:chgData name="Vinish S" userId="a68afebe86b6ddf7" providerId="LiveId" clId="{701FA858-29B3-4B71-9E32-90FCF7B92F40}" dt="2025-04-29T05:04:09.025" v="477" actId="1076"/>
          <ac:picMkLst>
            <pc:docMk/>
            <pc:sldMk cId="74522736" sldId="312"/>
            <ac:picMk id="7" creationId="{EE3DA44E-0E61-7AA8-EC15-7381E26CBE97}"/>
          </ac:picMkLst>
        </pc:picChg>
        <pc:picChg chg="add mod">
          <ac:chgData name="Vinish S" userId="a68afebe86b6ddf7" providerId="LiveId" clId="{701FA858-29B3-4B71-9E32-90FCF7B92F40}" dt="2025-04-29T05:04:24.679" v="480" actId="1076"/>
          <ac:picMkLst>
            <pc:docMk/>
            <pc:sldMk cId="74522736" sldId="312"/>
            <ac:picMk id="9" creationId="{53DFA171-920E-274E-BCB6-EA51BD89D08A}"/>
          </ac:picMkLst>
        </pc:picChg>
      </pc:sldChg>
      <pc:sldChg chg="new del">
        <pc:chgData name="Vinish S" userId="a68afebe86b6ddf7" providerId="LiveId" clId="{701FA858-29B3-4B71-9E32-90FCF7B92F40}" dt="2025-04-29T05:02:47.472" v="426" actId="680"/>
        <pc:sldMkLst>
          <pc:docMk/>
          <pc:sldMk cId="1575702214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0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05E43-55CF-7BB9-68D2-DC728A4A4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03061B-9349-0C7C-8BD0-EF39AFB2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81" y="2486024"/>
            <a:ext cx="4762119" cy="132397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DDAFE-159D-E62E-8A89-552954790E38}"/>
              </a:ext>
            </a:extLst>
          </p:cNvPr>
          <p:cNvSpPr txBox="1"/>
          <p:nvPr/>
        </p:nvSpPr>
        <p:spPr>
          <a:xfrm>
            <a:off x="293618" y="3671500"/>
            <a:ext cx="5992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0" eaLnBrk="1" latinLnBrk="0" hangingPunct="1"/>
            <a:r>
              <a:rPr lang="en-US" sz="1200" kern="1200" dirty="0">
                <a:solidFill>
                  <a:schemeClr val="accent3">
                    <a:lumMod val="25000"/>
                  </a:schemeClr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Presented by </a:t>
            </a:r>
            <a:r>
              <a:rPr lang="en-US" sz="1200" kern="1200" dirty="0" err="1">
                <a:solidFill>
                  <a:schemeClr val="accent3">
                    <a:lumMod val="25000"/>
                  </a:schemeClr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S.Vinish</a:t>
            </a:r>
            <a:endParaRPr lang="en-US" sz="1200" dirty="0">
              <a:solidFill>
                <a:schemeClr val="accent3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382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50" y="613459"/>
            <a:ext cx="10277856" cy="805482"/>
          </a:xfrm>
          <a:noFill/>
        </p:spPr>
        <p:txBody>
          <a:bodyPr>
            <a:noAutofit/>
          </a:bodyPr>
          <a:lstStyle/>
          <a:p>
            <a:r>
              <a:rPr lang="en-US" dirty="0"/>
              <a:t>Support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AF320-61B9-87FA-4DF5-7C3B0DC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BE9B4-95AD-B56C-4E2C-BAB32456E2AB}"/>
              </a:ext>
            </a:extLst>
          </p:cNvPr>
          <p:cNvSpPr txBox="1"/>
          <p:nvPr/>
        </p:nvSpPr>
        <p:spPr>
          <a:xfrm>
            <a:off x="1407245" y="1523113"/>
            <a:ext cx="994925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SPs are the collections of </a:t>
            </a:r>
            <a:r>
              <a:rPr lang="en-US" i="1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corrections, updates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, and </a:t>
            </a:r>
            <a:r>
              <a:rPr lang="en-US" i="1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improvements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provided by SAP for its software components.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These are mainly bug fixes, legal changes, and minor enhancements that help keep your SAP system stable, secure, and up-to-date.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They are similar to software "patches" or "updates" in traditional IT systems.</a:t>
            </a:r>
          </a:p>
          <a:p>
            <a:pPr algn="l"/>
            <a:endParaRPr lang="en-US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📦What’s Inside a Support Package?</a:t>
            </a:r>
          </a:p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 A Support Package may contain: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ABAP program corrections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Dictionary changes (tables, views)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Reports and transactions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UI updates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Security fixes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Performance optimizations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Country-specific legal changes</a:t>
            </a:r>
          </a:p>
          <a:p>
            <a:pPr algn="l"/>
            <a:endParaRPr lang="en-US" i="0" dirty="0">
              <a:solidFill>
                <a:schemeClr val="accent3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z="1800" smtClean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pPr/>
              <a:t>11</a:t>
            </a:fld>
            <a:endParaRPr lang="en-US" sz="1800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9C772-023A-4888-60B0-6A574D816BED}"/>
              </a:ext>
            </a:extLst>
          </p:cNvPr>
          <p:cNvSpPr txBox="1"/>
          <p:nvPr/>
        </p:nvSpPr>
        <p:spPr>
          <a:xfrm>
            <a:off x="1311966" y="969425"/>
            <a:ext cx="9568068" cy="175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🔄 </a:t>
            </a:r>
            <a:r>
              <a:rPr lang="en-US" sz="2000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How Are Support Packages Applied?</a:t>
            </a:r>
            <a:endParaRPr lang="en-US" b="1" i="0" dirty="0">
              <a:solidFill>
                <a:schemeClr val="accent3">
                  <a:lumMod val="2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Support Packages are applied using the following tools: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SPAM (</a:t>
            </a:r>
            <a:r>
              <a:rPr lang="en-US" i="1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Support Package Manager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) for ABAP-based systems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SAINT (</a:t>
            </a:r>
            <a:r>
              <a:rPr lang="en-US" b="0" i="1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SAP Add-On Installation Tool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) for Add-ons and plugins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DAC50-496F-D6CA-6162-A98D837DDDB3}"/>
              </a:ext>
            </a:extLst>
          </p:cNvPr>
          <p:cNvSpPr txBox="1"/>
          <p:nvPr/>
        </p:nvSpPr>
        <p:spPr>
          <a:xfrm>
            <a:off x="1311966" y="2721187"/>
            <a:ext cx="9348318" cy="3359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📥 Steps to Apply SPs Using SPAM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Download SPs from SAP Support Portal (as .SAR files)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Upload and extract them using SAPCAR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Go to T-Code SPAM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Load and queue the package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Apply – SPAM will check dependencies and apply the changes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Monitor the process (each phase is logged)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Perform post-processing if needed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66B8-AA40-B0DA-9B99-A5CF460F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67" y="624182"/>
            <a:ext cx="9474708" cy="939441"/>
          </a:xfrm>
        </p:spPr>
        <p:txBody>
          <a:bodyPr>
            <a:normAutofit/>
          </a:bodyPr>
          <a:lstStyle/>
          <a:p>
            <a:r>
              <a:rPr lang="en-US" dirty="0"/>
              <a:t>SPAM </a:t>
            </a:r>
            <a:r>
              <a:rPr lang="en-US" sz="3200" dirty="0"/>
              <a:t>(Support Package Manager)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947F6-7B04-3051-9972-E721A288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DBBA-3A5E-32AC-73BF-27777ED1AB8C}"/>
              </a:ext>
            </a:extLst>
          </p:cNvPr>
          <p:cNvSpPr txBox="1"/>
          <p:nvPr/>
        </p:nvSpPr>
        <p:spPr>
          <a:xfrm>
            <a:off x="1945480" y="1949440"/>
            <a:ext cx="89511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Purpose:</a:t>
            </a:r>
          </a:p>
          <a:p>
            <a:pPr lvl="1"/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Used to apply support packages and SAP updates (ABAP-based systems only).</a:t>
            </a:r>
          </a:p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Key Points: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SPAM = "SAP Patch Manager"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Handles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Support packages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Language imports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Add-ons (if simple)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Can check the queue, dependencies, and apply patches step by step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Helps manage versions and avoids system inconsistencies</a:t>
            </a:r>
          </a:p>
          <a:p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T-Code: SPAM</a:t>
            </a:r>
          </a:p>
        </p:txBody>
      </p:sp>
    </p:spTree>
    <p:extLst>
      <p:ext uri="{BB962C8B-B14F-4D97-AF65-F5344CB8AC3E}">
        <p14:creationId xmlns:p14="http://schemas.microsoft.com/office/powerpoint/2010/main" val="376947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0FD-216D-8109-FCF7-8712B2F0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41" y="783717"/>
            <a:ext cx="9160383" cy="1111758"/>
          </a:xfrm>
        </p:spPr>
        <p:txBody>
          <a:bodyPr>
            <a:normAutofit/>
          </a:bodyPr>
          <a:lstStyle/>
          <a:p>
            <a:r>
              <a:rPr lang="en-US" dirty="0"/>
              <a:t>SAINT </a:t>
            </a:r>
            <a:r>
              <a:rPr lang="en-US" sz="3200" dirty="0"/>
              <a:t>(SAP Add-On Installation Tool)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039C-00BB-6CC1-A9E8-1DB7CCF3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0A6A8-22F7-9445-E6C9-FD18272735D3}"/>
              </a:ext>
            </a:extLst>
          </p:cNvPr>
          <p:cNvSpPr txBox="1"/>
          <p:nvPr/>
        </p:nvSpPr>
        <p:spPr>
          <a:xfrm>
            <a:off x="1620440" y="1971675"/>
            <a:ext cx="89511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Purpose: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Used to install and upgrade SAP Add-ons or Business Functions.</a:t>
            </a:r>
          </a:p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Key Points: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SAINT = "SAP Add-On Installation Tool"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Handles: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Add-on components (e.g., industry-specific solutions)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Business functions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Some support package stacks (with multiple components)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Allows bundle installation of multiple add-ons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Can be used to uninstall some add-ons (if supported)</a:t>
            </a:r>
          </a:p>
          <a:p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T-Code: SAINT</a:t>
            </a:r>
          </a:p>
        </p:txBody>
      </p:sp>
    </p:spTree>
    <p:extLst>
      <p:ext uri="{BB962C8B-B14F-4D97-AF65-F5344CB8AC3E}">
        <p14:creationId xmlns:p14="http://schemas.microsoft.com/office/powerpoint/2010/main" val="236714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9DE2-20BE-DD9B-3887-C2B0542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67" y="971550"/>
            <a:ext cx="7245858" cy="782574"/>
          </a:xfrm>
        </p:spPr>
        <p:txBody>
          <a:bodyPr>
            <a:normAutofit/>
          </a:bodyPr>
          <a:lstStyle/>
          <a:p>
            <a:r>
              <a:rPr lang="en-US" dirty="0"/>
              <a:t>SNOTE</a:t>
            </a:r>
            <a:r>
              <a:rPr lang="en-US" sz="4000" dirty="0"/>
              <a:t> </a:t>
            </a:r>
            <a:r>
              <a:rPr lang="en-US" sz="3200" dirty="0"/>
              <a:t>(SAP Note Assistant)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03F22-3682-6BFD-63E2-617233CC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FE42E-72D2-FBCF-5ACE-4F53EE6345FF}"/>
              </a:ext>
            </a:extLst>
          </p:cNvPr>
          <p:cNvSpPr txBox="1"/>
          <p:nvPr/>
        </p:nvSpPr>
        <p:spPr>
          <a:xfrm>
            <a:off x="1620440" y="1971675"/>
            <a:ext cx="89511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Purpose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Used to apply SAP Notes (code or config corrections provided by SAP).</a:t>
            </a:r>
          </a:p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Key Points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SAP provides Notes to fix bugs or enhance functions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SNOTE tool helps download and implement these Notes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Handles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Manual or automatic correction instructions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Prerequisite checks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Requires internet connection (or manual Note upload)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Common for applying pre-requisite corrections before big updates.</a:t>
            </a:r>
          </a:p>
          <a:p>
            <a:r>
              <a:rPr lang="en-US" b="1" dirty="0">
                <a:solidFill>
                  <a:schemeClr val="accent2">
                    <a:lumMod val="25000"/>
                  </a:schemeClr>
                </a:solidFill>
                <a:latin typeface="Bahnschrift" panose="020B0502040204020203" pitchFamily="34" charset="0"/>
              </a:rPr>
              <a:t>➤ T-Code: SNOTE</a:t>
            </a:r>
          </a:p>
        </p:txBody>
      </p:sp>
    </p:spTree>
    <p:extLst>
      <p:ext uri="{BB962C8B-B14F-4D97-AF65-F5344CB8AC3E}">
        <p14:creationId xmlns:p14="http://schemas.microsoft.com/office/powerpoint/2010/main" val="268815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A7F7-985E-F56B-5E27-C18982AB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135380"/>
            <a:ext cx="10460736" cy="731520"/>
          </a:xfrm>
        </p:spPr>
        <p:txBody>
          <a:bodyPr/>
          <a:lstStyle/>
          <a:p>
            <a:r>
              <a:rPr lang="en-US" sz="4400" dirty="0"/>
              <a:t>Kernel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1EFD-500F-11D5-C97E-E1D47BA65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2057400"/>
            <a:ext cx="10460736" cy="3977640"/>
          </a:xfrm>
        </p:spPr>
        <p:txBody>
          <a:bodyPr/>
          <a:lstStyle/>
          <a:p>
            <a:pPr algn="l"/>
            <a:r>
              <a:rPr lang="en-US" sz="2000" b="1" dirty="0"/>
              <a:t>✅ Definition:</a:t>
            </a:r>
            <a:endParaRPr lang="en-US" sz="2000" b="1" cap="none" dirty="0"/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800" b="1" cap="none" dirty="0">
                <a:solidFill>
                  <a:schemeClr val="accent3">
                    <a:lumMod val="25000"/>
                  </a:schemeClr>
                </a:solidFill>
              </a:rPr>
              <a:t>SAP kernel</a:t>
            </a: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</a:rPr>
              <a:t> is the </a:t>
            </a:r>
            <a:r>
              <a:rPr lang="en-US" sz="1800" b="1" cap="none" dirty="0">
                <a:solidFill>
                  <a:schemeClr val="accent3">
                    <a:lumMod val="25000"/>
                  </a:schemeClr>
                </a:solidFill>
              </a:rPr>
              <a:t>core runtime engine</a:t>
            </a: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</a:rPr>
              <a:t> for SAP systems. 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</a:rPr>
              <a:t>It is a set of </a:t>
            </a:r>
            <a:r>
              <a:rPr lang="en-US" sz="1800" b="1" cap="none" dirty="0">
                <a:solidFill>
                  <a:schemeClr val="accent3">
                    <a:lumMod val="25000"/>
                  </a:schemeClr>
                </a:solidFill>
              </a:rPr>
              <a:t>executables and libraries</a:t>
            </a: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</a:rPr>
              <a:t> (compiled binaries) that sit on the OS level and run the SAP system.</a:t>
            </a:r>
          </a:p>
          <a:p>
            <a:pPr algn="l">
              <a:buNone/>
            </a:pPr>
            <a:r>
              <a:rPr lang="en-US" sz="2000" b="1" dirty="0"/>
              <a:t>✅ Role: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</a:rPr>
              <a:t>Acts as an interface between SAP applications (ABAP/Java) and the </a:t>
            </a: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operating system/hardware</a:t>
            </a:r>
            <a:r>
              <a:rPr lang="en-US" sz="1800" dirty="0">
                <a:solidFill>
                  <a:schemeClr val="accent3">
                    <a:lumMod val="25000"/>
                  </a:schemeClr>
                </a:solidFill>
              </a:rPr>
              <a:t>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</a:rPr>
              <a:t>It includes core processes like: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>
                    <a:lumMod val="25000"/>
                  </a:schemeClr>
                </a:solidFill>
              </a:rPr>
              <a:t>disp+work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 – dispatcher and work process handler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>
                    <a:lumMod val="25000"/>
                  </a:schemeClr>
                </a:solidFill>
              </a:rPr>
              <a:t>sapstartsrv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 – start/stop and monitoring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>
                    <a:lumMod val="25000"/>
                  </a:schemeClr>
                </a:solidFill>
              </a:rPr>
              <a:t>igswd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 – Internet Graphics Server daemon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R3trans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 – transport tool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>
                    <a:lumMod val="25000"/>
                  </a:schemeClr>
                </a:solidFill>
              </a:rPr>
              <a:t>tp</a:t>
            </a: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 – transport tool controller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37897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9D98-2D42-B6E1-339B-3EF6F76A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015365"/>
          </a:xfrm>
        </p:spPr>
        <p:txBody>
          <a:bodyPr/>
          <a:lstStyle/>
          <a:p>
            <a:pPr algn="ctr"/>
            <a:r>
              <a:rPr lang="en-US" dirty="0"/>
              <a:t>Logical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2FA9-192C-C79F-DEA5-848848A7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59310-5EC7-F8F9-BD3F-7D2EA7C25756}"/>
              </a:ext>
            </a:extLst>
          </p:cNvPr>
          <p:cNvSpPr txBox="1"/>
          <p:nvPr/>
        </p:nvSpPr>
        <p:spPr>
          <a:xfrm>
            <a:off x="1369694" y="1623149"/>
            <a:ext cx="99250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A Logical System is a unique name for an individual SAP client.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It identifies systems during communication and data transfers (ALE, IDoc, RFC).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Essential for cross-system processes like client copies, system migrations, and data distribution.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T-Code: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BD54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Step-by-Step Process in BD54: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Enter T-Code: BD54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Click "New Entries"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(or choose an existing entry to modify if needed)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Enter: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Logical System Name (example:NW5CLNT---)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Description (example: Creating Dev System Client 100)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Save (Ctrl + 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Transport (Optional):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If required across systems (like Dev → QA → Prod), include the Logical System in a transport request.</a:t>
            </a:r>
          </a:p>
        </p:txBody>
      </p:sp>
    </p:spTree>
    <p:extLst>
      <p:ext uri="{BB962C8B-B14F-4D97-AF65-F5344CB8AC3E}">
        <p14:creationId xmlns:p14="http://schemas.microsoft.com/office/powerpoint/2010/main" val="245062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4338-7C57-20EB-1E32-69A117E6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17" y="2276475"/>
            <a:ext cx="3435858" cy="13335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After Entering T-Code: BD54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543A-D510-0006-408A-9748001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27AEF-9C0D-2D34-16D9-C5FA14AE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71" y="645932"/>
            <a:ext cx="6303858" cy="5261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66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72B2-5DC9-00A5-C165-D51F88F2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C4EABD-86E9-6C97-F686-1935CBF25873}"/>
              </a:ext>
            </a:extLst>
          </p:cNvPr>
          <p:cNvSpPr txBox="1">
            <a:spLocks/>
          </p:cNvSpPr>
          <p:nvPr/>
        </p:nvSpPr>
        <p:spPr>
          <a:xfrm>
            <a:off x="1044321" y="742950"/>
            <a:ext cx="7004304" cy="104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0E8B1B5-6129-4FBD-1386-EC33F2929ABC}"/>
              </a:ext>
            </a:extLst>
          </p:cNvPr>
          <p:cNvSpPr txBox="1">
            <a:spLocks/>
          </p:cNvSpPr>
          <p:nvPr/>
        </p:nvSpPr>
        <p:spPr>
          <a:xfrm>
            <a:off x="1542934" y="1724026"/>
            <a:ext cx="8791691" cy="39814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baseline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A </a:t>
            </a:r>
            <a:r>
              <a:rPr lang="en-US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Client </a:t>
            </a: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in SAP is a </a:t>
            </a:r>
            <a:r>
              <a:rPr lang="en-US" sz="1800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self-contained unit</a:t>
            </a: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within an SAP system that holds </a:t>
            </a:r>
            <a:r>
              <a:rPr lang="en-US" sz="1800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its own data, users, and configurations</a:t>
            </a:r>
            <a:r>
              <a:rPr lang="en-US" sz="18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— like a separate business entity or environment.</a:t>
            </a:r>
          </a:p>
          <a:p>
            <a:r>
              <a:rPr lang="en-US" sz="1800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🔑</a:t>
            </a:r>
            <a:r>
              <a:rPr lang="en-US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Key points:</a:t>
            </a:r>
            <a:endParaRPr lang="en-US" sz="1800" b="1" cap="none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Identified by a </a:t>
            </a:r>
            <a:r>
              <a:rPr lang="en-US" sz="1600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3-digit number</a:t>
            </a:r>
            <a:r>
              <a:rPr lang="en-US" sz="16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(ex., 000, 100, 800)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All clients share the </a:t>
            </a:r>
            <a:r>
              <a:rPr lang="en-US" sz="1600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same SAP system and database</a:t>
            </a:r>
            <a:r>
              <a:rPr lang="en-US" sz="16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, but </a:t>
            </a:r>
            <a:r>
              <a:rPr lang="en-US" sz="1600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data is logically separated</a:t>
            </a:r>
            <a:endParaRPr lang="en-US" sz="1600" cap="none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Common usage: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000</a:t>
            </a:r>
            <a:r>
              <a:rPr lang="en-US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– SAP standard (master) client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001</a:t>
            </a:r>
            <a:r>
              <a:rPr lang="en-US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– copy of 000, used for customizing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066</a:t>
            </a:r>
            <a:r>
              <a:rPr lang="en-US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– SAP EarlyWatch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b="1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Custom</a:t>
            </a:r>
            <a:r>
              <a:rPr lang="en-US" cap="none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– used for development, test, training, production (ex., 100 for dev, 300 for prod)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cap="none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5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B51E-BCF2-7FA0-10FB-99B875F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016000"/>
          </a:xfrm>
        </p:spPr>
        <p:txBody>
          <a:bodyPr/>
          <a:lstStyle/>
          <a:p>
            <a:pPr algn="ctr"/>
            <a:r>
              <a:rPr lang="en-US" dirty="0"/>
              <a:t>Client Creation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78306-C432-518E-954F-EAA52ADF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3CA35-6251-C598-DD26-5913C3ADAF06}"/>
              </a:ext>
            </a:extLst>
          </p:cNvPr>
          <p:cNvSpPr txBox="1"/>
          <p:nvPr/>
        </p:nvSpPr>
        <p:spPr>
          <a:xfrm>
            <a:off x="1808480" y="1681540"/>
            <a:ext cx="9225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🔧 Pre-Requisites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You need SAP_ALL or similar administrative authorizations.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You must log in to the SAP system with a user in client 000 or an existing client where you have administrative access.</a:t>
            </a:r>
          </a:p>
          <a:p>
            <a:endParaRPr lang="en-US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✅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Steps to Create a New Client in SAP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Step 1: Go to Transaction Code SCC4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T-Code: SCC4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This is the Client Administration screen.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Click the “New Entries” button to create a new client.</a:t>
            </a:r>
          </a:p>
        </p:txBody>
      </p:sp>
    </p:spTree>
    <p:extLst>
      <p:ext uri="{BB962C8B-B14F-4D97-AF65-F5344CB8AC3E}">
        <p14:creationId xmlns:p14="http://schemas.microsoft.com/office/powerpoint/2010/main" val="37751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624" y="1785746"/>
            <a:ext cx="4618373" cy="3738753"/>
          </a:xfrm>
          <a:noFill/>
        </p:spPr>
        <p:txBody>
          <a:bodyPr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📘SAP &amp; its evolution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SAP R/3 architecture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Support packages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SPAM / SAINT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SNOTE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KERNEL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</a:t>
            </a:r>
            <a:r>
              <a:rPr lang="en-US" dirty="0">
                <a:latin typeface="Bahnschrift" panose="020B0502040204020203" pitchFamily="34" charset="0"/>
              </a:rPr>
              <a:t>Logical system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Client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Transport Management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hnschrift" panose="020B0502040204020203" pitchFamily="34" charset="0"/>
              </a:rPr>
              <a:t>📘 System Transport Request</a:t>
            </a:r>
            <a:endParaRPr lang="en-US" sz="1600" dirty="0">
              <a:latin typeface="Bahnschrift" panose="020B0502040204020203" pitchFamily="34" charset="0"/>
              <a:cs typeface="Alata" panose="020B060402020202020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D729-79AC-DA9F-12D9-2043D3CC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315" y="643431"/>
            <a:ext cx="5677408" cy="1198880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entering into</a:t>
            </a:r>
            <a:br>
              <a:rPr lang="en-US" dirty="0"/>
            </a:br>
            <a:r>
              <a:rPr lang="en-US" dirty="0"/>
              <a:t>T-Code: SCC4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BA26-4084-6D99-3FF2-D0DB5CBC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DA44E-0E61-7AA8-EC15-7381E26C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60" y="1914978"/>
            <a:ext cx="6228361" cy="4482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FA171-920E-274E-BCB6-EA51BD8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35" y="720782"/>
            <a:ext cx="4671354" cy="567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2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334B-3620-6409-A6C6-5A7C071A9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3499" y="1066799"/>
            <a:ext cx="6656451" cy="904875"/>
          </a:xfrm>
        </p:spPr>
        <p:txBody>
          <a:bodyPr/>
          <a:lstStyle/>
          <a:p>
            <a:r>
              <a:rPr lang="en-US" sz="4400" dirty="0"/>
              <a:t>Client Copy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FBAD7-C326-5C39-1086-1EBFBD9C0E1A}"/>
              </a:ext>
            </a:extLst>
          </p:cNvPr>
          <p:cNvSpPr txBox="1"/>
          <p:nvPr/>
        </p:nvSpPr>
        <p:spPr>
          <a:xfrm>
            <a:off x="2429160" y="2361337"/>
            <a:ext cx="8848439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Client Copy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is the process of copying all or selected data from one client to another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within the same system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between different systems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There are different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methods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depending on what you want to copy: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configuration, master data, transactional data, or all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42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5E66-228E-078C-57A4-7EA12050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792" y="1000125"/>
            <a:ext cx="8112633" cy="763524"/>
          </a:xfrm>
        </p:spPr>
        <p:txBody>
          <a:bodyPr/>
          <a:lstStyle/>
          <a:p>
            <a:r>
              <a:rPr lang="en-US" b="1" dirty="0"/>
              <a:t>Client Copy Types &amp; Methods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BFE2-97F6-4DD3-E087-67339E41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E4FEB-2F24-A513-9BE9-52DCDFC9C1B4}"/>
              </a:ext>
            </a:extLst>
          </p:cNvPr>
          <p:cNvSpPr txBox="1"/>
          <p:nvPr/>
        </p:nvSpPr>
        <p:spPr>
          <a:xfrm>
            <a:off x="2252661" y="2301150"/>
            <a:ext cx="90154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1️⃣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Local Client Copy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Within the same SAP system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T-Code: SCCL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Copies from one client to another inside the same system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Requires client export to be configured and source data available.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Common profiles: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SAP_ALL: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Full copy (customizing + master + transaction data)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SAP_CUST: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Only customizing data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SAP_USER: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Only user master records &amp; authorizations</a:t>
            </a:r>
          </a:p>
        </p:txBody>
      </p:sp>
    </p:spTree>
    <p:extLst>
      <p:ext uri="{BB962C8B-B14F-4D97-AF65-F5344CB8AC3E}">
        <p14:creationId xmlns:p14="http://schemas.microsoft.com/office/powerpoint/2010/main" val="349011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D7C08-473D-3326-0FA8-6ABDF709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91A7E-41DE-7219-7FA7-76339C5D8357}"/>
              </a:ext>
            </a:extLst>
          </p:cNvPr>
          <p:cNvSpPr txBox="1"/>
          <p:nvPr/>
        </p:nvSpPr>
        <p:spPr>
          <a:xfrm>
            <a:off x="942974" y="1102124"/>
            <a:ext cx="81438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2️⃣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Remote Client Copy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Between two different SAP systems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T-Code: SCC9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Requires: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RFC connection between source and target systems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Source client must be accessible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Uses same profiles (SAP_ALL, etc.)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A72A8-9D22-AE13-FB6D-BB8E29B46ADB}"/>
              </a:ext>
            </a:extLst>
          </p:cNvPr>
          <p:cNvSpPr txBox="1"/>
          <p:nvPr/>
        </p:nvSpPr>
        <p:spPr>
          <a:xfrm>
            <a:off x="3400424" y="4056787"/>
            <a:ext cx="83534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3️⃣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Client Export/Import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(2-Step Copy)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chemeClr val="accent2">
                    <a:lumMod val="25000"/>
                  </a:schemeClr>
                </a:solidFill>
              </a:rPr>
              <a:t>Export from one system → Import into another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Export: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T-Code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SCC8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(creates export files in </a:t>
            </a:r>
            <a:r>
              <a:rPr lang="en-US" sz="2000" b="1" i="1" dirty="0">
                <a:solidFill>
                  <a:schemeClr val="accent2">
                    <a:lumMod val="25000"/>
                  </a:schemeClr>
                </a:solidFill>
              </a:rPr>
              <a:t>/</a:t>
            </a:r>
            <a:r>
              <a:rPr lang="en-US" sz="2000" b="1" i="1" dirty="0" err="1">
                <a:solidFill>
                  <a:schemeClr val="accent2">
                    <a:lumMod val="25000"/>
                  </a:schemeClr>
                </a:solidFill>
              </a:rPr>
              <a:t>usr</a:t>
            </a:r>
            <a:r>
              <a:rPr lang="en-US" sz="2000" b="1" i="1" dirty="0">
                <a:solidFill>
                  <a:schemeClr val="accent2">
                    <a:lumMod val="25000"/>
                  </a:schemeClr>
                </a:solidFill>
              </a:rPr>
              <a:t>/sap/trans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Import: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T-Code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SCC7/STMS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(Transport Management System)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Used when systems are not connected via RFC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Ideal for copying large or secure clients</a:t>
            </a:r>
          </a:p>
        </p:txBody>
      </p:sp>
    </p:spTree>
    <p:extLst>
      <p:ext uri="{BB962C8B-B14F-4D97-AF65-F5344CB8AC3E}">
        <p14:creationId xmlns:p14="http://schemas.microsoft.com/office/powerpoint/2010/main" val="293752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1CFE-A130-87E2-EB65-72C3F6DB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A6B55-44B7-56AD-C3FE-4E6B54C7755D}"/>
              </a:ext>
            </a:extLst>
          </p:cNvPr>
          <p:cNvSpPr txBox="1"/>
          <p:nvPr/>
        </p:nvSpPr>
        <p:spPr>
          <a:xfrm>
            <a:off x="885824" y="727413"/>
            <a:ext cx="70961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🚦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Pre-Steps Before Client Copy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Create the target client using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T-Code SCC4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Log in to the target client with *</a:t>
            </a:r>
            <a:r>
              <a:rPr lang="en-US" sz="2000" i="1" dirty="0">
                <a:solidFill>
                  <a:schemeClr val="accent2">
                    <a:lumMod val="25000"/>
                  </a:schemeClr>
                </a:solidFill>
              </a:rPr>
              <a:t>user SAP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**.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Unlock source and target clients for copy.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Make sure enough free space is available.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Stop background jobs (if needed).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Backup system (recommended before large copies).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6B258-26FD-1DE1-7F10-A9D06D582D51}"/>
              </a:ext>
            </a:extLst>
          </p:cNvPr>
          <p:cNvSpPr txBox="1"/>
          <p:nvPr/>
        </p:nvSpPr>
        <p:spPr>
          <a:xfrm>
            <a:off x="3952875" y="3571875"/>
            <a:ext cx="685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✅ Post-Steps After Copy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Check logs: SCC3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Check user authorizations.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Activate batch jobs.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Regenerate buffers (optional).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Adjust RFCs, logical systems, ALE settings if needed.</a:t>
            </a:r>
          </a:p>
        </p:txBody>
      </p:sp>
    </p:spTree>
    <p:extLst>
      <p:ext uri="{BB962C8B-B14F-4D97-AF65-F5344CB8AC3E}">
        <p14:creationId xmlns:p14="http://schemas.microsoft.com/office/powerpoint/2010/main" val="116535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220685"/>
            <a:ext cx="10460736" cy="1587137"/>
          </a:xfrm>
          <a:noFill/>
        </p:spPr>
        <p:txBody>
          <a:bodyPr>
            <a:noAutofit/>
          </a:bodyPr>
          <a:lstStyle/>
          <a:p>
            <a:r>
              <a:rPr lang="en-US" dirty="0"/>
              <a:t>SAP and Its Evolution</a:t>
            </a: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B5EBD-499E-61DC-4C00-14BAC922A3AF}"/>
              </a:ext>
            </a:extLst>
          </p:cNvPr>
          <p:cNvSpPr txBox="1"/>
          <p:nvPr/>
        </p:nvSpPr>
        <p:spPr>
          <a:xfrm>
            <a:off x="2310743" y="1382286"/>
            <a:ext cx="84367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SAP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Systems, Applications, and Products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in Data Processing) is a German multinational software company founded in 1972.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It provides enterprise resource planning (ERP) software that integrates various business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Evolution: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R/1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: Centralized architecture (1972)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SAP R/2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: Mainframe-based 2-tier architecture (1979)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SAP R/3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: Client-server 3-tier architecture, became widely popular (1992)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SAP ECC (ERP Central Component):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Enhanced R/3 version, part of SAP Business Suite.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</a:rPr>
              <a:t> SAP S/4HANA: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</a:rPr>
              <a:t>Launched in 2015, built on SAP HANA (in-memory database), real-time analytics, simplified data model.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310" y="2179211"/>
            <a:ext cx="7004304" cy="2499578"/>
          </a:xfrm>
          <a:noFill/>
        </p:spPr>
        <p:txBody>
          <a:bodyPr>
            <a:noAutofit/>
          </a:bodyPr>
          <a:lstStyle/>
          <a:p>
            <a:r>
              <a:rPr lang="en-US" dirty="0"/>
              <a:t>SAP BASIS Roles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736600"/>
            <a:ext cx="10414508" cy="934720"/>
          </a:xfrm>
          <a:noFill/>
        </p:spPr>
        <p:txBody>
          <a:bodyPr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SAP BASIS (Business Application Software Integrated Solution) acts as the system administrator for SAP environments.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>
                <a:solidFill>
                  <a:schemeClr val="accent3">
                    <a:lumMod val="25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cxnSp>
        <p:nvCxnSpPr>
          <p:cNvPr id="236" name="Google Shape;77;p12">
            <a:extLst>
              <a:ext uri="{FF2B5EF4-FFF2-40B4-BE49-F238E27FC236}">
                <a16:creationId xmlns:a16="http://schemas.microsoft.com/office/drawing/2014/main" id="{E902349D-B9D5-3A53-0C77-0303B6A92817}"/>
              </a:ext>
            </a:extLst>
          </p:cNvPr>
          <p:cNvCxnSpPr>
            <a:cxnSpLocks/>
          </p:cNvCxnSpPr>
          <p:nvPr/>
        </p:nvCxnSpPr>
        <p:spPr>
          <a:xfrm flipH="1">
            <a:off x="299466" y="3781075"/>
            <a:ext cx="1159306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Flowchart: Connector 239">
            <a:extLst>
              <a:ext uri="{FF2B5EF4-FFF2-40B4-BE49-F238E27FC236}">
                <a16:creationId xmlns:a16="http://schemas.microsoft.com/office/drawing/2014/main" id="{35B29238-EA7F-A044-BFBC-AF701EC1375C}"/>
              </a:ext>
            </a:extLst>
          </p:cNvPr>
          <p:cNvSpPr/>
          <p:nvPr/>
        </p:nvSpPr>
        <p:spPr>
          <a:xfrm>
            <a:off x="1220095" y="3684557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42" name="Google Shape;90;p12">
            <a:extLst>
              <a:ext uri="{FF2B5EF4-FFF2-40B4-BE49-F238E27FC236}">
                <a16:creationId xmlns:a16="http://schemas.microsoft.com/office/drawing/2014/main" id="{14F5C499-21DA-F9D5-7737-09ACCB0D2D69}"/>
              </a:ext>
            </a:extLst>
          </p:cNvPr>
          <p:cNvSpPr txBox="1"/>
          <p:nvPr/>
        </p:nvSpPr>
        <p:spPr>
          <a:xfrm>
            <a:off x="421895" y="2633726"/>
            <a:ext cx="178282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Installation and configuration of SAP systems</a:t>
            </a:r>
          </a:p>
        </p:txBody>
      </p:sp>
      <p:sp>
        <p:nvSpPr>
          <p:cNvPr id="243" name="Google Shape;99;p12">
            <a:extLst>
              <a:ext uri="{FF2B5EF4-FFF2-40B4-BE49-F238E27FC236}">
                <a16:creationId xmlns:a16="http://schemas.microsoft.com/office/drawing/2014/main" id="{EEBBF17A-6B1B-7AA7-306E-DE98BF95EADD}"/>
              </a:ext>
            </a:extLst>
          </p:cNvPr>
          <p:cNvSpPr/>
          <p:nvPr/>
        </p:nvSpPr>
        <p:spPr>
          <a:xfrm>
            <a:off x="1049186" y="2017503"/>
            <a:ext cx="528244" cy="519707"/>
          </a:xfrm>
          <a:custGeom>
            <a:avLst/>
            <a:gdLst/>
            <a:ahLst/>
            <a:cxnLst/>
            <a:rect l="l" t="t" r="r" b="b"/>
            <a:pathLst>
              <a:path w="773800" h="711896" extrusionOk="0">
                <a:moveTo>
                  <a:pt x="0" y="0"/>
                </a:moveTo>
                <a:lnTo>
                  <a:pt x="773800" y="0"/>
                </a:lnTo>
                <a:lnTo>
                  <a:pt x="773800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5" name="Google Shape;93;p12">
            <a:extLst>
              <a:ext uri="{FF2B5EF4-FFF2-40B4-BE49-F238E27FC236}">
                <a16:creationId xmlns:a16="http://schemas.microsoft.com/office/drawing/2014/main" id="{5331F6C0-3914-93A1-5FB5-C36F175A0ABA}"/>
              </a:ext>
            </a:extLst>
          </p:cNvPr>
          <p:cNvSpPr txBox="1"/>
          <p:nvPr/>
        </p:nvSpPr>
        <p:spPr>
          <a:xfrm>
            <a:off x="3412868" y="2633725"/>
            <a:ext cx="1466308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Database management and tuning</a:t>
            </a:r>
            <a:endParaRPr sz="1600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C2458A9E-4303-32D4-A810-5DE968AC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72" y="2015775"/>
            <a:ext cx="434424" cy="485288"/>
          </a:xfrm>
          <a:prstGeom prst="rect">
            <a:avLst/>
          </a:prstGeom>
        </p:spPr>
      </p:pic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24F23511-ED25-11A1-FCE8-0F8EA1230459}"/>
              </a:ext>
            </a:extLst>
          </p:cNvPr>
          <p:cNvSpPr/>
          <p:nvPr/>
        </p:nvSpPr>
        <p:spPr>
          <a:xfrm>
            <a:off x="4065229" y="3684557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48" name="Flowchart: Connector 247">
            <a:extLst>
              <a:ext uri="{FF2B5EF4-FFF2-40B4-BE49-F238E27FC236}">
                <a16:creationId xmlns:a16="http://schemas.microsoft.com/office/drawing/2014/main" id="{A6118184-B633-E2A8-802B-DFCD9C745527}"/>
              </a:ext>
            </a:extLst>
          </p:cNvPr>
          <p:cNvSpPr/>
          <p:nvPr/>
        </p:nvSpPr>
        <p:spPr>
          <a:xfrm>
            <a:off x="2642662" y="3684557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50" name="Google Shape;97;p12">
            <a:extLst>
              <a:ext uri="{FF2B5EF4-FFF2-40B4-BE49-F238E27FC236}">
                <a16:creationId xmlns:a16="http://schemas.microsoft.com/office/drawing/2014/main" id="{11DDF987-6CC5-9153-3EE8-20B3C3A03788}"/>
              </a:ext>
            </a:extLst>
          </p:cNvPr>
          <p:cNvSpPr txBox="1"/>
          <p:nvPr/>
        </p:nvSpPr>
        <p:spPr>
          <a:xfrm>
            <a:off x="1721989" y="4827591"/>
            <a:ext cx="208669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User administration and authorization management</a:t>
            </a:r>
            <a:endParaRPr sz="1600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41546DC6-471D-3152-1C8F-F4D2189C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873" y="4125701"/>
            <a:ext cx="590929" cy="590929"/>
          </a:xfrm>
          <a:prstGeom prst="rect">
            <a:avLst/>
          </a:prstGeom>
        </p:spPr>
      </p:pic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1BC58717-BDE0-1223-E0A4-B8CB40B6BF13}"/>
              </a:ext>
            </a:extLst>
          </p:cNvPr>
          <p:cNvSpPr/>
          <p:nvPr/>
        </p:nvSpPr>
        <p:spPr>
          <a:xfrm>
            <a:off x="5487796" y="3684557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id="{1375067C-1AA8-19F4-BD02-21BAC5AD2861}"/>
              </a:ext>
            </a:extLst>
          </p:cNvPr>
          <p:cNvSpPr/>
          <p:nvPr/>
        </p:nvSpPr>
        <p:spPr>
          <a:xfrm>
            <a:off x="6910363" y="3684557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AA216244-9E24-2037-1E21-CAA164DAE9C6}"/>
              </a:ext>
            </a:extLst>
          </p:cNvPr>
          <p:cNvSpPr/>
          <p:nvPr/>
        </p:nvSpPr>
        <p:spPr>
          <a:xfrm>
            <a:off x="8334326" y="3684556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D8301F6B-EDEB-D15C-94B4-A760BD084C93}"/>
              </a:ext>
            </a:extLst>
          </p:cNvPr>
          <p:cNvSpPr/>
          <p:nvPr/>
        </p:nvSpPr>
        <p:spPr>
          <a:xfrm>
            <a:off x="9756893" y="3684556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57" name="Google Shape;97;p12">
            <a:extLst>
              <a:ext uri="{FF2B5EF4-FFF2-40B4-BE49-F238E27FC236}">
                <a16:creationId xmlns:a16="http://schemas.microsoft.com/office/drawing/2014/main" id="{765B2A41-CAFE-F7BE-0BAC-5A5E35FB2103}"/>
              </a:ext>
            </a:extLst>
          </p:cNvPr>
          <p:cNvSpPr txBox="1"/>
          <p:nvPr/>
        </p:nvSpPr>
        <p:spPr>
          <a:xfrm>
            <a:off x="4712820" y="4817070"/>
            <a:ext cx="174299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System monitoring &amp; performance tuning</a:t>
            </a:r>
            <a:endParaRPr sz="1600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20294AA-4471-1E91-DB21-64A053FD6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024" y="4042028"/>
            <a:ext cx="590930" cy="590930"/>
          </a:xfrm>
          <a:prstGeom prst="rect">
            <a:avLst/>
          </a:prstGeom>
        </p:spPr>
      </p:pic>
      <p:sp>
        <p:nvSpPr>
          <p:cNvPr id="260" name="Google Shape;93;p12">
            <a:extLst>
              <a:ext uri="{FF2B5EF4-FFF2-40B4-BE49-F238E27FC236}">
                <a16:creationId xmlns:a16="http://schemas.microsoft.com/office/drawing/2014/main" id="{150E17DF-9EA7-7866-47AD-B2FB4ED652E8}"/>
              </a:ext>
            </a:extLst>
          </p:cNvPr>
          <p:cNvSpPr txBox="1"/>
          <p:nvPr/>
        </p:nvSpPr>
        <p:spPr>
          <a:xfrm>
            <a:off x="6109094" y="2745081"/>
            <a:ext cx="17169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Managing background jobs</a:t>
            </a:r>
            <a:endParaRPr sz="1600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61" name="Picture 260">
            <a:extLst>
              <a:ext uri="{FF2B5EF4-FFF2-40B4-BE49-F238E27FC236}">
                <a16:creationId xmlns:a16="http://schemas.microsoft.com/office/drawing/2014/main" id="{BC3066DC-0BE4-3365-15F1-3087786FE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302" y="2015945"/>
            <a:ext cx="542072" cy="542072"/>
          </a:xfrm>
          <a:prstGeom prst="rect">
            <a:avLst/>
          </a:prstGeom>
        </p:spPr>
      </p:pic>
      <p:sp>
        <p:nvSpPr>
          <p:cNvPr id="263" name="Google Shape;95;p12">
            <a:extLst>
              <a:ext uri="{FF2B5EF4-FFF2-40B4-BE49-F238E27FC236}">
                <a16:creationId xmlns:a16="http://schemas.microsoft.com/office/drawing/2014/main" id="{343682D0-955B-8174-F960-DF68B52BFEE6}"/>
              </a:ext>
            </a:extLst>
          </p:cNvPr>
          <p:cNvSpPr txBox="1"/>
          <p:nvPr/>
        </p:nvSpPr>
        <p:spPr>
          <a:xfrm>
            <a:off x="7655870" y="4758317"/>
            <a:ext cx="174299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Applying patches and upgrades</a:t>
            </a:r>
            <a:endParaRPr sz="1600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D8C1991A-191F-BCB5-0725-1A78F23CC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381" y="4042029"/>
            <a:ext cx="590929" cy="590929"/>
          </a:xfrm>
          <a:prstGeom prst="rect">
            <a:avLst/>
          </a:prstGeom>
        </p:spPr>
      </p:pic>
      <p:sp>
        <p:nvSpPr>
          <p:cNvPr id="266" name="Google Shape;93;p12">
            <a:extLst>
              <a:ext uri="{FF2B5EF4-FFF2-40B4-BE49-F238E27FC236}">
                <a16:creationId xmlns:a16="http://schemas.microsoft.com/office/drawing/2014/main" id="{42312D83-D60F-791A-E5C6-55FB3615E38D}"/>
              </a:ext>
            </a:extLst>
          </p:cNvPr>
          <p:cNvSpPr txBox="1"/>
          <p:nvPr/>
        </p:nvSpPr>
        <p:spPr>
          <a:xfrm>
            <a:off x="9055926" y="2782013"/>
            <a:ext cx="141847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Transport management</a:t>
            </a:r>
            <a:endParaRPr sz="1400" dirty="0">
              <a:solidFill>
                <a:schemeClr val="accent3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67" name="Picture 266">
            <a:extLst>
              <a:ext uri="{FF2B5EF4-FFF2-40B4-BE49-F238E27FC236}">
                <a16:creationId xmlns:a16="http://schemas.microsoft.com/office/drawing/2014/main" id="{0CFFEC22-7F98-D64A-70BB-0C93E6515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7080" y="2047475"/>
            <a:ext cx="601087" cy="601087"/>
          </a:xfrm>
          <a:prstGeom prst="rect">
            <a:avLst/>
          </a:prstGeom>
        </p:spPr>
      </p:pic>
      <p:sp>
        <p:nvSpPr>
          <p:cNvPr id="268" name="Flowchart: Connector 267">
            <a:extLst>
              <a:ext uri="{FF2B5EF4-FFF2-40B4-BE49-F238E27FC236}">
                <a16:creationId xmlns:a16="http://schemas.microsoft.com/office/drawing/2014/main" id="{A90CAD43-B9DA-6DB4-3BEA-E48DFAA4C030}"/>
              </a:ext>
            </a:extLst>
          </p:cNvPr>
          <p:cNvSpPr/>
          <p:nvPr/>
        </p:nvSpPr>
        <p:spPr>
          <a:xfrm>
            <a:off x="11179460" y="3684556"/>
            <a:ext cx="193040" cy="193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79" name="Google Shape;95;p12">
            <a:extLst>
              <a:ext uri="{FF2B5EF4-FFF2-40B4-BE49-F238E27FC236}">
                <a16:creationId xmlns:a16="http://schemas.microsoft.com/office/drawing/2014/main" id="{526810C7-3159-AA4D-B6FC-57E23B8DBBFF}"/>
              </a:ext>
            </a:extLst>
          </p:cNvPr>
          <p:cNvSpPr txBox="1"/>
          <p:nvPr/>
        </p:nvSpPr>
        <p:spPr>
          <a:xfrm>
            <a:off x="10371373" y="4758317"/>
            <a:ext cx="161617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Troubleshooting and system recovery</a:t>
            </a:r>
          </a:p>
        </p:txBody>
      </p:sp>
      <p:pic>
        <p:nvPicPr>
          <p:cNvPr id="280" name="Picture 279">
            <a:extLst>
              <a:ext uri="{FF2B5EF4-FFF2-40B4-BE49-F238E27FC236}">
                <a16:creationId xmlns:a16="http://schemas.microsoft.com/office/drawing/2014/main" id="{22A72F94-7E94-2C17-0AD8-3D7CD2969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95" y="4042029"/>
            <a:ext cx="590929" cy="5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SAP R/3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603" y="2202179"/>
            <a:ext cx="6816471" cy="271272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R/3 stands for Real-time, 3-tier architecture.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Presentation Layer: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SAP GUI or web browser.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Application Layer: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SAP kernel, work processes, manages business logic.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Database Layer: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 Stores all SAP data (master, transactional).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Each layer is independent and can run on separate servers.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4" descr="Sap R/3 Architecture Tutorial">
            <a:extLst>
              <a:ext uri="{FF2B5EF4-FFF2-40B4-BE49-F238E27FC236}">
                <a16:creationId xmlns:a16="http://schemas.microsoft.com/office/drawing/2014/main" id="{25CE2457-71E2-D8BE-BADB-6904E493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32" y="1418744"/>
            <a:ext cx="2576115" cy="349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3F922-669F-7D93-0C1C-D5B16E3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BF95B-11CF-3168-CBE0-C4A3DACC8820}"/>
              </a:ext>
            </a:extLst>
          </p:cNvPr>
          <p:cNvSpPr txBox="1"/>
          <p:nvPr/>
        </p:nvSpPr>
        <p:spPr>
          <a:xfrm>
            <a:off x="1900177" y="612844"/>
            <a:ext cx="93916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🧱 Three Layers of SAP R/3 Architecture</a:t>
            </a:r>
          </a:p>
          <a:p>
            <a:pPr algn="l"/>
            <a:r>
              <a:rPr lang="en-US" sz="180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1️⃣ </a:t>
            </a:r>
            <a:r>
              <a:rPr lang="en-US" sz="1800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Presentation Layer: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What it is: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The user interface of the SAP system.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Used by: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End users (via SAP GUI or web browser).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Function: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Sends user input to the application layer and displays the output.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Example: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SAP GUI screen where users enter data or view reports.</a:t>
            </a:r>
          </a:p>
          <a:p>
            <a:pPr algn="l"/>
            <a:r>
              <a:rPr lang="en-US" sz="180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2️⃣ </a:t>
            </a:r>
            <a:r>
              <a:rPr lang="en-US" sz="1800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Application Layer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What it is: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The processing center of the SAP system.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Used for: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Executing business logic, programs, and managing communication.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Components:</a:t>
            </a:r>
          </a:p>
          <a:p>
            <a:pPr lvl="2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Dispatcher</a:t>
            </a:r>
          </a:p>
          <a:p>
            <a:pPr lvl="2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Work Processes (Dialog, Background, Update, etc.)</a:t>
            </a:r>
          </a:p>
          <a:p>
            <a:pPr lvl="2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Message Server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Function: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Processes user requests, runs ABAP programs, manages load balancing.</a:t>
            </a:r>
          </a:p>
          <a:p>
            <a:pPr algn="l"/>
            <a:r>
              <a:rPr lang="en-US" sz="180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3️⃣ </a:t>
            </a:r>
            <a:r>
              <a:rPr lang="en-US" sz="1800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Database Layer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What it is: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The data storage layer.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Used for: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Storing all SAP system data – both transactional and master data.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Function: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Handles all read/write operations.</a:t>
            </a:r>
          </a:p>
          <a:p>
            <a:pPr lvl="1"/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📌</a:t>
            </a:r>
            <a:r>
              <a:rPr lang="en-US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Common Databases:</a:t>
            </a:r>
            <a:r>
              <a:rPr lang="en-US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 Oracle, MS SQL, SAP HANA, DB2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854" y="1220955"/>
            <a:ext cx="9188910" cy="441608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User’s PC:- </a:t>
            </a: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Users can access SAP system in two ways:-</a:t>
            </a:r>
          </a:p>
          <a:p>
            <a:pPr algn="l"/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	👉Through SAP GUI</a:t>
            </a:r>
          </a:p>
          <a:p>
            <a:pPr algn="l"/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	👉Through Web browser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It’s called front-end. Only the front-end is installed in the user’s PC not the application/database servers.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Front-end takes the user’s requests to database server and application servers.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Application Servers: – </a:t>
            </a: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Application server is built to process business-logic. This workload is distributed among multiple application servers. With multiple application servers, the user can get the output more quickly.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Application server exists at a remote a location as compared to the location of the user PC.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Database Server: –</a:t>
            </a: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Database server stores and retrieves data as per</a:t>
            </a: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 SQL </a:t>
            </a: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queries generated by ABAP and</a:t>
            </a: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Bahnschrift" panose="020B0502040204020203" pitchFamily="34" charset="0"/>
              </a:rPr>
              <a:t> Java </a:t>
            </a: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applications.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3">
                    <a:lumMod val="25000"/>
                  </a:schemeClr>
                </a:solidFill>
                <a:effectLst/>
                <a:latin typeface="Bahnschrift" panose="020B0502040204020203" pitchFamily="34" charset="0"/>
              </a:rPr>
              <a:t>Database and Application may exist on the same or different physical location.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159</TotalTime>
  <Words>1766</Words>
  <Application>Microsoft Office PowerPoint</Application>
  <PresentationFormat>Widescreen</PresentationFormat>
  <Paragraphs>237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Bahnschrift</vt:lpstr>
      <vt:lpstr>Calibri</vt:lpstr>
      <vt:lpstr>Corbel</vt:lpstr>
      <vt:lpstr>Courier New</vt:lpstr>
      <vt:lpstr>Wingdings</vt:lpstr>
      <vt:lpstr>Custom</vt:lpstr>
      <vt:lpstr>Assignment</vt:lpstr>
      <vt:lpstr>Agenda</vt:lpstr>
      <vt:lpstr>SAP and Its Evolution</vt:lpstr>
      <vt:lpstr>PowerPoint Presentation</vt:lpstr>
      <vt:lpstr>SAP BASIS Roles &amp; Responsibilities</vt:lpstr>
      <vt:lpstr>SAP BASIS (Business Application Software Integrated Solution) acts as the system administrator for SAP environments.</vt:lpstr>
      <vt:lpstr>SAP R/3 Architecture</vt:lpstr>
      <vt:lpstr>PowerPoint Presentation</vt:lpstr>
      <vt:lpstr>PowerPoint Presentation</vt:lpstr>
      <vt:lpstr>Support Packages</vt:lpstr>
      <vt:lpstr>PowerPoint Presentation</vt:lpstr>
      <vt:lpstr>SPAM (Support Package Manager)</vt:lpstr>
      <vt:lpstr>SAINT (SAP Add-On Installation Tool)</vt:lpstr>
      <vt:lpstr>SNOTE (SAP Note Assistant)</vt:lpstr>
      <vt:lpstr>Kernel</vt:lpstr>
      <vt:lpstr>Logical System</vt:lpstr>
      <vt:lpstr>After Entering T-Code: BD54</vt:lpstr>
      <vt:lpstr>PowerPoint Presentation</vt:lpstr>
      <vt:lpstr>Client Creation</vt:lpstr>
      <vt:lpstr>After entering into T-Code: SCC4</vt:lpstr>
      <vt:lpstr>Client Copy</vt:lpstr>
      <vt:lpstr>Client Copy Types &amp; Methods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121</cp:revision>
  <dcterms:created xsi:type="dcterms:W3CDTF">2025-04-09T04:48:27Z</dcterms:created>
  <dcterms:modified xsi:type="dcterms:W3CDTF">2025-04-29T05:04:27Z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