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FDA1DA27-CD97-4000-BFF0-4E83B9415D54}"/>
    <pc:docChg chg="modSld">
      <pc:chgData name="Vinish S" userId="a68afebe86b6ddf7" providerId="LiveId" clId="{FDA1DA27-CD97-4000-BFF0-4E83B9415D54}" dt="2025-04-12T07:17:57.256" v="8" actId="1076"/>
      <pc:docMkLst>
        <pc:docMk/>
      </pc:docMkLst>
      <pc:sldChg chg="addSp modSp mod">
        <pc:chgData name="Vinish S" userId="a68afebe86b6ddf7" providerId="LiveId" clId="{FDA1DA27-CD97-4000-BFF0-4E83B9415D54}" dt="2025-04-12T07:17:57.256" v="8" actId="1076"/>
        <pc:sldMkLst>
          <pc:docMk/>
          <pc:sldMk cId="2356160003" sldId="266"/>
        </pc:sldMkLst>
        <pc:spChg chg="add mod">
          <ac:chgData name="Vinish S" userId="a68afebe86b6ddf7" providerId="LiveId" clId="{FDA1DA27-CD97-4000-BFF0-4E83B9415D54}" dt="2025-04-12T07:17:57.256" v="8" actId="1076"/>
          <ac:spMkLst>
            <pc:docMk/>
            <pc:sldMk cId="2356160003" sldId="266"/>
            <ac:spMk id="5" creationId="{27ECE4F8-41E9-BE03-47A8-50553CCED5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437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1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4DD3-77A9-D52D-B5AB-B4633964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675" y="2514600"/>
            <a:ext cx="7486650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72F5-E15E-A84F-9CB1-9EAA30ACA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2675" y="5159022"/>
            <a:ext cx="7486650" cy="597011"/>
          </a:xfrm>
        </p:spPr>
        <p:txBody>
          <a:bodyPr/>
          <a:lstStyle/>
          <a:p>
            <a:pPr algn="r"/>
            <a:r>
              <a:rPr lang="en-US" b="1" dirty="0"/>
              <a:t>09-04-2025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CE4F8-41E9-BE03-47A8-50553CCED575}"/>
              </a:ext>
            </a:extLst>
          </p:cNvPr>
          <p:cNvSpPr txBox="1"/>
          <p:nvPr/>
        </p:nvSpPr>
        <p:spPr>
          <a:xfrm>
            <a:off x="3737465" y="5457527"/>
            <a:ext cx="6101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</a:rPr>
              <a:t>Presented by S. Vinish</a:t>
            </a:r>
          </a:p>
        </p:txBody>
      </p:sp>
    </p:spTree>
    <p:extLst>
      <p:ext uri="{BB962C8B-B14F-4D97-AF65-F5344CB8AC3E}">
        <p14:creationId xmlns:p14="http://schemas.microsoft.com/office/powerpoint/2010/main" val="235616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FDF8-C361-6B26-A3CB-D6F10054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79705"/>
            <a:ext cx="99822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019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0404" y="1670538"/>
            <a:ext cx="7063740" cy="2189285"/>
          </a:xfrm>
        </p:spPr>
        <p:txBody>
          <a:bodyPr/>
          <a:lstStyle/>
          <a:p>
            <a:pPr algn="ctr"/>
            <a:r>
              <a:rPr dirty="0"/>
              <a:t>Overview of Key SAP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73" y="4800600"/>
            <a:ext cx="10152653" cy="1691640"/>
          </a:xfrm>
        </p:spPr>
        <p:txBody>
          <a:bodyPr/>
          <a:lstStyle/>
          <a:p>
            <a:pPr algn="ctr"/>
            <a:r>
              <a:rPr dirty="0"/>
              <a:t>SAP Ariba, SuccessFactors, Concur, BTP, S/4HANA, and SCP Integrations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441" y="629528"/>
            <a:ext cx="6000574" cy="1325562"/>
          </a:xfrm>
        </p:spPr>
        <p:txBody>
          <a:bodyPr/>
          <a:lstStyle/>
          <a:p>
            <a:r>
              <a:rPr b="1" dirty="0"/>
              <a:t>What is SAP Ariba?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599" y="2215312"/>
            <a:ext cx="8683869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Ariba is a </a:t>
            </a:r>
            <a:r>
              <a:rPr dirty="0"/>
              <a:t>Cloud-based procurement and supply chain platform.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dirty="0"/>
              <a:t>Manages sourcing, procurement, contracts, and supplier performance.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SAP Ariba Integrations: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SAP S/4HANA:</a:t>
            </a:r>
            <a:r>
              <a:rPr lang="en-US" sz="1800" dirty="0"/>
              <a:t> </a:t>
            </a:r>
            <a:r>
              <a:rPr lang="en-US" dirty="0"/>
              <a:t>Enables seamless procurement processes and real-time insights.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SAP Business Network:</a:t>
            </a:r>
            <a:r>
              <a:rPr lang="en-US" sz="1800" dirty="0"/>
              <a:t> </a:t>
            </a:r>
            <a:r>
              <a:rPr lang="en-US" dirty="0"/>
              <a:t>Helps in connecting suppliers and buyers.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Third-party Applications:</a:t>
            </a:r>
            <a:r>
              <a:rPr lang="en-US" sz="1800" dirty="0"/>
              <a:t> </a:t>
            </a:r>
            <a:r>
              <a:rPr lang="en-US" dirty="0"/>
              <a:t>Can integrate with non-SAP systems using APIs, middleware (like SAP Cloud Platform Integration), and standard protocols (e.g., EDI, Web Services).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dirty="0"/>
          </a:p>
        </p:txBody>
      </p:sp>
      <p:pic>
        <p:nvPicPr>
          <p:cNvPr id="1027" name="Picture 3" descr="What Is SAP Ariba? Comprehensive Guide for Procurement | Exalogic">
            <a:extLst>
              <a:ext uri="{FF2B5EF4-FFF2-40B4-BE49-F238E27FC236}">
                <a16:creationId xmlns:a16="http://schemas.microsoft.com/office/drawing/2014/main" id="{7124C9BE-2B27-7B4F-FF61-D13599936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8" t="17228" r="19808" b="22016"/>
          <a:stretch/>
        </p:blipFill>
        <p:spPr bwMode="auto">
          <a:xfrm>
            <a:off x="8168054" y="536694"/>
            <a:ext cx="2268414" cy="1511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SAP SuccessFactors?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879" y="1837592"/>
            <a:ext cx="8937205" cy="435133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/>
              <a:t>Cloud-based HRMS for talent management and employee experience.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/>
              <a:t>Includes recruitment, learning, compensation, and performance.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SAP SuccessFactors vs SAP HR: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Deployment:</a:t>
            </a:r>
            <a:r>
              <a:rPr lang="en-US" sz="1800" dirty="0"/>
              <a:t> </a:t>
            </a:r>
            <a:r>
              <a:rPr lang="en-US" sz="1700" dirty="0"/>
              <a:t>SuccessFactors is cloud-based, while SAP HCM is typically on-premise.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Scope:</a:t>
            </a:r>
            <a:r>
              <a:rPr lang="en-US" sz="1800" dirty="0"/>
              <a:t> </a:t>
            </a:r>
            <a:r>
              <a:rPr lang="en-US" sz="1700" dirty="0"/>
              <a:t>SuccessFactors emphasizes talent management and employee experience. SAP HCM is more focused on core HR, time, and payroll processing.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User Experience:</a:t>
            </a:r>
            <a:r>
              <a:rPr lang="en-US" sz="1800" dirty="0"/>
              <a:t> </a:t>
            </a:r>
            <a:r>
              <a:rPr lang="en-US" sz="1700" dirty="0"/>
              <a:t>SuccessFactors has a more modern and intuitive interface.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Updates:</a:t>
            </a:r>
            <a:r>
              <a:rPr lang="en-US" sz="1800" dirty="0"/>
              <a:t> </a:t>
            </a:r>
            <a:r>
              <a:rPr lang="en-US" sz="1700" dirty="0"/>
              <a:t>SuccessFactors receives regular updates from SAP, while SAP HCM updates are more manual.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Purposes of SAP Concur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334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SAP Concur is an </a:t>
            </a:r>
            <a:r>
              <a:rPr lang="en-US" b="1" dirty="0"/>
              <a:t>expense</a:t>
            </a:r>
            <a:r>
              <a:rPr lang="en-US" dirty="0"/>
              <a:t> and </a:t>
            </a:r>
            <a:r>
              <a:rPr lang="en-US" b="1" dirty="0"/>
              <a:t>travel management</a:t>
            </a:r>
            <a:r>
              <a:rPr lang="en-US" dirty="0"/>
              <a:t> solution.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is a cloud-based management solution.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Besides managing travel expenses, it helps businesses: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Automate expense reporting and approval workflows.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Track travel bookings and receipts.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Streamline compliance and policy enforcement.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Enhance visibility and control over company spending.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11" y="419147"/>
            <a:ext cx="7269480" cy="1155309"/>
          </a:xfrm>
        </p:spPr>
        <p:txBody>
          <a:bodyPr/>
          <a:lstStyle/>
          <a:p>
            <a:r>
              <a:rPr dirty="0"/>
              <a:t>What is SAP BTP?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712" y="1834076"/>
            <a:ext cx="8783750" cy="13493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dirty="0"/>
              <a:t>Business Technology Platform for</a:t>
            </a:r>
            <a:r>
              <a:rPr lang="en-US" dirty="0"/>
              <a:t> managing</a:t>
            </a:r>
            <a:r>
              <a:rPr dirty="0"/>
              <a:t> data, integration, and process management</a:t>
            </a:r>
            <a:r>
              <a:rPr lang="en-US" dirty="0"/>
              <a:t> in cloud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Supports app development, analytics, and extension of SAP solutions.</a:t>
            </a:r>
          </a:p>
        </p:txBody>
      </p:sp>
      <p:pic>
        <p:nvPicPr>
          <p:cNvPr id="2050" name="Picture 2" descr="AI in SAP BTP: Q3 2023 Highlights – SAP AI Busines... - SAP Community">
            <a:extLst>
              <a:ext uri="{FF2B5EF4-FFF2-40B4-BE49-F238E27FC236}">
                <a16:creationId xmlns:a16="http://schemas.microsoft.com/office/drawing/2014/main" id="{CC101D51-8DD6-170A-47BA-6E557EFF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007" y="3183380"/>
            <a:ext cx="5576784" cy="31630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642" y="483597"/>
            <a:ext cx="7269480" cy="1132273"/>
          </a:xfrm>
        </p:spPr>
        <p:txBody>
          <a:bodyPr/>
          <a:lstStyle/>
          <a:p>
            <a:r>
              <a:rPr dirty="0"/>
              <a:t>SAP BTP 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88" y="1881558"/>
            <a:ext cx="8344134" cy="993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dirty="0"/>
              <a:t>Integrates with SAP apps like S/4HANA, Ariba, and SuccessFactors.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Supports third-party app integration via APIs and SAP Integration Suite.</a:t>
            </a:r>
          </a:p>
        </p:txBody>
      </p:sp>
      <p:pic>
        <p:nvPicPr>
          <p:cNvPr id="3074" name="Picture 2" descr="SAP Integration Suite | SAP Implementation Partner">
            <a:extLst>
              <a:ext uri="{FF2B5EF4-FFF2-40B4-BE49-F238E27FC236}">
                <a16:creationId xmlns:a16="http://schemas.microsoft.com/office/drawing/2014/main" id="{8F5D99A1-5A8B-9515-1190-6E61F420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76" y="3050926"/>
            <a:ext cx="7163349" cy="314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SAP S/4HANA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57" y="1951894"/>
            <a:ext cx="9056311" cy="4351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SAP S/4HANA comes in two main versions: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On-premise:</a:t>
            </a:r>
            <a:r>
              <a:rPr lang="en-US" sz="2000" dirty="0"/>
              <a:t> </a:t>
            </a:r>
            <a:r>
              <a:rPr lang="en-US" sz="1800" dirty="0"/>
              <a:t>Deployed locally within the company's infrastructure.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Cloud:</a:t>
            </a:r>
            <a:r>
              <a:rPr lang="en-US" sz="2000" dirty="0"/>
              <a:t> </a:t>
            </a:r>
            <a:r>
              <a:rPr lang="en-US" sz="1800" dirty="0"/>
              <a:t>Delivered as a cloud solution with faster updates, lower upfront costs, and scalability.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Differences: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Customization:</a:t>
            </a:r>
            <a:r>
              <a:rPr lang="en-US" sz="2000" dirty="0"/>
              <a:t> </a:t>
            </a:r>
            <a:r>
              <a:rPr lang="en-US" sz="1800" dirty="0"/>
              <a:t>On-premise offers more customization options.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Maintenance:</a:t>
            </a:r>
            <a:r>
              <a:rPr lang="en-US" sz="2000" dirty="0"/>
              <a:t> </a:t>
            </a:r>
            <a:r>
              <a:rPr lang="en-US" sz="1800" dirty="0"/>
              <a:t>Cloud version has lower maintenance overhead as SAP handles updates and infrastructure.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Deployment Speed:</a:t>
            </a:r>
            <a:r>
              <a:rPr lang="en-US" sz="2000" dirty="0"/>
              <a:t> </a:t>
            </a:r>
            <a:r>
              <a:rPr lang="en-US" sz="1800" dirty="0"/>
              <a:t>Cloud is quicker to deploy.</a:t>
            </a:r>
            <a:endParaRPr sz="2000" dirty="0"/>
          </a:p>
        </p:txBody>
      </p:sp>
      <p:pic>
        <p:nvPicPr>
          <p:cNvPr id="4098" name="Picture 2" descr="Wat is SAP ERP S/4HANA? - myBrand SAP &amp; OutSystems dienstverlener">
            <a:extLst>
              <a:ext uri="{FF2B5EF4-FFF2-40B4-BE49-F238E27FC236}">
                <a16:creationId xmlns:a16="http://schemas.microsoft.com/office/drawing/2014/main" id="{86E22B8A-24A8-885F-9027-4CCDE4098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15899" r="16000" b="2940"/>
          <a:stretch/>
        </p:blipFill>
        <p:spPr bwMode="auto">
          <a:xfrm>
            <a:off x="8044258" y="219807"/>
            <a:ext cx="2910254" cy="1854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95" y="729757"/>
            <a:ext cx="7110459" cy="1325562"/>
          </a:xfrm>
        </p:spPr>
        <p:txBody>
          <a:bodyPr/>
          <a:lstStyle/>
          <a:p>
            <a:r>
              <a:rPr dirty="0"/>
              <a:t>SAP Cloud Platform (SCP) 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988" y="2549778"/>
            <a:ext cx="9205781" cy="35784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SAP Cloud Platform is a </a:t>
            </a:r>
            <a:r>
              <a:rPr lang="en-US" b="1" dirty="0"/>
              <a:t>platform-as-a-service (PaaS)</a:t>
            </a:r>
            <a:r>
              <a:rPr lang="en-US" dirty="0"/>
              <a:t> </a:t>
            </a:r>
            <a:r>
              <a:rPr lang="en-US" b="1" dirty="0"/>
              <a:t>offering</a:t>
            </a:r>
            <a:r>
              <a:rPr lang="en-US" dirty="0"/>
              <a:t> that allows businesses to </a:t>
            </a:r>
            <a:r>
              <a:rPr lang="en-US" b="1" dirty="0"/>
              <a:t>build</a:t>
            </a:r>
            <a:r>
              <a:rPr lang="en-US" dirty="0"/>
              <a:t>, </a:t>
            </a:r>
            <a:r>
              <a:rPr lang="en-US" b="1" dirty="0"/>
              <a:t>extend</a:t>
            </a:r>
            <a:r>
              <a:rPr lang="en-US" dirty="0"/>
              <a:t>, and </a:t>
            </a:r>
            <a:r>
              <a:rPr lang="en-US" b="1" dirty="0"/>
              <a:t>integrate SAP applications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Integrations to SCP: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SAP Applications:</a:t>
            </a:r>
            <a:r>
              <a:rPr lang="en-US" sz="1800" dirty="0"/>
              <a:t> </a:t>
            </a:r>
            <a:r>
              <a:rPr lang="en-US" dirty="0"/>
              <a:t>Integrates with other SAP products like SAP S/4HANA, SAP SuccessFactors, SAP Ariba,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Third-party applications:</a:t>
            </a:r>
            <a:r>
              <a:rPr lang="en-US" sz="1800" dirty="0"/>
              <a:t> </a:t>
            </a:r>
            <a:r>
              <a:rPr lang="en-US" dirty="0"/>
              <a:t>Integrates with third-party systems such as Salesforce, Microsoft, and others using REST APIs, SOAP, or custom adapters.</a:t>
            </a:r>
            <a:endParaRPr sz="1800" dirty="0"/>
          </a:p>
        </p:txBody>
      </p:sp>
      <p:pic>
        <p:nvPicPr>
          <p:cNvPr id="5122" name="Picture 2" descr="Getting started in SAP Cloud Platform: Learn the basics concepts - Part I">
            <a:extLst>
              <a:ext uri="{FF2B5EF4-FFF2-40B4-BE49-F238E27FC236}">
                <a16:creationId xmlns:a16="http://schemas.microsoft.com/office/drawing/2014/main" id="{4DE94697-AFD9-3C0D-685C-7A87B572A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30" y="59884"/>
            <a:ext cx="2801815" cy="24898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</TotalTime>
  <Words>488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Wingdings</vt:lpstr>
      <vt:lpstr>Wingdings 2</vt:lpstr>
      <vt:lpstr>View</vt:lpstr>
      <vt:lpstr>Assignment</vt:lpstr>
      <vt:lpstr>Overview of Key SAP Solutions</vt:lpstr>
      <vt:lpstr>What is SAP Ariba?</vt:lpstr>
      <vt:lpstr>What is SAP SuccessFactors?</vt:lpstr>
      <vt:lpstr>Other Purposes of SAP Concur</vt:lpstr>
      <vt:lpstr>What is SAP BTP?</vt:lpstr>
      <vt:lpstr>SAP BTP Integrations</vt:lpstr>
      <vt:lpstr>SAP S/4HANA Versions</vt:lpstr>
      <vt:lpstr>SAP Cloud Platform (SCP) Integrations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Vinish S</cp:lastModifiedBy>
  <cp:revision>64</cp:revision>
  <dcterms:created xsi:type="dcterms:W3CDTF">2013-01-27T09:14:16Z</dcterms:created>
  <dcterms:modified xsi:type="dcterms:W3CDTF">2025-04-12T07:17:58Z</dcterms:modified>
  <cp:category/>
</cp:coreProperties>
</file>