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BE37F9CF-6003-4B62-891C-C40362A12768}"/>
    <pc:docChg chg="undo redo custSel delSld modSld">
      <pc:chgData name="Vinish S" userId="a68afebe86b6ddf7" providerId="LiveId" clId="{BE37F9CF-6003-4B62-891C-C40362A12768}" dt="2025-04-14T10:02:44.799" v="78" actId="1076"/>
      <pc:docMkLst>
        <pc:docMk/>
      </pc:docMkLst>
      <pc:sldChg chg="addSp modSp mod">
        <pc:chgData name="Vinish S" userId="a68afebe86b6ddf7" providerId="LiveId" clId="{BE37F9CF-6003-4B62-891C-C40362A12768}" dt="2025-04-14T10:02:44.799" v="78" actId="1076"/>
        <pc:sldMkLst>
          <pc:docMk/>
          <pc:sldMk cId="0" sldId="256"/>
        </pc:sldMkLst>
        <pc:spChg chg="mod">
          <ac:chgData name="Vinish S" userId="a68afebe86b6ddf7" providerId="LiveId" clId="{BE37F9CF-6003-4B62-891C-C40362A12768}" dt="2025-04-14T10:01:39.664" v="2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nish S" userId="a68afebe86b6ddf7" providerId="LiveId" clId="{BE37F9CF-6003-4B62-891C-C40362A12768}" dt="2025-04-14T10:01:52.820" v="31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Vinish S" userId="a68afebe86b6ddf7" providerId="LiveId" clId="{BE37F9CF-6003-4B62-891C-C40362A12768}" dt="2025-04-14T10:02:44.799" v="78" actId="1076"/>
          <ac:spMkLst>
            <pc:docMk/>
            <pc:sldMk cId="0" sldId="256"/>
            <ac:spMk id="4" creationId="{ADF3C78D-2EBB-30B2-86CF-8CFDF8B6FF93}"/>
          </ac:spMkLst>
        </pc:spChg>
      </pc:sldChg>
      <pc:sldChg chg="modSp mod">
        <pc:chgData name="Vinish S" userId="a68afebe86b6ddf7" providerId="LiveId" clId="{BE37F9CF-6003-4B62-891C-C40362A12768}" dt="2025-04-14T10:00:00.815" v="1" actId="1036"/>
        <pc:sldMkLst>
          <pc:docMk/>
          <pc:sldMk cId="0" sldId="258"/>
        </pc:sldMkLst>
        <pc:spChg chg="mod">
          <ac:chgData name="Vinish S" userId="a68afebe86b6ddf7" providerId="LiveId" clId="{BE37F9CF-6003-4B62-891C-C40362A12768}" dt="2025-04-14T10:00:00.815" v="1" actId="10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nish S" userId="a68afebe86b6ddf7" providerId="LiveId" clId="{BE37F9CF-6003-4B62-891C-C40362A12768}" dt="2025-04-14T10:00:00.815" v="1" actId="1036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Vinish S" userId="a68afebe86b6ddf7" providerId="LiveId" clId="{BE37F9CF-6003-4B62-891C-C40362A12768}" dt="2025-04-14T10:00:06.380" v="2" actId="47"/>
        <pc:sldMkLst>
          <pc:docMk/>
          <pc:sldMk cId="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0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0241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8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0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3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8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4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2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60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985437"/>
          </a:xfrm>
        </p:spPr>
        <p:txBody>
          <a:bodyPr/>
          <a:lstStyle/>
          <a:p>
            <a:r>
              <a:rPr lang="en-US" dirty="0"/>
              <a:t>Assignment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77571" y="3732628"/>
            <a:ext cx="1603014" cy="417342"/>
          </a:xfrm>
        </p:spPr>
        <p:txBody>
          <a:bodyPr/>
          <a:lstStyle/>
          <a:p>
            <a:r>
              <a:rPr lang="en-US" dirty="0"/>
              <a:t>14-04-25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F3C78D-2EBB-30B2-86CF-8CFDF8B6FF93}"/>
              </a:ext>
            </a:extLst>
          </p:cNvPr>
          <p:cNvSpPr txBox="1">
            <a:spLocks/>
          </p:cNvSpPr>
          <p:nvPr/>
        </p:nvSpPr>
        <p:spPr>
          <a:xfrm>
            <a:off x="8780585" y="3851031"/>
            <a:ext cx="2601350" cy="406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Presented by S. Vinish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876-144B-9F80-0C07-E43B93303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5B34B-0E8D-EC27-7039-C79BB6465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29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250B-BD8E-6AB7-5B78-5B400A08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Profile &amp; Parameter?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B2E1A-AEC5-5346-25DD-943CFE4C512E}"/>
              </a:ext>
            </a:extLst>
          </p:cNvPr>
          <p:cNvSpPr txBox="1"/>
          <p:nvPr/>
        </p:nvSpPr>
        <p:spPr>
          <a:xfrm>
            <a:off x="868238" y="2195789"/>
            <a:ext cx="9999054" cy="3780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A profile</a:t>
            </a:r>
            <a:r>
              <a:rPr lang="en-US" dirty="0">
                <a:solidFill>
                  <a:schemeClr val="bg1"/>
                </a:solidFill>
              </a:rPr>
              <a:t> is a </a:t>
            </a:r>
            <a:r>
              <a:rPr lang="en-US" b="1" dirty="0">
                <a:solidFill>
                  <a:schemeClr val="bg1"/>
                </a:solidFill>
              </a:rPr>
              <a:t>configuration file</a:t>
            </a:r>
            <a:r>
              <a:rPr lang="en-US" dirty="0">
                <a:solidFill>
                  <a:schemeClr val="bg1"/>
                </a:solidFill>
              </a:rPr>
              <a:t> used to define and </a:t>
            </a:r>
            <a:r>
              <a:rPr lang="en-US" b="1" dirty="0">
                <a:solidFill>
                  <a:schemeClr val="bg1"/>
                </a:solidFill>
              </a:rPr>
              <a:t>control various runtime parameters</a:t>
            </a:r>
            <a:r>
              <a:rPr lang="en-US" dirty="0">
                <a:solidFill>
                  <a:schemeClr val="bg1"/>
                </a:solidFill>
              </a:rPr>
              <a:t> of an SAP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These parameters influence how the SAP system </a:t>
            </a:r>
            <a:r>
              <a:rPr lang="en-US" b="1" dirty="0">
                <a:solidFill>
                  <a:schemeClr val="bg1"/>
                </a:solidFill>
              </a:rPr>
              <a:t>behaves at startup and during operation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There are 3 types of profile: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Default:</a:t>
            </a:r>
            <a:r>
              <a:rPr lang="en-US" dirty="0">
                <a:solidFill>
                  <a:schemeClr val="bg1"/>
                </a:solidFill>
              </a:rPr>
              <a:t> Contains parameters common to all instances in the SAP system.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Instance:</a:t>
            </a:r>
            <a:r>
              <a:rPr lang="en-US" dirty="0">
                <a:solidFill>
                  <a:schemeClr val="bg1"/>
                </a:solidFill>
              </a:rPr>
              <a:t> Contains parameters specific to a particular instance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Startup:</a:t>
            </a:r>
            <a:r>
              <a:rPr lang="en-US" dirty="0">
                <a:solidFill>
                  <a:schemeClr val="bg1"/>
                </a:solidFill>
              </a:rPr>
              <a:t> Contains parameters required during the system start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Profile parameters</a:t>
            </a:r>
            <a:r>
              <a:rPr lang="en-US" dirty="0">
                <a:solidFill>
                  <a:schemeClr val="bg1"/>
                </a:solidFill>
              </a:rPr>
              <a:t> are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>
                <a:solidFill>
                  <a:schemeClr val="bg1"/>
                </a:solidFill>
              </a:rPr>
              <a:t> that define specific behaviors of the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There are 2 types of Parameters: </a:t>
            </a:r>
            <a:r>
              <a:rPr lang="en-US" b="1" dirty="0">
                <a:solidFill>
                  <a:schemeClr val="bg1"/>
                </a:solidFill>
              </a:rPr>
              <a:t>Static, Dynamic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905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Scenarios to Change Profile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069" y="2361369"/>
            <a:ext cx="9613861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1800" dirty="0">
                <a:solidFill>
                  <a:schemeClr val="bg1"/>
                </a:solidFill>
              </a:rPr>
              <a:t>Performance Optimization (buffers, work processes)</a:t>
            </a:r>
            <a:endParaRPr lang="en-US" sz="1800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Increase buffer sizes to improve response time.</a:t>
            </a:r>
            <a:endParaRPr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1800" dirty="0">
                <a:solidFill>
                  <a:schemeClr val="bg1"/>
                </a:solidFill>
              </a:rPr>
              <a:t>Security Compliance</a:t>
            </a:r>
            <a:r>
              <a:rPr lang="en-US" sz="1800" dirty="0">
                <a:solidFill>
                  <a:schemeClr val="bg1"/>
                </a:solidFill>
              </a:rPr>
              <a:t> (password, user login limits)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</a:rPr>
              <a:t>Enforce password policies &amp; Enable secure communication.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1800" dirty="0">
                <a:solidFill>
                  <a:schemeClr val="bg1"/>
                </a:solidFill>
              </a:rPr>
              <a:t>Feature Enablement/Disablement (GUI scripting, background jobs)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1800" dirty="0">
                <a:solidFill>
                  <a:schemeClr val="bg1"/>
                </a:solidFill>
              </a:rPr>
              <a:t>System Maintenance &amp; Troubleshooting (traces, logs)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sz="1800" dirty="0">
                <a:solidFill>
                  <a:schemeClr val="bg1"/>
                </a:solidFill>
              </a:rPr>
              <a:t>HTTP/HTTPS and Gateway Configuration (ICM ports)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Parameters &amp; When to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2336873"/>
            <a:ext cx="8887413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b="1" dirty="0" err="1">
                <a:solidFill>
                  <a:schemeClr val="bg1"/>
                </a:solidFill>
              </a:rPr>
              <a:t>rdisp</a:t>
            </a:r>
            <a:r>
              <a:rPr sz="1800" b="1" dirty="0">
                <a:solidFill>
                  <a:schemeClr val="bg1"/>
                </a:solidFill>
              </a:rPr>
              <a:t>/</a:t>
            </a:r>
            <a:r>
              <a:rPr sz="1800" b="1" dirty="0" err="1">
                <a:solidFill>
                  <a:schemeClr val="bg1"/>
                </a:solidFill>
              </a:rPr>
              <a:t>wp_no_dia</a:t>
            </a:r>
            <a:r>
              <a:rPr sz="1800" dirty="0">
                <a:solidFill>
                  <a:schemeClr val="bg1"/>
                </a:solidFill>
              </a:rPr>
              <a:t>: Dialog W</a:t>
            </a:r>
            <a:r>
              <a:rPr lang="en-US" sz="1800" dirty="0">
                <a:solidFill>
                  <a:schemeClr val="bg1"/>
                </a:solidFill>
              </a:rPr>
              <a:t>ork Process</a:t>
            </a:r>
            <a:r>
              <a:rPr sz="1800" dirty="0">
                <a:solidFill>
                  <a:schemeClr val="bg1"/>
                </a:solidFill>
              </a:rPr>
              <a:t> | Tuning | RZ10</a:t>
            </a:r>
          </a:p>
          <a:p>
            <a:pPr>
              <a:lnSpc>
                <a:spcPct val="150000"/>
              </a:lnSpc>
            </a:pPr>
            <a:r>
              <a:rPr sz="1800" b="1" dirty="0">
                <a:solidFill>
                  <a:schemeClr val="bg1"/>
                </a:solidFill>
              </a:rPr>
              <a:t>login/</a:t>
            </a:r>
            <a:r>
              <a:rPr sz="1800" b="1" dirty="0" err="1">
                <a:solidFill>
                  <a:schemeClr val="bg1"/>
                </a:solidFill>
              </a:rPr>
              <a:t>min_password_lng</a:t>
            </a:r>
            <a:r>
              <a:rPr sz="1800" dirty="0">
                <a:solidFill>
                  <a:schemeClr val="bg1"/>
                </a:solidFill>
              </a:rPr>
              <a:t>: Password length | Security | RZ10, RZ11</a:t>
            </a:r>
          </a:p>
          <a:p>
            <a:pPr>
              <a:lnSpc>
                <a:spcPct val="150000"/>
              </a:lnSpc>
            </a:pPr>
            <a:r>
              <a:rPr sz="1800" b="1" dirty="0" err="1">
                <a:solidFill>
                  <a:schemeClr val="bg1"/>
                </a:solidFill>
              </a:rPr>
              <a:t>rdisp</a:t>
            </a:r>
            <a:r>
              <a:rPr sz="1800" b="1" dirty="0">
                <a:solidFill>
                  <a:schemeClr val="bg1"/>
                </a:solidFill>
              </a:rPr>
              <a:t>/</a:t>
            </a:r>
            <a:r>
              <a:rPr sz="1800" b="1" dirty="0" err="1">
                <a:solidFill>
                  <a:schemeClr val="bg1"/>
                </a:solidFill>
              </a:rPr>
              <a:t>gui_auto_logout</a:t>
            </a:r>
            <a:r>
              <a:rPr sz="1800" dirty="0">
                <a:solidFill>
                  <a:schemeClr val="bg1"/>
                </a:solidFill>
              </a:rPr>
              <a:t>: Auto logout | Idle user m</a:t>
            </a:r>
            <a:r>
              <a:rPr lang="en-US" sz="1800" dirty="0">
                <a:solidFill>
                  <a:schemeClr val="bg1"/>
                </a:solidFill>
              </a:rPr>
              <a:t>ana</a:t>
            </a:r>
            <a:r>
              <a:rPr sz="1800" dirty="0">
                <a:solidFill>
                  <a:schemeClr val="bg1"/>
                </a:solidFill>
              </a:rPr>
              <a:t>g</a:t>
            </a:r>
            <a:r>
              <a:rPr lang="en-US" sz="1800" dirty="0">
                <a:solidFill>
                  <a:schemeClr val="bg1"/>
                </a:solidFill>
              </a:rPr>
              <a:t>e</a:t>
            </a:r>
            <a:r>
              <a:rPr sz="1800" dirty="0">
                <a:solidFill>
                  <a:schemeClr val="bg1"/>
                </a:solidFill>
              </a:rPr>
              <a:t>m</a:t>
            </a:r>
            <a:r>
              <a:rPr lang="en-US" sz="1800" dirty="0">
                <a:solidFill>
                  <a:schemeClr val="bg1"/>
                </a:solidFill>
              </a:rPr>
              <a:t>en</a:t>
            </a:r>
            <a:r>
              <a:rPr sz="1800" dirty="0">
                <a:solidFill>
                  <a:schemeClr val="bg1"/>
                </a:solidFill>
              </a:rPr>
              <a:t>t | RZ10</a:t>
            </a:r>
          </a:p>
          <a:p>
            <a:pPr>
              <a:lnSpc>
                <a:spcPct val="150000"/>
              </a:lnSpc>
            </a:pPr>
            <a:r>
              <a:rPr sz="1800" b="1" dirty="0" err="1">
                <a:solidFill>
                  <a:schemeClr val="bg1"/>
                </a:solidFill>
              </a:rPr>
              <a:t>icm</a:t>
            </a:r>
            <a:r>
              <a:rPr sz="1800" b="1" dirty="0">
                <a:solidFill>
                  <a:schemeClr val="bg1"/>
                </a:solidFill>
              </a:rPr>
              <a:t>/server_port_0</a:t>
            </a:r>
            <a:r>
              <a:rPr sz="1800" dirty="0">
                <a:solidFill>
                  <a:schemeClr val="bg1"/>
                </a:solidFill>
              </a:rPr>
              <a:t>: HTTP/HTTPS port | Fiori | RZ10, SMICM</a:t>
            </a:r>
          </a:p>
          <a:p>
            <a:pPr>
              <a:lnSpc>
                <a:spcPct val="150000"/>
              </a:lnSpc>
            </a:pPr>
            <a:r>
              <a:rPr sz="1800" b="1" dirty="0" err="1">
                <a:solidFill>
                  <a:schemeClr val="bg1"/>
                </a:solidFill>
              </a:rPr>
              <a:t>rfc</a:t>
            </a:r>
            <a:r>
              <a:rPr sz="1800" b="1" dirty="0">
                <a:solidFill>
                  <a:schemeClr val="bg1"/>
                </a:solidFill>
              </a:rPr>
              <a:t>/</a:t>
            </a:r>
            <a:r>
              <a:rPr sz="1800" b="1" dirty="0" err="1">
                <a:solidFill>
                  <a:schemeClr val="bg1"/>
                </a:solidFill>
              </a:rPr>
              <a:t>ext_debugging</a:t>
            </a:r>
            <a:r>
              <a:rPr sz="1800" dirty="0">
                <a:solidFill>
                  <a:schemeClr val="bg1"/>
                </a:solidFill>
              </a:rPr>
              <a:t>: Debugging | Testing | RZ11</a:t>
            </a:r>
          </a:p>
          <a:p>
            <a:pPr>
              <a:lnSpc>
                <a:spcPct val="150000"/>
              </a:lnSpc>
            </a:pPr>
            <a:r>
              <a:rPr sz="1800" b="1" dirty="0" err="1">
                <a:solidFill>
                  <a:schemeClr val="bg1"/>
                </a:solidFill>
              </a:rPr>
              <a:t>jstartup</a:t>
            </a:r>
            <a:r>
              <a:rPr sz="1800" b="1" dirty="0">
                <a:solidFill>
                  <a:schemeClr val="bg1"/>
                </a:solidFill>
              </a:rPr>
              <a:t>/profile</a:t>
            </a:r>
            <a:r>
              <a:rPr sz="1800" dirty="0">
                <a:solidFill>
                  <a:schemeClr val="bg1"/>
                </a:solidFill>
              </a:rPr>
              <a:t>: Java startup | JVM settings | Config Tool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Profile Parameters in AS ABAP</a:t>
            </a:r>
            <a:r>
              <a:rPr lang="en-US" dirty="0"/>
              <a:t> &amp; Java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40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🔹 AS ABAP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Parameters are defined in instance profiles and default profiles, and examples include: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rdisp</a:t>
            </a:r>
            <a:r>
              <a:rPr lang="en-US" dirty="0">
                <a:solidFill>
                  <a:schemeClr val="bg1"/>
                </a:solidFill>
              </a:rPr>
              <a:t>/* – Dispatcher settings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login/* – Security/login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abap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buffersize</a:t>
            </a:r>
            <a:r>
              <a:rPr lang="en-US" dirty="0">
                <a:solidFill>
                  <a:schemeClr val="bg1"/>
                </a:solidFill>
              </a:rPr>
              <a:t> – Buffers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zcsa</a:t>
            </a:r>
            <a:r>
              <a:rPr lang="en-US" dirty="0">
                <a:solidFill>
                  <a:schemeClr val="bg1"/>
                </a:solidFill>
              </a:rPr>
              <a:t>/* – Language, date format, etc.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🔸 AS Java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Managed through config tool or Visual Admin, stored in the config engine database: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VM parameters (heap size, GC): -</a:t>
            </a:r>
            <a:r>
              <a:rPr lang="en-US" dirty="0" err="1">
                <a:solidFill>
                  <a:schemeClr val="bg1"/>
                </a:solidFill>
              </a:rPr>
              <a:t>Xmx</a:t>
            </a:r>
            <a:r>
              <a:rPr lang="en-US" dirty="0">
                <a:solidFill>
                  <a:schemeClr val="bg1"/>
                </a:solidFill>
              </a:rPr>
              <a:t>, -</a:t>
            </a:r>
            <a:r>
              <a:rPr lang="en-US" dirty="0" err="1">
                <a:solidFill>
                  <a:schemeClr val="bg1"/>
                </a:solidFill>
              </a:rPr>
              <a:t>Xms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UME configuration (User Management Engine)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Thread pool settings, ICM ports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T-Codes</a:t>
            </a:r>
            <a:r>
              <a:rPr lang="en-US" dirty="0"/>
              <a:t> to maintain profile parameters for AS ABAP &amp; AS Java and Fiori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152" y="4898698"/>
            <a:ext cx="10058400" cy="146304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AS </a:t>
            </a:r>
            <a:r>
              <a:rPr sz="2200" dirty="0">
                <a:solidFill>
                  <a:schemeClr val="bg1"/>
                </a:solidFill>
              </a:rPr>
              <a:t>Java: Config Tool, NWA, Visual Admin (legacy)</a:t>
            </a:r>
          </a:p>
          <a:p>
            <a:r>
              <a:rPr sz="2200" dirty="0">
                <a:solidFill>
                  <a:schemeClr val="bg1"/>
                </a:solidFill>
              </a:rPr>
              <a:t>Fiori</a:t>
            </a:r>
            <a:r>
              <a:rPr lang="en-US" sz="2200" dirty="0">
                <a:solidFill>
                  <a:schemeClr val="bg1"/>
                </a:solidFill>
              </a:rPr>
              <a:t> itself doesn’t store any parameters.</a:t>
            </a:r>
            <a:endParaRPr sz="22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FE8C7A-71F3-C33C-4869-A8E28F535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45302"/>
              </p:ext>
            </p:extLst>
          </p:nvPr>
        </p:nvGraphicFramePr>
        <p:xfrm>
          <a:off x="1664208" y="2953787"/>
          <a:ext cx="8629974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8707">
                  <a:extLst>
                    <a:ext uri="{9D8B030D-6E8A-4147-A177-3AD203B41FA5}">
                      <a16:colId xmlns:a16="http://schemas.microsoft.com/office/drawing/2014/main" val="621570560"/>
                    </a:ext>
                  </a:extLst>
                </a:gridCol>
                <a:gridCol w="6311267">
                  <a:extLst>
                    <a:ext uri="{9D8B030D-6E8A-4147-A177-3AD203B41FA5}">
                      <a16:colId xmlns:a16="http://schemas.microsoft.com/office/drawing/2014/main" val="80642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b="1" dirty="0"/>
                        <a:t>Tool / T-Code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51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RZ10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Maintain profile parameters (Instance, Default)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614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RZ11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Display/change individual parameters temporarily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77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SMICM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ICM settings (HTTP/HTTPS parameters)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18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ST02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Buffers overview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422308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5B7C5E-2DF9-8159-074B-5E2FD6427F64}"/>
              </a:ext>
            </a:extLst>
          </p:cNvPr>
          <p:cNvSpPr txBox="1">
            <a:spLocks/>
          </p:cNvSpPr>
          <p:nvPr/>
        </p:nvSpPr>
        <p:spPr>
          <a:xfrm>
            <a:off x="1216152" y="2426196"/>
            <a:ext cx="2151302" cy="41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AS ABAP: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vs Parameter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446B4A-328E-6876-003D-33DA49B2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849096"/>
              </p:ext>
            </p:extLst>
          </p:nvPr>
        </p:nvGraphicFramePr>
        <p:xfrm>
          <a:off x="1210652" y="2530524"/>
          <a:ext cx="10058400" cy="3291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04148">
                  <a:extLst>
                    <a:ext uri="{9D8B030D-6E8A-4147-A177-3AD203B41FA5}">
                      <a16:colId xmlns:a16="http://schemas.microsoft.com/office/drawing/2014/main" val="3623859104"/>
                    </a:ext>
                  </a:extLst>
                </a:gridCol>
                <a:gridCol w="3801452">
                  <a:extLst>
                    <a:ext uri="{9D8B030D-6E8A-4147-A177-3AD203B41FA5}">
                      <a16:colId xmlns:a16="http://schemas.microsoft.com/office/drawing/2014/main" val="21660571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7086864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Profile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Parameter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5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Definition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File containing runtime settings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configuration setting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83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DEFAULT.PFL, INSTANCE.PFL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rdisp/wp_no_dia, login/min_password_lng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82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Where it is Stored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system (ABAP), Config DB (Java)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Inside the profile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13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Modified With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RZ10, Config Tool, NWA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RZ10 (permanent), RZ11 (temporary)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79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System-wide or instance-specific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global or instance-specific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10704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and When to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1C05F-C411-85BB-EAF8-78EEDF4110D3}"/>
              </a:ext>
            </a:extLst>
          </p:cNvPr>
          <p:cNvSpPr txBox="1"/>
          <p:nvPr/>
        </p:nvSpPr>
        <p:spPr>
          <a:xfrm>
            <a:off x="914401" y="2105360"/>
            <a:ext cx="10732476" cy="424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✅ Impact: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Wrong settings can cause system downtime.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Memory and performance issues.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Security loopholes if not configured properly.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Good tuning can increase performance, enhance security, and ensure stability.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⏱</a:t>
            </a:r>
            <a:r>
              <a:rPr lang="en-US" dirty="0">
                <a:solidFill>
                  <a:schemeClr val="bg1"/>
                </a:solidFill>
              </a:rPr>
              <a:t> When to Change: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After performance analysis or SAP EarlyWatch alert.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Before/after a system upgrade.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During new feature implementation.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During troubleshooting or SAP recommendation (note/SAP KBA).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can we find the changes of parameters in AS ABAP, AS Java, and Fiori?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844" y="2178611"/>
            <a:ext cx="9613861" cy="4248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🔹 AS ABAP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RZ10: Shows current values in profile.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RZ11: See current value and documentation.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Transaction SM21 or System log: For restarts/errors.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Change logs: /</a:t>
            </a:r>
            <a:r>
              <a:rPr lang="en-US" sz="1800" dirty="0" err="1">
                <a:solidFill>
                  <a:schemeClr val="bg1"/>
                </a:solidFill>
              </a:rPr>
              <a:t>usr</a:t>
            </a:r>
            <a:r>
              <a:rPr lang="en-US" sz="1800" dirty="0">
                <a:solidFill>
                  <a:schemeClr val="bg1"/>
                </a:solidFill>
              </a:rPr>
              <a:t>/sap/&lt;SID&gt;/SYS/profile/ and trace files.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🔹 AS Java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NWA (NetWeaver Admin): Logs for parameter changes.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Config Tool history/logs: Offline parameter changes.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File system: Look under &lt;SAP_JAVA_INSTANCE&gt;/j2ee/</a:t>
            </a:r>
            <a:r>
              <a:rPr lang="en-US" sz="1800" dirty="0" err="1">
                <a:solidFill>
                  <a:schemeClr val="bg1"/>
                </a:solidFill>
              </a:rPr>
              <a:t>configtool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🔹 SAP Fiori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Backend is usually ABAP → check via RZ10, RZ11.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Frontend/UI5: Logs from browser or SAP Gateway (transaction /IWFND/ERROR_LOG).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93</TotalTime>
  <Words>736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Assignment</vt:lpstr>
      <vt:lpstr>What is Profile &amp; Parameter?</vt:lpstr>
      <vt:lpstr>Scenarios to Change Profile Parameters</vt:lpstr>
      <vt:lpstr>Common Parameters &amp; When to Change</vt:lpstr>
      <vt:lpstr>Profile Parameters in AS ABAP &amp; Java</vt:lpstr>
      <vt:lpstr>Tools &amp; T-Codes to maintain profile parameters for AS ABAP &amp; AS Java and Fiori</vt:lpstr>
      <vt:lpstr>Profile vs Parameter</vt:lpstr>
      <vt:lpstr>Impacts and When to Change</vt:lpstr>
      <vt:lpstr>Where can we find the changes of parameters in AS ABAP, AS Java, and Fiori?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Vinish S</cp:lastModifiedBy>
  <cp:revision>88</cp:revision>
  <dcterms:created xsi:type="dcterms:W3CDTF">2013-01-27T09:14:16Z</dcterms:created>
  <dcterms:modified xsi:type="dcterms:W3CDTF">2025-04-15T05:12:50Z</dcterms:modified>
  <cp:category/>
</cp:coreProperties>
</file>