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69" r:id="rId6"/>
    <p:sldId id="259" r:id="rId7"/>
    <p:sldId id="260" r:id="rId8"/>
    <p:sldId id="261" r:id="rId9"/>
    <p:sldId id="262" r:id="rId10"/>
    <p:sldId id="268" r:id="rId11"/>
    <p:sldId id="263" r:id="rId12"/>
    <p:sldId id="267" r:id="rId13"/>
    <p:sldId id="264" r:id="rId14"/>
    <p:sldId id="265" r:id="rId15"/>
    <p:sldId id="266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18743E7F-229A-4D82-9AC0-3BF3020ED0F4}"/>
    <pc:docChg chg="undo redo custSel addSld modSld sldOrd">
      <pc:chgData name="Vinish S" userId="a68afebe86b6ddf7" providerId="LiveId" clId="{18743E7F-229A-4D82-9AC0-3BF3020ED0F4}" dt="2025-04-23T06:24:19.761" v="661" actId="1440"/>
      <pc:docMkLst>
        <pc:docMk/>
      </pc:docMkLst>
      <pc:sldChg chg="addSp modSp mod">
        <pc:chgData name="Vinish S" userId="a68afebe86b6ddf7" providerId="LiveId" clId="{18743E7F-229A-4D82-9AC0-3BF3020ED0F4}" dt="2025-04-23T04:44:06.981" v="441" actId="20577"/>
        <pc:sldMkLst>
          <pc:docMk/>
          <pc:sldMk cId="1718780176" sldId="256"/>
        </pc:sldMkLst>
        <pc:spChg chg="mod">
          <ac:chgData name="Vinish S" userId="a68afebe86b6ddf7" providerId="LiveId" clId="{18743E7F-229A-4D82-9AC0-3BF3020ED0F4}" dt="2025-04-23T04:24:30.738" v="167" actId="207"/>
          <ac:spMkLst>
            <pc:docMk/>
            <pc:sldMk cId="1718780176" sldId="256"/>
            <ac:spMk id="2" creationId="{7A0BAFA7-BDFB-28AE-387E-2283944C43CD}"/>
          </ac:spMkLst>
        </pc:spChg>
        <pc:spChg chg="mod">
          <ac:chgData name="Vinish S" userId="a68afebe86b6ddf7" providerId="LiveId" clId="{18743E7F-229A-4D82-9AC0-3BF3020ED0F4}" dt="2025-04-23T04:44:06.981" v="441" actId="20577"/>
          <ac:spMkLst>
            <pc:docMk/>
            <pc:sldMk cId="1718780176" sldId="256"/>
            <ac:spMk id="3" creationId="{5AA6CDB7-B2AB-4257-4406-E7D4C2E8F02C}"/>
          </ac:spMkLst>
        </pc:spChg>
        <pc:spChg chg="add mod">
          <ac:chgData name="Vinish S" userId="a68afebe86b6ddf7" providerId="LiveId" clId="{18743E7F-229A-4D82-9AC0-3BF3020ED0F4}" dt="2025-04-23T04:43:58.787" v="439" actId="27636"/>
          <ac:spMkLst>
            <pc:docMk/>
            <pc:sldMk cId="1718780176" sldId="256"/>
            <ac:spMk id="4" creationId="{3DCA1BF5-35F1-BA47-0491-68C8DD704339}"/>
          </ac:spMkLst>
        </pc:spChg>
      </pc:sldChg>
      <pc:sldChg chg="modSp new mod">
        <pc:chgData name="Vinish S" userId="a68afebe86b6ddf7" providerId="LiveId" clId="{18743E7F-229A-4D82-9AC0-3BF3020ED0F4}" dt="2025-04-23T04:24:26.555" v="166" actId="207"/>
        <pc:sldMkLst>
          <pc:docMk/>
          <pc:sldMk cId="117249693" sldId="257"/>
        </pc:sldMkLst>
        <pc:spChg chg="mod">
          <ac:chgData name="Vinish S" userId="a68afebe86b6ddf7" providerId="LiveId" clId="{18743E7F-229A-4D82-9AC0-3BF3020ED0F4}" dt="2025-04-23T04:24:26.555" v="166" actId="207"/>
          <ac:spMkLst>
            <pc:docMk/>
            <pc:sldMk cId="117249693" sldId="257"/>
            <ac:spMk id="2" creationId="{639918E5-5882-337B-5E40-D75146135498}"/>
          </ac:spMkLst>
        </pc:spChg>
        <pc:spChg chg="mod">
          <ac:chgData name="Vinish S" userId="a68afebe86b6ddf7" providerId="LiveId" clId="{18743E7F-229A-4D82-9AC0-3BF3020ED0F4}" dt="2025-04-23T04:24:26.555" v="166" actId="207"/>
          <ac:spMkLst>
            <pc:docMk/>
            <pc:sldMk cId="117249693" sldId="257"/>
            <ac:spMk id="3" creationId="{41B31A6A-6015-097E-77AA-FD27D0880263}"/>
          </ac:spMkLst>
        </pc:spChg>
      </pc:sldChg>
      <pc:sldChg chg="addSp delSp modSp new mod">
        <pc:chgData name="Vinish S" userId="a68afebe86b6ddf7" providerId="LiveId" clId="{18743E7F-229A-4D82-9AC0-3BF3020ED0F4}" dt="2025-04-23T05:49:52.821" v="660" actId="1076"/>
        <pc:sldMkLst>
          <pc:docMk/>
          <pc:sldMk cId="2062745741" sldId="258"/>
        </pc:sldMkLst>
        <pc:spChg chg="mod">
          <ac:chgData name="Vinish S" userId="a68afebe86b6ddf7" providerId="LiveId" clId="{18743E7F-229A-4D82-9AC0-3BF3020ED0F4}" dt="2025-04-23T04:49:09.978" v="511" actId="27636"/>
          <ac:spMkLst>
            <pc:docMk/>
            <pc:sldMk cId="2062745741" sldId="258"/>
            <ac:spMk id="2" creationId="{FE578DB3-6A99-DED9-D32E-D4A865F1DAC1}"/>
          </ac:spMkLst>
        </pc:spChg>
        <pc:spChg chg="mod">
          <ac:chgData name="Vinish S" userId="a68afebe86b6ddf7" providerId="LiveId" clId="{18743E7F-229A-4D82-9AC0-3BF3020ED0F4}" dt="2025-04-23T05:49:52.821" v="660" actId="1076"/>
          <ac:spMkLst>
            <pc:docMk/>
            <pc:sldMk cId="2062745741" sldId="258"/>
            <ac:spMk id="3" creationId="{48147E14-8D08-2933-660C-EEE889D30DA4}"/>
          </ac:spMkLst>
        </pc:spChg>
        <pc:spChg chg="add">
          <ac:chgData name="Vinish S" userId="a68afebe86b6ddf7" providerId="LiveId" clId="{18743E7F-229A-4D82-9AC0-3BF3020ED0F4}" dt="2025-04-23T04:48:12.390" v="503"/>
          <ac:spMkLst>
            <pc:docMk/>
            <pc:sldMk cId="2062745741" sldId="258"/>
            <ac:spMk id="4" creationId="{0CDEFE60-AA5E-BA7C-15A1-2E25C78E3D7A}"/>
          </ac:spMkLst>
        </pc:spChg>
        <pc:picChg chg="add del mod modCrop">
          <ac:chgData name="Vinish S" userId="a68afebe86b6ddf7" providerId="LiveId" clId="{18743E7F-229A-4D82-9AC0-3BF3020ED0F4}" dt="2025-04-23T05:49:23.768" v="654" actId="21"/>
          <ac:picMkLst>
            <pc:docMk/>
            <pc:sldMk cId="2062745741" sldId="258"/>
            <ac:picMk id="6" creationId="{4864E6CF-67AF-1AE8-A3FF-DB9C4555F050}"/>
          </ac:picMkLst>
        </pc:picChg>
      </pc:sldChg>
      <pc:sldChg chg="addSp modSp new mod">
        <pc:chgData name="Vinish S" userId="a68afebe86b6ddf7" providerId="LiveId" clId="{18743E7F-229A-4D82-9AC0-3BF3020ED0F4}" dt="2025-04-23T04:24:19.720" v="164" actId="207"/>
        <pc:sldMkLst>
          <pc:docMk/>
          <pc:sldMk cId="98857161" sldId="259"/>
        </pc:sldMkLst>
        <pc:spChg chg="mod">
          <ac:chgData name="Vinish S" userId="a68afebe86b6ddf7" providerId="LiveId" clId="{18743E7F-229A-4D82-9AC0-3BF3020ED0F4}" dt="2025-04-23T04:24:19.720" v="164" actId="207"/>
          <ac:spMkLst>
            <pc:docMk/>
            <pc:sldMk cId="98857161" sldId="259"/>
            <ac:spMk id="2" creationId="{A0E3361F-061C-AE97-3DB9-C4A19A534A3A}"/>
          </ac:spMkLst>
        </pc:spChg>
        <pc:spChg chg="mod">
          <ac:chgData name="Vinish S" userId="a68afebe86b6ddf7" providerId="LiveId" clId="{18743E7F-229A-4D82-9AC0-3BF3020ED0F4}" dt="2025-04-23T04:24:19.720" v="164" actId="207"/>
          <ac:spMkLst>
            <pc:docMk/>
            <pc:sldMk cId="98857161" sldId="259"/>
            <ac:spMk id="3" creationId="{E56507EC-76B5-292C-2ABA-B7806E0D8F55}"/>
          </ac:spMkLst>
        </pc:spChg>
        <pc:picChg chg="add mod">
          <ac:chgData name="Vinish S" userId="a68afebe86b6ddf7" providerId="LiveId" clId="{18743E7F-229A-4D82-9AC0-3BF3020ED0F4}" dt="2025-04-23T04:24:19.720" v="164" actId="207"/>
          <ac:picMkLst>
            <pc:docMk/>
            <pc:sldMk cId="98857161" sldId="259"/>
            <ac:picMk id="1026" creationId="{34419990-F577-8BE2-28C6-6BB67B5CDE9E}"/>
          </ac:picMkLst>
        </pc:picChg>
      </pc:sldChg>
      <pc:sldChg chg="modSp new mod">
        <pc:chgData name="Vinish S" userId="a68afebe86b6ddf7" providerId="LiveId" clId="{18743E7F-229A-4D82-9AC0-3BF3020ED0F4}" dt="2025-04-23T04:24:14.987" v="163" actId="207"/>
        <pc:sldMkLst>
          <pc:docMk/>
          <pc:sldMk cId="737515675" sldId="260"/>
        </pc:sldMkLst>
        <pc:spChg chg="mod">
          <ac:chgData name="Vinish S" userId="a68afebe86b6ddf7" providerId="LiveId" clId="{18743E7F-229A-4D82-9AC0-3BF3020ED0F4}" dt="2025-04-23T04:24:14.987" v="163" actId="207"/>
          <ac:spMkLst>
            <pc:docMk/>
            <pc:sldMk cId="737515675" sldId="260"/>
            <ac:spMk id="2" creationId="{30F7A3D1-B00E-617D-149F-C42E7AA092F4}"/>
          </ac:spMkLst>
        </pc:spChg>
        <pc:spChg chg="mod">
          <ac:chgData name="Vinish S" userId="a68afebe86b6ddf7" providerId="LiveId" clId="{18743E7F-229A-4D82-9AC0-3BF3020ED0F4}" dt="2025-04-23T04:24:14.987" v="163" actId="207"/>
          <ac:spMkLst>
            <pc:docMk/>
            <pc:sldMk cId="737515675" sldId="260"/>
            <ac:spMk id="3" creationId="{06DCC103-91FD-01D9-961D-6A9A90A9B8F9}"/>
          </ac:spMkLst>
        </pc:spChg>
      </pc:sldChg>
      <pc:sldChg chg="addSp modSp new mod">
        <pc:chgData name="Vinish S" userId="a68afebe86b6ddf7" providerId="LiveId" clId="{18743E7F-229A-4D82-9AC0-3BF3020ED0F4}" dt="2025-04-23T04:24:06.967" v="162" actId="207"/>
        <pc:sldMkLst>
          <pc:docMk/>
          <pc:sldMk cId="2517513575" sldId="261"/>
        </pc:sldMkLst>
        <pc:spChg chg="mod">
          <ac:chgData name="Vinish S" userId="a68afebe86b6ddf7" providerId="LiveId" clId="{18743E7F-229A-4D82-9AC0-3BF3020ED0F4}" dt="2025-04-23T04:24:06.967" v="162" actId="207"/>
          <ac:spMkLst>
            <pc:docMk/>
            <pc:sldMk cId="2517513575" sldId="261"/>
            <ac:spMk id="2" creationId="{8181C72A-5A48-6376-BAB9-67BC413B9A28}"/>
          </ac:spMkLst>
        </pc:spChg>
        <pc:spChg chg="mod">
          <ac:chgData name="Vinish S" userId="a68afebe86b6ddf7" providerId="LiveId" clId="{18743E7F-229A-4D82-9AC0-3BF3020ED0F4}" dt="2025-04-23T04:24:06.967" v="162" actId="207"/>
          <ac:spMkLst>
            <pc:docMk/>
            <pc:sldMk cId="2517513575" sldId="261"/>
            <ac:spMk id="3" creationId="{802DD0D2-1705-2042-F367-CEE40DD717E6}"/>
          </ac:spMkLst>
        </pc:spChg>
        <pc:picChg chg="add mod">
          <ac:chgData name="Vinish S" userId="a68afebe86b6ddf7" providerId="LiveId" clId="{18743E7F-229A-4D82-9AC0-3BF3020ED0F4}" dt="2025-04-23T04:24:06.967" v="162" actId="207"/>
          <ac:picMkLst>
            <pc:docMk/>
            <pc:sldMk cId="2517513575" sldId="261"/>
            <ac:picMk id="2050" creationId="{588CCAC7-0827-8E78-B189-E5FA8B6AE684}"/>
          </ac:picMkLst>
        </pc:picChg>
      </pc:sldChg>
      <pc:sldChg chg="addSp modSp new mod">
        <pc:chgData name="Vinish S" userId="a68afebe86b6ddf7" providerId="LiveId" clId="{18743E7F-229A-4D82-9AC0-3BF3020ED0F4}" dt="2025-04-23T04:34:55.580" v="351" actId="1076"/>
        <pc:sldMkLst>
          <pc:docMk/>
          <pc:sldMk cId="1289798937" sldId="262"/>
        </pc:sldMkLst>
        <pc:spChg chg="mod">
          <ac:chgData name="Vinish S" userId="a68afebe86b6ddf7" providerId="LiveId" clId="{18743E7F-229A-4D82-9AC0-3BF3020ED0F4}" dt="2025-04-23T04:25:20.637" v="203" actId="120"/>
          <ac:spMkLst>
            <pc:docMk/>
            <pc:sldMk cId="1289798937" sldId="262"/>
            <ac:spMk id="2" creationId="{6E4CE5DC-5C00-4D15-1B92-D819D62D4228}"/>
          </ac:spMkLst>
        </pc:spChg>
        <pc:spChg chg="mod">
          <ac:chgData name="Vinish S" userId="a68afebe86b6ddf7" providerId="LiveId" clId="{18743E7F-229A-4D82-9AC0-3BF3020ED0F4}" dt="2025-04-23T04:25:13.815" v="189" actId="113"/>
          <ac:spMkLst>
            <pc:docMk/>
            <pc:sldMk cId="1289798937" sldId="262"/>
            <ac:spMk id="3" creationId="{2D102E9C-9508-6B50-974C-1ED8C311A1DA}"/>
          </ac:spMkLst>
        </pc:spChg>
        <pc:picChg chg="add mod">
          <ac:chgData name="Vinish S" userId="a68afebe86b6ddf7" providerId="LiveId" clId="{18743E7F-229A-4D82-9AC0-3BF3020ED0F4}" dt="2025-04-23T04:34:55.580" v="351" actId="1076"/>
          <ac:picMkLst>
            <pc:docMk/>
            <pc:sldMk cId="1289798937" sldId="262"/>
            <ac:picMk id="3074" creationId="{9F63E5E6-F3C9-B897-20FE-43B606B6196C}"/>
          </ac:picMkLst>
        </pc:picChg>
      </pc:sldChg>
      <pc:sldChg chg="modSp new mod">
        <pc:chgData name="Vinish S" userId="a68afebe86b6ddf7" providerId="LiveId" clId="{18743E7F-229A-4D82-9AC0-3BF3020ED0F4}" dt="2025-04-23T04:50:40.466" v="532" actId="113"/>
        <pc:sldMkLst>
          <pc:docMk/>
          <pc:sldMk cId="3980798065" sldId="263"/>
        </pc:sldMkLst>
        <pc:spChg chg="mod">
          <ac:chgData name="Vinish S" userId="a68afebe86b6ddf7" providerId="LiveId" clId="{18743E7F-229A-4D82-9AC0-3BF3020ED0F4}" dt="2025-04-23T04:25:53.890" v="208" actId="20577"/>
          <ac:spMkLst>
            <pc:docMk/>
            <pc:sldMk cId="3980798065" sldId="263"/>
            <ac:spMk id="2" creationId="{9B837637-1B0B-CE80-4CC8-67939EF78060}"/>
          </ac:spMkLst>
        </pc:spChg>
        <pc:spChg chg="mod">
          <ac:chgData name="Vinish S" userId="a68afebe86b6ddf7" providerId="LiveId" clId="{18743E7F-229A-4D82-9AC0-3BF3020ED0F4}" dt="2025-04-23T04:50:40.466" v="532" actId="113"/>
          <ac:spMkLst>
            <pc:docMk/>
            <pc:sldMk cId="3980798065" sldId="263"/>
            <ac:spMk id="3" creationId="{20B91DDF-7F2D-AA28-7BB8-820BCED0880D}"/>
          </ac:spMkLst>
        </pc:spChg>
      </pc:sldChg>
      <pc:sldChg chg="addSp modSp new mod">
        <pc:chgData name="Vinish S" userId="a68afebe86b6ddf7" providerId="LiveId" clId="{18743E7F-229A-4D82-9AC0-3BF3020ED0F4}" dt="2025-04-23T05:48:23.819" v="643" actId="27636"/>
        <pc:sldMkLst>
          <pc:docMk/>
          <pc:sldMk cId="973223316" sldId="264"/>
        </pc:sldMkLst>
        <pc:spChg chg="mod">
          <ac:chgData name="Vinish S" userId="a68afebe86b6ddf7" providerId="LiveId" clId="{18743E7F-229A-4D82-9AC0-3BF3020ED0F4}" dt="2025-04-23T05:04:09.081" v="576" actId="1076"/>
          <ac:spMkLst>
            <pc:docMk/>
            <pc:sldMk cId="973223316" sldId="264"/>
            <ac:spMk id="2" creationId="{E5D3ED65-1016-A0AD-3D9D-03B71F09C84F}"/>
          </ac:spMkLst>
        </pc:spChg>
        <pc:spChg chg="mod">
          <ac:chgData name="Vinish S" userId="a68afebe86b6ddf7" providerId="LiveId" clId="{18743E7F-229A-4D82-9AC0-3BF3020ED0F4}" dt="2025-04-23T05:48:23.819" v="643" actId="27636"/>
          <ac:spMkLst>
            <pc:docMk/>
            <pc:sldMk cId="973223316" sldId="264"/>
            <ac:spMk id="3" creationId="{D67304B9-E821-9081-38B9-DAB9F954CF46}"/>
          </ac:spMkLst>
        </pc:spChg>
        <pc:spChg chg="add">
          <ac:chgData name="Vinish S" userId="a68afebe86b6ddf7" providerId="LiveId" clId="{18743E7F-229A-4D82-9AC0-3BF3020ED0F4}" dt="2025-04-23T05:03:26.924" v="559"/>
          <ac:spMkLst>
            <pc:docMk/>
            <pc:sldMk cId="973223316" sldId="264"/>
            <ac:spMk id="4" creationId="{02D58F70-22E1-DE7E-8C69-B762F28CF3E7}"/>
          </ac:spMkLst>
        </pc:spChg>
      </pc:sldChg>
      <pc:sldChg chg="modSp new mod">
        <pc:chgData name="Vinish S" userId="a68afebe86b6ddf7" providerId="LiveId" clId="{18743E7F-229A-4D82-9AC0-3BF3020ED0F4}" dt="2025-04-23T04:31:24.008" v="303" actId="5793"/>
        <pc:sldMkLst>
          <pc:docMk/>
          <pc:sldMk cId="167648494" sldId="265"/>
        </pc:sldMkLst>
        <pc:spChg chg="mod">
          <ac:chgData name="Vinish S" userId="a68afebe86b6ddf7" providerId="LiveId" clId="{18743E7F-229A-4D82-9AC0-3BF3020ED0F4}" dt="2025-04-23T04:31:24.008" v="303" actId="5793"/>
          <ac:spMkLst>
            <pc:docMk/>
            <pc:sldMk cId="167648494" sldId="265"/>
            <ac:spMk id="2" creationId="{DC7676CF-F1D8-5093-D44F-C99F804F1D71}"/>
          </ac:spMkLst>
        </pc:spChg>
        <pc:spChg chg="mod">
          <ac:chgData name="Vinish S" userId="a68afebe86b6ddf7" providerId="LiveId" clId="{18743E7F-229A-4D82-9AC0-3BF3020ED0F4}" dt="2025-04-23T04:31:16.776" v="290" actId="255"/>
          <ac:spMkLst>
            <pc:docMk/>
            <pc:sldMk cId="167648494" sldId="265"/>
            <ac:spMk id="3" creationId="{060930A8-B88B-0C28-9FD0-B5A04D19C88D}"/>
          </ac:spMkLst>
        </pc:spChg>
      </pc:sldChg>
      <pc:sldChg chg="addSp delSp modSp new mod">
        <pc:chgData name="Vinish S" userId="a68afebe86b6ddf7" providerId="LiveId" clId="{18743E7F-229A-4D82-9AC0-3BF3020ED0F4}" dt="2025-04-23T05:48:04.613" v="639" actId="1076"/>
        <pc:sldMkLst>
          <pc:docMk/>
          <pc:sldMk cId="826116773" sldId="266"/>
        </pc:sldMkLst>
        <pc:spChg chg="mod">
          <ac:chgData name="Vinish S" userId="a68afebe86b6ddf7" providerId="LiveId" clId="{18743E7F-229A-4D82-9AC0-3BF3020ED0F4}" dt="2025-04-23T04:31:52.162" v="305"/>
          <ac:spMkLst>
            <pc:docMk/>
            <pc:sldMk cId="826116773" sldId="266"/>
            <ac:spMk id="2" creationId="{DF2FDCE3-3BCD-4A7F-5090-BE4805E872AD}"/>
          </ac:spMkLst>
        </pc:spChg>
        <pc:spChg chg="del">
          <ac:chgData name="Vinish S" userId="a68afebe86b6ddf7" providerId="LiveId" clId="{18743E7F-229A-4D82-9AC0-3BF3020ED0F4}" dt="2025-04-23T05:43:50.797" v="612" actId="478"/>
          <ac:spMkLst>
            <pc:docMk/>
            <pc:sldMk cId="826116773" sldId="266"/>
            <ac:spMk id="3" creationId="{B9D30253-A8FF-864D-381B-166F13904390}"/>
          </ac:spMkLst>
        </pc:spChg>
        <pc:graphicFrameChg chg="add mod modGraphic">
          <ac:chgData name="Vinish S" userId="a68afebe86b6ddf7" providerId="LiveId" clId="{18743E7F-229A-4D82-9AC0-3BF3020ED0F4}" dt="2025-04-23T05:48:04.613" v="639" actId="1076"/>
          <ac:graphicFrameMkLst>
            <pc:docMk/>
            <pc:sldMk cId="826116773" sldId="266"/>
            <ac:graphicFrameMk id="4" creationId="{83FE22B7-BEC3-D5F5-3CF1-6492D6C5C50A}"/>
          </ac:graphicFrameMkLst>
        </pc:graphicFrameChg>
      </pc:sldChg>
      <pc:sldChg chg="modSp new mod">
        <pc:chgData name="Vinish S" userId="a68afebe86b6ddf7" providerId="LiveId" clId="{18743E7F-229A-4D82-9AC0-3BF3020ED0F4}" dt="2025-04-23T04:34:03.805" v="342" actId="113"/>
        <pc:sldMkLst>
          <pc:docMk/>
          <pc:sldMk cId="2064637252" sldId="267"/>
        </pc:sldMkLst>
        <pc:spChg chg="mod">
          <ac:chgData name="Vinish S" userId="a68afebe86b6ddf7" providerId="LiveId" clId="{18743E7F-229A-4D82-9AC0-3BF3020ED0F4}" dt="2025-04-23T04:34:03.805" v="342" actId="113"/>
          <ac:spMkLst>
            <pc:docMk/>
            <pc:sldMk cId="2064637252" sldId="267"/>
            <ac:spMk id="2" creationId="{6EAAF2B0-83DD-711E-424E-88A2979B7D24}"/>
          </ac:spMkLst>
        </pc:spChg>
        <pc:spChg chg="mod">
          <ac:chgData name="Vinish S" userId="a68afebe86b6ddf7" providerId="LiveId" clId="{18743E7F-229A-4D82-9AC0-3BF3020ED0F4}" dt="2025-04-23T04:33:59.555" v="341" actId="113"/>
          <ac:spMkLst>
            <pc:docMk/>
            <pc:sldMk cId="2064637252" sldId="267"/>
            <ac:spMk id="3" creationId="{BB1F163E-0E11-8CBF-FEF3-BC0386087763}"/>
          </ac:spMkLst>
        </pc:spChg>
      </pc:sldChg>
      <pc:sldChg chg="addSp modSp new mod modShow">
        <pc:chgData name="Vinish S" userId="a68afebe86b6ddf7" providerId="LiveId" clId="{18743E7F-229A-4D82-9AC0-3BF3020ED0F4}" dt="2025-04-23T05:48:36.765" v="644" actId="122"/>
        <pc:sldMkLst>
          <pc:docMk/>
          <pc:sldMk cId="4291053491" sldId="268"/>
        </pc:sldMkLst>
        <pc:grpChg chg="add mod">
          <ac:chgData name="Vinish S" userId="a68afebe86b6ddf7" providerId="LiveId" clId="{18743E7F-229A-4D82-9AC0-3BF3020ED0F4}" dt="2025-04-23T04:42:44.984" v="394" actId="1076"/>
          <ac:grpSpMkLst>
            <pc:docMk/>
            <pc:sldMk cId="4291053491" sldId="268"/>
            <ac:grpSpMk id="5" creationId="{9C8A0F25-ED18-0319-1714-32681A7F67E0}"/>
          </ac:grpSpMkLst>
        </pc:grpChg>
        <pc:graphicFrameChg chg="add mod modGraphic">
          <ac:chgData name="Vinish S" userId="a68afebe86b6ddf7" providerId="LiveId" clId="{18743E7F-229A-4D82-9AC0-3BF3020ED0F4}" dt="2025-04-23T05:48:36.765" v="644" actId="122"/>
          <ac:graphicFrameMkLst>
            <pc:docMk/>
            <pc:sldMk cId="4291053491" sldId="268"/>
            <ac:graphicFrameMk id="2" creationId="{814D6E48-F6F7-7BE0-14E5-67C0B30AF0E7}"/>
          </ac:graphicFrameMkLst>
        </pc:graphicFrameChg>
        <pc:picChg chg="add mod">
          <ac:chgData name="Vinish S" userId="a68afebe86b6ddf7" providerId="LiveId" clId="{18743E7F-229A-4D82-9AC0-3BF3020ED0F4}" dt="2025-04-23T04:42:44.984" v="394" actId="1076"/>
          <ac:picMkLst>
            <pc:docMk/>
            <pc:sldMk cId="4291053491" sldId="268"/>
            <ac:picMk id="3" creationId="{89CE9587-BD65-1BB4-5A2D-E2F49E57E74B}"/>
          </ac:picMkLst>
        </pc:picChg>
        <pc:picChg chg="add mod">
          <ac:chgData name="Vinish S" userId="a68afebe86b6ddf7" providerId="LiveId" clId="{18743E7F-229A-4D82-9AC0-3BF3020ED0F4}" dt="2025-04-23T04:42:44.984" v="394" actId="1076"/>
          <ac:picMkLst>
            <pc:docMk/>
            <pc:sldMk cId="4291053491" sldId="268"/>
            <ac:picMk id="4" creationId="{D5BA72DC-68A1-326D-5C1D-0A2CC5699C1D}"/>
          </ac:picMkLst>
        </pc:picChg>
        <pc:picChg chg="add mod">
          <ac:chgData name="Vinish S" userId="a68afebe86b6ddf7" providerId="LiveId" clId="{18743E7F-229A-4D82-9AC0-3BF3020ED0F4}" dt="2025-04-23T04:42:52.156" v="395" actId="1076"/>
          <ac:picMkLst>
            <pc:docMk/>
            <pc:sldMk cId="4291053491" sldId="268"/>
            <ac:picMk id="4098" creationId="{F8560683-697A-8802-E746-5183D9ADAB00}"/>
          </ac:picMkLst>
        </pc:picChg>
      </pc:sldChg>
      <pc:sldChg chg="modSp new mod ord">
        <pc:chgData name="Vinish S" userId="a68afebe86b6ddf7" providerId="LiveId" clId="{18743E7F-229A-4D82-9AC0-3BF3020ED0F4}" dt="2025-04-23T05:49:08.375" v="653" actId="255"/>
        <pc:sldMkLst>
          <pc:docMk/>
          <pc:sldMk cId="1161735756" sldId="269"/>
        </pc:sldMkLst>
        <pc:spChg chg="mod">
          <ac:chgData name="Vinish S" userId="a68afebe86b6ddf7" providerId="LiveId" clId="{18743E7F-229A-4D82-9AC0-3BF3020ED0F4}" dt="2025-04-23T04:47:02.149" v="487" actId="14100"/>
          <ac:spMkLst>
            <pc:docMk/>
            <pc:sldMk cId="1161735756" sldId="269"/>
            <ac:spMk id="2" creationId="{BD5B2682-0D1B-C815-1E4F-B92B2ED5A469}"/>
          </ac:spMkLst>
        </pc:spChg>
        <pc:spChg chg="mod">
          <ac:chgData name="Vinish S" userId="a68afebe86b6ddf7" providerId="LiveId" clId="{18743E7F-229A-4D82-9AC0-3BF3020ED0F4}" dt="2025-04-23T05:49:08.375" v="653" actId="255"/>
          <ac:spMkLst>
            <pc:docMk/>
            <pc:sldMk cId="1161735756" sldId="269"/>
            <ac:spMk id="3" creationId="{00937EC2-B094-1C2B-4CD2-C903853FADA3}"/>
          </ac:spMkLst>
        </pc:spChg>
      </pc:sldChg>
      <pc:sldChg chg="delSp modSp new mod">
        <pc:chgData name="Vinish S" userId="a68afebe86b6ddf7" providerId="LiveId" clId="{18743E7F-229A-4D82-9AC0-3BF3020ED0F4}" dt="2025-04-23T05:44:53.029" v="636" actId="403"/>
        <pc:sldMkLst>
          <pc:docMk/>
          <pc:sldMk cId="993447804" sldId="270"/>
        </pc:sldMkLst>
        <pc:spChg chg="mod">
          <ac:chgData name="Vinish S" userId="a68afebe86b6ddf7" providerId="LiveId" clId="{18743E7F-229A-4D82-9AC0-3BF3020ED0F4}" dt="2025-04-23T05:44:53.029" v="636" actId="403"/>
          <ac:spMkLst>
            <pc:docMk/>
            <pc:sldMk cId="993447804" sldId="270"/>
            <ac:spMk id="2" creationId="{4EDD5321-6FF5-F367-7D00-F3E8A11FEEAB}"/>
          </ac:spMkLst>
        </pc:spChg>
        <pc:spChg chg="del">
          <ac:chgData name="Vinish S" userId="a68afebe86b6ddf7" providerId="LiveId" clId="{18743E7F-229A-4D82-9AC0-3BF3020ED0F4}" dt="2025-04-23T05:44:39.530" v="631" actId="478"/>
          <ac:spMkLst>
            <pc:docMk/>
            <pc:sldMk cId="993447804" sldId="270"/>
            <ac:spMk id="3" creationId="{DB130FA8-BB04-4FF6-B6CA-E4C631CB00F9}"/>
          </ac:spMkLst>
        </pc:spChg>
      </pc:sldChg>
      <pc:sldChg chg="addSp modSp new mod">
        <pc:chgData name="Vinish S" userId="a68afebe86b6ddf7" providerId="LiveId" clId="{18743E7F-229A-4D82-9AC0-3BF3020ED0F4}" dt="2025-04-23T06:24:19.761" v="661" actId="1440"/>
        <pc:sldMkLst>
          <pc:docMk/>
          <pc:sldMk cId="4206891282" sldId="271"/>
        </pc:sldMkLst>
        <pc:picChg chg="add mod">
          <ac:chgData name="Vinish S" userId="a68afebe86b6ddf7" providerId="LiveId" clId="{18743E7F-229A-4D82-9AC0-3BF3020ED0F4}" dt="2025-04-23T06:24:19.761" v="661" actId="1440"/>
          <ac:picMkLst>
            <pc:docMk/>
            <pc:sldMk cId="4206891282" sldId="271"/>
            <ac:picMk id="6" creationId="{4864E6CF-67AF-1AE8-A3FF-DB9C4555F0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7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2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86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4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41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6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5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4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4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943018C-EB3E-4EB6-A252-709D0021A6C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C7542AA-6E04-408F-A878-0F2C7957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06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AFA7-BDFB-28AE-387E-2283944C4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6CDB7-B2AB-4257-4406-E7D4C2E8F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22-04-2025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CA1BF5-35F1-BA47-0491-68C8DD704339}"/>
              </a:ext>
            </a:extLst>
          </p:cNvPr>
          <p:cNvSpPr txBox="1">
            <a:spLocks/>
          </p:cNvSpPr>
          <p:nvPr/>
        </p:nvSpPr>
        <p:spPr>
          <a:xfrm>
            <a:off x="9132425" y="6169306"/>
            <a:ext cx="2710377" cy="3376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 S. Vinish</a:t>
            </a:r>
          </a:p>
        </p:txBody>
      </p:sp>
    </p:spTree>
    <p:extLst>
      <p:ext uri="{BB962C8B-B14F-4D97-AF65-F5344CB8AC3E}">
        <p14:creationId xmlns:p14="http://schemas.microsoft.com/office/powerpoint/2010/main" val="171878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4D6E48-F6F7-7BE0-14E5-67C0B30AF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65428"/>
              </p:ext>
            </p:extLst>
          </p:nvPr>
        </p:nvGraphicFramePr>
        <p:xfrm>
          <a:off x="659259" y="789970"/>
          <a:ext cx="8030940" cy="52780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92287">
                  <a:extLst>
                    <a:ext uri="{9D8B030D-6E8A-4147-A177-3AD203B41FA5}">
                      <a16:colId xmlns:a16="http://schemas.microsoft.com/office/drawing/2014/main" val="2227758356"/>
                    </a:ext>
                  </a:extLst>
                </a:gridCol>
                <a:gridCol w="3061673">
                  <a:extLst>
                    <a:ext uri="{9D8B030D-6E8A-4147-A177-3AD203B41FA5}">
                      <a16:colId xmlns:a16="http://schemas.microsoft.com/office/drawing/2014/main" val="3287091824"/>
                    </a:ext>
                  </a:extLst>
                </a:gridCol>
                <a:gridCol w="2676980">
                  <a:extLst>
                    <a:ext uri="{9D8B030D-6E8A-4147-A177-3AD203B41FA5}">
                      <a16:colId xmlns:a16="http://schemas.microsoft.com/office/drawing/2014/main" val="4136498247"/>
                    </a:ext>
                  </a:extLst>
                </a:gridCol>
              </a:tblGrid>
              <a:tr h="293225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Aspect</a:t>
                      </a:r>
                      <a:endParaRPr lang="en-US" sz="1400"/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Waterfall Model</a:t>
                      </a:r>
                      <a:endParaRPr lang="en-US" sz="1400"/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Agile Model</a:t>
                      </a:r>
                      <a:endParaRPr lang="en-US" sz="1400"/>
                    </a:p>
                  </a:txBody>
                  <a:tcPr marL="56378" marR="56378" marT="28189" marB="28189" anchor="ctr"/>
                </a:tc>
                <a:extLst>
                  <a:ext uri="{0D108BD9-81ED-4DB2-BD59-A6C34878D82A}">
                    <a16:rowId xmlns:a16="http://schemas.microsoft.com/office/drawing/2014/main" val="1818511348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Approach</a:t>
                      </a:r>
                      <a:endParaRPr lang="en-US" sz="1400"/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Linear and sequential</a:t>
                      </a:r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Iterative and incremental</a:t>
                      </a:r>
                    </a:p>
                  </a:txBody>
                  <a:tcPr marL="56378" marR="56378" marT="28189" marB="28189" anchor="ctr"/>
                </a:tc>
                <a:extLst>
                  <a:ext uri="{0D108BD9-81ED-4DB2-BD59-A6C34878D82A}">
                    <a16:rowId xmlns:a16="http://schemas.microsoft.com/office/drawing/2014/main" val="1798645686"/>
                  </a:ext>
                </a:extLst>
              </a:tr>
              <a:tr h="513145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Flexibility</a:t>
                      </a:r>
                      <a:endParaRPr lang="en-US" sz="1400"/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Rigid – changes are hard to incorporate later</a:t>
                      </a:r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Highly flexible – changes are welcomed anytime</a:t>
                      </a:r>
                    </a:p>
                  </a:txBody>
                  <a:tcPr marL="56378" marR="56378" marT="28189" marB="28189" anchor="ctr"/>
                </a:tc>
                <a:extLst>
                  <a:ext uri="{0D108BD9-81ED-4DB2-BD59-A6C34878D82A}">
                    <a16:rowId xmlns:a16="http://schemas.microsoft.com/office/drawing/2014/main" val="4130677792"/>
                  </a:ext>
                </a:extLst>
              </a:tr>
              <a:tr h="513145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Development Process</a:t>
                      </a:r>
                      <a:endParaRPr lang="en-US" sz="1400"/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Entire project developed at once</a:t>
                      </a:r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Developed in small cycles (sprints)</a:t>
                      </a:r>
                    </a:p>
                  </a:txBody>
                  <a:tcPr marL="56378" marR="56378" marT="28189" marB="28189" anchor="ctr"/>
                </a:tc>
                <a:extLst>
                  <a:ext uri="{0D108BD9-81ED-4DB2-BD59-A6C34878D82A}">
                    <a16:rowId xmlns:a16="http://schemas.microsoft.com/office/drawing/2014/main" val="3311891661"/>
                  </a:ext>
                </a:extLst>
              </a:tr>
              <a:tr h="513145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Requirement Handling</a:t>
                      </a:r>
                      <a:endParaRPr lang="en-US" sz="1400"/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Requirements are defined at the beginning</a:t>
                      </a:r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Requirements evolve with ongoing feedback</a:t>
                      </a:r>
                    </a:p>
                  </a:txBody>
                  <a:tcPr marL="56378" marR="56378" marT="28189" marB="28189" anchor="ctr"/>
                </a:tc>
                <a:extLst>
                  <a:ext uri="{0D108BD9-81ED-4DB2-BD59-A6C34878D82A}">
                    <a16:rowId xmlns:a16="http://schemas.microsoft.com/office/drawing/2014/main" val="462828191"/>
                  </a:ext>
                </a:extLst>
              </a:tr>
              <a:tr h="513145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Customer Involvement</a:t>
                      </a:r>
                      <a:endParaRPr lang="en-US" sz="1400"/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Limited to the start and end of the project</a:t>
                      </a:r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Continuous involvement throughout the project</a:t>
                      </a:r>
                    </a:p>
                  </a:txBody>
                  <a:tcPr marL="56378" marR="56378" marT="28189" marB="28189" anchor="ctr"/>
                </a:tc>
                <a:extLst>
                  <a:ext uri="{0D108BD9-81ED-4DB2-BD59-A6C34878D82A}">
                    <a16:rowId xmlns:a16="http://schemas.microsoft.com/office/drawing/2014/main" val="180173007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Testing</a:t>
                      </a:r>
                      <a:endParaRPr lang="en-US" sz="1400"/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Done after the build phase</a:t>
                      </a:r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Testing is done in every sprint</a:t>
                      </a:r>
                    </a:p>
                  </a:txBody>
                  <a:tcPr marL="56378" marR="56378" marT="28189" marB="28189" anchor="ctr"/>
                </a:tc>
                <a:extLst>
                  <a:ext uri="{0D108BD9-81ED-4DB2-BD59-A6C34878D82A}">
                    <a16:rowId xmlns:a16="http://schemas.microsoft.com/office/drawing/2014/main" val="1458438638"/>
                  </a:ext>
                </a:extLst>
              </a:tr>
              <a:tr h="513145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Risk Management</a:t>
                      </a:r>
                      <a:endParaRPr lang="en-US" sz="1400"/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Higher risk due to late testing and integration</a:t>
                      </a:r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Lower risk due to early and continuous testing</a:t>
                      </a:r>
                    </a:p>
                  </a:txBody>
                  <a:tcPr marL="56378" marR="56378" marT="28189" marB="28189" anchor="ctr"/>
                </a:tc>
                <a:extLst>
                  <a:ext uri="{0D108BD9-81ED-4DB2-BD59-A6C34878D82A}">
                    <a16:rowId xmlns:a16="http://schemas.microsoft.com/office/drawing/2014/main" val="3072160155"/>
                  </a:ext>
                </a:extLst>
              </a:tr>
              <a:tr h="513145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Project Visibility</a:t>
                      </a:r>
                      <a:endParaRPr lang="en-US" sz="1400"/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Low until the final phase</a:t>
                      </a:r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High – regular demos and reviews</a:t>
                      </a:r>
                    </a:p>
                  </a:txBody>
                  <a:tcPr marL="56378" marR="56378" marT="28189" marB="28189" anchor="ctr"/>
                </a:tc>
                <a:extLst>
                  <a:ext uri="{0D108BD9-81ED-4DB2-BD59-A6C34878D82A}">
                    <a16:rowId xmlns:a16="http://schemas.microsoft.com/office/drawing/2014/main" val="335688109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Documentation</a:t>
                      </a:r>
                      <a:endParaRPr lang="en-US" sz="1400"/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Heavy documentation</a:t>
                      </a:r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Lightweight documentation</a:t>
                      </a:r>
                    </a:p>
                  </a:txBody>
                  <a:tcPr marL="56378" marR="56378" marT="28189" marB="28189" anchor="ctr"/>
                </a:tc>
                <a:extLst>
                  <a:ext uri="{0D108BD9-81ED-4DB2-BD59-A6C34878D82A}">
                    <a16:rowId xmlns:a16="http://schemas.microsoft.com/office/drawing/2014/main" val="330511900"/>
                  </a:ext>
                </a:extLst>
              </a:tr>
              <a:tr h="513145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Delivery Time</a:t>
                      </a:r>
                      <a:endParaRPr lang="en-US" sz="1400"/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Product delivered at the end</a:t>
                      </a:r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Incremental delivery after each sprint</a:t>
                      </a:r>
                    </a:p>
                  </a:txBody>
                  <a:tcPr marL="56378" marR="56378" marT="28189" marB="28189" anchor="ctr"/>
                </a:tc>
                <a:extLst>
                  <a:ext uri="{0D108BD9-81ED-4DB2-BD59-A6C34878D82A}">
                    <a16:rowId xmlns:a16="http://schemas.microsoft.com/office/drawing/2014/main" val="364895238"/>
                  </a:ext>
                </a:extLst>
              </a:tr>
              <a:tr h="513145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Suitability</a:t>
                      </a:r>
                      <a:endParaRPr lang="en-US" sz="1400"/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Suitable for stable, well-defined projects</a:t>
                      </a:r>
                    </a:p>
                  </a:txBody>
                  <a:tcPr marL="56378" marR="56378" marT="28189" marB="281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 for dynamic, fast-changing environments</a:t>
                      </a:r>
                    </a:p>
                  </a:txBody>
                  <a:tcPr marL="56378" marR="56378" marT="28189" marB="28189" anchor="ctr"/>
                </a:tc>
                <a:extLst>
                  <a:ext uri="{0D108BD9-81ED-4DB2-BD59-A6C34878D82A}">
                    <a16:rowId xmlns:a16="http://schemas.microsoft.com/office/drawing/2014/main" val="2780251926"/>
                  </a:ext>
                </a:extLst>
              </a:tr>
            </a:tbl>
          </a:graphicData>
        </a:graphic>
      </p:graphicFrame>
      <p:pic>
        <p:nvPicPr>
          <p:cNvPr id="4098" name="Picture 2" descr="Waterfall vs Agile: What is the Difference Between These Methodologies?">
            <a:extLst>
              <a:ext uri="{FF2B5EF4-FFF2-40B4-BE49-F238E27FC236}">
                <a16:creationId xmlns:a16="http://schemas.microsoft.com/office/drawing/2014/main" id="{F8560683-697A-8802-E746-5183D9ADA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9" t="1690" r="19179" b="67776"/>
          <a:stretch/>
        </p:blipFill>
        <p:spPr bwMode="auto">
          <a:xfrm>
            <a:off x="8872071" y="970922"/>
            <a:ext cx="3176016" cy="85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8A0F25-ED18-0319-1714-32681A7F67E0}"/>
              </a:ext>
            </a:extLst>
          </p:cNvPr>
          <p:cNvGrpSpPr/>
          <p:nvPr/>
        </p:nvGrpSpPr>
        <p:grpSpPr>
          <a:xfrm>
            <a:off x="9387418" y="2170713"/>
            <a:ext cx="2145323" cy="3489845"/>
            <a:chOff x="9205545" y="1499381"/>
            <a:chExt cx="2145323" cy="3489845"/>
          </a:xfrm>
        </p:grpSpPr>
        <p:pic>
          <p:nvPicPr>
            <p:cNvPr id="3" name="Picture 2" descr="Waterfall vs Agile: What is the Difference Between These Methodologies?">
              <a:extLst>
                <a:ext uri="{FF2B5EF4-FFF2-40B4-BE49-F238E27FC236}">
                  <a16:creationId xmlns:a16="http://schemas.microsoft.com/office/drawing/2014/main" id="{89CE9587-BD65-1BB4-5A2D-E2F49E57E7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4" t="28867" r="55018" b="5955"/>
            <a:stretch/>
          </p:blipFill>
          <p:spPr bwMode="auto">
            <a:xfrm>
              <a:off x="9205545" y="1499381"/>
              <a:ext cx="2145323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Waterfall vs Agile: What is the Difference Between These Methodologies?">
              <a:extLst>
                <a:ext uri="{FF2B5EF4-FFF2-40B4-BE49-F238E27FC236}">
                  <a16:creationId xmlns:a16="http://schemas.microsoft.com/office/drawing/2014/main" id="{D5BA72DC-68A1-326D-5C1D-0A2CC5699C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99" t="30496" r="4923" b="9314"/>
            <a:stretch/>
          </p:blipFill>
          <p:spPr bwMode="auto">
            <a:xfrm>
              <a:off x="9205545" y="3300399"/>
              <a:ext cx="2145323" cy="1688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105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7637-1B0B-CE80-4CC8-67939EF7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SAP-Recommended Methodology for </a:t>
            </a:r>
            <a:br>
              <a:rPr lang="en-US" dirty="0"/>
            </a:br>
            <a:r>
              <a:rPr lang="en-US" dirty="0"/>
              <a:t>On-Prem to Cloud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1DDF-7F2D-AA28-7BB8-820BCED08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4308"/>
            <a:ext cx="10353762" cy="3856892"/>
          </a:xfrm>
        </p:spPr>
        <p:txBody>
          <a:bodyPr>
            <a:normAutofit/>
          </a:bodyPr>
          <a:lstStyle/>
          <a:p>
            <a:r>
              <a:rPr lang="en-US" dirty="0"/>
              <a:t>The recommended methodology is SAP Activate using the RISE with SAP approach.</a:t>
            </a:r>
          </a:p>
          <a:p>
            <a:r>
              <a:rPr lang="en-US" b="1" dirty="0"/>
              <a:t>Steps Include:</a:t>
            </a:r>
          </a:p>
          <a:p>
            <a:pPr lvl="1"/>
            <a:r>
              <a:rPr lang="en-US" b="1" dirty="0"/>
              <a:t>Discover:</a:t>
            </a:r>
            <a:r>
              <a:rPr lang="en-US" dirty="0"/>
              <a:t> Assess readiness using tools like SAP Readiness Check.</a:t>
            </a:r>
          </a:p>
          <a:p>
            <a:pPr lvl="1"/>
            <a:r>
              <a:rPr lang="en-US" b="1" dirty="0"/>
              <a:t>Prepare:</a:t>
            </a:r>
            <a:r>
              <a:rPr lang="en-US" dirty="0"/>
              <a:t> Plan the landscape, define scope.</a:t>
            </a:r>
          </a:p>
          <a:p>
            <a:pPr lvl="1"/>
            <a:r>
              <a:rPr lang="en-US" b="1" dirty="0"/>
              <a:t>Explore:</a:t>
            </a:r>
            <a:r>
              <a:rPr lang="en-US" dirty="0"/>
              <a:t> Fit-to-standard analysis to align processes with SAP best practices.</a:t>
            </a:r>
          </a:p>
          <a:p>
            <a:pPr lvl="1"/>
            <a:r>
              <a:rPr lang="en-US" b="1" dirty="0"/>
              <a:t>Realize:</a:t>
            </a:r>
            <a:r>
              <a:rPr lang="en-US" dirty="0"/>
              <a:t> Build, configure, migrate data, test.</a:t>
            </a:r>
          </a:p>
          <a:p>
            <a:pPr lvl="1"/>
            <a:r>
              <a:rPr lang="en-US" b="1" dirty="0"/>
              <a:t>Deploy:</a:t>
            </a:r>
            <a:r>
              <a:rPr lang="en-US" dirty="0"/>
              <a:t> Move to production.</a:t>
            </a:r>
          </a:p>
          <a:p>
            <a:pPr lvl="1"/>
            <a:r>
              <a:rPr lang="en-US" b="1" dirty="0"/>
              <a:t>Run:</a:t>
            </a:r>
            <a:r>
              <a:rPr lang="en-US" dirty="0"/>
              <a:t> Operate and support in the cloud.</a:t>
            </a:r>
          </a:p>
        </p:txBody>
      </p:sp>
    </p:spTree>
    <p:extLst>
      <p:ext uri="{BB962C8B-B14F-4D97-AF65-F5344CB8AC3E}">
        <p14:creationId xmlns:p14="http://schemas.microsoft.com/office/powerpoint/2010/main" val="398079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F2B0-83DD-711E-424E-88A2979B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Migration &amp;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163E-0E11-8CBF-FEF3-BC038608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</a:rPr>
              <a:t>Migration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refers to the </a:t>
            </a:r>
            <a:r>
              <a:rPr lang="en-US" b="1" i="0" dirty="0">
                <a:solidFill>
                  <a:schemeClr val="tx1"/>
                </a:solidFill>
                <a:effectLst/>
              </a:rPr>
              <a:t>transfer of data</a:t>
            </a:r>
            <a:r>
              <a:rPr lang="en-US" b="0" i="0" dirty="0">
                <a:solidFill>
                  <a:schemeClr val="tx1"/>
                </a:solidFill>
                <a:effectLst/>
              </a:rPr>
              <a:t> or systems </a:t>
            </a:r>
            <a:r>
              <a:rPr lang="en-US" b="1" i="0" dirty="0">
                <a:solidFill>
                  <a:schemeClr val="tx1"/>
                </a:solidFill>
                <a:effectLst/>
              </a:rPr>
              <a:t>to a new environment</a:t>
            </a:r>
            <a:r>
              <a:rPr lang="en-US" b="0" i="0" dirty="0">
                <a:solidFill>
                  <a:schemeClr val="tx1"/>
                </a:solidFill>
                <a:effectLst/>
              </a:rPr>
              <a:t>, often a new installation such as SAP S/4HANA Cloud. 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</a:rPr>
              <a:t>Conversion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refers to </a:t>
            </a:r>
            <a:r>
              <a:rPr lang="en-US" b="1" i="0" dirty="0">
                <a:solidFill>
                  <a:schemeClr val="tx1"/>
                </a:solidFill>
                <a:effectLst/>
              </a:rPr>
              <a:t>transforming an existing SAP ECC system into an S/4HANA system</a:t>
            </a:r>
            <a:r>
              <a:rPr lang="en-US" b="0" i="0" dirty="0">
                <a:solidFill>
                  <a:schemeClr val="tx1"/>
                </a:solidFill>
                <a:effectLst/>
              </a:rPr>
              <a:t> while preserving its configuration and custom code. 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</a:rPr>
              <a:t>Migration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often involves a </a:t>
            </a:r>
            <a:r>
              <a:rPr lang="en-US" b="1" i="0" dirty="0">
                <a:solidFill>
                  <a:schemeClr val="tx1"/>
                </a:solidFill>
                <a:effectLst/>
              </a:rPr>
              <a:t>Greenfield approach</a:t>
            </a:r>
            <a:r>
              <a:rPr lang="en-US" b="0" i="0" dirty="0">
                <a:solidFill>
                  <a:schemeClr val="tx1"/>
                </a:solidFill>
                <a:effectLst/>
              </a:rPr>
              <a:t>, while </a:t>
            </a:r>
            <a:r>
              <a:rPr lang="en-US" b="1" i="0" dirty="0">
                <a:solidFill>
                  <a:schemeClr val="tx1"/>
                </a:solidFill>
                <a:effectLst/>
              </a:rPr>
              <a:t>conversion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is a </a:t>
            </a:r>
            <a:r>
              <a:rPr lang="en-US" b="1" i="0" dirty="0">
                <a:solidFill>
                  <a:schemeClr val="tx1"/>
                </a:solidFill>
                <a:effectLst/>
              </a:rPr>
              <a:t>Brownfield process</a:t>
            </a:r>
            <a:r>
              <a:rPr lang="en-US" b="0" i="0" dirty="0">
                <a:solidFill>
                  <a:schemeClr val="tx1"/>
                </a:solidFill>
                <a:effectLst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3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ED65-1016-A0AD-3D9D-03B71F09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5" y="337039"/>
            <a:ext cx="11267557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Tools Used for Migration and Conversion?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304B9-E821-9081-38B9-DAB9F954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33" y="1399623"/>
            <a:ext cx="10700844" cy="4974799"/>
          </a:xfrm>
        </p:spPr>
        <p:txBody>
          <a:bodyPr>
            <a:normAutofit fontScale="85000" lnSpcReduction="10000"/>
          </a:bodyPr>
          <a:lstStyle/>
          <a:p>
            <a:r>
              <a:rPr lang="en-US" sz="2100" b="1" dirty="0"/>
              <a:t>For System Conversion (ECC to S/4HANA):</a:t>
            </a:r>
          </a:p>
          <a:p>
            <a:pPr lvl="1"/>
            <a:r>
              <a:rPr lang="en-US" sz="2000" b="1" dirty="0"/>
              <a:t>SAP Readiness Check</a:t>
            </a:r>
          </a:p>
          <a:p>
            <a:pPr lvl="2"/>
            <a:r>
              <a:rPr lang="en-US" sz="1800" dirty="0"/>
              <a:t>A </a:t>
            </a:r>
            <a:r>
              <a:rPr lang="en-US" sz="1800" b="1" dirty="0"/>
              <a:t>web-based analysis tool</a:t>
            </a:r>
            <a:r>
              <a:rPr lang="en-US" sz="1800" dirty="0"/>
              <a:t> that evaluates the ECC system's readiness for S/4HANA conversion.</a:t>
            </a:r>
          </a:p>
          <a:p>
            <a:pPr lvl="1"/>
            <a:r>
              <a:rPr lang="en-US" sz="2000" b="1" dirty="0"/>
              <a:t>Maintenance Planner</a:t>
            </a:r>
          </a:p>
          <a:p>
            <a:pPr lvl="2"/>
            <a:r>
              <a:rPr lang="en-US" sz="1800" dirty="0"/>
              <a:t>A tool from the </a:t>
            </a:r>
            <a:r>
              <a:rPr lang="en-US" sz="1800" b="1" dirty="0"/>
              <a:t>SAP Support Portal</a:t>
            </a:r>
            <a:r>
              <a:rPr lang="en-US" sz="1800" dirty="0"/>
              <a:t> that helps </a:t>
            </a:r>
            <a:r>
              <a:rPr lang="en-US" sz="1800" b="1" dirty="0"/>
              <a:t>plan and validate the system landscape</a:t>
            </a:r>
            <a:r>
              <a:rPr lang="en-US" sz="1800" dirty="0"/>
              <a:t> before conversion.</a:t>
            </a:r>
          </a:p>
          <a:p>
            <a:pPr lvl="1"/>
            <a:r>
              <a:rPr lang="en-US" sz="2000" b="1" dirty="0"/>
              <a:t>Simplification Item List </a:t>
            </a:r>
            <a:r>
              <a:rPr lang="en-US" sz="2000" dirty="0"/>
              <a:t>- A list of </a:t>
            </a:r>
            <a:r>
              <a:rPr lang="en-US" sz="2000" b="1" dirty="0"/>
              <a:t>mandatory changes or removals</a:t>
            </a:r>
            <a:r>
              <a:rPr lang="en-US" sz="2000" dirty="0"/>
              <a:t> in S/4HANA compared to ECC.</a:t>
            </a:r>
          </a:p>
          <a:p>
            <a:pPr lvl="1"/>
            <a:r>
              <a:rPr lang="en-US" sz="2000" b="1" dirty="0"/>
              <a:t>Software Update Manager (SUM) with DMO</a:t>
            </a:r>
          </a:p>
          <a:p>
            <a:pPr lvl="2"/>
            <a:r>
              <a:rPr lang="en-US" sz="1800" dirty="0"/>
              <a:t>SUM is a tool for system upgrades and conversions.</a:t>
            </a:r>
          </a:p>
          <a:p>
            <a:pPr lvl="2"/>
            <a:r>
              <a:rPr lang="en-US" sz="1800" dirty="0"/>
              <a:t>When used with DMO (Database Migration Option), it performs system conversion and database migration in a single step.</a:t>
            </a:r>
          </a:p>
          <a:p>
            <a:pPr lvl="1"/>
            <a:r>
              <a:rPr lang="en-US" sz="2000" b="1" dirty="0"/>
              <a:t>Pre-check Tools </a:t>
            </a:r>
            <a:r>
              <a:rPr lang="en-US" sz="2000" dirty="0"/>
              <a:t>- Run in ECC system to identify </a:t>
            </a:r>
            <a:r>
              <a:rPr lang="en-US" sz="2000" b="1" dirty="0"/>
              <a:t>critical functional or technical issues</a:t>
            </a:r>
            <a:r>
              <a:rPr lang="en-US" sz="2000" dirty="0"/>
              <a:t> before starting conversion.</a:t>
            </a:r>
          </a:p>
          <a:p>
            <a:pPr lvl="1"/>
            <a:r>
              <a:rPr lang="en-US" sz="2000" b="1" dirty="0"/>
              <a:t>Custom Code Migration Tool - </a:t>
            </a:r>
            <a:r>
              <a:rPr lang="en-US" sz="2000" dirty="0"/>
              <a:t>Assists in adapting </a:t>
            </a:r>
            <a:r>
              <a:rPr lang="en-US" sz="2000" b="1" dirty="0"/>
              <a:t>custom ABAP code</a:t>
            </a:r>
            <a:r>
              <a:rPr lang="en-US" sz="2000" dirty="0"/>
              <a:t> to the </a:t>
            </a:r>
            <a:r>
              <a:rPr lang="en-US" sz="2000" b="1" dirty="0"/>
              <a:t>new S/4HANA architecture</a:t>
            </a:r>
            <a:r>
              <a:rPr lang="en-US" sz="2000" dirty="0"/>
              <a:t>.</a:t>
            </a:r>
            <a:endParaRPr lang="en-US" sz="2000" b="1" dirty="0"/>
          </a:p>
          <a:p>
            <a:pPr lvl="1"/>
            <a:r>
              <a:rPr lang="en-US" sz="2000" b="1" dirty="0"/>
              <a:t>ABAP Test Cockpit (ATC) - A static code analysis tool for quality checks and custom code adaptations.</a:t>
            </a:r>
          </a:p>
        </p:txBody>
      </p:sp>
    </p:spTree>
    <p:extLst>
      <p:ext uri="{BB962C8B-B14F-4D97-AF65-F5344CB8AC3E}">
        <p14:creationId xmlns:p14="http://schemas.microsoft.com/office/powerpoint/2010/main" val="97322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76CF-F1D8-5093-D44F-C99F804F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30A8-B88B-0C28-9FD0-B5A04D19C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 Data Migration (to S/4HANA)</a:t>
            </a:r>
            <a:r>
              <a:rPr lang="en-US" dirty="0"/>
              <a:t>:</a:t>
            </a:r>
          </a:p>
          <a:p>
            <a:pPr lvl="1"/>
            <a:r>
              <a:rPr lang="en-US" sz="2000" dirty="0"/>
              <a:t>SAP S/4HANA Migration Cockpit</a:t>
            </a:r>
          </a:p>
          <a:p>
            <a:pPr lvl="1"/>
            <a:r>
              <a:rPr lang="en-US" sz="2000" dirty="0"/>
              <a:t>LTMC (Legacy Transfer Migration Cockpit)</a:t>
            </a:r>
          </a:p>
          <a:p>
            <a:pPr lvl="1"/>
            <a:r>
              <a:rPr lang="en-US" sz="2000" dirty="0"/>
              <a:t>LTMOM (Migration Object Modeler)</a:t>
            </a:r>
          </a:p>
          <a:p>
            <a:pPr lvl="1"/>
            <a:r>
              <a:rPr lang="en-US" sz="2000" dirty="0"/>
              <a:t>SAP Data Services</a:t>
            </a:r>
          </a:p>
          <a:p>
            <a:pPr lvl="1"/>
            <a:r>
              <a:rPr lang="en-US" sz="2000" dirty="0"/>
              <a:t>SAP Landscape Transformation (SLT)</a:t>
            </a:r>
          </a:p>
          <a:p>
            <a:pPr lvl="1"/>
            <a:r>
              <a:rPr lang="en-US" sz="2000" dirty="0"/>
              <a:t>SAP Rapid Data Migration (RDM)</a:t>
            </a:r>
          </a:p>
        </p:txBody>
      </p:sp>
    </p:spTree>
    <p:extLst>
      <p:ext uri="{BB962C8B-B14F-4D97-AF65-F5344CB8AC3E}">
        <p14:creationId xmlns:p14="http://schemas.microsoft.com/office/powerpoint/2010/main" val="16764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DCE3-3BCD-4A7F-5090-BE4805E8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Migration and Conversion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FE22B7-BEC3-D5F5-3CF1-6492D6C5C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8200"/>
              </p:ext>
            </p:extLst>
          </p:nvPr>
        </p:nvGraphicFramePr>
        <p:xfrm>
          <a:off x="1813830" y="1714856"/>
          <a:ext cx="8553692" cy="4533544"/>
        </p:xfrm>
        <a:graphic>
          <a:graphicData uri="http://schemas.openxmlformats.org/drawingml/2006/table">
            <a:tbl>
              <a:tblPr/>
              <a:tblGrid>
                <a:gridCol w="1811334">
                  <a:extLst>
                    <a:ext uri="{9D8B030D-6E8A-4147-A177-3AD203B41FA5}">
                      <a16:colId xmlns:a16="http://schemas.microsoft.com/office/drawing/2014/main" val="988114476"/>
                    </a:ext>
                  </a:extLst>
                </a:gridCol>
                <a:gridCol w="3407033">
                  <a:extLst>
                    <a:ext uri="{9D8B030D-6E8A-4147-A177-3AD203B41FA5}">
                      <a16:colId xmlns:a16="http://schemas.microsoft.com/office/drawing/2014/main" val="781223984"/>
                    </a:ext>
                  </a:extLst>
                </a:gridCol>
                <a:gridCol w="3335325">
                  <a:extLst>
                    <a:ext uri="{9D8B030D-6E8A-4147-A177-3AD203B41FA5}">
                      <a16:colId xmlns:a16="http://schemas.microsoft.com/office/drawing/2014/main" val="2159846188"/>
                    </a:ext>
                  </a:extLst>
                </a:gridCol>
              </a:tblGrid>
              <a:tr h="279947">
                <a:tc>
                  <a:txBody>
                    <a:bodyPr/>
                    <a:lstStyle/>
                    <a:p>
                      <a:r>
                        <a:rPr lang="en-US" sz="1600" b="1"/>
                        <a:t>Aspect</a:t>
                      </a:r>
                      <a:endParaRPr lang="en-US" sz="1600"/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Migration</a:t>
                      </a:r>
                      <a:endParaRPr lang="en-US" sz="1600"/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Conversion</a:t>
                      </a:r>
                      <a:endParaRPr lang="en-US" sz="1600"/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905690"/>
                  </a:ext>
                </a:extLst>
              </a:tr>
              <a:tr h="699868">
                <a:tc>
                  <a:txBody>
                    <a:bodyPr/>
                    <a:lstStyle/>
                    <a:p>
                      <a:r>
                        <a:rPr lang="en-US" sz="1600" b="1"/>
                        <a:t>Definition</a:t>
                      </a:r>
                      <a:endParaRPr lang="en-US" sz="1600"/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Moving data from one system to another (e.g., ECC to S/4HANA Cloud).</a:t>
                      </a:r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Transforming an existing ECC system into an S/4HANA system.</a:t>
                      </a:r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412590"/>
                  </a:ext>
                </a:extLst>
              </a:tr>
              <a:tr h="699868">
                <a:tc>
                  <a:txBody>
                    <a:bodyPr/>
                    <a:lstStyle/>
                    <a:p>
                      <a:r>
                        <a:rPr lang="en-US" sz="1600" b="1"/>
                        <a:t>Type</a:t>
                      </a:r>
                      <a:endParaRPr lang="en-US" sz="1600"/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Usually Greenfield (new implementation) or selective data migration.</a:t>
                      </a:r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Brownfield (reuse existing system/data).</a:t>
                      </a:r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351520"/>
                  </a:ext>
                </a:extLst>
              </a:tr>
              <a:tr h="489908">
                <a:tc>
                  <a:txBody>
                    <a:bodyPr/>
                    <a:lstStyle/>
                    <a:p>
                      <a:r>
                        <a:rPr lang="en-US" sz="1600" b="1"/>
                        <a:t>Tool Involvement</a:t>
                      </a:r>
                      <a:endParaRPr lang="en-US" sz="1600"/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Data migration tools (Migration Cockpit, SLT, Data Services).</a:t>
                      </a:r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Technical tools (SUM with DMO, ATC, Readiness Check).</a:t>
                      </a:r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503196"/>
                  </a:ext>
                </a:extLst>
              </a:tr>
              <a:tr h="489908">
                <a:tc>
                  <a:txBody>
                    <a:bodyPr/>
                    <a:lstStyle/>
                    <a:p>
                      <a:r>
                        <a:rPr lang="en-US" sz="1600" b="1"/>
                        <a:t>Data</a:t>
                      </a:r>
                      <a:endParaRPr lang="en-US" sz="1600"/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be partial or full data migration.</a:t>
                      </a:r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All data including configuration and customizations is converted.</a:t>
                      </a:r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96170"/>
                  </a:ext>
                </a:extLst>
              </a:tr>
              <a:tr h="699868">
                <a:tc>
                  <a:txBody>
                    <a:bodyPr/>
                    <a:lstStyle/>
                    <a:p>
                      <a:r>
                        <a:rPr lang="en-US" sz="1600" b="1"/>
                        <a:t>Customization</a:t>
                      </a:r>
                      <a:endParaRPr lang="en-US" sz="1600"/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Requires reconfiguration and process redesign.</a:t>
                      </a:r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Retains most of the existing configurations and custom code (with adjustments).</a:t>
                      </a:r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813880"/>
                  </a:ext>
                </a:extLst>
              </a:tr>
              <a:tr h="699868">
                <a:tc>
                  <a:txBody>
                    <a:bodyPr/>
                    <a:lstStyle/>
                    <a:p>
                      <a:r>
                        <a:rPr lang="en-US" sz="1600" b="1"/>
                        <a:t>Use Case</a:t>
                      </a:r>
                      <a:endParaRPr lang="en-US" sz="1600"/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Legacy to S/4HANA Cloud or Greenfield S/4HANA on-prem.</a:t>
                      </a:r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ECC to S/4HANA system with same SID, data, and custom logic.</a:t>
                      </a:r>
                    </a:p>
                  </a:txBody>
                  <a:tcPr marL="69987" marR="69987" marT="34993" marB="349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64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116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5321-6FF5-F367-7D00-F3E8A11F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61828"/>
            <a:ext cx="10353762" cy="3534344"/>
          </a:xfrm>
        </p:spPr>
        <p:txBody>
          <a:bodyPr>
            <a:normAutofit/>
          </a:bodyPr>
          <a:lstStyle/>
          <a:p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344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18E5-5882-337B-5E40-D7514613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SAP Activate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31A6A-6015-097E-77AA-FD27D088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SAP Activate is SAP’s </a:t>
            </a:r>
            <a:r>
              <a:rPr lang="en-US" b="1" dirty="0">
                <a:solidFill>
                  <a:schemeClr val="tx1"/>
                </a:solidFill>
              </a:rPr>
              <a:t>innovation adoption framework</a:t>
            </a:r>
            <a:r>
              <a:rPr lang="en-US" dirty="0">
                <a:solidFill>
                  <a:schemeClr val="tx1"/>
                </a:solidFill>
              </a:rPr>
              <a:t> used </a:t>
            </a:r>
            <a:r>
              <a:rPr lang="en-US" b="1" dirty="0">
                <a:solidFill>
                  <a:schemeClr val="tx1"/>
                </a:solidFill>
              </a:rPr>
              <a:t>to implement, migrate, or upgrade SAP solutions</a:t>
            </a:r>
            <a:r>
              <a:rPr lang="en-US" dirty="0">
                <a:solidFill>
                  <a:schemeClr val="tx1"/>
                </a:solidFill>
              </a:rPr>
              <a:t> like S/4HANA (on-premise or cloud).</a:t>
            </a:r>
          </a:p>
          <a:p>
            <a:r>
              <a:rPr lang="en-US" dirty="0">
                <a:solidFill>
                  <a:schemeClr val="tx1"/>
                </a:solidFill>
              </a:rPr>
              <a:t>It combines best practices, guided configurations, and an agile methodology to streamline project delivery.</a:t>
            </a:r>
          </a:p>
          <a:p>
            <a:r>
              <a:rPr lang="en-US" b="1" dirty="0">
                <a:solidFill>
                  <a:schemeClr val="tx1"/>
                </a:solidFill>
              </a:rPr>
              <a:t>Key Components of SAP Activate: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SAP Best Practices: Preconfigured business processes tailored to industries.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Guided Configuration: Step-by-step configuration assistance.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SAP Activate Methodology: Phased approach (Discover → Prepare → Explore → Realize → Deploy → Run).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8DB3-6A99-DED9-D32E-D4A865F1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3011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47E14-8D08-2933-660C-EEE889D3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8901"/>
            <a:ext cx="10353762" cy="26272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Business Scenarios Where SAP Activate is Applied: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New S/4HANA implementations (Greenfield)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System conversions from SAP ECC to S/4HANA (Brownfield)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Landscape transformation or selective data transitions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Cloud migrations (SAP S/4HANA Cloud or RISE with SAP)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Upgrading legacy SAP systems to newer releases.</a:t>
            </a:r>
          </a:p>
        </p:txBody>
      </p:sp>
    </p:spTree>
    <p:extLst>
      <p:ext uri="{BB962C8B-B14F-4D97-AF65-F5344CB8AC3E}">
        <p14:creationId xmlns:p14="http://schemas.microsoft.com/office/powerpoint/2010/main" val="206274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64E6CF-67AF-1AE8-A3FF-DB9C4555F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4"/>
          <a:stretch/>
        </p:blipFill>
        <p:spPr>
          <a:xfrm>
            <a:off x="154020" y="1320400"/>
            <a:ext cx="11883959" cy="4217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689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2682-0D1B-C815-1E4F-B92B2ED5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70792"/>
          </a:xfrm>
        </p:spPr>
        <p:txBody>
          <a:bodyPr/>
          <a:lstStyle/>
          <a:p>
            <a:r>
              <a:rPr lang="en-US" dirty="0"/>
              <a:t>SAP Activate: Phases &amp;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7EC2-B094-1C2B-4CD2-C903853F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530226"/>
            <a:ext cx="10353762" cy="479144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1. Discover</a:t>
            </a:r>
          </a:p>
          <a:p>
            <a:pPr lvl="1"/>
            <a:r>
              <a:rPr lang="en-US" b="1" dirty="0"/>
              <a:t>Purpose</a:t>
            </a:r>
            <a:r>
              <a:rPr lang="en-US" dirty="0"/>
              <a:t>: Understand the value of SAP solutions and assess readiness.</a:t>
            </a:r>
          </a:p>
          <a:p>
            <a:pPr>
              <a:buNone/>
            </a:pPr>
            <a:r>
              <a:rPr lang="en-US" sz="1800" b="1" dirty="0"/>
              <a:t>2. Prepare</a:t>
            </a:r>
          </a:p>
          <a:p>
            <a:pPr lvl="1"/>
            <a:r>
              <a:rPr lang="en-US" b="1" dirty="0"/>
              <a:t>Purpose</a:t>
            </a:r>
            <a:r>
              <a:rPr lang="en-US" dirty="0"/>
              <a:t>: Plan the project, define governance, and set up environments.</a:t>
            </a:r>
          </a:p>
          <a:p>
            <a:pPr>
              <a:buNone/>
            </a:pPr>
            <a:r>
              <a:rPr lang="en-US" sz="1800" b="1" dirty="0"/>
              <a:t>3. Explore</a:t>
            </a:r>
          </a:p>
          <a:p>
            <a:pPr lvl="1"/>
            <a:r>
              <a:rPr lang="en-US" b="1" dirty="0"/>
              <a:t>Purpose</a:t>
            </a:r>
            <a:r>
              <a:rPr lang="en-US" dirty="0"/>
              <a:t>: Perform </a:t>
            </a:r>
            <a:r>
              <a:rPr lang="en-US" b="1" dirty="0"/>
              <a:t>Fit-to-Standard</a:t>
            </a:r>
            <a:r>
              <a:rPr lang="en-US" dirty="0"/>
              <a:t> workshops and validate the solution against business needs.</a:t>
            </a:r>
          </a:p>
          <a:p>
            <a:pPr>
              <a:buNone/>
            </a:pPr>
            <a:r>
              <a:rPr lang="en-US" sz="1800" b="1" dirty="0"/>
              <a:t>4. Realize</a:t>
            </a:r>
          </a:p>
          <a:p>
            <a:pPr lvl="1"/>
            <a:r>
              <a:rPr lang="en-US" b="1" dirty="0"/>
              <a:t>Purpose</a:t>
            </a:r>
            <a:r>
              <a:rPr lang="en-US" dirty="0"/>
              <a:t>: Configure, develop, and test the solution in iterative cycles.</a:t>
            </a:r>
          </a:p>
          <a:p>
            <a:pPr>
              <a:buNone/>
            </a:pPr>
            <a:r>
              <a:rPr lang="en-US" sz="1800" b="1" dirty="0"/>
              <a:t>5. Deploy</a:t>
            </a:r>
          </a:p>
          <a:p>
            <a:pPr lvl="1"/>
            <a:r>
              <a:rPr lang="en-US" b="1" dirty="0"/>
              <a:t>Purpose</a:t>
            </a:r>
            <a:r>
              <a:rPr lang="en-US" dirty="0"/>
              <a:t>: Prepare for production cutover and go-live.</a:t>
            </a:r>
          </a:p>
          <a:p>
            <a:pPr>
              <a:buNone/>
            </a:pPr>
            <a:r>
              <a:rPr lang="en-US" sz="1800" b="1" dirty="0"/>
              <a:t>6. Run</a:t>
            </a:r>
          </a:p>
          <a:p>
            <a:pPr lvl="1"/>
            <a:r>
              <a:rPr lang="en-US" b="1" dirty="0"/>
              <a:t>Purpose</a:t>
            </a:r>
            <a:r>
              <a:rPr lang="en-US" dirty="0"/>
              <a:t>: Operate, monitor, and optimize the live system.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173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61F-061C-AE97-3DB9-C4A19A53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07EC-76B5-292C-2ABA-B7806E0D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linear and sequential project management approach where each phase must be completed before moving to the next.</a:t>
            </a:r>
          </a:p>
          <a:p>
            <a:r>
              <a:rPr lang="en-US" b="1" dirty="0">
                <a:solidFill>
                  <a:schemeClr val="tx1"/>
                </a:solidFill>
              </a:rPr>
              <a:t>Phases: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Requirement Analysis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System Design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Implementation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Deployment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Maintenance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Waterfall Model In Software Engineering: First SDLC Models">
            <a:extLst>
              <a:ext uri="{FF2B5EF4-FFF2-40B4-BE49-F238E27FC236}">
                <a16:creationId xmlns:a16="http://schemas.microsoft.com/office/drawing/2014/main" id="{34419990-F577-8BE2-28C6-6BB67B5CD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122" y="2711695"/>
            <a:ext cx="4083294" cy="26792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5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A3D1-B00E-617D-149F-C42E7AA0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C103-91FD-01D9-961D-6A9A90A9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Advantages: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Simple and structured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Well-documented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Suitable for projects with clear, fixed requirements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Disadvantages: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Inflexible to changes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High risk and uncertainty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Late detection of issues (only in testing phase)</a:t>
            </a:r>
          </a:p>
        </p:txBody>
      </p:sp>
    </p:spTree>
    <p:extLst>
      <p:ext uri="{BB962C8B-B14F-4D97-AF65-F5344CB8AC3E}">
        <p14:creationId xmlns:p14="http://schemas.microsoft.com/office/powerpoint/2010/main" val="73751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C72A-5A48-6376-BAB9-67BC413B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D0D2-1705-2042-F367-CEE40DD7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 iterative and incremental approach. Development is broken into small cycles called sprints, encouraging collaboration and adaptability.</a:t>
            </a:r>
          </a:p>
          <a:p>
            <a:r>
              <a:rPr lang="en-US" b="1" dirty="0">
                <a:solidFill>
                  <a:schemeClr val="tx1"/>
                </a:solidFill>
              </a:rPr>
              <a:t>Phases (Repeated in Sprints)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Plan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Design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Develop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Review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pic>
        <p:nvPicPr>
          <p:cNvPr id="2050" name="Picture 2" descr="Agile Methodology. What is Agile? | by Udara Abeythilake | Medium">
            <a:extLst>
              <a:ext uri="{FF2B5EF4-FFF2-40B4-BE49-F238E27FC236}">
                <a16:creationId xmlns:a16="http://schemas.microsoft.com/office/drawing/2014/main" id="{588CCAC7-0827-8E78-B189-E5FA8B6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76" y="2304563"/>
            <a:ext cx="5077803" cy="363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51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E5DC-5C00-4D15-1B92-D819D62D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2E9C-9508-6B50-974C-1ED8C311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Advantages:</a:t>
            </a:r>
          </a:p>
          <a:p>
            <a:pPr lvl="1"/>
            <a:r>
              <a:rPr lang="en-US" dirty="0"/>
              <a:t>High flexibility and adaptability</a:t>
            </a:r>
          </a:p>
          <a:p>
            <a:pPr lvl="1"/>
            <a:r>
              <a:rPr lang="en-US" dirty="0"/>
              <a:t>Continuous feedback and improvements</a:t>
            </a:r>
          </a:p>
          <a:p>
            <a:pPr lvl="1"/>
            <a:r>
              <a:rPr lang="en-US" dirty="0"/>
              <a:t>Faster delivery of working product</a:t>
            </a:r>
          </a:p>
          <a:p>
            <a:endParaRPr lang="en-US" dirty="0"/>
          </a:p>
          <a:p>
            <a:r>
              <a:rPr lang="en-US" b="1" dirty="0"/>
              <a:t>Disadvantages:</a:t>
            </a:r>
          </a:p>
          <a:p>
            <a:pPr lvl="1"/>
            <a:r>
              <a:rPr lang="en-US" dirty="0"/>
              <a:t>Requires frequent customer involvement</a:t>
            </a:r>
          </a:p>
          <a:p>
            <a:pPr lvl="1"/>
            <a:r>
              <a:rPr lang="en-US" dirty="0"/>
              <a:t>Less predictability</a:t>
            </a:r>
          </a:p>
          <a:p>
            <a:pPr lvl="1"/>
            <a:r>
              <a:rPr lang="en-US" dirty="0"/>
              <a:t>Can become chaotic without proper discipline</a:t>
            </a:r>
          </a:p>
        </p:txBody>
      </p:sp>
      <p:pic>
        <p:nvPicPr>
          <p:cNvPr id="3074" name="Picture 2" descr="SDLC Agile Model-The Best Choice For Software Development">
            <a:extLst>
              <a:ext uri="{FF2B5EF4-FFF2-40B4-BE49-F238E27FC236}">
                <a16:creationId xmlns:a16="http://schemas.microsoft.com/office/drawing/2014/main" id="{9F63E5E6-F3C9-B897-20FE-43B606B61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0" b="9276"/>
          <a:stretch/>
        </p:blipFill>
        <p:spPr bwMode="auto">
          <a:xfrm>
            <a:off x="6196184" y="1580050"/>
            <a:ext cx="5429250" cy="31150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798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128</TotalTime>
  <Words>1049</Words>
  <Application>Microsoft Office PowerPoint</Application>
  <PresentationFormat>Widescreen</PresentationFormat>
  <Paragraphs>161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Calisto MT</vt:lpstr>
      <vt:lpstr>Wingdings 2</vt:lpstr>
      <vt:lpstr>Slate</vt:lpstr>
      <vt:lpstr>ASSIGNMENT</vt:lpstr>
      <vt:lpstr>SAP Activate</vt:lpstr>
      <vt:lpstr>Continued…</vt:lpstr>
      <vt:lpstr>PowerPoint Presentation</vt:lpstr>
      <vt:lpstr>SAP Activate: Phases &amp; Scenarios</vt:lpstr>
      <vt:lpstr>Waterfall Model</vt:lpstr>
      <vt:lpstr>Continued…</vt:lpstr>
      <vt:lpstr>Agile</vt:lpstr>
      <vt:lpstr>Continued…</vt:lpstr>
      <vt:lpstr>PowerPoint Presentation</vt:lpstr>
      <vt:lpstr>SAP-Recommended Methodology for  On-Prem to Cloud Migration</vt:lpstr>
      <vt:lpstr>Migration &amp; Conversion</vt:lpstr>
      <vt:lpstr>What Are the Tools Used for Migration and Conversion?</vt:lpstr>
      <vt:lpstr>Continued…</vt:lpstr>
      <vt:lpstr>Difference Between Migration and Conversion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Vinish S</dc:creator>
  <cp:lastModifiedBy>Vinish S</cp:lastModifiedBy>
  <cp:revision>1</cp:revision>
  <dcterms:created xsi:type="dcterms:W3CDTF">2025-04-23T04:14:59Z</dcterms:created>
  <dcterms:modified xsi:type="dcterms:W3CDTF">2025-04-23T06:24:23Z</dcterms:modified>
</cp:coreProperties>
</file>