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56" r:id="rId5"/>
    <p:sldId id="277" r:id="rId6"/>
    <p:sldId id="285" r:id="rId7"/>
    <p:sldId id="286" r:id="rId8"/>
    <p:sldId id="278" r:id="rId9"/>
    <p:sldId id="279" r:id="rId10"/>
    <p:sldId id="280" r:id="rId11"/>
    <p:sldId id="281" r:id="rId12"/>
    <p:sldId id="282" r:id="rId13"/>
    <p:sldId id="284" r:id="rId14"/>
    <p:sldId id="28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70EC1AF4-3D16-4886-ABE3-7E08C062D8D0}"/>
    <pc:docChg chg="undo redo custSel addSld delSld modSld sldOrd">
      <pc:chgData name="Vinish S" userId="a68afebe86b6ddf7" providerId="LiveId" clId="{70EC1AF4-3D16-4886-ABE3-7E08C062D8D0}" dt="2025-04-26T07:36:54.265" v="317" actId="47"/>
      <pc:docMkLst>
        <pc:docMk/>
      </pc:docMkLst>
      <pc:sldChg chg="addSp delSp modSp add del mod modShow">
        <pc:chgData name="Vinish S" userId="a68afebe86b6ddf7" providerId="LiveId" clId="{70EC1AF4-3D16-4886-ABE3-7E08C062D8D0}" dt="2025-04-26T07:36:54.265" v="317" actId="47"/>
        <pc:sldMkLst>
          <pc:docMk/>
          <pc:sldMk cId="1401741552" sldId="277"/>
        </pc:sldMkLst>
      </pc:sldChg>
      <pc:sldChg chg="addSp modSp add mod">
        <pc:chgData name="Vinish S" userId="a68afebe86b6ddf7" providerId="LiveId" clId="{70EC1AF4-3D16-4886-ABE3-7E08C062D8D0}" dt="2025-04-24T04:15:42.499" v="123" actId="114"/>
        <pc:sldMkLst>
          <pc:docMk/>
          <pc:sldMk cId="3288859911" sldId="278"/>
        </pc:sldMkLst>
        <pc:spChg chg="mod">
          <ac:chgData name="Vinish S" userId="a68afebe86b6ddf7" providerId="LiveId" clId="{70EC1AF4-3D16-4886-ABE3-7E08C062D8D0}" dt="2025-04-24T04:12:59.406" v="84" actId="11"/>
          <ac:spMkLst>
            <pc:docMk/>
            <pc:sldMk cId="3288859911" sldId="278"/>
            <ac:spMk id="2" creationId="{13446D04-0128-061D-9C03-057FB81E524E}"/>
          </ac:spMkLst>
        </pc:spChg>
        <pc:spChg chg="mod">
          <ac:chgData name="Vinish S" userId="a68afebe86b6ddf7" providerId="LiveId" clId="{70EC1AF4-3D16-4886-ABE3-7E08C062D8D0}" dt="2025-04-24T04:15:42.499" v="123" actId="114"/>
          <ac:spMkLst>
            <pc:docMk/>
            <pc:sldMk cId="3288859911" sldId="278"/>
            <ac:spMk id="11" creationId="{F3A6151D-3DC4-A18F-47DA-B9064BB634D2}"/>
          </ac:spMkLst>
        </pc:spChg>
      </pc:sldChg>
      <pc:sldChg chg="modSp add mod">
        <pc:chgData name="Vinish S" userId="a68afebe86b6ddf7" providerId="LiveId" clId="{70EC1AF4-3D16-4886-ABE3-7E08C062D8D0}" dt="2025-04-24T04:18:08.804" v="150" actId="948"/>
        <pc:sldMkLst>
          <pc:docMk/>
          <pc:sldMk cId="1980243552" sldId="279"/>
        </pc:sldMkLst>
        <pc:spChg chg="mod">
          <ac:chgData name="Vinish S" userId="a68afebe86b6ddf7" providerId="LiveId" clId="{70EC1AF4-3D16-4886-ABE3-7E08C062D8D0}" dt="2025-04-24T04:13:54.179" v="110" actId="6549"/>
          <ac:spMkLst>
            <pc:docMk/>
            <pc:sldMk cId="1980243552" sldId="279"/>
            <ac:spMk id="2" creationId="{08D17BFA-8A57-1E85-ADE7-AF54FFBE321E}"/>
          </ac:spMkLst>
        </pc:spChg>
        <pc:spChg chg="mod">
          <ac:chgData name="Vinish S" userId="a68afebe86b6ddf7" providerId="LiveId" clId="{70EC1AF4-3D16-4886-ABE3-7E08C062D8D0}" dt="2025-04-24T04:18:08.804" v="150" actId="948"/>
          <ac:spMkLst>
            <pc:docMk/>
            <pc:sldMk cId="1980243552" sldId="279"/>
            <ac:spMk id="11" creationId="{925DFCEB-C8A7-2B6F-FACF-6105B53CADC7}"/>
          </ac:spMkLst>
        </pc:spChg>
      </pc:sldChg>
      <pc:sldChg chg="addSp modSp add mod">
        <pc:chgData name="Vinish S" userId="a68afebe86b6ddf7" providerId="LiveId" clId="{70EC1AF4-3D16-4886-ABE3-7E08C062D8D0}" dt="2025-04-24T04:18:16.926" v="153" actId="207"/>
        <pc:sldMkLst>
          <pc:docMk/>
          <pc:sldMk cId="3251823176" sldId="280"/>
        </pc:sldMkLst>
        <pc:spChg chg="mod">
          <ac:chgData name="Vinish S" userId="a68afebe86b6ddf7" providerId="LiveId" clId="{70EC1AF4-3D16-4886-ABE3-7E08C062D8D0}" dt="2025-04-24T04:16:18.627" v="131" actId="6549"/>
          <ac:spMkLst>
            <pc:docMk/>
            <pc:sldMk cId="3251823176" sldId="280"/>
            <ac:spMk id="2" creationId="{FE7AC2A0-2B9B-5DC7-DDD0-C6CE4DCA1CDB}"/>
          </ac:spMkLst>
        </pc:spChg>
        <pc:spChg chg="mod">
          <ac:chgData name="Vinish S" userId="a68afebe86b6ddf7" providerId="LiveId" clId="{70EC1AF4-3D16-4886-ABE3-7E08C062D8D0}" dt="2025-04-24T04:18:16.926" v="153" actId="207"/>
          <ac:spMkLst>
            <pc:docMk/>
            <pc:sldMk cId="3251823176" sldId="280"/>
            <ac:spMk id="11" creationId="{609E257B-1F7D-B977-A381-C1B3F9B0D061}"/>
          </ac:spMkLst>
        </pc:spChg>
      </pc:sldChg>
      <pc:sldChg chg="modSp add mod">
        <pc:chgData name="Vinish S" userId="a68afebe86b6ddf7" providerId="LiveId" clId="{70EC1AF4-3D16-4886-ABE3-7E08C062D8D0}" dt="2025-04-24T04:20:05.233" v="171" actId="114"/>
        <pc:sldMkLst>
          <pc:docMk/>
          <pc:sldMk cId="1972812924" sldId="281"/>
        </pc:sldMkLst>
        <pc:spChg chg="mod">
          <ac:chgData name="Vinish S" userId="a68afebe86b6ddf7" providerId="LiveId" clId="{70EC1AF4-3D16-4886-ABE3-7E08C062D8D0}" dt="2025-04-24T04:18:46.012" v="158" actId="20577"/>
          <ac:spMkLst>
            <pc:docMk/>
            <pc:sldMk cId="1972812924" sldId="281"/>
            <ac:spMk id="2" creationId="{913C9863-3156-5370-3A5F-494401B1164E}"/>
          </ac:spMkLst>
        </pc:spChg>
        <pc:spChg chg="mod">
          <ac:chgData name="Vinish S" userId="a68afebe86b6ddf7" providerId="LiveId" clId="{70EC1AF4-3D16-4886-ABE3-7E08C062D8D0}" dt="2025-04-24T04:20:05.233" v="171" actId="114"/>
          <ac:spMkLst>
            <pc:docMk/>
            <pc:sldMk cId="1972812924" sldId="281"/>
            <ac:spMk id="11" creationId="{DD27261C-C42A-B9A5-FCA2-C18BA7939E92}"/>
          </ac:spMkLst>
        </pc:spChg>
      </pc:sldChg>
      <pc:sldChg chg="modSp add mod">
        <pc:chgData name="Vinish S" userId="a68afebe86b6ddf7" providerId="LiveId" clId="{70EC1AF4-3D16-4886-ABE3-7E08C062D8D0}" dt="2025-04-24T04:23:00.197" v="221" actId="33524"/>
        <pc:sldMkLst>
          <pc:docMk/>
          <pc:sldMk cId="504119975" sldId="282"/>
        </pc:sldMkLst>
        <pc:spChg chg="mod">
          <ac:chgData name="Vinish S" userId="a68afebe86b6ddf7" providerId="LiveId" clId="{70EC1AF4-3D16-4886-ABE3-7E08C062D8D0}" dt="2025-04-24T04:21:34.672" v="173"/>
          <ac:spMkLst>
            <pc:docMk/>
            <pc:sldMk cId="504119975" sldId="282"/>
            <ac:spMk id="2" creationId="{C74E5A70-0599-45F0-1A0B-B9DE7F8D2C46}"/>
          </ac:spMkLst>
        </pc:spChg>
        <pc:spChg chg="mod">
          <ac:chgData name="Vinish S" userId="a68afebe86b6ddf7" providerId="LiveId" clId="{70EC1AF4-3D16-4886-ABE3-7E08C062D8D0}" dt="2025-04-24T04:23:00.197" v="221" actId="33524"/>
          <ac:spMkLst>
            <pc:docMk/>
            <pc:sldMk cId="504119975" sldId="282"/>
            <ac:spMk id="11" creationId="{5BCE3992-1110-F280-0981-D825BEB05B24}"/>
          </ac:spMkLst>
        </pc:spChg>
      </pc:sldChg>
      <pc:sldChg chg="modSp add mod ord">
        <pc:chgData name="Vinish S" userId="a68afebe86b6ddf7" providerId="LiveId" clId="{70EC1AF4-3D16-4886-ABE3-7E08C062D8D0}" dt="2025-04-24T04:22:43.586" v="219" actId="20577"/>
        <pc:sldMkLst>
          <pc:docMk/>
          <pc:sldMk cId="1329058195" sldId="283"/>
        </pc:sldMkLst>
        <pc:spChg chg="mod">
          <ac:chgData name="Vinish S" userId="a68afebe86b6ddf7" providerId="LiveId" clId="{70EC1AF4-3D16-4886-ABE3-7E08C062D8D0}" dt="2025-04-24T04:22:34.728" v="197" actId="20577"/>
          <ac:spMkLst>
            <pc:docMk/>
            <pc:sldMk cId="1329058195" sldId="283"/>
            <ac:spMk id="2" creationId="{A75C4A0B-A5A2-1068-582C-938654163CCA}"/>
          </ac:spMkLst>
        </pc:spChg>
        <pc:spChg chg="mod">
          <ac:chgData name="Vinish S" userId="a68afebe86b6ddf7" providerId="LiveId" clId="{70EC1AF4-3D16-4886-ABE3-7E08C062D8D0}" dt="2025-04-24T04:22:43.586" v="219" actId="20577"/>
          <ac:spMkLst>
            <pc:docMk/>
            <pc:sldMk cId="1329058195" sldId="283"/>
            <ac:spMk id="3" creationId="{0B5414B9-2B53-A4D0-9DA1-5F18E4B6737F}"/>
          </ac:spMkLst>
        </pc:spChg>
      </pc:sldChg>
      <pc:sldChg chg="modSp add mod">
        <pc:chgData name="Vinish S" userId="a68afebe86b6ddf7" providerId="LiveId" clId="{70EC1AF4-3D16-4886-ABE3-7E08C062D8D0}" dt="2025-04-24T04:26:06.457" v="240" actId="113"/>
        <pc:sldMkLst>
          <pc:docMk/>
          <pc:sldMk cId="1448332344" sldId="284"/>
        </pc:sldMkLst>
        <pc:spChg chg="mod">
          <ac:chgData name="Vinish S" userId="a68afebe86b6ddf7" providerId="LiveId" clId="{70EC1AF4-3D16-4886-ABE3-7E08C062D8D0}" dt="2025-04-24T04:25:19.869" v="226" actId="14100"/>
          <ac:spMkLst>
            <pc:docMk/>
            <pc:sldMk cId="1448332344" sldId="284"/>
            <ac:spMk id="2" creationId="{07AA7881-2A59-AA95-E1C8-D15FF25D472F}"/>
          </ac:spMkLst>
        </pc:spChg>
        <pc:spChg chg="mod">
          <ac:chgData name="Vinish S" userId="a68afebe86b6ddf7" providerId="LiveId" clId="{70EC1AF4-3D16-4886-ABE3-7E08C062D8D0}" dt="2025-04-24T04:26:06.457" v="240" actId="113"/>
          <ac:spMkLst>
            <pc:docMk/>
            <pc:sldMk cId="1448332344" sldId="284"/>
            <ac:spMk id="11" creationId="{F1B40CEB-24C9-9C66-5CDD-2991A4E79C3D}"/>
          </ac:spMkLst>
        </pc:spChg>
      </pc:sldChg>
      <pc:sldChg chg="modSp add mod">
        <pc:chgData name="Vinish S" userId="a68afebe86b6ddf7" providerId="LiveId" clId="{70EC1AF4-3D16-4886-ABE3-7E08C062D8D0}" dt="2025-04-24T04:39:21.105" v="285" actId="113"/>
        <pc:sldMkLst>
          <pc:docMk/>
          <pc:sldMk cId="1422225886" sldId="285"/>
        </pc:sldMkLst>
        <pc:spChg chg="mod">
          <ac:chgData name="Vinish S" userId="a68afebe86b6ddf7" providerId="LiveId" clId="{70EC1AF4-3D16-4886-ABE3-7E08C062D8D0}" dt="2025-04-24T04:39:21.105" v="285" actId="113"/>
          <ac:spMkLst>
            <pc:docMk/>
            <pc:sldMk cId="1422225886" sldId="285"/>
            <ac:spMk id="11" creationId="{ED4ECA6A-6685-3637-C96A-36736C8EFA2F}"/>
          </ac:spMkLst>
        </pc:spChg>
      </pc:sldChg>
      <pc:sldChg chg="addSp modSp new mod modShow">
        <pc:chgData name="Vinish S" userId="a68afebe86b6ddf7" providerId="LiveId" clId="{70EC1AF4-3D16-4886-ABE3-7E08C062D8D0}" dt="2025-04-26T07:32:17.246" v="315" actId="1076"/>
        <pc:sldMkLst>
          <pc:docMk/>
          <pc:sldMk cId="313784764" sldId="286"/>
        </pc:sldMkLst>
        <pc:picChg chg="add mod">
          <ac:chgData name="Vinish S" userId="a68afebe86b6ddf7" providerId="LiveId" clId="{70EC1AF4-3D16-4886-ABE3-7E08C062D8D0}" dt="2025-04-26T07:32:15.585" v="314" actId="1076"/>
          <ac:picMkLst>
            <pc:docMk/>
            <pc:sldMk cId="313784764" sldId="286"/>
            <ac:picMk id="4098" creationId="{512FF6B7-0557-7231-89D8-E6942AC2B7B0}"/>
          </ac:picMkLst>
        </pc:picChg>
        <pc:picChg chg="add mod">
          <ac:chgData name="Vinish S" userId="a68afebe86b6ddf7" providerId="LiveId" clId="{70EC1AF4-3D16-4886-ABE3-7E08C062D8D0}" dt="2025-04-26T07:32:17.246" v="315" actId="1076"/>
          <ac:picMkLst>
            <pc:docMk/>
            <pc:sldMk cId="313784764" sldId="286"/>
            <ac:picMk id="4100" creationId="{B0974DB0-6877-D988-0302-037A557FC3A6}"/>
          </ac:picMkLst>
        </pc:picChg>
      </pc:sldChg>
      <pc:sldChg chg="addSp modSp new del">
        <pc:chgData name="Vinish S" userId="a68afebe86b6ddf7" providerId="LiveId" clId="{70EC1AF4-3D16-4886-ABE3-7E08C062D8D0}" dt="2025-04-24T04:46:13.053" v="293" actId="680"/>
        <pc:sldMkLst>
          <pc:docMk/>
          <pc:sldMk cId="1358895512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23-04-25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40BC00-BF12-8E9F-F5A5-421B4B7EE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7881-2A59-AA95-E1C8-D15FF25D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Key Transactions for Dump Analysis and Resolution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40CEB-24C9-9C66-5CDD-2991A4E79C3D}"/>
              </a:ext>
            </a:extLst>
          </p:cNvPr>
          <p:cNvSpPr txBox="1"/>
          <p:nvPr/>
        </p:nvSpPr>
        <p:spPr>
          <a:xfrm>
            <a:off x="1090568" y="1925441"/>
            <a:ext cx="10077303" cy="420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ST22</a:t>
            </a:r>
            <a:r>
              <a:rPr lang="en-US" dirty="0"/>
              <a:t>: Analyze ABAP runtime errors (dumps).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SM21</a:t>
            </a:r>
            <a:r>
              <a:rPr lang="en-US" dirty="0"/>
              <a:t>: View system logs for additional context.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SM50/SM66</a:t>
            </a:r>
            <a:r>
              <a:rPr lang="en-US" dirty="0"/>
              <a:t>: Monitor work processes and system load.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ST06</a:t>
            </a:r>
            <a:r>
              <a:rPr lang="en-US" dirty="0"/>
              <a:t>: Check OS-level resource usage (CPU, memory, disk).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SE80/SE38</a:t>
            </a:r>
            <a:r>
              <a:rPr lang="en-US" dirty="0"/>
              <a:t>: Debug and correct ABAP programs.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SM59</a:t>
            </a:r>
            <a:r>
              <a:rPr lang="en-US" dirty="0"/>
              <a:t>: Manage RFC connections.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SM37</a:t>
            </a:r>
            <a:r>
              <a:rPr lang="en-US" dirty="0"/>
              <a:t>: Monitor background jobs.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SM12</a:t>
            </a:r>
            <a:r>
              <a:rPr lang="en-US" dirty="0"/>
              <a:t>: Check and resolve lock entries.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DB02/ST04</a:t>
            </a:r>
            <a:r>
              <a:rPr lang="en-US" dirty="0"/>
              <a:t>: Monitor database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RZ10/RZ11</a:t>
            </a:r>
            <a:r>
              <a:rPr lang="en-US" dirty="0"/>
              <a:t>: Manage system profile parameters.</a:t>
            </a:r>
          </a:p>
        </p:txBody>
      </p:sp>
    </p:spTree>
    <p:extLst>
      <p:ext uri="{BB962C8B-B14F-4D97-AF65-F5344CB8AC3E}">
        <p14:creationId xmlns:p14="http://schemas.microsoft.com/office/powerpoint/2010/main" val="144833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36596-5AC6-8848-38F6-5D1E091C2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70928A-331A-D11C-3B39-1C51CD1E6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E6727-9730-A356-47DD-ABF34754D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5971BE3-632D-01D6-6270-466F440D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C4A0B-A5A2-1068-582C-938654163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414B9-2B53-A4D0-9DA1-5F18E4B67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Presented by S. Vinish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4FDF52-1DB2-9787-1526-A175C4DE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5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Dumps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12C508-5270-3052-3D54-97EB13F6FD5F}"/>
              </a:ext>
            </a:extLst>
          </p:cNvPr>
          <p:cNvSpPr txBox="1"/>
          <p:nvPr/>
        </p:nvSpPr>
        <p:spPr>
          <a:xfrm>
            <a:off x="1024128" y="2070095"/>
            <a:ext cx="9720071" cy="420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"</a:t>
            </a:r>
            <a:r>
              <a:rPr lang="en-US" b="1" dirty="0"/>
              <a:t>dump</a:t>
            </a:r>
            <a:r>
              <a:rPr lang="en-US" dirty="0"/>
              <a:t>" refers to a runtime error that causes the system to terminate a program and generate a detailed error report called a Short Dump or ABAP Runtime Error.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These dumps are logged in the SAP system and can be analyzed using: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T-code: </a:t>
            </a:r>
            <a:r>
              <a:rPr lang="en-US" b="1" dirty="0"/>
              <a:t>ST22</a:t>
            </a:r>
            <a:r>
              <a:rPr lang="en-US" dirty="0"/>
              <a:t> (ABAP Runtime Error Analysis).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Types of dumps: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Internal errors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Installation and environment dumps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Resource related error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Error in application program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Dumps related to sap basis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AE162-E23D-BA68-4395-CA7B3B06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6DF3-FE43-7FF4-790C-81A12B6F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Dumps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ECA6A-6685-3637-C96A-36736C8EFA2F}"/>
              </a:ext>
            </a:extLst>
          </p:cNvPr>
          <p:cNvSpPr txBox="1"/>
          <p:nvPr/>
        </p:nvSpPr>
        <p:spPr>
          <a:xfrm>
            <a:off x="1024128" y="1885537"/>
            <a:ext cx="9720071" cy="461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b="1" dirty="0"/>
              <a:t>dump</a:t>
            </a:r>
            <a:r>
              <a:rPr lang="en-US" dirty="0"/>
              <a:t> is an automatic </a:t>
            </a:r>
            <a:r>
              <a:rPr lang="en-US" b="1" dirty="0"/>
              <a:t>error log</a:t>
            </a:r>
            <a:r>
              <a:rPr lang="en-US" dirty="0"/>
              <a:t> generated by the SAP system when an </a:t>
            </a:r>
            <a:r>
              <a:rPr lang="en-US" b="1" dirty="0"/>
              <a:t>ABAP program crashes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It provides technical details about the error, such as: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Error type, Error message, Program name, Line number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Variable values at the time of the error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You can view dumps using </a:t>
            </a:r>
            <a:r>
              <a:rPr lang="en-US" b="1" dirty="0"/>
              <a:t>T-Code ST22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Types of dumps: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Internal errors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Installation and environment dumps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Resource related error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Error in application program</a:t>
            </a:r>
          </a:p>
          <a:p>
            <a:pPr marL="857250" lvl="1" indent="-400050">
              <a:lnSpc>
                <a:spcPct val="150000"/>
              </a:lnSpc>
              <a:buFont typeface="+mj-lt"/>
              <a:buAutoNum type="romanLcPeriod"/>
            </a:pPr>
            <a:r>
              <a:rPr lang="en-US" dirty="0"/>
              <a:t>Dumps related to sap basis</a:t>
            </a:r>
          </a:p>
        </p:txBody>
      </p:sp>
    </p:spTree>
    <p:extLst>
      <p:ext uri="{BB962C8B-B14F-4D97-AF65-F5344CB8AC3E}">
        <p14:creationId xmlns:p14="http://schemas.microsoft.com/office/powerpoint/2010/main" val="1422225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ips for improved short dump analysis in ST22 – Saptechnicalguru.com">
            <a:extLst>
              <a:ext uri="{FF2B5EF4-FFF2-40B4-BE49-F238E27FC236}">
                <a16:creationId xmlns:a16="http://schemas.microsoft.com/office/drawing/2014/main" id="{512FF6B7-0557-7231-89D8-E6942AC2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77" y="80090"/>
            <a:ext cx="8011486" cy="3023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olved: Short Dump and no syntax error - SAP Community">
            <a:extLst>
              <a:ext uri="{FF2B5EF4-FFF2-40B4-BE49-F238E27FC236}">
                <a16:creationId xmlns:a16="http://schemas.microsoft.com/office/drawing/2014/main" id="{B0974DB0-6877-D988-0302-037A557F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62" y="3227756"/>
            <a:ext cx="6140479" cy="3630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2C539-0650-BD22-C3B5-FEBCB80E8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6D04-0128-061D-9C03-057FB81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Internal dumps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6151D-3DC4-A18F-47DA-B9064BB634D2}"/>
              </a:ext>
            </a:extLst>
          </p:cNvPr>
          <p:cNvSpPr txBox="1"/>
          <p:nvPr/>
        </p:nvSpPr>
        <p:spPr>
          <a:xfrm>
            <a:off x="1024128" y="2084832"/>
            <a:ext cx="10384900" cy="378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Description:</a:t>
            </a:r>
            <a:r>
              <a:rPr lang="en-US" dirty="0"/>
              <a:t> These dumps occur due to issues within the SAP kernel or core system components.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They are typically caused by bugs, inconsistencies, or unexpected behavior in the SAP system's internal logic.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Common Causes: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SAP kernel bugs or outdated kernel versions.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Memory corruption or invalid data processing.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Issues with database connectivity or internal system tables.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Examples: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SYSTEM_NO_MEMORY</a:t>
            </a:r>
            <a:r>
              <a:rPr lang="en-US" dirty="0"/>
              <a:t>: Memory allocation failure.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TABLE_INVALID_INDEX</a:t>
            </a:r>
            <a:r>
              <a:rPr lang="en-US" i="1" dirty="0"/>
              <a:t>:</a:t>
            </a:r>
            <a:r>
              <a:rPr lang="en-US" dirty="0"/>
              <a:t> Accessing an invalid table index.</a:t>
            </a:r>
          </a:p>
        </p:txBody>
      </p:sp>
    </p:spTree>
    <p:extLst>
      <p:ext uri="{BB962C8B-B14F-4D97-AF65-F5344CB8AC3E}">
        <p14:creationId xmlns:p14="http://schemas.microsoft.com/office/powerpoint/2010/main" val="328885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41BCBB-35AF-5543-0417-A180FB4B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7BFA-8A57-1E85-ADE7-AF54FFBE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Installation and Environment dumps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DFCEB-C8A7-2B6F-FACF-6105B53CADC7}"/>
              </a:ext>
            </a:extLst>
          </p:cNvPr>
          <p:cNvSpPr txBox="1"/>
          <p:nvPr/>
        </p:nvSpPr>
        <p:spPr>
          <a:xfrm>
            <a:off x="1024128" y="2084832"/>
            <a:ext cx="10384900" cy="420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Description:</a:t>
            </a:r>
            <a:r>
              <a:rPr lang="en-US" dirty="0"/>
              <a:t> These dumps are related to issues in the SAP system setup, configuration, or environment, such as incorrect installations, missing dependencies, or incompatible hardware/software.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Common Causes: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Incorrect or incomplete SAP installation.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Missing or misconfigured environment variables (e.g., PATH, JAVA_HOME).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Incompatible operating system or database versions.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Insufficient disk space or file system permissions.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Examples: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SYSTEM_CORE_DUMPED</a:t>
            </a:r>
            <a:r>
              <a:rPr lang="en-US" dirty="0"/>
              <a:t>: System crash due to environment issues.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DBIF_RSQL_SQL_ERROR</a:t>
            </a:r>
            <a:r>
              <a:rPr lang="en-US" dirty="0"/>
              <a:t>: Database connection failure during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98024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B1F48-1FE8-0BA5-49E3-27269595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C2A0-2B9B-5DC7-DDD0-C6CE4DCA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Resource-Related Errors/dumps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E257B-1F7D-B977-A381-C1B3F9B0D061}"/>
              </a:ext>
            </a:extLst>
          </p:cNvPr>
          <p:cNvSpPr txBox="1"/>
          <p:nvPr/>
        </p:nvSpPr>
        <p:spPr>
          <a:xfrm>
            <a:off x="782972" y="1925441"/>
            <a:ext cx="10384900" cy="461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Description:</a:t>
            </a:r>
            <a:r>
              <a:rPr lang="en-US" dirty="0"/>
              <a:t> These dumps occur when the SAP system runs out of critical resources like memory, CPU, disk space, or work processes.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Common Causes: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Insufficient memory allocation (e.g., low heap memory, paging space).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High system load or too many active users/processes.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Insufficient disk space for logs or temporary files.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Overloaded work processes (e.g., DIA, BTC, or UPD processes).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Examples: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TSV_TNEW_PAGE_ALLOC_FAILED</a:t>
            </a:r>
            <a:r>
              <a:rPr lang="en-US" dirty="0"/>
              <a:t>: Memory allocation failure for internal tables.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SYSTEM_NO_ROLL</a:t>
            </a:r>
            <a:r>
              <a:rPr lang="en-US" dirty="0"/>
              <a:t>: Roll memory exhausted.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CALL_FUNCTION_NO_DEST</a:t>
            </a:r>
            <a:r>
              <a:rPr lang="en-US" dirty="0"/>
              <a:t>: RFC destination resource issue.</a:t>
            </a:r>
          </a:p>
        </p:txBody>
      </p:sp>
    </p:spTree>
    <p:extLst>
      <p:ext uri="{BB962C8B-B14F-4D97-AF65-F5344CB8AC3E}">
        <p14:creationId xmlns:p14="http://schemas.microsoft.com/office/powerpoint/2010/main" val="325182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2E4F4-3C7E-4EDD-2572-2024FECC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9863-3156-5370-3A5F-494401B1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Errors/dumps in Application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27261C-C42A-B9A5-FCA2-C18BA7939E92}"/>
              </a:ext>
            </a:extLst>
          </p:cNvPr>
          <p:cNvSpPr txBox="1"/>
          <p:nvPr/>
        </p:nvSpPr>
        <p:spPr>
          <a:xfrm>
            <a:off x="782972" y="1925441"/>
            <a:ext cx="10384900" cy="461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Description: </a:t>
            </a:r>
            <a:r>
              <a:rPr lang="en-US" dirty="0"/>
              <a:t>These dumps are caused by issues in custom or standard ABAP programs, such as coding errors, incorrect logic, or improper handling of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Common Causes: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Syntax errors or logical errors in ABAP code.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Missing or incorrect input data validation.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Incorrect use of function modules, BAPIs, or database operations.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Incompatible changes after system upgrades.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Examples: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SYNTAX_ERROR</a:t>
            </a:r>
            <a:r>
              <a:rPr lang="en-US" dirty="0"/>
              <a:t>: Syntax error in an ABAP program.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CX_SY_ARITHMETIC_OVERFLOW</a:t>
            </a:r>
            <a:r>
              <a:rPr lang="en-US" dirty="0"/>
              <a:t>: Arithmetic overflow during calculation.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rgbClr val="FF6600"/>
                </a:solidFill>
              </a:rPr>
              <a:t>MESSAGE_TYPE_X</a:t>
            </a:r>
            <a:r>
              <a:rPr lang="en-US" dirty="0"/>
              <a:t>: Generic termination with a custom message.</a:t>
            </a:r>
          </a:p>
        </p:txBody>
      </p:sp>
    </p:spTree>
    <p:extLst>
      <p:ext uri="{BB962C8B-B14F-4D97-AF65-F5344CB8AC3E}">
        <p14:creationId xmlns:p14="http://schemas.microsoft.com/office/powerpoint/2010/main" val="1972812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3AE96-2BE9-FAE8-F69C-12D37802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5A70-0599-45F0-1A0B-B9DE7F8D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General Steps to Resolve Any Dump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E3992-1110-F280-0981-D825BEB05B24}"/>
              </a:ext>
            </a:extLst>
          </p:cNvPr>
          <p:cNvSpPr txBox="1"/>
          <p:nvPr/>
        </p:nvSpPr>
        <p:spPr>
          <a:xfrm>
            <a:off x="782972" y="1925441"/>
            <a:ext cx="10384900" cy="337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Go to </a:t>
            </a:r>
            <a:r>
              <a:rPr lang="en-US" b="1" dirty="0"/>
              <a:t>ST22</a:t>
            </a:r>
            <a:r>
              <a:rPr lang="en-US" dirty="0"/>
              <a:t> → Check today's and yesterday’s dumps.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Read the short text and long text: Focus on the ABAP Program, line number, and variables.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/>
              <a:t>Use SM21</a:t>
            </a:r>
            <a:r>
              <a:rPr lang="en-US" dirty="0"/>
              <a:t> for related system logs.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Check for any active background jobs in </a:t>
            </a:r>
            <a:r>
              <a:rPr lang="en-US" b="1" dirty="0"/>
              <a:t>SM37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Search for relevant SAP Notes using keywords and error IDs.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Debug the program in </a:t>
            </a:r>
            <a:r>
              <a:rPr lang="en-US" b="1" dirty="0"/>
              <a:t>SE38/SE80</a:t>
            </a:r>
            <a:r>
              <a:rPr lang="en-US" dirty="0"/>
              <a:t> if it’s custom.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Apply SAP Notes using </a:t>
            </a:r>
            <a:r>
              <a:rPr lang="en-US" b="1" dirty="0"/>
              <a:t>SNOTE</a:t>
            </a:r>
            <a:r>
              <a:rPr lang="en-US" dirty="0"/>
              <a:t> if a fix is available.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Consult BASIS or ABAP teams based on the type of error.</a:t>
            </a:r>
          </a:p>
        </p:txBody>
      </p:sp>
    </p:spTree>
    <p:extLst>
      <p:ext uri="{BB962C8B-B14F-4D97-AF65-F5344CB8AC3E}">
        <p14:creationId xmlns:p14="http://schemas.microsoft.com/office/powerpoint/2010/main" val="504119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66</TotalTime>
  <Words>791</Words>
  <Application>Microsoft Office PowerPoint</Application>
  <PresentationFormat>Widescreen</PresentationFormat>
  <Paragraphs>88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Tw Cen MT</vt:lpstr>
      <vt:lpstr>Tw Cen MT Condensed</vt:lpstr>
      <vt:lpstr>Wingdings</vt:lpstr>
      <vt:lpstr>Wingdings 3</vt:lpstr>
      <vt:lpstr>Integral</vt:lpstr>
      <vt:lpstr>Assignment</vt:lpstr>
      <vt:lpstr>Dumps</vt:lpstr>
      <vt:lpstr>Dumps</vt:lpstr>
      <vt:lpstr>PowerPoint Presentation</vt:lpstr>
      <vt:lpstr>Internal dumps</vt:lpstr>
      <vt:lpstr>Installation and Environment dumps</vt:lpstr>
      <vt:lpstr>Resource-Related Errors/dumps</vt:lpstr>
      <vt:lpstr>Errors/dumps in Application Program</vt:lpstr>
      <vt:lpstr>General Steps to Resolve Any Dump</vt:lpstr>
      <vt:lpstr>Key Transactions for Dump Analysis and Resolution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2025-04-24T04:05:24Z</dcterms:created>
  <dcterms:modified xsi:type="dcterms:W3CDTF">2025-04-26T07:36:54Z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