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8" r:id="rId11"/>
    <p:sldId id="269" r:id="rId12"/>
    <p:sldId id="27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D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9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2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7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27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9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6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0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8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1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5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75B3-E6B4-7BD6-515E-737DCEC2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457D3-A464-D7FF-9E33-B6F37AF8A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10-04-2025</a:t>
            </a:r>
          </a:p>
        </p:txBody>
      </p:sp>
    </p:spTree>
    <p:extLst>
      <p:ext uri="{BB962C8B-B14F-4D97-AF65-F5344CB8AC3E}">
        <p14:creationId xmlns:p14="http://schemas.microsoft.com/office/powerpoint/2010/main" val="3359733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FA97-AC95-CECB-A162-7CE9D8CC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78DCA-968A-BDF9-C40D-B1AF68744065}"/>
              </a:ext>
            </a:extLst>
          </p:cNvPr>
          <p:cNvSpPr txBox="1"/>
          <p:nvPr/>
        </p:nvSpPr>
        <p:spPr>
          <a:xfrm>
            <a:off x="1128624" y="2391232"/>
            <a:ext cx="1023103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DDoS stands for </a:t>
            </a:r>
            <a:r>
              <a:rPr lang="en-US" sz="2000" b="1" dirty="0"/>
              <a:t>Distributed Denial of Service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It is a type of cyberattack where multiple systems flood the resources of a target server, website, or network, making it slow or completely unavailable to users.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How Does DDoS Work?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Attackers use many devices (often infected computers called botnets) to send a massive amount of traffic to a target.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The target system becomes overwhelmed and cannot respond to legitimate requests.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/>
              <a:t>As a result, services crash or become inaccessible.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8194" name="Picture 2" descr="Ddos ">
            <a:extLst>
              <a:ext uri="{FF2B5EF4-FFF2-40B4-BE49-F238E27FC236}">
                <a16:creationId xmlns:a16="http://schemas.microsoft.com/office/drawing/2014/main" id="{6C62D62E-8EA7-B6C4-7C01-544DA83C4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399" y="263284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11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D79A82-8472-9F5A-5825-26E854E2EE16}"/>
              </a:ext>
            </a:extLst>
          </p:cNvPr>
          <p:cNvSpPr txBox="1"/>
          <p:nvPr/>
        </p:nvSpPr>
        <p:spPr>
          <a:xfrm>
            <a:off x="2462945" y="1136146"/>
            <a:ext cx="76705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⚠️Impact of DDoS:</a:t>
            </a:r>
            <a:endParaRPr lang="en-US" sz="2000" b="1" dirty="0"/>
          </a:p>
          <a:p>
            <a:pPr lvl="1"/>
            <a:r>
              <a:rPr lang="en-US" sz="2400" dirty="0"/>
              <a:t>📌Downtime and service interruptions.</a:t>
            </a:r>
          </a:p>
          <a:p>
            <a:pPr lvl="1"/>
            <a:r>
              <a:rPr lang="en-US" sz="2400" dirty="0"/>
              <a:t>📌Financial loss and reputation damage.</a:t>
            </a:r>
          </a:p>
          <a:p>
            <a:pPr lvl="1"/>
            <a:r>
              <a:rPr lang="en-US" sz="2400" dirty="0"/>
              <a:t>📌May be used to distract while other attacks happen.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948688-C69F-A86B-FCA5-082AD4484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69" y="1323888"/>
            <a:ext cx="1312985" cy="1312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C7E057-767E-D45D-80C5-A2CAEFF50907}"/>
              </a:ext>
            </a:extLst>
          </p:cNvPr>
          <p:cNvSpPr txBox="1"/>
          <p:nvPr/>
        </p:nvSpPr>
        <p:spPr>
          <a:xfrm>
            <a:off x="1661380" y="3940976"/>
            <a:ext cx="74386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🔍How to Prevent or Mitigate DDoS?</a:t>
            </a:r>
          </a:p>
          <a:p>
            <a:pPr lvl="1"/>
            <a:r>
              <a:rPr lang="en-US" sz="2400" dirty="0"/>
              <a:t>🛡️Use firewalls and DDoS protection services.</a:t>
            </a:r>
          </a:p>
          <a:p>
            <a:pPr lvl="1"/>
            <a:r>
              <a:rPr lang="en-US" sz="2400" dirty="0"/>
              <a:t>🛡️Deploy rate limiting and traffic filtering.</a:t>
            </a:r>
          </a:p>
          <a:p>
            <a:pPr lvl="1"/>
            <a:r>
              <a:rPr lang="en-US" sz="2400" dirty="0"/>
              <a:t>🛡️Use CDNs (like Cloudflare) to absorb large traffic.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659B5F-24DF-7CD4-21B3-D8E6457CA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258" y="3940976"/>
            <a:ext cx="1497623" cy="149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6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E888-65C7-3C0E-9598-640BA458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with SAP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43D75-A99F-E965-7B0F-369EDCF9069C}"/>
              </a:ext>
            </a:extLst>
          </p:cNvPr>
          <p:cNvSpPr txBox="1"/>
          <p:nvPr/>
        </p:nvSpPr>
        <p:spPr>
          <a:xfrm>
            <a:off x="1346805" y="2522540"/>
            <a:ext cx="9594605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🌩️ RISE with SAP – Cloud Operations Overview</a:t>
            </a:r>
            <a:endParaRPr lang="en-US" sz="2000" b="1" dirty="0"/>
          </a:p>
          <a:p>
            <a:pPr lvl="1"/>
            <a:r>
              <a:rPr lang="en-US" sz="2000" dirty="0"/>
              <a:t>📌RISE with SAP is a </a:t>
            </a:r>
            <a:r>
              <a:rPr lang="en-US" sz="2000" b="1" dirty="0"/>
              <a:t>Business Transformation as a Service</a:t>
            </a:r>
            <a:r>
              <a:rPr lang="en-US" sz="2000" dirty="0"/>
              <a:t> (</a:t>
            </a:r>
            <a:r>
              <a:rPr lang="en-US" sz="2000" dirty="0" err="1"/>
              <a:t>BTaaS</a:t>
            </a:r>
            <a:r>
              <a:rPr lang="en-US" sz="2000" dirty="0"/>
              <a:t>) offering by SAP that helps companies move to the cloud with a </a:t>
            </a:r>
            <a:r>
              <a:rPr lang="en-US" sz="2000" b="1" dirty="0"/>
              <a:t>single contract, covering software, infrastructure</a:t>
            </a:r>
            <a:r>
              <a:rPr lang="en-US" sz="2000" dirty="0"/>
              <a:t>, and </a:t>
            </a:r>
            <a:r>
              <a:rPr lang="en-US" sz="2000" b="1" dirty="0"/>
              <a:t>services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3200" b="1" dirty="0"/>
              <a:t>☁️ What Are Cloud Operations in RISE with SAP?</a:t>
            </a:r>
          </a:p>
          <a:p>
            <a:pPr lvl="1"/>
            <a:r>
              <a:rPr lang="en-US" sz="2000" dirty="0"/>
              <a:t>📌Cloud operations refer to how SAP and its partners </a:t>
            </a:r>
            <a:r>
              <a:rPr lang="en-US" sz="2000" b="1" dirty="0"/>
              <a:t>run, manage</a:t>
            </a:r>
            <a:r>
              <a:rPr lang="en-US" sz="2000" dirty="0"/>
              <a:t>, and </a:t>
            </a:r>
            <a:r>
              <a:rPr lang="en-US" sz="2000" b="1" dirty="0"/>
              <a:t>monitor</a:t>
            </a:r>
            <a:r>
              <a:rPr lang="en-US" sz="2000" dirty="0"/>
              <a:t> your SAP systems in the cloud environment.</a:t>
            </a:r>
          </a:p>
        </p:txBody>
      </p:sp>
    </p:spTree>
    <p:extLst>
      <p:ext uri="{BB962C8B-B14F-4D97-AF65-F5344CB8AC3E}">
        <p14:creationId xmlns:p14="http://schemas.microsoft.com/office/powerpoint/2010/main" val="329732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352F-5B23-5181-917C-89EB2177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5961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CPU, Server, and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breakdown of key computing concepts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912" y="345723"/>
            <a:ext cx="10186740" cy="1508760"/>
          </a:xfrm>
        </p:spPr>
        <p:txBody>
          <a:bodyPr/>
          <a:lstStyle/>
          <a:p>
            <a:r>
              <a:rPr dirty="0"/>
              <a:t>How the CPU Works</a:t>
            </a:r>
            <a:r>
              <a:rPr lang="en-US" dirty="0"/>
              <a:t> &amp; Its work process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CPU </a:t>
            </a:r>
            <a:r>
              <a:rPr lang="en-US" b="1" dirty="0"/>
              <a:t>(Central Processing Unit)</a:t>
            </a:r>
            <a:r>
              <a:rPr lang="en-US" dirty="0"/>
              <a:t> is the brain of a computer.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performs all the arithmetic and logical operations.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Works in </a:t>
            </a:r>
            <a:r>
              <a:rPr lang="en-US" b="1" dirty="0"/>
              <a:t>Fetch–Decode–Execute</a:t>
            </a:r>
            <a:r>
              <a:rPr lang="en-US" dirty="0"/>
              <a:t> cycles: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Fetch:</a:t>
            </a:r>
            <a:r>
              <a:rPr lang="en-US" dirty="0"/>
              <a:t> Retrieves instructions from memory.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Decode:</a:t>
            </a:r>
            <a:r>
              <a:rPr lang="en-US" dirty="0"/>
              <a:t> Understands what the instruction means.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Execute:</a:t>
            </a:r>
            <a:r>
              <a:rPr lang="en-US" dirty="0"/>
              <a:t> Performs the required task.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Store(Optional):</a:t>
            </a:r>
            <a:r>
              <a:rPr lang="en-US" dirty="0"/>
              <a:t> Saves result in memory or register.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Processes:</a:t>
            </a:r>
            <a:r>
              <a:rPr lang="en-US" dirty="0"/>
              <a:t> A process is a program in execution. Each process may have multiple threads running inside.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The CPU continuously</a:t>
            </a:r>
            <a:r>
              <a:rPr lang="en-US" dirty="0"/>
              <a:t>: ➡ </a:t>
            </a:r>
            <a:r>
              <a:rPr lang="en-US" b="1" dirty="0"/>
              <a:t>Fetches → Decodes → Executes → (Stores)</a:t>
            </a:r>
            <a:r>
              <a:rPr lang="en-US" dirty="0"/>
              <a:t> instructions</a:t>
            </a:r>
            <a:br>
              <a:rPr lang="en-US" dirty="0"/>
            </a:br>
            <a:r>
              <a:rPr lang="en-US" dirty="0"/>
              <a:t>to run programs and perform system operations.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6D0E02-14D2-C620-13BB-E3DE6EB6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738" y="573791"/>
            <a:ext cx="923060" cy="923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Components of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Server:</a:t>
            </a:r>
            <a:r>
              <a:rPr lang="en-US" dirty="0"/>
              <a:t> A powerful system that provides services to other systems over a network.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Main Components: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CPU</a:t>
            </a:r>
            <a:r>
              <a:rPr lang="en-US" dirty="0"/>
              <a:t> – Handles processing tasks, High-performance processors (e.g., Xeon)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RAM</a:t>
            </a:r>
            <a:r>
              <a:rPr lang="en-US" dirty="0"/>
              <a:t> – Temporary data storage for running services, Large capacity for multitasking.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Hard Disk/SSD </a:t>
            </a:r>
            <a:r>
              <a:rPr lang="en-US" dirty="0"/>
              <a:t>– Permanent data storage.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Network Interface Card (NIC)</a:t>
            </a:r>
            <a:r>
              <a:rPr lang="en-US" dirty="0"/>
              <a:t> – Handles network communication.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Power Supply Unit (PSU)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Motherboard</a:t>
            </a:r>
            <a:r>
              <a:rPr lang="en-US" dirty="0"/>
              <a:t> – Connects all components.</a:t>
            </a:r>
          </a:p>
        </p:txBody>
      </p:sp>
      <p:pic>
        <p:nvPicPr>
          <p:cNvPr id="4098" name="Picture 2" descr="Server ">
            <a:extLst>
              <a:ext uri="{FF2B5EF4-FFF2-40B4-BE49-F238E27FC236}">
                <a16:creationId xmlns:a16="http://schemas.microsoft.com/office/drawing/2014/main" id="{0DFB18BC-B473-582D-CBCE-6B1ED612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416" y="4289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680" y="284176"/>
            <a:ext cx="9391812" cy="1508760"/>
          </a:xfrm>
        </p:spPr>
        <p:txBody>
          <a:bodyPr/>
          <a:lstStyle/>
          <a:p>
            <a:r>
              <a:rPr dirty="0"/>
              <a:t>Difference Between CPU and Server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A3E557-1535-429D-C13D-003CE67E2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49205"/>
              </p:ext>
            </p:extLst>
          </p:nvPr>
        </p:nvGraphicFramePr>
        <p:xfrm>
          <a:off x="1351680" y="2099560"/>
          <a:ext cx="9486558" cy="421482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437805">
                  <a:extLst>
                    <a:ext uri="{9D8B030D-6E8A-4147-A177-3AD203B41FA5}">
                      <a16:colId xmlns:a16="http://schemas.microsoft.com/office/drawing/2014/main" val="341945399"/>
                    </a:ext>
                  </a:extLst>
                </a:gridCol>
                <a:gridCol w="3270738">
                  <a:extLst>
                    <a:ext uri="{9D8B030D-6E8A-4147-A177-3AD203B41FA5}">
                      <a16:colId xmlns:a16="http://schemas.microsoft.com/office/drawing/2014/main" val="1924027325"/>
                    </a:ext>
                  </a:extLst>
                </a:gridCol>
                <a:gridCol w="3778015">
                  <a:extLst>
                    <a:ext uri="{9D8B030D-6E8A-4147-A177-3AD203B41FA5}">
                      <a16:colId xmlns:a16="http://schemas.microsoft.com/office/drawing/2014/main" val="772941276"/>
                    </a:ext>
                  </a:extLst>
                </a:gridCol>
              </a:tblGrid>
              <a:tr h="323606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 marL="80901" marR="80901" marT="40451" marB="4045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CPU (Central Processing Unit)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marL="80901" marR="80901" marT="40451" marB="4045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Server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0901" marR="80901" marT="40451" marB="4045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60658"/>
                  </a:ext>
                </a:extLst>
              </a:tr>
              <a:tr h="809014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Definition</a:t>
                      </a:r>
                      <a:endParaRPr lang="en-US" sz="1600"/>
                    </a:p>
                  </a:txBody>
                  <a:tcPr marL="80901" marR="80901" marT="40451" marB="40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Core component of a computer that executes instructions</a:t>
                      </a:r>
                    </a:p>
                  </a:txBody>
                  <a:tcPr marL="80901" marR="80901" marT="40451" marB="40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</a:t>
                      </a:r>
                      <a:r>
                        <a:rPr lang="en-US" sz="1600" b="1" dirty="0"/>
                        <a:t>complete system</a:t>
                      </a:r>
                      <a:r>
                        <a:rPr lang="en-US" sz="1600" dirty="0"/>
                        <a:t> that provides services to clients over a network</a:t>
                      </a:r>
                    </a:p>
                  </a:txBody>
                  <a:tcPr marL="80901" marR="80901" marT="40451" marB="40451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598935"/>
                  </a:ext>
                </a:extLst>
              </a:tr>
              <a:tr h="809014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Function</a:t>
                      </a:r>
                      <a:endParaRPr lang="en-US" sz="1600"/>
                    </a:p>
                  </a:txBody>
                  <a:tcPr marL="80901" marR="80901" marT="40451" marB="4045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Performs calculations, logic, and control tasks</a:t>
                      </a:r>
                    </a:p>
                  </a:txBody>
                  <a:tcPr marL="80901" marR="80901" marT="40451" marB="4045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Hosts applications, stores data, and responds to network requests</a:t>
                      </a:r>
                    </a:p>
                  </a:txBody>
                  <a:tcPr marL="80901" marR="80901" marT="40451" marB="40451" anchor="ctr"/>
                </a:tc>
                <a:extLst>
                  <a:ext uri="{0D108BD9-81ED-4DB2-BD59-A6C34878D82A}">
                    <a16:rowId xmlns:a16="http://schemas.microsoft.com/office/drawing/2014/main" val="1865880300"/>
                  </a:ext>
                </a:extLst>
              </a:tr>
              <a:tr h="56631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Role</a:t>
                      </a:r>
                      <a:endParaRPr lang="en-US" sz="1600"/>
                    </a:p>
                  </a:txBody>
                  <a:tcPr marL="80901" marR="80901" marT="40451" marB="4045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Acts as the </a:t>
                      </a:r>
                      <a:r>
                        <a:rPr lang="en-US" sz="1600" b="1"/>
                        <a:t>“brain”</a:t>
                      </a:r>
                      <a:r>
                        <a:rPr lang="en-US" sz="1600"/>
                        <a:t> of a computing device</a:t>
                      </a:r>
                    </a:p>
                  </a:txBody>
                  <a:tcPr marL="80901" marR="80901" marT="40451" marB="4045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Acts as a </a:t>
                      </a:r>
                      <a:r>
                        <a:rPr lang="en-US" sz="1600" b="1" dirty="0"/>
                        <a:t>service provider</a:t>
                      </a:r>
                      <a:r>
                        <a:rPr lang="en-US" sz="1600" dirty="0"/>
                        <a:t> in a network</a:t>
                      </a:r>
                    </a:p>
                  </a:txBody>
                  <a:tcPr marL="80901" marR="80901" marT="40451" marB="4045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23447"/>
                  </a:ext>
                </a:extLst>
              </a:tr>
              <a:tr h="56631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Hardware Type</a:t>
                      </a:r>
                      <a:endParaRPr lang="en-US" sz="1600"/>
                    </a:p>
                  </a:txBody>
                  <a:tcPr marL="80901" marR="80901" marT="40451" marB="4045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 single chip or processor</a:t>
                      </a:r>
                    </a:p>
                  </a:txBody>
                  <a:tcPr marL="80901" marR="80901" marT="40451" marB="4045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Includes CPU, RAM, storage, NIC, and more</a:t>
                      </a:r>
                    </a:p>
                  </a:txBody>
                  <a:tcPr marL="80901" marR="80901" marT="40451" marB="40451" anchor="ctr"/>
                </a:tc>
                <a:extLst>
                  <a:ext uri="{0D108BD9-81ED-4DB2-BD59-A6C34878D82A}">
                    <a16:rowId xmlns:a16="http://schemas.microsoft.com/office/drawing/2014/main" val="3413067795"/>
                  </a:ext>
                </a:extLst>
              </a:tr>
              <a:tr h="56631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Users</a:t>
                      </a:r>
                      <a:endParaRPr lang="en-US" sz="1600"/>
                    </a:p>
                  </a:txBody>
                  <a:tcPr marL="80901" marR="80901" marT="40451" marB="4045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Used by individual systems (PCs, laptops, etc.)</a:t>
                      </a:r>
                    </a:p>
                  </a:txBody>
                  <a:tcPr marL="80901" marR="80901" marT="40451" marB="4045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Serves multiple users/devices simultaneously</a:t>
                      </a:r>
                    </a:p>
                  </a:txBody>
                  <a:tcPr marL="80901" marR="80901" marT="40451" marB="40451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143743"/>
                  </a:ext>
                </a:extLst>
              </a:tr>
              <a:tr h="56631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Examples</a:t>
                      </a:r>
                      <a:endParaRPr lang="en-US" sz="1600" dirty="0"/>
                    </a:p>
                  </a:txBody>
                  <a:tcPr marL="80901" marR="80901" marT="40451" marB="4045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Intel i7, AMD Ryzen</a:t>
                      </a:r>
                    </a:p>
                  </a:txBody>
                  <a:tcPr marL="80901" marR="80901" marT="40451" marB="4045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Web server, File server, Database server</a:t>
                      </a:r>
                    </a:p>
                  </a:txBody>
                  <a:tcPr marL="80901" marR="80901" marT="40451" marB="40451" anchor="ctr"/>
                </a:tc>
                <a:extLst>
                  <a:ext uri="{0D108BD9-81ED-4DB2-BD59-A6C34878D82A}">
                    <a16:rowId xmlns:a16="http://schemas.microsoft.com/office/drawing/2014/main" val="3083165642"/>
                  </a:ext>
                </a:extLst>
              </a:tr>
            </a:tbl>
          </a:graphicData>
        </a:graphic>
      </p:graphicFrame>
      <p:pic>
        <p:nvPicPr>
          <p:cNvPr id="1026" name="Picture 2" descr="Cpu ">
            <a:extLst>
              <a:ext uri="{FF2B5EF4-FFF2-40B4-BE49-F238E27FC236}">
                <a16:creationId xmlns:a16="http://schemas.microsoft.com/office/drawing/2014/main" id="{A83BCAEA-929E-AC93-902C-059AEF731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4" y="676606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ud server ">
            <a:extLst>
              <a:ext uri="{FF2B5EF4-FFF2-40B4-BE49-F238E27FC236}">
                <a16:creationId xmlns:a16="http://schemas.microsoft.com/office/drawing/2014/main" id="{C8C3DDD1-4C18-74AA-7A3E-64C5F241E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046" y="536993"/>
            <a:ext cx="863513" cy="86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Running in Server &amp;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CPU Processes: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CPU handles many types of processes such as: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2000" b="1" dirty="0"/>
              <a:t>User Processes</a:t>
            </a:r>
            <a:r>
              <a:rPr lang="en-US" sz="2000" dirty="0"/>
              <a:t> – Running applications (e.g., browsers, editors).</a:t>
            </a:r>
          </a:p>
          <a:p>
            <a:pPr marL="971550" lvl="2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System Processes</a:t>
            </a:r>
            <a:r>
              <a:rPr lang="en-US" sz="2000" dirty="0"/>
              <a:t> – Background services (e.g., OS management, scheduling).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CPU uses </a:t>
            </a:r>
            <a:r>
              <a:rPr lang="en-US" b="1" dirty="0"/>
              <a:t>multitasking</a:t>
            </a:r>
            <a:r>
              <a:rPr lang="en-US" dirty="0"/>
              <a:t> to switch between processes quickly.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Processes are scheduled by the </a:t>
            </a:r>
            <a:r>
              <a:rPr lang="en-US" b="1" dirty="0"/>
              <a:t>Operating System (OS)</a:t>
            </a:r>
            <a:r>
              <a:rPr lang="en-US" dirty="0"/>
              <a:t> using algorithms.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Server Processes: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Servers often run </a:t>
            </a:r>
            <a:r>
              <a:rPr lang="en-US" b="1" dirty="0"/>
              <a:t>specialized and long-running processes</a:t>
            </a:r>
            <a:r>
              <a:rPr lang="en-US" dirty="0"/>
              <a:t>, such as: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Web Server Processes, Database Server Processes, Authentication Services, File Sharing Services, Monitoring Tools, Task Schedulers &amp; Job Queues, monitoring daemons.</a:t>
            </a:r>
            <a:endParaRPr sz="2000" dirty="0"/>
          </a:p>
        </p:txBody>
      </p:sp>
      <p:pic>
        <p:nvPicPr>
          <p:cNvPr id="5122" name="Picture 2" descr="Server ">
            <a:extLst>
              <a:ext uri="{FF2B5EF4-FFF2-40B4-BE49-F238E27FC236}">
                <a16:creationId xmlns:a16="http://schemas.microsoft.com/office/drawing/2014/main" id="{58FE3BA8-9DCB-4431-3BAA-95C246B8F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861" y="4289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RDBMS</a:t>
            </a:r>
            <a:r>
              <a:rPr lang="en-US" dirty="0"/>
              <a:t>?</a:t>
            </a:r>
            <a:br>
              <a:rPr lang="en-US" dirty="0"/>
            </a:br>
            <a:r>
              <a:rPr dirty="0"/>
              <a:t>How Data is Accessed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Relational Database Management System</a:t>
            </a:r>
            <a:r>
              <a:rPr lang="en-US" b="1" dirty="0"/>
              <a:t>(RDBMS) </a:t>
            </a:r>
          </a:p>
          <a:p>
            <a:r>
              <a:rPr lang="en-US" b="1" dirty="0"/>
              <a:t>Stores data in structured tables</a:t>
            </a:r>
            <a:r>
              <a:rPr lang="en-US" dirty="0"/>
              <a:t> made up of </a:t>
            </a:r>
            <a:r>
              <a:rPr lang="en-US" b="1" dirty="0"/>
              <a:t>rows and columns</a:t>
            </a:r>
            <a:r>
              <a:rPr lang="en-US" dirty="0"/>
              <a:t>. </a:t>
            </a:r>
          </a:p>
          <a:p>
            <a:r>
              <a:rPr lang="en-US" dirty="0"/>
              <a:t>Each table represents a </a:t>
            </a:r>
            <a:r>
              <a:rPr lang="en-US" b="1" dirty="0"/>
              <a:t>relation</a:t>
            </a:r>
            <a:r>
              <a:rPr lang="en-US" dirty="0"/>
              <a:t>, and each row is a </a:t>
            </a:r>
            <a:r>
              <a:rPr lang="en-US" b="1" dirty="0"/>
              <a:t>record</a:t>
            </a:r>
            <a:r>
              <a:rPr lang="en-US" dirty="0"/>
              <a:t>.</a:t>
            </a:r>
            <a:endParaRPr dirty="0"/>
          </a:p>
          <a:p>
            <a:r>
              <a:rPr dirty="0"/>
              <a:t>Supports data integrity, relationships, normalization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400" b="1" dirty="0"/>
              <a:t>How data is Accessed?</a:t>
            </a:r>
            <a:endParaRPr lang="en-US" b="1" dirty="0"/>
          </a:p>
          <a:p>
            <a:r>
              <a:rPr lang="en-US" b="1" dirty="0"/>
              <a:t>SQL (Structured Query Language)</a:t>
            </a:r>
            <a:r>
              <a:rPr lang="en-US" dirty="0"/>
              <a:t> is used to access and manipulate data.</a:t>
            </a:r>
            <a:endParaRPr lang="en-US" b="1" dirty="0"/>
          </a:p>
          <a:p>
            <a:r>
              <a:rPr lang="en-US" b="1" dirty="0"/>
              <a:t>Uses SQL:</a:t>
            </a:r>
            <a:r>
              <a:rPr lang="en-US" dirty="0"/>
              <a:t> SELECT, INSERT, UPDATE, DELETE</a:t>
            </a:r>
            <a:endParaRPr lang="en-US" b="1" dirty="0"/>
          </a:p>
          <a:p>
            <a:r>
              <a:rPr b="1" dirty="0"/>
              <a:t>Examples:</a:t>
            </a:r>
            <a:r>
              <a:rPr dirty="0"/>
              <a:t> MySQL, PostgreSQL, Oracle</a:t>
            </a:r>
            <a:r>
              <a:rPr lang="en-US" dirty="0"/>
              <a:t>, SQL Server.</a:t>
            </a:r>
            <a:endParaRPr dirty="0"/>
          </a:p>
        </p:txBody>
      </p:sp>
      <p:pic>
        <p:nvPicPr>
          <p:cNvPr id="6146" name="Picture 2" descr="Database ">
            <a:extLst>
              <a:ext uri="{FF2B5EF4-FFF2-40B4-BE49-F238E27FC236}">
                <a16:creationId xmlns:a16="http://schemas.microsoft.com/office/drawing/2014/main" id="{B622EAF7-5EF2-8B9E-9F62-C3193E16D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146" y="42895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Differences Between DBMS &amp; RDBMS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0E34CCD-475F-971D-D87D-0DCAD389E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07867"/>
              </p:ext>
            </p:extLst>
          </p:nvPr>
        </p:nvGraphicFramePr>
        <p:xfrm>
          <a:off x="1024500" y="1996336"/>
          <a:ext cx="10140917" cy="467101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648780">
                  <a:extLst>
                    <a:ext uri="{9D8B030D-6E8A-4147-A177-3AD203B41FA5}">
                      <a16:colId xmlns:a16="http://schemas.microsoft.com/office/drawing/2014/main" val="763729359"/>
                    </a:ext>
                  </a:extLst>
                </a:gridCol>
                <a:gridCol w="3703661">
                  <a:extLst>
                    <a:ext uri="{9D8B030D-6E8A-4147-A177-3AD203B41FA5}">
                      <a16:colId xmlns:a16="http://schemas.microsoft.com/office/drawing/2014/main" val="197183052"/>
                    </a:ext>
                  </a:extLst>
                </a:gridCol>
                <a:gridCol w="3788476">
                  <a:extLst>
                    <a:ext uri="{9D8B030D-6E8A-4147-A177-3AD203B41FA5}">
                      <a16:colId xmlns:a16="http://schemas.microsoft.com/office/drawing/2014/main" val="357938773"/>
                    </a:ext>
                  </a:extLst>
                </a:gridCol>
              </a:tblGrid>
              <a:tr h="276461">
                <a:tc>
                  <a:txBody>
                    <a:bodyPr/>
                    <a:lstStyle/>
                    <a:p>
                      <a:r>
                        <a:rPr lang="en-US" sz="1600" b="1" dirty="0"/>
                        <a:t>Feature</a:t>
                      </a:r>
                    </a:p>
                  </a:txBody>
                  <a:tcPr marL="66776" marR="66776" marT="33388" marB="33388"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DBMS</a:t>
                      </a:r>
                      <a:endParaRPr lang="en-US" sz="1600"/>
                    </a:p>
                  </a:txBody>
                  <a:tcPr marL="66776" marR="66776" marT="33388" marB="33388"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RDBMS</a:t>
                      </a:r>
                      <a:endParaRPr lang="en-US" sz="1600"/>
                    </a:p>
                  </a:txBody>
                  <a:tcPr marL="66776" marR="66776" marT="33388" marB="33388" anchor="ctr"/>
                </a:tc>
                <a:extLst>
                  <a:ext uri="{0D108BD9-81ED-4DB2-BD59-A6C34878D82A}">
                    <a16:rowId xmlns:a16="http://schemas.microsoft.com/office/drawing/2014/main" val="3181117255"/>
                  </a:ext>
                </a:extLst>
              </a:tr>
              <a:tr h="691153">
                <a:tc>
                  <a:txBody>
                    <a:bodyPr/>
                    <a:lstStyle/>
                    <a:p>
                      <a:r>
                        <a:rPr lang="en-US" sz="1600" b="1"/>
                        <a:t>Data Storage</a:t>
                      </a:r>
                      <a:endParaRPr lang="en-US" sz="1600"/>
                    </a:p>
                  </a:txBody>
                  <a:tcPr marL="66776" marR="66776" marT="33388" marB="3338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Stores data as files, sometimes in hierarchical or navigational models</a:t>
                      </a:r>
                    </a:p>
                  </a:txBody>
                  <a:tcPr marL="66776" marR="66776" marT="33388" marB="3338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Stores data in </a:t>
                      </a:r>
                      <a:r>
                        <a:rPr lang="en-US" sz="1600" b="1"/>
                        <a:t>tables</a:t>
                      </a:r>
                      <a:r>
                        <a:rPr lang="en-US" sz="1600"/>
                        <a:t> (rows and columns)</a:t>
                      </a:r>
                    </a:p>
                  </a:txBody>
                  <a:tcPr marL="66776" marR="66776" marT="33388" marB="33388" anchor="ctr"/>
                </a:tc>
                <a:extLst>
                  <a:ext uri="{0D108BD9-81ED-4DB2-BD59-A6C34878D82A}">
                    <a16:rowId xmlns:a16="http://schemas.microsoft.com/office/drawing/2014/main" val="4005858020"/>
                  </a:ext>
                </a:extLst>
              </a:tr>
              <a:tr h="483808">
                <a:tc>
                  <a:txBody>
                    <a:bodyPr/>
                    <a:lstStyle/>
                    <a:p>
                      <a:r>
                        <a:rPr lang="en-US" sz="1600" b="1"/>
                        <a:t>Relationship Support</a:t>
                      </a:r>
                      <a:endParaRPr lang="en-US" sz="1600"/>
                    </a:p>
                  </a:txBody>
                  <a:tcPr marL="66776" marR="66776" marT="33388" marB="3338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Doesn’t support relationships between data</a:t>
                      </a:r>
                    </a:p>
                  </a:txBody>
                  <a:tcPr marL="66776" marR="66776" marT="33388" marB="3338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Supports relationships using </a:t>
                      </a:r>
                      <a:r>
                        <a:rPr lang="en-US" sz="1600" b="1"/>
                        <a:t>foreign keys</a:t>
                      </a:r>
                      <a:endParaRPr lang="en-US" sz="1600"/>
                    </a:p>
                  </a:txBody>
                  <a:tcPr marL="66776" marR="66776" marT="33388" marB="33388" anchor="ctr"/>
                </a:tc>
                <a:extLst>
                  <a:ext uri="{0D108BD9-81ED-4DB2-BD59-A6C34878D82A}">
                    <a16:rowId xmlns:a16="http://schemas.microsoft.com/office/drawing/2014/main" val="3973302355"/>
                  </a:ext>
                </a:extLst>
              </a:tr>
              <a:tr h="483808">
                <a:tc>
                  <a:txBody>
                    <a:bodyPr/>
                    <a:lstStyle/>
                    <a:p>
                      <a:r>
                        <a:rPr lang="en-US" sz="1600" b="1"/>
                        <a:t>Data Integrity</a:t>
                      </a:r>
                      <a:endParaRPr lang="en-US" sz="1600"/>
                    </a:p>
                  </a:txBody>
                  <a:tcPr marL="66776" marR="66776" marT="33388" marB="3338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strictly enforced</a:t>
                      </a:r>
                    </a:p>
                  </a:txBody>
                  <a:tcPr marL="66776" marR="66776" marT="33388" marB="3338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Enforces </a:t>
                      </a:r>
                      <a:r>
                        <a:rPr lang="en-US" sz="1600" b="1"/>
                        <a:t>data integrity</a:t>
                      </a:r>
                      <a:r>
                        <a:rPr lang="en-US" sz="1600"/>
                        <a:t> with constraints</a:t>
                      </a:r>
                    </a:p>
                  </a:txBody>
                  <a:tcPr marL="66776" marR="66776" marT="33388" marB="33388" anchor="ctr"/>
                </a:tc>
                <a:extLst>
                  <a:ext uri="{0D108BD9-81ED-4DB2-BD59-A6C34878D82A}">
                    <a16:rowId xmlns:a16="http://schemas.microsoft.com/office/drawing/2014/main" val="2214742592"/>
                  </a:ext>
                </a:extLst>
              </a:tr>
              <a:tr h="483808">
                <a:tc>
                  <a:txBody>
                    <a:bodyPr/>
                    <a:lstStyle/>
                    <a:p>
                      <a:r>
                        <a:rPr lang="en-US" sz="1600" b="1"/>
                        <a:t>Normalization</a:t>
                      </a:r>
                      <a:endParaRPr lang="en-US" sz="1600"/>
                    </a:p>
                  </a:txBody>
                  <a:tcPr marL="66776" marR="66776" marT="33388" marB="3338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supported or rarely implemented</a:t>
                      </a:r>
                    </a:p>
                  </a:txBody>
                  <a:tcPr marL="66776" marR="66776" marT="33388" marB="3338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Supports </a:t>
                      </a:r>
                      <a:r>
                        <a:rPr lang="en-US" sz="1600" b="1" dirty="0"/>
                        <a:t>normalization</a:t>
                      </a:r>
                      <a:r>
                        <a:rPr lang="en-US" sz="1600" dirty="0"/>
                        <a:t> to reduce redundancy</a:t>
                      </a:r>
                    </a:p>
                  </a:txBody>
                  <a:tcPr marL="66776" marR="66776" marT="33388" marB="33388" anchor="ctr"/>
                </a:tc>
                <a:extLst>
                  <a:ext uri="{0D108BD9-81ED-4DB2-BD59-A6C34878D82A}">
                    <a16:rowId xmlns:a16="http://schemas.microsoft.com/office/drawing/2014/main" val="421332726"/>
                  </a:ext>
                </a:extLst>
              </a:tr>
              <a:tr h="483808">
                <a:tc>
                  <a:txBody>
                    <a:bodyPr/>
                    <a:lstStyle/>
                    <a:p>
                      <a:r>
                        <a:rPr lang="en-US" sz="1600" b="1"/>
                        <a:t>Multi-user Access</a:t>
                      </a:r>
                      <a:endParaRPr lang="en-US" sz="1600"/>
                    </a:p>
                  </a:txBody>
                  <a:tcPr marL="66776" marR="66776" marT="33388" marB="3338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May not support multiple users effectively</a:t>
                      </a:r>
                    </a:p>
                  </a:txBody>
                  <a:tcPr marL="66776" marR="66776" marT="33388" marB="3338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Designed for </a:t>
                      </a:r>
                      <a:r>
                        <a:rPr lang="en-US" sz="1600" b="1"/>
                        <a:t>multi-user</a:t>
                      </a:r>
                      <a:r>
                        <a:rPr lang="en-US" sz="1600"/>
                        <a:t> access</a:t>
                      </a:r>
                    </a:p>
                  </a:txBody>
                  <a:tcPr marL="66776" marR="66776" marT="33388" marB="33388" anchor="ctr"/>
                </a:tc>
                <a:extLst>
                  <a:ext uri="{0D108BD9-81ED-4DB2-BD59-A6C34878D82A}">
                    <a16:rowId xmlns:a16="http://schemas.microsoft.com/office/drawing/2014/main" val="1446297490"/>
                  </a:ext>
                </a:extLst>
              </a:tr>
              <a:tr h="483808">
                <a:tc>
                  <a:txBody>
                    <a:bodyPr/>
                    <a:lstStyle/>
                    <a:p>
                      <a:r>
                        <a:rPr lang="en-US" sz="1600" b="1"/>
                        <a:t>Examples</a:t>
                      </a:r>
                      <a:endParaRPr lang="en-US" sz="1600"/>
                    </a:p>
                  </a:txBody>
                  <a:tcPr marL="66776" marR="66776" marT="33388" marB="3338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File systems, XML, DBMS like dBASE</a:t>
                      </a:r>
                    </a:p>
                  </a:txBody>
                  <a:tcPr marL="66776" marR="66776" marT="33388" marB="3338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MySQL, Oracle, SQL Server, PostgreSQL</a:t>
                      </a:r>
                    </a:p>
                  </a:txBody>
                  <a:tcPr marL="66776" marR="66776" marT="33388" marB="33388" anchor="ctr"/>
                </a:tc>
                <a:extLst>
                  <a:ext uri="{0D108BD9-81ED-4DB2-BD59-A6C34878D82A}">
                    <a16:rowId xmlns:a16="http://schemas.microsoft.com/office/drawing/2014/main" val="2470522809"/>
                  </a:ext>
                </a:extLst>
              </a:tr>
              <a:tr h="483808">
                <a:tc>
                  <a:txBody>
                    <a:bodyPr/>
                    <a:lstStyle/>
                    <a:p>
                      <a:r>
                        <a:rPr lang="en-US" sz="1600" b="1"/>
                        <a:t>Security</a:t>
                      </a:r>
                      <a:endParaRPr lang="en-US" sz="1600"/>
                    </a:p>
                  </a:txBody>
                  <a:tcPr marL="66776" marR="66776" marT="33388" marB="3338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Basic or limited security features</a:t>
                      </a:r>
                    </a:p>
                  </a:txBody>
                  <a:tcPr marL="66776" marR="66776" marT="33388" marB="3338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Advanced security with access control and roles</a:t>
                      </a:r>
                    </a:p>
                  </a:txBody>
                  <a:tcPr marL="66776" marR="66776" marT="33388" marB="33388" anchor="ctr"/>
                </a:tc>
                <a:extLst>
                  <a:ext uri="{0D108BD9-81ED-4DB2-BD59-A6C34878D82A}">
                    <a16:rowId xmlns:a16="http://schemas.microsoft.com/office/drawing/2014/main" val="2191045074"/>
                  </a:ext>
                </a:extLst>
              </a:tr>
              <a:tr h="483808">
                <a:tc>
                  <a:txBody>
                    <a:bodyPr/>
                    <a:lstStyle/>
                    <a:p>
                      <a:r>
                        <a:rPr lang="en-US" sz="1600" b="1"/>
                        <a:t>ACID Compliance</a:t>
                      </a:r>
                      <a:endParaRPr lang="en-US" sz="1600"/>
                    </a:p>
                  </a:txBody>
                  <a:tcPr marL="66776" marR="66776" marT="33388" marB="3338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May not be fully ACID-compliant</a:t>
                      </a:r>
                    </a:p>
                  </a:txBody>
                  <a:tcPr marL="66776" marR="66776" marT="33388" marB="3338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Fully </a:t>
                      </a:r>
                      <a:r>
                        <a:rPr lang="en-US" sz="1600" b="1" dirty="0"/>
                        <a:t>ACID-compliant</a:t>
                      </a:r>
                      <a:r>
                        <a:rPr lang="en-US" sz="1600" dirty="0"/>
                        <a:t> for transaction safety</a:t>
                      </a:r>
                    </a:p>
                  </a:txBody>
                  <a:tcPr marL="66776" marR="66776" marT="33388" marB="33388" anchor="ctr"/>
                </a:tc>
                <a:extLst>
                  <a:ext uri="{0D108BD9-81ED-4DB2-BD59-A6C34878D82A}">
                    <a16:rowId xmlns:a16="http://schemas.microsoft.com/office/drawing/2014/main" val="279034741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786F-AB8E-ADE2-B73B-BE158134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Responsible AI &amp; Business AI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BCCF5A-F436-F755-8D6F-BD3F3A8DE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40826"/>
              </p:ext>
            </p:extLst>
          </p:nvPr>
        </p:nvGraphicFramePr>
        <p:xfrm>
          <a:off x="1203237" y="3760286"/>
          <a:ext cx="9783762" cy="237744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929148">
                  <a:extLst>
                    <a:ext uri="{9D8B030D-6E8A-4147-A177-3AD203B41FA5}">
                      <a16:colId xmlns:a16="http://schemas.microsoft.com/office/drawing/2014/main" val="389756545"/>
                    </a:ext>
                  </a:extLst>
                </a:gridCol>
                <a:gridCol w="3420207">
                  <a:extLst>
                    <a:ext uri="{9D8B030D-6E8A-4147-A177-3AD203B41FA5}">
                      <a16:colId xmlns:a16="http://schemas.microsoft.com/office/drawing/2014/main" val="2619586691"/>
                    </a:ext>
                  </a:extLst>
                </a:gridCol>
                <a:gridCol w="3434407">
                  <a:extLst>
                    <a:ext uri="{9D8B030D-6E8A-4147-A177-3AD203B41FA5}">
                      <a16:colId xmlns:a16="http://schemas.microsoft.com/office/drawing/2014/main" val="3710827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Responsible 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Business 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926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Focus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Ethics, fairness, accountability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Profit, efficiency, innovation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372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Goal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and fair 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Effective and profitable AI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365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Concerned With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Bias, transparency, compliance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Speed, automation, decision-making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563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Used By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Governments, regulated sectors, NGOs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Enterprises, startups, business teams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5208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417B70-B239-6991-4CB4-EDAF01550492}"/>
              </a:ext>
            </a:extLst>
          </p:cNvPr>
          <p:cNvSpPr txBox="1"/>
          <p:nvPr/>
        </p:nvSpPr>
        <p:spPr>
          <a:xfrm>
            <a:off x="1203237" y="2176446"/>
            <a:ext cx="93542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Responsible AI</a:t>
            </a:r>
            <a:r>
              <a:rPr lang="en-US" dirty="0"/>
              <a:t> refers to the practice of designing, developing, and deploying artificial intelligence systems in a </a:t>
            </a:r>
            <a:r>
              <a:rPr lang="en-US" b="1" dirty="0"/>
              <a:t>trustworthy, ethical, and accountable</a:t>
            </a:r>
            <a:r>
              <a:rPr lang="en-US" dirty="0"/>
              <a:t> way.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Business AI</a:t>
            </a:r>
            <a:r>
              <a:rPr lang="en-US" dirty="0"/>
              <a:t> focuses on using artificial intelligence to </a:t>
            </a:r>
            <a:r>
              <a:rPr lang="en-US" b="1" dirty="0"/>
              <a:t>achieve business objectives</a:t>
            </a:r>
            <a:r>
              <a:rPr lang="en-US" dirty="0"/>
              <a:t>, improve performance, and drive innovation.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Difference between them:</a:t>
            </a:r>
          </a:p>
        </p:txBody>
      </p:sp>
      <p:pic>
        <p:nvPicPr>
          <p:cNvPr id="2050" name="Picture 2" descr="Ai ">
            <a:extLst>
              <a:ext uri="{FF2B5EF4-FFF2-40B4-BE49-F238E27FC236}">
                <a16:creationId xmlns:a16="http://schemas.microsoft.com/office/drawing/2014/main" id="{DAA04D97-2626-346D-1823-A6F3913D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9" y="622386"/>
            <a:ext cx="801967" cy="80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1AFB49-0297-2195-337C-70EF9F5D8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999" y="584132"/>
            <a:ext cx="908848" cy="90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53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241</TotalTime>
  <Words>998</Words>
  <Application>Microsoft Office PowerPoint</Application>
  <PresentationFormat>Widescreen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Corbel</vt:lpstr>
      <vt:lpstr>Wingdings</vt:lpstr>
      <vt:lpstr>Banded</vt:lpstr>
      <vt:lpstr>ASSIGNMENT</vt:lpstr>
      <vt:lpstr>Understanding CPU, Server, and Databases</vt:lpstr>
      <vt:lpstr>How the CPU Works &amp; Its work process</vt:lpstr>
      <vt:lpstr>Main Components of a Server</vt:lpstr>
      <vt:lpstr>Difference Between CPU and Server</vt:lpstr>
      <vt:lpstr>Processes Running in Server &amp; CPU</vt:lpstr>
      <vt:lpstr>What is RDBMS? How Data is Accessed?</vt:lpstr>
      <vt:lpstr>Differences Between DBMS &amp; RDBMS</vt:lpstr>
      <vt:lpstr>Responsible AI &amp; Business AI</vt:lpstr>
      <vt:lpstr>DDOS</vt:lpstr>
      <vt:lpstr>PowerPoint Presentation</vt:lpstr>
      <vt:lpstr>RISE with SAP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Vinish S</cp:lastModifiedBy>
  <cp:revision>77</cp:revision>
  <dcterms:created xsi:type="dcterms:W3CDTF">2013-01-27T09:14:16Z</dcterms:created>
  <dcterms:modified xsi:type="dcterms:W3CDTF">2025-04-11T07:03:03Z</dcterms:modified>
  <cp:category/>
</cp:coreProperties>
</file>