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6"/>
  </p:notesMasterIdLst>
  <p:sldIdLst>
    <p:sldId id="256" r:id="rId2"/>
    <p:sldId id="267" r:id="rId3"/>
    <p:sldId id="257" r:id="rId4"/>
    <p:sldId id="258" r:id="rId5"/>
    <p:sldId id="259" r:id="rId6"/>
    <p:sldId id="260" r:id="rId7"/>
    <p:sldId id="261" r:id="rId8"/>
    <p:sldId id="263" r:id="rId9"/>
    <p:sldId id="262" r:id="rId10"/>
    <p:sldId id="264" r:id="rId11"/>
    <p:sldId id="268" r:id="rId12"/>
    <p:sldId id="269" r:id="rId13"/>
    <p:sldId id="265" r:id="rId14"/>
    <p:sldId id="266"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87C813-FDC3-4860-8C07-2DA429EB6652}" v="9" dt="2025-04-04T11:18:28.9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8" d="100"/>
          <a:sy n="78" d="100"/>
        </p:scale>
        <p:origin x="878" y="6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2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isha S" userId="99118bddf6916809" providerId="LiveId" clId="{3487C813-FDC3-4860-8C07-2DA429EB6652}"/>
    <pc:docChg chg="custSel addSld modSld">
      <pc:chgData name="Vinisha S" userId="99118bddf6916809" providerId="LiveId" clId="{3487C813-FDC3-4860-8C07-2DA429EB6652}" dt="2025-04-04T13:20:49.492" v="150" actId="1036"/>
      <pc:docMkLst>
        <pc:docMk/>
      </pc:docMkLst>
      <pc:sldChg chg="modSp mod">
        <pc:chgData name="Vinisha S" userId="99118bddf6916809" providerId="LiveId" clId="{3487C813-FDC3-4860-8C07-2DA429EB6652}" dt="2025-04-04T13:20:49.492" v="150" actId="1036"/>
        <pc:sldMkLst>
          <pc:docMk/>
          <pc:sldMk cId="367127615" sldId="256"/>
        </pc:sldMkLst>
        <pc:picChg chg="mod">
          <ac:chgData name="Vinisha S" userId="99118bddf6916809" providerId="LiveId" clId="{3487C813-FDC3-4860-8C07-2DA429EB6652}" dt="2025-04-04T13:20:49.492" v="150" actId="1036"/>
          <ac:picMkLst>
            <pc:docMk/>
            <pc:sldMk cId="367127615" sldId="256"/>
            <ac:picMk id="2" creationId="{07B8740D-C76F-46FC-AEFB-23FB0614DB0C}"/>
          </ac:picMkLst>
        </pc:picChg>
      </pc:sldChg>
      <pc:sldChg chg="modSp mod">
        <pc:chgData name="Vinisha S" userId="99118bddf6916809" providerId="LiveId" clId="{3487C813-FDC3-4860-8C07-2DA429EB6652}" dt="2025-04-04T10:59:09.246" v="101" actId="20577"/>
        <pc:sldMkLst>
          <pc:docMk/>
          <pc:sldMk cId="2706790016" sldId="259"/>
        </pc:sldMkLst>
        <pc:spChg chg="mod">
          <ac:chgData name="Vinisha S" userId="99118bddf6916809" providerId="LiveId" clId="{3487C813-FDC3-4860-8C07-2DA429EB6652}" dt="2025-04-04T10:59:09.246" v="101" actId="20577"/>
          <ac:spMkLst>
            <pc:docMk/>
            <pc:sldMk cId="2706790016" sldId="259"/>
            <ac:spMk id="4" creationId="{ADE0DE15-633A-97D0-3ADC-2ACA44C48427}"/>
          </ac:spMkLst>
        </pc:spChg>
      </pc:sldChg>
      <pc:sldChg chg="modSp mod">
        <pc:chgData name="Vinisha S" userId="99118bddf6916809" providerId="LiveId" clId="{3487C813-FDC3-4860-8C07-2DA429EB6652}" dt="2025-04-04T11:02:07.183" v="114" actId="948"/>
        <pc:sldMkLst>
          <pc:docMk/>
          <pc:sldMk cId="3002968868" sldId="261"/>
        </pc:sldMkLst>
        <pc:spChg chg="mod">
          <ac:chgData name="Vinisha S" userId="99118bddf6916809" providerId="LiveId" clId="{3487C813-FDC3-4860-8C07-2DA429EB6652}" dt="2025-04-04T11:02:07.183" v="114" actId="948"/>
          <ac:spMkLst>
            <pc:docMk/>
            <pc:sldMk cId="3002968868" sldId="261"/>
            <ac:spMk id="6" creationId="{6E9BC7CC-DB21-A566-5455-C6C21E0E0DCC}"/>
          </ac:spMkLst>
        </pc:spChg>
      </pc:sldChg>
      <pc:sldChg chg="addSp modSp mod">
        <pc:chgData name="Vinisha S" userId="99118bddf6916809" providerId="LiveId" clId="{3487C813-FDC3-4860-8C07-2DA429EB6652}" dt="2025-04-04T11:02:36.820" v="117" actId="1076"/>
        <pc:sldMkLst>
          <pc:docMk/>
          <pc:sldMk cId="151988358" sldId="262"/>
        </pc:sldMkLst>
        <pc:spChg chg="add mod">
          <ac:chgData name="Vinisha S" userId="99118bddf6916809" providerId="LiveId" clId="{3487C813-FDC3-4860-8C07-2DA429EB6652}" dt="2025-04-04T11:02:36.820" v="117" actId="1076"/>
          <ac:spMkLst>
            <pc:docMk/>
            <pc:sldMk cId="151988358" sldId="262"/>
            <ac:spMk id="4" creationId="{84F55BF9-1948-3131-EFDC-B1868ABDAA6C}"/>
          </ac:spMkLst>
        </pc:spChg>
      </pc:sldChg>
      <pc:sldChg chg="modSp mod">
        <pc:chgData name="Vinisha S" userId="99118bddf6916809" providerId="LiveId" clId="{3487C813-FDC3-4860-8C07-2DA429EB6652}" dt="2025-04-04T11:00:07.483" v="111" actId="20577"/>
        <pc:sldMkLst>
          <pc:docMk/>
          <pc:sldMk cId="1635949419" sldId="263"/>
        </pc:sldMkLst>
        <pc:spChg chg="mod">
          <ac:chgData name="Vinisha S" userId="99118bddf6916809" providerId="LiveId" clId="{3487C813-FDC3-4860-8C07-2DA429EB6652}" dt="2025-04-04T11:00:07.483" v="111" actId="20577"/>
          <ac:spMkLst>
            <pc:docMk/>
            <pc:sldMk cId="1635949419" sldId="263"/>
            <ac:spMk id="2" creationId="{4B85A837-8BE8-6AF3-4C22-F8BDE73CCEC3}"/>
          </ac:spMkLst>
        </pc:spChg>
        <pc:spChg chg="mod">
          <ac:chgData name="Vinisha S" userId="99118bddf6916809" providerId="LiveId" clId="{3487C813-FDC3-4860-8C07-2DA429EB6652}" dt="2025-04-04T10:59:31.848" v="104" actId="1076"/>
          <ac:spMkLst>
            <pc:docMk/>
            <pc:sldMk cId="1635949419" sldId="263"/>
            <ac:spMk id="3" creationId="{2361D872-7EC7-439F-A588-B1D90CB7A92F}"/>
          </ac:spMkLst>
        </pc:spChg>
      </pc:sldChg>
      <pc:sldChg chg="addSp modSp mod">
        <pc:chgData name="Vinisha S" userId="99118bddf6916809" providerId="LiveId" clId="{3487C813-FDC3-4860-8C07-2DA429EB6652}" dt="2025-04-04T10:18:15.143" v="60" actId="20577"/>
        <pc:sldMkLst>
          <pc:docMk/>
          <pc:sldMk cId="157803295" sldId="264"/>
        </pc:sldMkLst>
        <pc:spChg chg="add mod">
          <ac:chgData name="Vinisha S" userId="99118bddf6916809" providerId="LiveId" clId="{3487C813-FDC3-4860-8C07-2DA429EB6652}" dt="2025-04-04T10:17:14.483" v="54" actId="20577"/>
          <ac:spMkLst>
            <pc:docMk/>
            <pc:sldMk cId="157803295" sldId="264"/>
            <ac:spMk id="6" creationId="{B02B889D-89DF-ACB5-5317-1F6703B3BE97}"/>
          </ac:spMkLst>
        </pc:spChg>
        <pc:spChg chg="add mod">
          <ac:chgData name="Vinisha S" userId="99118bddf6916809" providerId="LiveId" clId="{3487C813-FDC3-4860-8C07-2DA429EB6652}" dt="2025-04-04T10:18:15.143" v="60" actId="20577"/>
          <ac:spMkLst>
            <pc:docMk/>
            <pc:sldMk cId="157803295" sldId="264"/>
            <ac:spMk id="8" creationId="{04F63730-87D9-9928-A011-23AC57800389}"/>
          </ac:spMkLst>
        </pc:spChg>
        <pc:picChg chg="add mod">
          <ac:chgData name="Vinisha S" userId="99118bddf6916809" providerId="LiveId" clId="{3487C813-FDC3-4860-8C07-2DA429EB6652}" dt="2025-04-04T10:17:51.052" v="56" actId="1076"/>
          <ac:picMkLst>
            <pc:docMk/>
            <pc:sldMk cId="157803295" sldId="264"/>
            <ac:picMk id="4" creationId="{2CB63703-3244-4F52-77FA-50765466C4E7}"/>
          </ac:picMkLst>
        </pc:picChg>
      </pc:sldChg>
      <pc:sldChg chg="addSp modSp mod">
        <pc:chgData name="Vinisha S" userId="99118bddf6916809" providerId="LiveId" clId="{3487C813-FDC3-4860-8C07-2DA429EB6652}" dt="2025-04-04T10:19:24.498" v="70" actId="14100"/>
        <pc:sldMkLst>
          <pc:docMk/>
          <pc:sldMk cId="2472835671" sldId="265"/>
        </pc:sldMkLst>
        <pc:spChg chg="add mod">
          <ac:chgData name="Vinisha S" userId="99118bddf6916809" providerId="LiveId" clId="{3487C813-FDC3-4860-8C07-2DA429EB6652}" dt="2025-04-04T10:19:24.498" v="70" actId="14100"/>
          <ac:spMkLst>
            <pc:docMk/>
            <pc:sldMk cId="2472835671" sldId="265"/>
            <ac:spMk id="4" creationId="{CA15AB4C-47D6-C05E-111D-03897D1A8DB8}"/>
          </ac:spMkLst>
        </pc:spChg>
      </pc:sldChg>
      <pc:sldChg chg="addSp modSp mod">
        <pc:chgData name="Vinisha S" userId="99118bddf6916809" providerId="LiveId" clId="{3487C813-FDC3-4860-8C07-2DA429EB6652}" dt="2025-04-04T10:19:58.826" v="76" actId="1076"/>
        <pc:sldMkLst>
          <pc:docMk/>
          <pc:sldMk cId="3998958607" sldId="266"/>
        </pc:sldMkLst>
        <pc:spChg chg="add mod">
          <ac:chgData name="Vinisha S" userId="99118bddf6916809" providerId="LiveId" clId="{3487C813-FDC3-4860-8C07-2DA429EB6652}" dt="2025-04-04T10:19:58.826" v="76" actId="1076"/>
          <ac:spMkLst>
            <pc:docMk/>
            <pc:sldMk cId="3998958607" sldId="266"/>
            <ac:spMk id="4" creationId="{FA5436E1-5693-6B7C-DD1F-6CDBE7377EF1}"/>
          </ac:spMkLst>
        </pc:spChg>
      </pc:sldChg>
      <pc:sldChg chg="delSp">
        <pc:chgData name="Vinisha S" userId="99118bddf6916809" providerId="LiveId" clId="{3487C813-FDC3-4860-8C07-2DA429EB6652}" dt="2025-04-04T11:18:28.990" v="143" actId="21"/>
        <pc:sldMkLst>
          <pc:docMk/>
          <pc:sldMk cId="1814041879" sldId="267"/>
        </pc:sldMkLst>
        <pc:spChg chg="del">
          <ac:chgData name="Vinisha S" userId="99118bddf6916809" providerId="LiveId" clId="{3487C813-FDC3-4860-8C07-2DA429EB6652}" dt="2025-04-04T11:18:28.990" v="143" actId="21"/>
          <ac:spMkLst>
            <pc:docMk/>
            <pc:sldMk cId="1814041879" sldId="267"/>
            <ac:spMk id="6" creationId="{1C940DDF-3DCF-1EEF-5697-42CF27BE732A}"/>
          </ac:spMkLst>
        </pc:spChg>
      </pc:sldChg>
      <pc:sldChg chg="addSp delSp modSp new mod">
        <pc:chgData name="Vinisha S" userId="99118bddf6916809" providerId="LiveId" clId="{3487C813-FDC3-4860-8C07-2DA429EB6652}" dt="2025-04-04T11:08:50.642" v="136" actId="1076"/>
        <pc:sldMkLst>
          <pc:docMk/>
          <pc:sldMk cId="1970053609" sldId="268"/>
        </pc:sldMkLst>
        <pc:spChg chg="add del mod">
          <ac:chgData name="Vinisha S" userId="99118bddf6916809" providerId="LiveId" clId="{3487C813-FDC3-4860-8C07-2DA429EB6652}" dt="2025-04-04T10:51:05.684" v="80" actId="21"/>
          <ac:spMkLst>
            <pc:docMk/>
            <pc:sldMk cId="1970053609" sldId="268"/>
            <ac:spMk id="3" creationId="{D1B0AD2B-6CDD-0D9A-4C97-028B8DD56CB9}"/>
          </ac:spMkLst>
        </pc:spChg>
        <pc:spChg chg="add mod">
          <ac:chgData name="Vinisha S" userId="99118bddf6916809" providerId="LiveId" clId="{3487C813-FDC3-4860-8C07-2DA429EB6652}" dt="2025-04-04T10:52:25.968" v="83" actId="1076"/>
          <ac:spMkLst>
            <pc:docMk/>
            <pc:sldMk cId="1970053609" sldId="268"/>
            <ac:spMk id="4" creationId="{1EB6F8C3-E6C4-BEF7-B9D6-151791F38C85}"/>
          </ac:spMkLst>
        </pc:spChg>
        <pc:spChg chg="add mod">
          <ac:chgData name="Vinisha S" userId="99118bddf6916809" providerId="LiveId" clId="{3487C813-FDC3-4860-8C07-2DA429EB6652}" dt="2025-04-04T10:52:25.968" v="83" actId="1076"/>
          <ac:spMkLst>
            <pc:docMk/>
            <pc:sldMk cId="1970053609" sldId="268"/>
            <ac:spMk id="5" creationId="{EA16DBEE-5322-E132-B1DE-2535DF5D127A}"/>
          </ac:spMkLst>
        </pc:spChg>
        <pc:spChg chg="add mod">
          <ac:chgData name="Vinisha S" userId="99118bddf6916809" providerId="LiveId" clId="{3487C813-FDC3-4860-8C07-2DA429EB6652}" dt="2025-04-04T10:52:25.968" v="83" actId="1076"/>
          <ac:spMkLst>
            <pc:docMk/>
            <pc:sldMk cId="1970053609" sldId="268"/>
            <ac:spMk id="6" creationId="{16AA5F9A-D75A-9408-AF94-EE8B43ECB266}"/>
          </ac:spMkLst>
        </pc:spChg>
        <pc:spChg chg="add mod">
          <ac:chgData name="Vinisha S" userId="99118bddf6916809" providerId="LiveId" clId="{3487C813-FDC3-4860-8C07-2DA429EB6652}" dt="2025-04-04T10:52:25.968" v="83" actId="1076"/>
          <ac:spMkLst>
            <pc:docMk/>
            <pc:sldMk cId="1970053609" sldId="268"/>
            <ac:spMk id="7" creationId="{F1FFD897-D412-C4CD-722C-492048AB1083}"/>
          </ac:spMkLst>
        </pc:spChg>
        <pc:spChg chg="add mod">
          <ac:chgData name="Vinisha S" userId="99118bddf6916809" providerId="LiveId" clId="{3487C813-FDC3-4860-8C07-2DA429EB6652}" dt="2025-04-04T10:52:25.968" v="83" actId="1076"/>
          <ac:spMkLst>
            <pc:docMk/>
            <pc:sldMk cId="1970053609" sldId="268"/>
            <ac:spMk id="8" creationId="{88150E09-601E-7A5A-059B-20270B87D56D}"/>
          </ac:spMkLst>
        </pc:spChg>
        <pc:spChg chg="add mod">
          <ac:chgData name="Vinisha S" userId="99118bddf6916809" providerId="LiveId" clId="{3487C813-FDC3-4860-8C07-2DA429EB6652}" dt="2025-04-04T11:05:59.989" v="131" actId="2710"/>
          <ac:spMkLst>
            <pc:docMk/>
            <pc:sldMk cId="1970053609" sldId="268"/>
            <ac:spMk id="10" creationId="{6C995915-5677-E99A-55C8-34F73173C057}"/>
          </ac:spMkLst>
        </pc:spChg>
        <pc:spChg chg="add mod">
          <ac:chgData name="Vinisha S" userId="99118bddf6916809" providerId="LiveId" clId="{3487C813-FDC3-4860-8C07-2DA429EB6652}" dt="2025-04-04T11:08:50.642" v="136" actId="1076"/>
          <ac:spMkLst>
            <pc:docMk/>
            <pc:sldMk cId="1970053609" sldId="268"/>
            <ac:spMk id="12" creationId="{A4F0D2D0-E98E-01F1-6D73-F6B2219D6F9E}"/>
          </ac:spMkLst>
        </pc:spChg>
        <pc:spChg chg="add del mod">
          <ac:chgData name="Vinisha S" userId="99118bddf6916809" providerId="LiveId" clId="{3487C813-FDC3-4860-8C07-2DA429EB6652}" dt="2025-04-04T11:07:35.497" v="135" actId="21"/>
          <ac:spMkLst>
            <pc:docMk/>
            <pc:sldMk cId="1970053609" sldId="268"/>
            <ac:spMk id="14" creationId="{57023C67-C0C3-E5C1-1612-DF132B75F730}"/>
          </ac:spMkLst>
        </pc:spChg>
      </pc:sldChg>
      <pc:sldChg chg="addSp modSp new mod">
        <pc:chgData name="Vinisha S" userId="99118bddf6916809" providerId="LiveId" clId="{3487C813-FDC3-4860-8C07-2DA429EB6652}" dt="2025-04-04T11:10:53.132" v="142" actId="1076"/>
        <pc:sldMkLst>
          <pc:docMk/>
          <pc:sldMk cId="617852627" sldId="269"/>
        </pc:sldMkLst>
        <pc:spChg chg="add mod">
          <ac:chgData name="Vinisha S" userId="99118bddf6916809" providerId="LiveId" clId="{3487C813-FDC3-4860-8C07-2DA429EB6652}" dt="2025-04-04T11:10:47.925" v="141" actId="1076"/>
          <ac:spMkLst>
            <pc:docMk/>
            <pc:sldMk cId="617852627" sldId="269"/>
            <ac:spMk id="3" creationId="{CA9EBCC5-9CBB-FBD2-D02B-0E41D6FA1D10}"/>
          </ac:spMkLst>
        </pc:spChg>
        <pc:spChg chg="add mod">
          <ac:chgData name="Vinisha S" userId="99118bddf6916809" providerId="LiveId" clId="{3487C813-FDC3-4860-8C07-2DA429EB6652}" dt="2025-04-04T11:09:23.366" v="137" actId="1076"/>
          <ac:spMkLst>
            <pc:docMk/>
            <pc:sldMk cId="617852627" sldId="269"/>
            <ac:spMk id="5" creationId="{AED99536-813F-6544-630D-D3B8002F5CE8}"/>
          </ac:spMkLst>
        </pc:spChg>
        <pc:spChg chg="add mod">
          <ac:chgData name="Vinisha S" userId="99118bddf6916809" providerId="LiveId" clId="{3487C813-FDC3-4860-8C07-2DA429EB6652}" dt="2025-04-04T11:10:53.132" v="142" actId="1076"/>
          <ac:spMkLst>
            <pc:docMk/>
            <pc:sldMk cId="617852627" sldId="269"/>
            <ac:spMk id="14" creationId="{57023C67-C0C3-E5C1-1612-DF132B75F73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7727EF-6F93-4B0D-B708-414580DF18CC}" type="datetimeFigureOut">
              <a:rPr lang="en-IN" smtClean="0"/>
              <a:t>04-04-2025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2C4EBF-9298-493F-B06E-B42DCD0EF472}" type="slidenum">
              <a:rPr lang="en-IN" smtClean="0"/>
              <a:t>‹#›</a:t>
            </a:fld>
            <a:endParaRPr lang="en-IN"/>
          </a:p>
        </p:txBody>
      </p:sp>
    </p:spTree>
    <p:extLst>
      <p:ext uri="{BB962C8B-B14F-4D97-AF65-F5344CB8AC3E}">
        <p14:creationId xmlns:p14="http://schemas.microsoft.com/office/powerpoint/2010/main" val="1041324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IN" dirty="0"/>
              <a:t>Abstract </a:t>
            </a:r>
          </a:p>
          <a:p>
            <a:pPr marL="342900" indent="-342900">
              <a:buFont typeface="Arial" panose="020B0604020202020204" pitchFamily="34" charset="0"/>
              <a:buChar char="•"/>
            </a:pPr>
            <a:r>
              <a:rPr lang="en-IN" dirty="0"/>
              <a:t>Problem Statement (Clearly define the challenge)</a:t>
            </a:r>
          </a:p>
          <a:p>
            <a:pPr marL="342900" indent="-342900">
              <a:buFont typeface="Arial" panose="020B0604020202020204" pitchFamily="34" charset="0"/>
              <a:buChar char="•"/>
            </a:pPr>
            <a:r>
              <a:rPr lang="en-IN" dirty="0"/>
              <a:t>Objective (State your project's goal)</a:t>
            </a:r>
          </a:p>
          <a:p>
            <a:pPr marL="342900" indent="-342900">
              <a:buFont typeface="Arial" panose="020B0604020202020204" pitchFamily="34" charset="0"/>
              <a:buChar char="•"/>
            </a:pPr>
            <a:r>
              <a:rPr lang="en-IN" dirty="0"/>
              <a:t>Background and Research (Discuss existing solutions, trends, and gaps)</a:t>
            </a:r>
          </a:p>
          <a:p>
            <a:pPr marL="342900" indent="-342900">
              <a:buFont typeface="Arial" panose="020B0604020202020204" pitchFamily="34" charset="0"/>
              <a:buChar char="•"/>
            </a:pPr>
            <a:r>
              <a:rPr lang="en-IN" dirty="0"/>
              <a:t>Data Collection and Preparation (Focus on data sources, cleaning, and augmentation)</a:t>
            </a:r>
          </a:p>
          <a:p>
            <a:pPr marL="342900" indent="-342900">
              <a:buFont typeface="Arial" panose="020B0604020202020204" pitchFamily="34" charset="0"/>
              <a:buChar char="•"/>
            </a:pPr>
            <a:r>
              <a:rPr lang="en-IN" dirty="0"/>
              <a:t>Proposed Solution (Methodology)</a:t>
            </a:r>
          </a:p>
          <a:p>
            <a:pPr lvl="7"/>
            <a:r>
              <a:rPr lang="en-IN" dirty="0"/>
              <a:t>	Model Architecture (e.g., CNN, U-Net, YOLOv5)</a:t>
            </a:r>
          </a:p>
          <a:p>
            <a:pPr lvl="7"/>
            <a:r>
              <a:rPr lang="en-IN" dirty="0"/>
              <a:t>	Key Techniques (e.g., Transfer Learning, Image Augmentation)</a:t>
            </a:r>
          </a:p>
          <a:p>
            <a:pPr marL="342900" indent="-342900">
              <a:buFont typeface="Arial" panose="020B0604020202020204" pitchFamily="34" charset="0"/>
              <a:buChar char="•"/>
            </a:pPr>
            <a:r>
              <a:rPr lang="en-IN" dirty="0"/>
              <a:t>Model Performance Evaluation</a:t>
            </a:r>
          </a:p>
          <a:p>
            <a:r>
              <a:rPr lang="en-IN" dirty="0"/>
              <a:t>	Metrics (Accuracy, Precision, Recall, </a:t>
            </a:r>
            <a:r>
              <a:rPr lang="en-IN" dirty="0" err="1"/>
              <a:t>IoU</a:t>
            </a:r>
            <a:r>
              <a:rPr lang="en-IN" dirty="0"/>
              <a:t>, etc.)</a:t>
            </a:r>
          </a:p>
          <a:p>
            <a:r>
              <a:rPr lang="en-IN" dirty="0"/>
              <a:t>	Graphs (Confusion Matrix, ROC Curve, etc.)</a:t>
            </a:r>
          </a:p>
          <a:p>
            <a:pPr marL="342900" indent="-342900">
              <a:buFont typeface="Arial" panose="020B0604020202020204" pitchFamily="34" charset="0"/>
              <a:buChar char="•"/>
            </a:pPr>
            <a:r>
              <a:rPr lang="en-IN" dirty="0"/>
              <a:t>Screenshots / Demonstration (Visual proof of system functionality)</a:t>
            </a:r>
          </a:p>
          <a:p>
            <a:pPr marL="342900" indent="-342900">
              <a:buFont typeface="Arial" panose="020B0604020202020204" pitchFamily="34" charset="0"/>
              <a:buChar char="•"/>
            </a:pPr>
            <a:r>
              <a:rPr lang="en-IN" dirty="0"/>
              <a:t>Future Scope (Improvements, scalability, and integration ideas)</a:t>
            </a:r>
          </a:p>
          <a:p>
            <a:pPr marL="342900" indent="-342900">
              <a:buFont typeface="Arial" panose="020B0604020202020204" pitchFamily="34" charset="0"/>
              <a:buChar char="•"/>
            </a:pPr>
            <a:r>
              <a:rPr lang="en-IN" dirty="0"/>
              <a:t>Conclusion (Summarize results and impact)</a:t>
            </a:r>
          </a:p>
          <a:p>
            <a:pPr marL="342900" indent="-342900">
              <a:buFont typeface="Arial" panose="020B0604020202020204" pitchFamily="34" charset="0"/>
              <a:buChar char="•"/>
            </a:pPr>
            <a:r>
              <a:rPr lang="en-IN" dirty="0"/>
              <a:t>Q&amp;A Session</a:t>
            </a:r>
          </a:p>
          <a:p>
            <a:endParaRPr lang="en-IN" dirty="0"/>
          </a:p>
        </p:txBody>
      </p:sp>
      <p:sp>
        <p:nvSpPr>
          <p:cNvPr id="4" name="Slide Number Placeholder 3"/>
          <p:cNvSpPr>
            <a:spLocks noGrp="1"/>
          </p:cNvSpPr>
          <p:nvPr>
            <p:ph type="sldNum" sz="quarter" idx="5"/>
          </p:nvPr>
        </p:nvSpPr>
        <p:spPr/>
        <p:txBody>
          <a:bodyPr/>
          <a:lstStyle/>
          <a:p>
            <a:fld id="{AD2C4EBF-9298-493F-B06E-B42DCD0EF472}" type="slidenum">
              <a:rPr lang="en-IN" smtClean="0"/>
              <a:t>3</a:t>
            </a:fld>
            <a:endParaRPr lang="en-IN"/>
          </a:p>
        </p:txBody>
      </p:sp>
    </p:spTree>
    <p:extLst>
      <p:ext uri="{BB962C8B-B14F-4D97-AF65-F5344CB8AC3E}">
        <p14:creationId xmlns:p14="http://schemas.microsoft.com/office/powerpoint/2010/main" val="1257153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68824"/>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1692771"/>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Case Study – 1</a:t>
            </a:r>
          </a:p>
          <a:p>
            <a:pPr algn="r"/>
            <a:r>
              <a:rPr lang="en-US" sz="3200" b="1" dirty="0">
                <a:solidFill>
                  <a:schemeClr val="bg1"/>
                </a:solidFill>
              </a:rPr>
              <a:t>Predictive Maintenance in Solar Power Systems </a:t>
            </a:r>
            <a:r>
              <a:rPr lang="en-US" sz="3600" b="1" dirty="0">
                <a:solidFill>
                  <a:schemeClr val="bg1"/>
                </a:solidFill>
                <a:latin typeface="Calibri" panose="020F0502020204030204" pitchFamily="34" charset="0"/>
                <a:cs typeface="Times New Roman" panose="02020603050405020304" pitchFamily="18" charset="0"/>
              </a:rPr>
              <a:t>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258FF0-4D3E-555E-E17C-63DCDCBA4A9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497EE16-4F61-F6F6-6872-0A90CEF96738}"/>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Screenshots / Demonstration (video) </a:t>
            </a:r>
          </a:p>
        </p:txBody>
      </p:sp>
      <p:pic>
        <p:nvPicPr>
          <p:cNvPr id="4" name="Picture 3">
            <a:extLst>
              <a:ext uri="{FF2B5EF4-FFF2-40B4-BE49-F238E27FC236}">
                <a16:creationId xmlns:a16="http://schemas.microsoft.com/office/drawing/2014/main" id="{2CB63703-3244-4F52-77FA-50765466C4E7}"/>
              </a:ext>
            </a:extLst>
          </p:cNvPr>
          <p:cNvPicPr>
            <a:picLocks noChangeAspect="1"/>
          </p:cNvPicPr>
          <p:nvPr/>
        </p:nvPicPr>
        <p:blipFill>
          <a:blip r:embed="rId2"/>
          <a:stretch>
            <a:fillRect/>
          </a:stretch>
        </p:blipFill>
        <p:spPr>
          <a:xfrm>
            <a:off x="1789472" y="988151"/>
            <a:ext cx="7668006" cy="4001886"/>
          </a:xfrm>
          <a:prstGeom prst="rect">
            <a:avLst/>
          </a:prstGeom>
        </p:spPr>
      </p:pic>
      <p:sp>
        <p:nvSpPr>
          <p:cNvPr id="6" name="TextBox 5">
            <a:extLst>
              <a:ext uri="{FF2B5EF4-FFF2-40B4-BE49-F238E27FC236}">
                <a16:creationId xmlns:a16="http://schemas.microsoft.com/office/drawing/2014/main" id="{B02B889D-89DF-ACB5-5317-1F6703B3BE97}"/>
              </a:ext>
            </a:extLst>
          </p:cNvPr>
          <p:cNvSpPr txBox="1"/>
          <p:nvPr/>
        </p:nvSpPr>
        <p:spPr>
          <a:xfrm>
            <a:off x="3228742" y="5688770"/>
            <a:ext cx="6100916" cy="666977"/>
          </a:xfrm>
          <a:prstGeom prst="rect">
            <a:avLst/>
          </a:prstGeom>
          <a:noFill/>
        </p:spPr>
        <p:txBody>
          <a:bodyPr wrap="square">
            <a:spAutoFit/>
          </a:bodyPr>
          <a:lstStyle/>
          <a:p>
            <a:r>
              <a:rPr lang="en-IN" dirty="0">
                <a:hlinkClick r:id="rId3" action="ppaction://hlinksldjump"/>
              </a:rPr>
              <a:t>https://github.com/vinisha8904/AI-and-Green-Skills-Case-Study--1/tree/main</a:t>
            </a:r>
            <a:endParaRPr lang="en-IN" dirty="0"/>
          </a:p>
        </p:txBody>
      </p:sp>
      <p:sp>
        <p:nvSpPr>
          <p:cNvPr id="8" name="TextBox 7">
            <a:extLst>
              <a:ext uri="{FF2B5EF4-FFF2-40B4-BE49-F238E27FC236}">
                <a16:creationId xmlns:a16="http://schemas.microsoft.com/office/drawing/2014/main" id="{04F63730-87D9-9928-A011-23AC57800389}"/>
              </a:ext>
            </a:extLst>
          </p:cNvPr>
          <p:cNvSpPr txBox="1"/>
          <p:nvPr/>
        </p:nvSpPr>
        <p:spPr>
          <a:xfrm>
            <a:off x="1693606" y="5688770"/>
            <a:ext cx="7155426" cy="666977"/>
          </a:xfrm>
          <a:prstGeom prst="rect">
            <a:avLst/>
          </a:prstGeom>
          <a:noFill/>
        </p:spPr>
        <p:txBody>
          <a:bodyPr wrap="square">
            <a:spAutoFit/>
          </a:bodyPr>
          <a:lstStyle/>
          <a:p>
            <a:r>
              <a:rPr lang="en-IN" dirty="0"/>
              <a:t>GitHub Link:</a:t>
            </a:r>
          </a:p>
          <a:p>
            <a:endParaRPr lang="en-IN" dirty="0"/>
          </a:p>
        </p:txBody>
      </p:sp>
    </p:spTree>
    <p:extLst>
      <p:ext uri="{BB962C8B-B14F-4D97-AF65-F5344CB8AC3E}">
        <p14:creationId xmlns:p14="http://schemas.microsoft.com/office/powerpoint/2010/main" val="157803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C995915-5677-E99A-55C8-34F73173C057}"/>
              </a:ext>
            </a:extLst>
          </p:cNvPr>
          <p:cNvSpPr txBox="1"/>
          <p:nvPr/>
        </p:nvSpPr>
        <p:spPr>
          <a:xfrm>
            <a:off x="822158" y="1409951"/>
            <a:ext cx="9893968" cy="1881990"/>
          </a:xfrm>
          <a:prstGeom prst="rect">
            <a:avLst/>
          </a:prstGeom>
          <a:noFill/>
        </p:spPr>
        <p:txBody>
          <a:bodyPr wrap="square">
            <a:spAutoFit/>
          </a:bodyPr>
          <a:lstStyle/>
          <a:p>
            <a:pPr>
              <a:lnSpc>
                <a:spcPct val="150000"/>
              </a:lnSpc>
              <a:buNone/>
            </a:pPr>
            <a:r>
              <a:rPr lang="en-US" sz="2000" b="1" dirty="0"/>
              <a:t>1. What features in the dataset are most important for predicting equipment failures?</a:t>
            </a:r>
          </a:p>
          <a:p>
            <a:pPr>
              <a:lnSpc>
                <a:spcPct val="150000"/>
              </a:lnSpc>
              <a:buFont typeface="Arial" panose="020B0604020202020204" pitchFamily="34" charset="0"/>
              <a:buChar char="•"/>
            </a:pPr>
            <a:r>
              <a:rPr lang="en-US" sz="2000" b="1" dirty="0"/>
              <a:t>Temperature</a:t>
            </a:r>
            <a:r>
              <a:rPr lang="en-US" sz="2000" dirty="0"/>
              <a:t>: High temperatures often signal overheating or stress in the system.</a:t>
            </a:r>
          </a:p>
          <a:p>
            <a:pPr>
              <a:lnSpc>
                <a:spcPct val="150000"/>
              </a:lnSpc>
              <a:buFont typeface="Arial" panose="020B0604020202020204" pitchFamily="34" charset="0"/>
              <a:buChar char="•"/>
            </a:pPr>
            <a:r>
              <a:rPr lang="en-US" sz="2000" b="1" dirty="0"/>
              <a:t>Voltage</a:t>
            </a:r>
            <a:r>
              <a:rPr lang="en-US" sz="2000" dirty="0"/>
              <a:t>: Voltage drops can indicate inverter degradation or malfunction.</a:t>
            </a:r>
          </a:p>
        </p:txBody>
      </p:sp>
      <p:sp>
        <p:nvSpPr>
          <p:cNvPr id="12" name="TextBox 11">
            <a:extLst>
              <a:ext uri="{FF2B5EF4-FFF2-40B4-BE49-F238E27FC236}">
                <a16:creationId xmlns:a16="http://schemas.microsoft.com/office/drawing/2014/main" id="{A4F0D2D0-E98E-01F1-6D73-F6B2219D6F9E}"/>
              </a:ext>
            </a:extLst>
          </p:cNvPr>
          <p:cNvSpPr txBox="1"/>
          <p:nvPr/>
        </p:nvSpPr>
        <p:spPr>
          <a:xfrm>
            <a:off x="822158" y="3793994"/>
            <a:ext cx="9893967" cy="1881990"/>
          </a:xfrm>
          <a:prstGeom prst="rect">
            <a:avLst/>
          </a:prstGeom>
          <a:noFill/>
        </p:spPr>
        <p:txBody>
          <a:bodyPr wrap="square">
            <a:spAutoFit/>
          </a:bodyPr>
          <a:lstStyle/>
          <a:p>
            <a:pPr>
              <a:lnSpc>
                <a:spcPct val="150000"/>
              </a:lnSpc>
              <a:buNone/>
            </a:pPr>
            <a:r>
              <a:rPr lang="en-US" sz="2000" b="1" dirty="0"/>
              <a:t>2. Develop a machine learning model to predict inverter failure.</a:t>
            </a:r>
          </a:p>
          <a:p>
            <a:pPr>
              <a:lnSpc>
                <a:spcPct val="150000"/>
              </a:lnSpc>
              <a:buFont typeface="Arial" panose="020B0604020202020204" pitchFamily="34" charset="0"/>
              <a:buChar char="•"/>
            </a:pPr>
            <a:r>
              <a:rPr lang="en-US" sz="2000" dirty="0"/>
              <a:t>Use a </a:t>
            </a:r>
            <a:r>
              <a:rPr lang="en-US" sz="2000" b="1" dirty="0"/>
              <a:t>Random Forest Classifier</a:t>
            </a:r>
            <a:r>
              <a:rPr lang="en-US" sz="2000" dirty="0"/>
              <a:t> trained on temperature, voltage, and current data.</a:t>
            </a:r>
          </a:p>
          <a:p>
            <a:pPr>
              <a:lnSpc>
                <a:spcPct val="150000"/>
              </a:lnSpc>
              <a:buFont typeface="Arial" panose="020B0604020202020204" pitchFamily="34" charset="0"/>
              <a:buChar char="•"/>
            </a:pPr>
            <a:r>
              <a:rPr lang="en-US" sz="2000" dirty="0"/>
              <a:t>Evaluate using </a:t>
            </a:r>
            <a:r>
              <a:rPr lang="en-US" sz="2000" b="1" dirty="0"/>
              <a:t>accuracy, precision, recall</a:t>
            </a:r>
            <a:r>
              <a:rPr lang="en-US" sz="2000" dirty="0"/>
              <a:t>, and a </a:t>
            </a:r>
            <a:r>
              <a:rPr lang="en-US" sz="2000" b="1" dirty="0"/>
              <a:t>confusion matrix</a:t>
            </a:r>
            <a:r>
              <a:rPr lang="en-US" sz="2000" dirty="0"/>
              <a:t> for performance.</a:t>
            </a:r>
          </a:p>
        </p:txBody>
      </p:sp>
    </p:spTree>
    <p:extLst>
      <p:ext uri="{BB962C8B-B14F-4D97-AF65-F5344CB8AC3E}">
        <p14:creationId xmlns:p14="http://schemas.microsoft.com/office/powerpoint/2010/main" val="1970053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9EBCC5-9CBB-FBD2-D02B-0E41D6FA1D10}"/>
              </a:ext>
            </a:extLst>
          </p:cNvPr>
          <p:cNvSpPr txBox="1"/>
          <p:nvPr/>
        </p:nvSpPr>
        <p:spPr>
          <a:xfrm>
            <a:off x="741948" y="2718837"/>
            <a:ext cx="9541042" cy="1420325"/>
          </a:xfrm>
          <a:prstGeom prst="rect">
            <a:avLst/>
          </a:prstGeom>
          <a:noFill/>
        </p:spPr>
        <p:txBody>
          <a:bodyPr wrap="square">
            <a:spAutoFit/>
          </a:bodyPr>
          <a:lstStyle/>
          <a:p>
            <a:pPr>
              <a:lnSpc>
                <a:spcPct val="150000"/>
              </a:lnSpc>
              <a:buNone/>
            </a:pPr>
            <a:r>
              <a:rPr lang="en-US" sz="2000" b="1" dirty="0"/>
              <a:t>4. What actions should be taken if a failure is predicted?</a:t>
            </a:r>
          </a:p>
          <a:p>
            <a:pPr>
              <a:lnSpc>
                <a:spcPct val="150000"/>
              </a:lnSpc>
              <a:buFont typeface="Arial" panose="020B0604020202020204" pitchFamily="34" charset="0"/>
              <a:buChar char="•"/>
            </a:pPr>
            <a:r>
              <a:rPr lang="en-US" sz="2000" b="1" dirty="0"/>
              <a:t>Send real-time alerts</a:t>
            </a:r>
            <a:r>
              <a:rPr lang="en-US" sz="2000" dirty="0"/>
              <a:t> to technicians or maintenance teams.</a:t>
            </a:r>
          </a:p>
          <a:p>
            <a:pPr>
              <a:lnSpc>
                <a:spcPct val="150000"/>
              </a:lnSpc>
              <a:buFont typeface="Arial" panose="020B0604020202020204" pitchFamily="34" charset="0"/>
              <a:buChar char="•"/>
            </a:pPr>
            <a:r>
              <a:rPr lang="en-US" sz="2000" b="1" dirty="0"/>
              <a:t>Schedule proactive maintenance</a:t>
            </a:r>
            <a:r>
              <a:rPr lang="en-US" sz="2000" dirty="0"/>
              <a:t> to prevent system downtime or damage.</a:t>
            </a:r>
          </a:p>
        </p:txBody>
      </p:sp>
      <p:sp>
        <p:nvSpPr>
          <p:cNvPr id="5" name="TextBox 4">
            <a:extLst>
              <a:ext uri="{FF2B5EF4-FFF2-40B4-BE49-F238E27FC236}">
                <a16:creationId xmlns:a16="http://schemas.microsoft.com/office/drawing/2014/main" id="{AED99536-813F-6544-630D-D3B8002F5CE8}"/>
              </a:ext>
            </a:extLst>
          </p:cNvPr>
          <p:cNvSpPr txBox="1"/>
          <p:nvPr/>
        </p:nvSpPr>
        <p:spPr>
          <a:xfrm>
            <a:off x="741948" y="4386416"/>
            <a:ext cx="10295020" cy="1420325"/>
          </a:xfrm>
          <a:prstGeom prst="rect">
            <a:avLst/>
          </a:prstGeom>
          <a:noFill/>
        </p:spPr>
        <p:txBody>
          <a:bodyPr wrap="square">
            <a:spAutoFit/>
          </a:bodyPr>
          <a:lstStyle/>
          <a:p>
            <a:pPr>
              <a:lnSpc>
                <a:spcPct val="150000"/>
              </a:lnSpc>
              <a:buNone/>
            </a:pPr>
            <a:r>
              <a:rPr lang="en-US" sz="2000" b="1" dirty="0"/>
              <a:t>5. How can predictive maintenance contribute to sustainability and reduce waste?</a:t>
            </a:r>
          </a:p>
          <a:p>
            <a:pPr>
              <a:lnSpc>
                <a:spcPct val="150000"/>
              </a:lnSpc>
              <a:buFont typeface="Arial" panose="020B0604020202020204" pitchFamily="34" charset="0"/>
              <a:buChar char="•"/>
            </a:pPr>
            <a:r>
              <a:rPr lang="en-US" sz="2000" b="1" dirty="0"/>
              <a:t>Prevents unnecessary replacements</a:t>
            </a:r>
            <a:r>
              <a:rPr lang="en-US" sz="2000" dirty="0"/>
              <a:t>, saving materials and reducing waste.</a:t>
            </a:r>
          </a:p>
          <a:p>
            <a:pPr>
              <a:lnSpc>
                <a:spcPct val="150000"/>
              </a:lnSpc>
              <a:buFont typeface="Arial" panose="020B0604020202020204" pitchFamily="34" charset="0"/>
              <a:buChar char="•"/>
            </a:pPr>
            <a:r>
              <a:rPr lang="en-US" sz="2000" b="1" dirty="0"/>
              <a:t>Improves energy efficiency</a:t>
            </a:r>
            <a:r>
              <a:rPr lang="en-US" sz="2000" dirty="0"/>
              <a:t>, supporting sustainable and reliable power generation.</a:t>
            </a:r>
          </a:p>
        </p:txBody>
      </p:sp>
      <p:sp>
        <p:nvSpPr>
          <p:cNvPr id="14" name="TextBox 13">
            <a:extLst>
              <a:ext uri="{FF2B5EF4-FFF2-40B4-BE49-F238E27FC236}">
                <a16:creationId xmlns:a16="http://schemas.microsoft.com/office/drawing/2014/main" id="{57023C67-C0C3-E5C1-1612-DF132B75F730}"/>
              </a:ext>
            </a:extLst>
          </p:cNvPr>
          <p:cNvSpPr txBox="1"/>
          <p:nvPr/>
        </p:nvSpPr>
        <p:spPr>
          <a:xfrm>
            <a:off x="741948" y="926724"/>
            <a:ext cx="9893967" cy="1420325"/>
          </a:xfrm>
          <a:prstGeom prst="rect">
            <a:avLst/>
          </a:prstGeom>
          <a:noFill/>
        </p:spPr>
        <p:txBody>
          <a:bodyPr wrap="square">
            <a:spAutoFit/>
          </a:bodyPr>
          <a:lstStyle/>
          <a:p>
            <a:pPr>
              <a:lnSpc>
                <a:spcPct val="150000"/>
              </a:lnSpc>
              <a:buNone/>
            </a:pPr>
            <a:r>
              <a:rPr lang="en-US" sz="2000" b="1" dirty="0"/>
              <a:t>3. How would you improve the model's accuracy?</a:t>
            </a:r>
          </a:p>
          <a:p>
            <a:pPr>
              <a:lnSpc>
                <a:spcPct val="150000"/>
              </a:lnSpc>
              <a:buFont typeface="Arial" panose="020B0604020202020204" pitchFamily="34" charset="0"/>
              <a:buChar char="•"/>
            </a:pPr>
            <a:r>
              <a:rPr lang="en-US" sz="2000" dirty="0"/>
              <a:t>Add </a:t>
            </a:r>
            <a:r>
              <a:rPr lang="en-US" sz="2000" b="1" dirty="0"/>
              <a:t>more features</a:t>
            </a:r>
            <a:r>
              <a:rPr lang="en-US" sz="2000" dirty="0"/>
              <a:t> like irradiance, humidity, or dust levels for better context.</a:t>
            </a:r>
          </a:p>
          <a:p>
            <a:pPr>
              <a:lnSpc>
                <a:spcPct val="150000"/>
              </a:lnSpc>
              <a:buFont typeface="Arial" panose="020B0604020202020204" pitchFamily="34" charset="0"/>
              <a:buChar char="•"/>
            </a:pPr>
            <a:r>
              <a:rPr lang="en-US" sz="2000" dirty="0"/>
              <a:t>Use </a:t>
            </a:r>
            <a:r>
              <a:rPr lang="en-US" sz="2000" b="1" dirty="0"/>
              <a:t>advanced models</a:t>
            </a:r>
            <a:r>
              <a:rPr lang="en-US" sz="2000" dirty="0"/>
              <a:t> (e.g., XG Boost, LSTM) and tune hyperparameters.</a:t>
            </a:r>
          </a:p>
        </p:txBody>
      </p:sp>
    </p:spTree>
    <p:extLst>
      <p:ext uri="{BB962C8B-B14F-4D97-AF65-F5344CB8AC3E}">
        <p14:creationId xmlns:p14="http://schemas.microsoft.com/office/powerpoint/2010/main" val="617852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329E4-03A5-0DDF-9696-0D2069FC758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3E6360E-CC40-2C6F-1D15-2DACD1614358}"/>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Future Scope </a:t>
            </a:r>
          </a:p>
        </p:txBody>
      </p:sp>
      <p:sp>
        <p:nvSpPr>
          <p:cNvPr id="4" name="TextBox 3">
            <a:extLst>
              <a:ext uri="{FF2B5EF4-FFF2-40B4-BE49-F238E27FC236}">
                <a16:creationId xmlns:a16="http://schemas.microsoft.com/office/drawing/2014/main" id="{CA15AB4C-47D6-C05E-111D-03897D1A8DB8}"/>
              </a:ext>
            </a:extLst>
          </p:cNvPr>
          <p:cNvSpPr txBox="1"/>
          <p:nvPr/>
        </p:nvSpPr>
        <p:spPr>
          <a:xfrm>
            <a:off x="850233" y="2036311"/>
            <a:ext cx="10218820" cy="3347840"/>
          </a:xfrm>
          <a:prstGeom prst="rect">
            <a:avLst/>
          </a:prstGeom>
          <a:noFill/>
        </p:spPr>
        <p:txBody>
          <a:bodyPr wrap="square">
            <a:spAutoFit/>
          </a:bodyPr>
          <a:lstStyle/>
          <a:p>
            <a:pPr>
              <a:lnSpc>
                <a:spcPct val="150000"/>
              </a:lnSpc>
              <a:buNone/>
            </a:pPr>
            <a:r>
              <a:rPr lang="en-US" sz="2400" dirty="0"/>
              <a:t>Enhancements ahead:</a:t>
            </a:r>
          </a:p>
          <a:p>
            <a:pPr>
              <a:lnSpc>
                <a:spcPct val="150000"/>
              </a:lnSpc>
              <a:buFont typeface="Arial" panose="020B0604020202020204" pitchFamily="34" charset="0"/>
              <a:buChar char="•"/>
            </a:pPr>
            <a:r>
              <a:rPr lang="en-US" sz="2400" dirty="0"/>
              <a:t>Integration with </a:t>
            </a:r>
            <a:r>
              <a:rPr lang="en-US" sz="2400" b="1" dirty="0"/>
              <a:t>real-time IoT sensors</a:t>
            </a:r>
            <a:endParaRPr lang="en-US" sz="2400" dirty="0"/>
          </a:p>
          <a:p>
            <a:pPr>
              <a:lnSpc>
                <a:spcPct val="150000"/>
              </a:lnSpc>
              <a:buFont typeface="Arial" panose="020B0604020202020204" pitchFamily="34" charset="0"/>
              <a:buChar char="•"/>
            </a:pPr>
            <a:r>
              <a:rPr lang="en-US" sz="2400" dirty="0"/>
              <a:t>Use of </a:t>
            </a:r>
            <a:r>
              <a:rPr lang="en-US" sz="2400" b="1" dirty="0"/>
              <a:t>deep learning (LSTM)</a:t>
            </a:r>
            <a:r>
              <a:rPr lang="en-US" sz="2400" dirty="0"/>
              <a:t> for time-series prediction</a:t>
            </a:r>
          </a:p>
          <a:p>
            <a:pPr>
              <a:lnSpc>
                <a:spcPct val="150000"/>
              </a:lnSpc>
              <a:buFont typeface="Arial" panose="020B0604020202020204" pitchFamily="34" charset="0"/>
              <a:buChar char="•"/>
            </a:pPr>
            <a:r>
              <a:rPr lang="en-US" sz="2400" dirty="0"/>
              <a:t>Apply to </a:t>
            </a:r>
            <a:r>
              <a:rPr lang="en-US" sz="2400" b="1" dirty="0"/>
              <a:t>other components</a:t>
            </a:r>
            <a:r>
              <a:rPr lang="en-US" sz="2400" dirty="0"/>
              <a:t>: panels, batteries</a:t>
            </a:r>
          </a:p>
          <a:p>
            <a:pPr>
              <a:lnSpc>
                <a:spcPct val="150000"/>
              </a:lnSpc>
              <a:buFont typeface="Arial" panose="020B0604020202020204" pitchFamily="34" charset="0"/>
              <a:buChar char="•"/>
            </a:pPr>
            <a:r>
              <a:rPr lang="en-US" sz="2400" dirty="0"/>
              <a:t>Deployment on the </a:t>
            </a:r>
            <a:r>
              <a:rPr lang="en-US" sz="2400" b="1" dirty="0"/>
              <a:t>cloud for remote monitoring</a:t>
            </a:r>
            <a:endParaRPr lang="en-US" sz="2400" dirty="0"/>
          </a:p>
          <a:p>
            <a:pPr>
              <a:lnSpc>
                <a:spcPct val="150000"/>
              </a:lnSpc>
              <a:buFont typeface="Arial" panose="020B0604020202020204" pitchFamily="34" charset="0"/>
              <a:buChar char="•"/>
            </a:pPr>
            <a:r>
              <a:rPr lang="en-US" sz="2400" dirty="0"/>
              <a:t>Support </a:t>
            </a:r>
            <a:r>
              <a:rPr lang="en-US" sz="2400" b="1" dirty="0"/>
              <a:t>predictive analytics</a:t>
            </a:r>
            <a:r>
              <a:rPr lang="en-US" sz="2400" dirty="0"/>
              <a:t> across renewable energy grids</a:t>
            </a:r>
          </a:p>
        </p:txBody>
      </p:sp>
    </p:spTree>
    <p:extLst>
      <p:ext uri="{BB962C8B-B14F-4D97-AF65-F5344CB8AC3E}">
        <p14:creationId xmlns:p14="http://schemas.microsoft.com/office/powerpoint/2010/main" val="2472835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33EE44-9E93-2B6C-F7BD-60DC3197A74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09D8AD9-046D-E1A1-DBB9-C2E463E2E067}"/>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 </a:t>
            </a:r>
          </a:p>
        </p:txBody>
      </p:sp>
      <p:sp>
        <p:nvSpPr>
          <p:cNvPr id="4" name="TextBox 3">
            <a:extLst>
              <a:ext uri="{FF2B5EF4-FFF2-40B4-BE49-F238E27FC236}">
                <a16:creationId xmlns:a16="http://schemas.microsoft.com/office/drawing/2014/main" id="{FA5436E1-5693-6B7C-DD1F-6CDBE7377EF1}"/>
              </a:ext>
            </a:extLst>
          </p:cNvPr>
          <p:cNvSpPr txBox="1"/>
          <p:nvPr/>
        </p:nvSpPr>
        <p:spPr>
          <a:xfrm>
            <a:off x="1641613" y="1747553"/>
            <a:ext cx="9220200" cy="3901837"/>
          </a:xfrm>
          <a:prstGeom prst="rect">
            <a:avLst/>
          </a:prstGeom>
          <a:noFill/>
        </p:spPr>
        <p:txBody>
          <a:bodyPr wrap="square">
            <a:spAutoFit/>
          </a:bodyPr>
          <a:lstStyle/>
          <a:p>
            <a:pPr>
              <a:lnSpc>
                <a:spcPct val="150000"/>
              </a:lnSpc>
              <a:buNone/>
            </a:pPr>
            <a:r>
              <a:rPr lang="en-US" sz="2400" dirty="0"/>
              <a:t>Predictive maintenance boosts:</a:t>
            </a:r>
          </a:p>
          <a:p>
            <a:pPr>
              <a:lnSpc>
                <a:spcPct val="150000"/>
              </a:lnSpc>
              <a:buFont typeface="Arial" panose="020B0604020202020204" pitchFamily="34" charset="0"/>
              <a:buChar char="•"/>
            </a:pPr>
            <a:r>
              <a:rPr lang="en-US" sz="2400" b="1" dirty="0"/>
              <a:t>Efficiency</a:t>
            </a:r>
            <a:r>
              <a:rPr lang="en-US" sz="2400" dirty="0"/>
              <a:t> in operations</a:t>
            </a:r>
          </a:p>
          <a:p>
            <a:pPr>
              <a:lnSpc>
                <a:spcPct val="150000"/>
              </a:lnSpc>
              <a:buFont typeface="Arial" panose="020B0604020202020204" pitchFamily="34" charset="0"/>
              <a:buChar char="•"/>
            </a:pPr>
            <a:r>
              <a:rPr lang="en-US" sz="2400" b="1" dirty="0"/>
              <a:t>Sustainability</a:t>
            </a:r>
            <a:r>
              <a:rPr lang="en-US" sz="2400" dirty="0"/>
              <a:t> by reducing waste</a:t>
            </a:r>
          </a:p>
          <a:p>
            <a:pPr>
              <a:lnSpc>
                <a:spcPct val="150000"/>
              </a:lnSpc>
              <a:buFont typeface="Arial" panose="020B0604020202020204" pitchFamily="34" charset="0"/>
              <a:buChar char="•"/>
            </a:pPr>
            <a:r>
              <a:rPr lang="en-US" sz="2400" b="1" dirty="0"/>
              <a:t>Cost-effectiveness</a:t>
            </a:r>
            <a:r>
              <a:rPr lang="en-US" sz="2400" dirty="0"/>
              <a:t> by minimizing manual checks</a:t>
            </a:r>
            <a:br>
              <a:rPr lang="en-US" sz="2400" dirty="0"/>
            </a:br>
            <a:r>
              <a:rPr lang="en-US" sz="2400" dirty="0"/>
              <a:t>This case study proves that </a:t>
            </a:r>
            <a:r>
              <a:rPr lang="en-US" sz="2400" b="1" dirty="0"/>
              <a:t>AI-driven models</a:t>
            </a:r>
            <a:r>
              <a:rPr lang="en-US" sz="2400" dirty="0"/>
              <a:t> can revolutionize solar power system maintenance, leading to a greener and more reliable energy future.</a:t>
            </a:r>
          </a:p>
        </p:txBody>
      </p:sp>
    </p:spTree>
    <p:extLst>
      <p:ext uri="{BB962C8B-B14F-4D97-AF65-F5344CB8AC3E}">
        <p14:creationId xmlns:p14="http://schemas.microsoft.com/office/powerpoint/2010/main" val="3998958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0F3C50A-0DD1-F59D-28D8-A5F7F13A1914}"/>
              </a:ext>
            </a:extLst>
          </p:cNvPr>
          <p:cNvGraphicFramePr>
            <a:graphicFrameLocks noGrp="1"/>
          </p:cNvGraphicFramePr>
          <p:nvPr>
            <p:extLst>
              <p:ext uri="{D42A27DB-BD31-4B8C-83A1-F6EECF244321}">
                <p14:modId xmlns:p14="http://schemas.microsoft.com/office/powerpoint/2010/main" val="2903713335"/>
              </p:ext>
            </p:extLst>
          </p:nvPr>
        </p:nvGraphicFramePr>
        <p:xfrm>
          <a:off x="2005263" y="2410539"/>
          <a:ext cx="8101536" cy="3647368"/>
        </p:xfrm>
        <a:graphic>
          <a:graphicData uri="http://schemas.openxmlformats.org/drawingml/2006/table">
            <a:tbl>
              <a:tblPr/>
              <a:tblGrid>
                <a:gridCol w="3148536">
                  <a:extLst>
                    <a:ext uri="{9D8B030D-6E8A-4147-A177-3AD203B41FA5}">
                      <a16:colId xmlns:a16="http://schemas.microsoft.com/office/drawing/2014/main" val="1899353295"/>
                    </a:ext>
                  </a:extLst>
                </a:gridCol>
                <a:gridCol w="2581377">
                  <a:extLst>
                    <a:ext uri="{9D8B030D-6E8A-4147-A177-3AD203B41FA5}">
                      <a16:colId xmlns:a16="http://schemas.microsoft.com/office/drawing/2014/main" val="3853822714"/>
                    </a:ext>
                  </a:extLst>
                </a:gridCol>
                <a:gridCol w="2371623">
                  <a:extLst>
                    <a:ext uri="{9D8B030D-6E8A-4147-A177-3AD203B41FA5}">
                      <a16:colId xmlns:a16="http://schemas.microsoft.com/office/drawing/2014/main" val="3981688973"/>
                    </a:ext>
                  </a:extLst>
                </a:gridCol>
              </a:tblGrid>
              <a:tr h="443208">
                <a:tc>
                  <a:txBody>
                    <a:bodyPr/>
                    <a:lstStyle/>
                    <a:p>
                      <a:pPr algn="l" fontAlgn="b"/>
                      <a:r>
                        <a:rPr lang="en-IN" sz="1600" b="1" cap="all" dirty="0">
                          <a:solidFill>
                            <a:srgbClr val="18113C"/>
                          </a:solidFill>
                          <a:effectLst/>
                        </a:rPr>
                        <a:t>Team ID</a:t>
                      </a:r>
                    </a:p>
                    <a:p>
                      <a:pPr algn="l" fontAlgn="b"/>
                      <a:endParaRPr lang="en-IN" sz="1600" b="1" cap="all" dirty="0">
                        <a:solidFill>
                          <a:srgbClr val="18113C"/>
                        </a:solidFill>
                        <a:effectLst/>
                      </a:endParaRPr>
                    </a:p>
                  </a:txBody>
                  <a:tcPr marL="71319" marR="71319" marT="35659" marB="35659" anchor="b">
                    <a:lnL w="7620" cap="flat" cmpd="sng" algn="ctr">
                      <a:solidFill>
                        <a:srgbClr val="EDEDF5"/>
                      </a:solidFill>
                      <a:prstDash val="solid"/>
                      <a:round/>
                      <a:headEnd type="none" w="med" len="med"/>
                      <a:tailEnd type="none" w="med" len="med"/>
                    </a:lnL>
                    <a:lnR w="7620" cap="flat" cmpd="sng" algn="ctr">
                      <a:solidFill>
                        <a:srgbClr val="EDEDF5"/>
                      </a:solidFill>
                      <a:prstDash val="solid"/>
                      <a:round/>
                      <a:headEnd type="none" w="med" len="med"/>
                      <a:tailEnd type="none" w="med" len="med"/>
                    </a:lnR>
                    <a:lnT>
                      <a:noFill/>
                    </a:lnT>
                    <a:lnB w="7620" cap="flat" cmpd="sng" algn="ctr">
                      <a:solidFill>
                        <a:srgbClr val="EDEDF5"/>
                      </a:solidFill>
                      <a:prstDash val="solid"/>
                      <a:round/>
                      <a:headEnd type="none" w="med" len="med"/>
                      <a:tailEnd type="none" w="med" len="med"/>
                    </a:lnB>
                    <a:noFill/>
                  </a:tcPr>
                </a:tc>
                <a:tc>
                  <a:txBody>
                    <a:bodyPr/>
                    <a:lstStyle/>
                    <a:p>
                      <a:pPr algn="l" fontAlgn="b"/>
                      <a:r>
                        <a:rPr lang="en-IN" sz="1600" b="1" cap="all" dirty="0">
                          <a:solidFill>
                            <a:srgbClr val="18113C"/>
                          </a:solidFill>
                          <a:effectLst/>
                        </a:rPr>
                        <a:t>Name</a:t>
                      </a:r>
                    </a:p>
                    <a:p>
                      <a:pPr algn="l" fontAlgn="b"/>
                      <a:endParaRPr lang="en-IN" sz="1600" b="1" cap="all" dirty="0">
                        <a:solidFill>
                          <a:srgbClr val="18113C"/>
                        </a:solidFill>
                        <a:effectLst/>
                      </a:endParaRPr>
                    </a:p>
                  </a:txBody>
                  <a:tcPr marL="71319" marR="71319" marT="35659" marB="35659" anchor="b">
                    <a:lnL w="7620" cap="flat" cmpd="sng" algn="ctr">
                      <a:solidFill>
                        <a:srgbClr val="EDEDF5"/>
                      </a:solidFill>
                      <a:prstDash val="solid"/>
                      <a:round/>
                      <a:headEnd type="none" w="med" len="med"/>
                      <a:tailEnd type="none" w="med" len="med"/>
                    </a:lnL>
                    <a:lnR w="7620" cap="flat" cmpd="sng" algn="ctr">
                      <a:solidFill>
                        <a:srgbClr val="EDEDF5"/>
                      </a:solidFill>
                      <a:prstDash val="solid"/>
                      <a:round/>
                      <a:headEnd type="none" w="med" len="med"/>
                      <a:tailEnd type="none" w="med" len="med"/>
                    </a:lnR>
                    <a:lnT>
                      <a:noFill/>
                    </a:lnT>
                    <a:lnB w="7620" cap="flat" cmpd="sng" algn="ctr">
                      <a:solidFill>
                        <a:srgbClr val="EDEDF5"/>
                      </a:solidFill>
                      <a:prstDash val="solid"/>
                      <a:round/>
                      <a:headEnd type="none" w="med" len="med"/>
                      <a:tailEnd type="none" w="med" len="med"/>
                    </a:lnB>
                    <a:noFill/>
                  </a:tcPr>
                </a:tc>
                <a:tc>
                  <a:txBody>
                    <a:bodyPr/>
                    <a:lstStyle/>
                    <a:p>
                      <a:pPr algn="l" fontAlgn="b"/>
                      <a:r>
                        <a:rPr lang="en-IN" sz="1600" b="1" cap="all" dirty="0">
                          <a:solidFill>
                            <a:srgbClr val="18113C"/>
                          </a:solidFill>
                          <a:effectLst/>
                        </a:rPr>
                        <a:t>Role</a:t>
                      </a:r>
                    </a:p>
                    <a:p>
                      <a:pPr algn="l" fontAlgn="b"/>
                      <a:endParaRPr lang="en-IN" sz="1600" b="1" cap="all" dirty="0">
                        <a:solidFill>
                          <a:srgbClr val="18113C"/>
                        </a:solidFill>
                        <a:effectLst/>
                      </a:endParaRPr>
                    </a:p>
                  </a:txBody>
                  <a:tcPr marL="71319" marR="71319" marT="35659" marB="35659" anchor="b">
                    <a:lnL w="7620" cap="flat" cmpd="sng" algn="ctr">
                      <a:solidFill>
                        <a:srgbClr val="EDEDF5"/>
                      </a:solidFill>
                      <a:prstDash val="solid"/>
                      <a:round/>
                      <a:headEnd type="none" w="med" len="med"/>
                      <a:tailEnd type="none" w="med" len="med"/>
                    </a:lnL>
                    <a:lnR w="7620" cap="flat" cmpd="sng" algn="ctr">
                      <a:solidFill>
                        <a:srgbClr val="EDEDF5"/>
                      </a:solidFill>
                      <a:prstDash val="solid"/>
                      <a:round/>
                      <a:headEnd type="none" w="med" len="med"/>
                      <a:tailEnd type="none" w="med" len="med"/>
                    </a:lnR>
                    <a:lnT>
                      <a:noFill/>
                    </a:lnT>
                    <a:lnB w="7620" cap="flat" cmpd="sng" algn="ctr">
                      <a:solidFill>
                        <a:srgbClr val="EDEDF5"/>
                      </a:solidFill>
                      <a:prstDash val="solid"/>
                      <a:round/>
                      <a:headEnd type="none" w="med" len="med"/>
                      <a:tailEnd type="none" w="med" len="med"/>
                    </a:lnB>
                    <a:noFill/>
                  </a:tcPr>
                </a:tc>
                <a:extLst>
                  <a:ext uri="{0D108BD9-81ED-4DB2-BD59-A6C34878D82A}">
                    <a16:rowId xmlns:a16="http://schemas.microsoft.com/office/drawing/2014/main" val="90016687"/>
                  </a:ext>
                </a:extLst>
              </a:tr>
              <a:tr h="577516">
                <a:tc>
                  <a:txBody>
                    <a:bodyPr/>
                    <a:lstStyle/>
                    <a:p>
                      <a:pPr fontAlgn="t"/>
                      <a:r>
                        <a:rPr lang="en-IN" sz="1500" dirty="0">
                          <a:effectLst/>
                        </a:rPr>
                        <a:t>S4F_CP_Team_12328</a:t>
                      </a:r>
                    </a:p>
                  </a:txBody>
                  <a:tcPr marL="71319" marR="71319" marT="35659" marB="35659">
                    <a:lnL w="7620" cap="flat" cmpd="sng" algn="ctr">
                      <a:solidFill>
                        <a:srgbClr val="EDEDF5"/>
                      </a:solidFill>
                      <a:prstDash val="solid"/>
                      <a:round/>
                      <a:headEnd type="none" w="med" len="med"/>
                      <a:tailEnd type="none" w="med" len="med"/>
                    </a:lnL>
                    <a:lnR w="7620" cap="flat" cmpd="sng" algn="ctr">
                      <a:solidFill>
                        <a:srgbClr val="EDEDF5"/>
                      </a:solidFill>
                      <a:prstDash val="solid"/>
                      <a:round/>
                      <a:headEnd type="none" w="med" len="med"/>
                      <a:tailEnd type="none" w="med" len="med"/>
                    </a:lnR>
                    <a:lnT w="7620" cap="flat" cmpd="sng" algn="ctr">
                      <a:solidFill>
                        <a:srgbClr val="EDEDF5"/>
                      </a:solidFill>
                      <a:prstDash val="solid"/>
                      <a:round/>
                      <a:headEnd type="none" w="med" len="med"/>
                      <a:tailEnd type="none" w="med" len="med"/>
                    </a:lnT>
                    <a:lnB w="7620" cap="flat" cmpd="sng" algn="ctr">
                      <a:solidFill>
                        <a:srgbClr val="EDEDF5"/>
                      </a:solidFill>
                      <a:prstDash val="solid"/>
                      <a:round/>
                      <a:headEnd type="none" w="med" len="med"/>
                      <a:tailEnd type="none" w="med" len="med"/>
                    </a:lnB>
                    <a:noFill/>
                  </a:tcPr>
                </a:tc>
                <a:tc>
                  <a:txBody>
                    <a:bodyPr/>
                    <a:lstStyle/>
                    <a:p>
                      <a:pPr fontAlgn="t"/>
                      <a:r>
                        <a:rPr lang="en-IN" sz="1500" dirty="0">
                          <a:effectLst/>
                        </a:rPr>
                        <a:t>VINISHA. S</a:t>
                      </a:r>
                    </a:p>
                  </a:txBody>
                  <a:tcPr marL="71319" marR="71319" marT="35659" marB="35659">
                    <a:lnL w="7620" cap="flat" cmpd="sng" algn="ctr">
                      <a:solidFill>
                        <a:srgbClr val="EDEDF5"/>
                      </a:solidFill>
                      <a:prstDash val="solid"/>
                      <a:round/>
                      <a:headEnd type="none" w="med" len="med"/>
                      <a:tailEnd type="none" w="med" len="med"/>
                    </a:lnL>
                    <a:lnR w="7620" cap="flat" cmpd="sng" algn="ctr">
                      <a:solidFill>
                        <a:srgbClr val="EDEDF5"/>
                      </a:solidFill>
                      <a:prstDash val="solid"/>
                      <a:round/>
                      <a:headEnd type="none" w="med" len="med"/>
                      <a:tailEnd type="none" w="med" len="med"/>
                    </a:lnR>
                    <a:lnT w="7620" cap="flat" cmpd="sng" algn="ctr">
                      <a:solidFill>
                        <a:srgbClr val="EDEDF5"/>
                      </a:solidFill>
                      <a:prstDash val="solid"/>
                      <a:round/>
                      <a:headEnd type="none" w="med" len="med"/>
                      <a:tailEnd type="none" w="med" len="med"/>
                    </a:lnT>
                    <a:lnB w="7620" cap="flat" cmpd="sng" algn="ctr">
                      <a:solidFill>
                        <a:srgbClr val="EDEDF5"/>
                      </a:solidFill>
                      <a:prstDash val="solid"/>
                      <a:round/>
                      <a:headEnd type="none" w="med" len="med"/>
                      <a:tailEnd type="none" w="med" len="med"/>
                    </a:lnB>
                    <a:noFill/>
                  </a:tcPr>
                </a:tc>
                <a:tc>
                  <a:txBody>
                    <a:bodyPr/>
                    <a:lstStyle/>
                    <a:p>
                      <a:pPr fontAlgn="t"/>
                      <a:r>
                        <a:rPr lang="en-IN" sz="1500">
                          <a:effectLst/>
                        </a:rPr>
                        <a:t>Team Leader</a:t>
                      </a:r>
                    </a:p>
                  </a:txBody>
                  <a:tcPr marL="71319" marR="71319" marT="35659" marB="35659">
                    <a:lnL w="7620" cap="flat" cmpd="sng" algn="ctr">
                      <a:solidFill>
                        <a:srgbClr val="EDEDF5"/>
                      </a:solidFill>
                      <a:prstDash val="solid"/>
                      <a:round/>
                      <a:headEnd type="none" w="med" len="med"/>
                      <a:tailEnd type="none" w="med" len="med"/>
                    </a:lnL>
                    <a:lnR w="7620" cap="flat" cmpd="sng" algn="ctr">
                      <a:solidFill>
                        <a:srgbClr val="EDEDF5"/>
                      </a:solidFill>
                      <a:prstDash val="solid"/>
                      <a:round/>
                      <a:headEnd type="none" w="med" len="med"/>
                      <a:tailEnd type="none" w="med" len="med"/>
                    </a:lnR>
                    <a:lnT w="7620" cap="flat" cmpd="sng" algn="ctr">
                      <a:solidFill>
                        <a:srgbClr val="EDEDF5"/>
                      </a:solidFill>
                      <a:prstDash val="solid"/>
                      <a:round/>
                      <a:headEnd type="none" w="med" len="med"/>
                      <a:tailEnd type="none" w="med" len="med"/>
                    </a:lnT>
                    <a:lnB w="7620" cap="flat" cmpd="sng" algn="ctr">
                      <a:solidFill>
                        <a:srgbClr val="EDEDF5"/>
                      </a:solidFill>
                      <a:prstDash val="solid"/>
                      <a:round/>
                      <a:headEnd type="none" w="med" len="med"/>
                      <a:tailEnd type="none" w="med" len="med"/>
                    </a:lnB>
                    <a:noFill/>
                  </a:tcPr>
                </a:tc>
                <a:extLst>
                  <a:ext uri="{0D108BD9-81ED-4DB2-BD59-A6C34878D82A}">
                    <a16:rowId xmlns:a16="http://schemas.microsoft.com/office/drawing/2014/main" val="2825649889"/>
                  </a:ext>
                </a:extLst>
              </a:tr>
              <a:tr h="807045">
                <a:tc>
                  <a:txBody>
                    <a:bodyPr/>
                    <a:lstStyle/>
                    <a:p>
                      <a:pPr fontAlgn="t"/>
                      <a:r>
                        <a:rPr lang="en-IN" sz="1500" dirty="0">
                          <a:effectLst/>
                        </a:rPr>
                        <a:t>S4F_CP_Team_12328</a:t>
                      </a:r>
                    </a:p>
                  </a:txBody>
                  <a:tcPr marL="71319" marR="71319" marT="35659" marB="35659">
                    <a:lnL w="7620" cap="flat" cmpd="sng" algn="ctr">
                      <a:solidFill>
                        <a:srgbClr val="EDEDF5"/>
                      </a:solidFill>
                      <a:prstDash val="solid"/>
                      <a:round/>
                      <a:headEnd type="none" w="med" len="med"/>
                      <a:tailEnd type="none" w="med" len="med"/>
                    </a:lnL>
                    <a:lnR w="7620" cap="flat" cmpd="sng" algn="ctr">
                      <a:solidFill>
                        <a:srgbClr val="EDEDF5"/>
                      </a:solidFill>
                      <a:prstDash val="solid"/>
                      <a:round/>
                      <a:headEnd type="none" w="med" len="med"/>
                      <a:tailEnd type="none" w="med" len="med"/>
                    </a:lnR>
                    <a:lnT w="7620" cap="flat" cmpd="sng" algn="ctr">
                      <a:solidFill>
                        <a:srgbClr val="EDEDF5"/>
                      </a:solidFill>
                      <a:prstDash val="solid"/>
                      <a:round/>
                      <a:headEnd type="none" w="med" len="med"/>
                      <a:tailEnd type="none" w="med" len="med"/>
                    </a:lnT>
                    <a:lnB w="7620" cap="flat" cmpd="sng" algn="ctr">
                      <a:solidFill>
                        <a:srgbClr val="EDEDF5"/>
                      </a:solidFill>
                      <a:prstDash val="solid"/>
                      <a:round/>
                      <a:headEnd type="none" w="med" len="med"/>
                      <a:tailEnd type="none" w="med" len="med"/>
                    </a:lnB>
                    <a:noFill/>
                  </a:tcPr>
                </a:tc>
                <a:tc>
                  <a:txBody>
                    <a:bodyPr/>
                    <a:lstStyle/>
                    <a:p>
                      <a:pPr fontAlgn="t"/>
                      <a:r>
                        <a:rPr lang="en-IN" sz="1500">
                          <a:effectLst/>
                        </a:rPr>
                        <a:t>SAJITHA S</a:t>
                      </a:r>
                    </a:p>
                  </a:txBody>
                  <a:tcPr marL="71319" marR="71319" marT="35659" marB="35659">
                    <a:lnL w="7620" cap="flat" cmpd="sng" algn="ctr">
                      <a:solidFill>
                        <a:srgbClr val="EDEDF5"/>
                      </a:solidFill>
                      <a:prstDash val="solid"/>
                      <a:round/>
                      <a:headEnd type="none" w="med" len="med"/>
                      <a:tailEnd type="none" w="med" len="med"/>
                    </a:lnL>
                    <a:lnR w="7620" cap="flat" cmpd="sng" algn="ctr">
                      <a:solidFill>
                        <a:srgbClr val="EDEDF5"/>
                      </a:solidFill>
                      <a:prstDash val="solid"/>
                      <a:round/>
                      <a:headEnd type="none" w="med" len="med"/>
                      <a:tailEnd type="none" w="med" len="med"/>
                    </a:lnR>
                    <a:lnT w="7620" cap="flat" cmpd="sng" algn="ctr">
                      <a:solidFill>
                        <a:srgbClr val="EDEDF5"/>
                      </a:solidFill>
                      <a:prstDash val="solid"/>
                      <a:round/>
                      <a:headEnd type="none" w="med" len="med"/>
                      <a:tailEnd type="none" w="med" len="med"/>
                    </a:lnT>
                    <a:lnB w="7620" cap="flat" cmpd="sng" algn="ctr">
                      <a:solidFill>
                        <a:srgbClr val="EDEDF5"/>
                      </a:solidFill>
                      <a:prstDash val="solid"/>
                      <a:round/>
                      <a:headEnd type="none" w="med" len="med"/>
                      <a:tailEnd type="none" w="med" len="med"/>
                    </a:lnB>
                    <a:noFill/>
                  </a:tcPr>
                </a:tc>
                <a:tc>
                  <a:txBody>
                    <a:bodyPr/>
                    <a:lstStyle/>
                    <a:p>
                      <a:pPr fontAlgn="t"/>
                      <a:r>
                        <a:rPr lang="en-IN" sz="1500">
                          <a:effectLst/>
                        </a:rPr>
                        <a:t>Team Member 1</a:t>
                      </a:r>
                    </a:p>
                  </a:txBody>
                  <a:tcPr marL="71319" marR="71319" marT="35659" marB="35659">
                    <a:lnL w="7620" cap="flat" cmpd="sng" algn="ctr">
                      <a:solidFill>
                        <a:srgbClr val="EDEDF5"/>
                      </a:solidFill>
                      <a:prstDash val="solid"/>
                      <a:round/>
                      <a:headEnd type="none" w="med" len="med"/>
                      <a:tailEnd type="none" w="med" len="med"/>
                    </a:lnL>
                    <a:lnR w="7620" cap="flat" cmpd="sng" algn="ctr">
                      <a:solidFill>
                        <a:srgbClr val="EDEDF5"/>
                      </a:solidFill>
                      <a:prstDash val="solid"/>
                      <a:round/>
                      <a:headEnd type="none" w="med" len="med"/>
                      <a:tailEnd type="none" w="med" len="med"/>
                    </a:lnR>
                    <a:lnT w="7620" cap="flat" cmpd="sng" algn="ctr">
                      <a:solidFill>
                        <a:srgbClr val="EDEDF5"/>
                      </a:solidFill>
                      <a:prstDash val="solid"/>
                      <a:round/>
                      <a:headEnd type="none" w="med" len="med"/>
                      <a:tailEnd type="none" w="med" len="med"/>
                    </a:lnT>
                    <a:lnB w="7620" cap="flat" cmpd="sng" algn="ctr">
                      <a:solidFill>
                        <a:srgbClr val="EDEDF5"/>
                      </a:solidFill>
                      <a:prstDash val="solid"/>
                      <a:round/>
                      <a:headEnd type="none" w="med" len="med"/>
                      <a:tailEnd type="none" w="med" len="med"/>
                    </a:lnB>
                    <a:noFill/>
                  </a:tcPr>
                </a:tc>
                <a:extLst>
                  <a:ext uri="{0D108BD9-81ED-4DB2-BD59-A6C34878D82A}">
                    <a16:rowId xmlns:a16="http://schemas.microsoft.com/office/drawing/2014/main" val="775612882"/>
                  </a:ext>
                </a:extLst>
              </a:tr>
              <a:tr h="896764">
                <a:tc>
                  <a:txBody>
                    <a:bodyPr/>
                    <a:lstStyle/>
                    <a:p>
                      <a:pPr fontAlgn="t"/>
                      <a:r>
                        <a:rPr lang="en-IN" sz="1500" dirty="0">
                          <a:effectLst/>
                        </a:rPr>
                        <a:t>S4F_CP_Team_12328</a:t>
                      </a:r>
                    </a:p>
                  </a:txBody>
                  <a:tcPr marL="71319" marR="71319" marT="35659" marB="35659">
                    <a:lnL w="7620" cap="flat" cmpd="sng" algn="ctr">
                      <a:solidFill>
                        <a:srgbClr val="EDEDF5"/>
                      </a:solidFill>
                      <a:prstDash val="solid"/>
                      <a:round/>
                      <a:headEnd type="none" w="med" len="med"/>
                      <a:tailEnd type="none" w="med" len="med"/>
                    </a:lnL>
                    <a:lnR w="7620" cap="flat" cmpd="sng" algn="ctr">
                      <a:solidFill>
                        <a:srgbClr val="EDEDF5"/>
                      </a:solidFill>
                      <a:prstDash val="solid"/>
                      <a:round/>
                      <a:headEnd type="none" w="med" len="med"/>
                      <a:tailEnd type="none" w="med" len="med"/>
                    </a:lnR>
                    <a:lnT w="7620" cap="flat" cmpd="sng" algn="ctr">
                      <a:solidFill>
                        <a:srgbClr val="EDEDF5"/>
                      </a:solidFill>
                      <a:prstDash val="solid"/>
                      <a:round/>
                      <a:headEnd type="none" w="med" len="med"/>
                      <a:tailEnd type="none" w="med" len="med"/>
                    </a:lnT>
                    <a:lnB w="7620" cap="flat" cmpd="sng" algn="ctr">
                      <a:solidFill>
                        <a:srgbClr val="EDEDF5"/>
                      </a:solidFill>
                      <a:prstDash val="solid"/>
                      <a:round/>
                      <a:headEnd type="none" w="med" len="med"/>
                      <a:tailEnd type="none" w="med" len="med"/>
                    </a:lnB>
                    <a:noFill/>
                  </a:tcPr>
                </a:tc>
                <a:tc>
                  <a:txBody>
                    <a:bodyPr/>
                    <a:lstStyle/>
                    <a:p>
                      <a:pPr fontAlgn="t"/>
                      <a:r>
                        <a:rPr lang="en-IN" sz="1500">
                          <a:effectLst/>
                        </a:rPr>
                        <a:t>DHANUSHA. S</a:t>
                      </a:r>
                    </a:p>
                  </a:txBody>
                  <a:tcPr marL="71319" marR="71319" marT="35659" marB="35659">
                    <a:lnL w="7620" cap="flat" cmpd="sng" algn="ctr">
                      <a:solidFill>
                        <a:srgbClr val="EDEDF5"/>
                      </a:solidFill>
                      <a:prstDash val="solid"/>
                      <a:round/>
                      <a:headEnd type="none" w="med" len="med"/>
                      <a:tailEnd type="none" w="med" len="med"/>
                    </a:lnL>
                    <a:lnR w="7620" cap="flat" cmpd="sng" algn="ctr">
                      <a:solidFill>
                        <a:srgbClr val="EDEDF5"/>
                      </a:solidFill>
                      <a:prstDash val="solid"/>
                      <a:round/>
                      <a:headEnd type="none" w="med" len="med"/>
                      <a:tailEnd type="none" w="med" len="med"/>
                    </a:lnR>
                    <a:lnT w="7620" cap="flat" cmpd="sng" algn="ctr">
                      <a:solidFill>
                        <a:srgbClr val="EDEDF5"/>
                      </a:solidFill>
                      <a:prstDash val="solid"/>
                      <a:round/>
                      <a:headEnd type="none" w="med" len="med"/>
                      <a:tailEnd type="none" w="med" len="med"/>
                    </a:lnT>
                    <a:lnB w="7620" cap="flat" cmpd="sng" algn="ctr">
                      <a:solidFill>
                        <a:srgbClr val="EDEDF5"/>
                      </a:solidFill>
                      <a:prstDash val="solid"/>
                      <a:round/>
                      <a:headEnd type="none" w="med" len="med"/>
                      <a:tailEnd type="none" w="med" len="med"/>
                    </a:lnB>
                    <a:noFill/>
                  </a:tcPr>
                </a:tc>
                <a:tc>
                  <a:txBody>
                    <a:bodyPr/>
                    <a:lstStyle/>
                    <a:p>
                      <a:pPr fontAlgn="t"/>
                      <a:r>
                        <a:rPr lang="en-IN" sz="1500">
                          <a:effectLst/>
                        </a:rPr>
                        <a:t>Team Member 2</a:t>
                      </a:r>
                    </a:p>
                  </a:txBody>
                  <a:tcPr marL="71319" marR="71319" marT="35659" marB="35659">
                    <a:lnL w="7620" cap="flat" cmpd="sng" algn="ctr">
                      <a:solidFill>
                        <a:srgbClr val="EDEDF5"/>
                      </a:solidFill>
                      <a:prstDash val="solid"/>
                      <a:round/>
                      <a:headEnd type="none" w="med" len="med"/>
                      <a:tailEnd type="none" w="med" len="med"/>
                    </a:lnL>
                    <a:lnR w="7620" cap="flat" cmpd="sng" algn="ctr">
                      <a:solidFill>
                        <a:srgbClr val="EDEDF5"/>
                      </a:solidFill>
                      <a:prstDash val="solid"/>
                      <a:round/>
                      <a:headEnd type="none" w="med" len="med"/>
                      <a:tailEnd type="none" w="med" len="med"/>
                    </a:lnR>
                    <a:lnT w="7620" cap="flat" cmpd="sng" algn="ctr">
                      <a:solidFill>
                        <a:srgbClr val="EDEDF5"/>
                      </a:solidFill>
                      <a:prstDash val="solid"/>
                      <a:round/>
                      <a:headEnd type="none" w="med" len="med"/>
                      <a:tailEnd type="none" w="med" len="med"/>
                    </a:lnT>
                    <a:lnB w="7620" cap="flat" cmpd="sng" algn="ctr">
                      <a:solidFill>
                        <a:srgbClr val="EDEDF5"/>
                      </a:solidFill>
                      <a:prstDash val="solid"/>
                      <a:round/>
                      <a:headEnd type="none" w="med" len="med"/>
                      <a:tailEnd type="none" w="med" len="med"/>
                    </a:lnB>
                    <a:noFill/>
                  </a:tcPr>
                </a:tc>
                <a:extLst>
                  <a:ext uri="{0D108BD9-81ED-4DB2-BD59-A6C34878D82A}">
                    <a16:rowId xmlns:a16="http://schemas.microsoft.com/office/drawing/2014/main" val="1639136397"/>
                  </a:ext>
                </a:extLst>
              </a:tr>
              <a:tr h="807045">
                <a:tc>
                  <a:txBody>
                    <a:bodyPr/>
                    <a:lstStyle/>
                    <a:p>
                      <a:pPr fontAlgn="t"/>
                      <a:r>
                        <a:rPr lang="en-IN" sz="1500" dirty="0">
                          <a:effectLst/>
                        </a:rPr>
                        <a:t>S4F_CP_Team_12328</a:t>
                      </a:r>
                    </a:p>
                  </a:txBody>
                  <a:tcPr marL="71319" marR="71319" marT="35659" marB="35659">
                    <a:lnL w="7620" cap="flat" cmpd="sng" algn="ctr">
                      <a:solidFill>
                        <a:srgbClr val="EDEDF5"/>
                      </a:solidFill>
                      <a:prstDash val="solid"/>
                      <a:round/>
                      <a:headEnd type="none" w="med" len="med"/>
                      <a:tailEnd type="none" w="med" len="med"/>
                    </a:lnL>
                    <a:lnR w="7620" cap="flat" cmpd="sng" algn="ctr">
                      <a:solidFill>
                        <a:srgbClr val="EDEDF5"/>
                      </a:solidFill>
                      <a:prstDash val="solid"/>
                      <a:round/>
                      <a:headEnd type="none" w="med" len="med"/>
                      <a:tailEnd type="none" w="med" len="med"/>
                    </a:lnR>
                    <a:lnT w="7620" cap="flat" cmpd="sng" algn="ctr">
                      <a:solidFill>
                        <a:srgbClr val="EDEDF5"/>
                      </a:solidFill>
                      <a:prstDash val="solid"/>
                      <a:round/>
                      <a:headEnd type="none" w="med" len="med"/>
                      <a:tailEnd type="none" w="med" len="med"/>
                    </a:lnT>
                    <a:lnB w="7620" cap="flat" cmpd="sng" algn="ctr">
                      <a:solidFill>
                        <a:srgbClr val="EDEDF5"/>
                      </a:solidFill>
                      <a:prstDash val="solid"/>
                      <a:round/>
                      <a:headEnd type="none" w="med" len="med"/>
                      <a:tailEnd type="none" w="med" len="med"/>
                    </a:lnB>
                    <a:noFill/>
                  </a:tcPr>
                </a:tc>
                <a:tc>
                  <a:txBody>
                    <a:bodyPr/>
                    <a:lstStyle/>
                    <a:p>
                      <a:pPr fontAlgn="t"/>
                      <a:r>
                        <a:rPr lang="en-IN" sz="1500" dirty="0">
                          <a:effectLst/>
                        </a:rPr>
                        <a:t>VIDHYA BHARATHI S</a:t>
                      </a:r>
                    </a:p>
                  </a:txBody>
                  <a:tcPr marL="71319" marR="71319" marT="35659" marB="35659">
                    <a:lnL w="7620" cap="flat" cmpd="sng" algn="ctr">
                      <a:solidFill>
                        <a:srgbClr val="EDEDF5"/>
                      </a:solidFill>
                      <a:prstDash val="solid"/>
                      <a:round/>
                      <a:headEnd type="none" w="med" len="med"/>
                      <a:tailEnd type="none" w="med" len="med"/>
                    </a:lnL>
                    <a:lnR w="7620" cap="flat" cmpd="sng" algn="ctr">
                      <a:solidFill>
                        <a:srgbClr val="EDEDF5"/>
                      </a:solidFill>
                      <a:prstDash val="solid"/>
                      <a:round/>
                      <a:headEnd type="none" w="med" len="med"/>
                      <a:tailEnd type="none" w="med" len="med"/>
                    </a:lnR>
                    <a:lnT w="7620" cap="flat" cmpd="sng" algn="ctr">
                      <a:solidFill>
                        <a:srgbClr val="EDEDF5"/>
                      </a:solidFill>
                      <a:prstDash val="solid"/>
                      <a:round/>
                      <a:headEnd type="none" w="med" len="med"/>
                      <a:tailEnd type="none" w="med" len="med"/>
                    </a:lnT>
                    <a:lnB w="7620" cap="flat" cmpd="sng" algn="ctr">
                      <a:solidFill>
                        <a:srgbClr val="EDEDF5"/>
                      </a:solidFill>
                      <a:prstDash val="solid"/>
                      <a:round/>
                      <a:headEnd type="none" w="med" len="med"/>
                      <a:tailEnd type="none" w="med" len="med"/>
                    </a:lnB>
                    <a:noFill/>
                  </a:tcPr>
                </a:tc>
                <a:tc>
                  <a:txBody>
                    <a:bodyPr/>
                    <a:lstStyle/>
                    <a:p>
                      <a:pPr fontAlgn="t"/>
                      <a:r>
                        <a:rPr lang="en-IN" sz="1500" dirty="0">
                          <a:effectLst/>
                        </a:rPr>
                        <a:t>Team Member 3</a:t>
                      </a:r>
                    </a:p>
                  </a:txBody>
                  <a:tcPr marL="71319" marR="71319" marT="35659" marB="35659">
                    <a:lnL w="7620" cap="flat" cmpd="sng" algn="ctr">
                      <a:solidFill>
                        <a:srgbClr val="EDEDF5"/>
                      </a:solidFill>
                      <a:prstDash val="solid"/>
                      <a:round/>
                      <a:headEnd type="none" w="med" len="med"/>
                      <a:tailEnd type="none" w="med" len="med"/>
                    </a:lnL>
                    <a:lnR w="7620" cap="flat" cmpd="sng" algn="ctr">
                      <a:solidFill>
                        <a:srgbClr val="EDEDF5"/>
                      </a:solidFill>
                      <a:prstDash val="solid"/>
                      <a:round/>
                      <a:headEnd type="none" w="med" len="med"/>
                      <a:tailEnd type="none" w="med" len="med"/>
                    </a:lnR>
                    <a:lnT w="7620" cap="flat" cmpd="sng" algn="ctr">
                      <a:solidFill>
                        <a:srgbClr val="EDEDF5"/>
                      </a:solidFill>
                      <a:prstDash val="solid"/>
                      <a:round/>
                      <a:headEnd type="none" w="med" len="med"/>
                      <a:tailEnd type="none" w="med" len="med"/>
                    </a:lnT>
                    <a:lnB w="7620" cap="flat" cmpd="sng" algn="ctr">
                      <a:solidFill>
                        <a:srgbClr val="EDEDF5"/>
                      </a:solidFill>
                      <a:prstDash val="solid"/>
                      <a:round/>
                      <a:headEnd type="none" w="med" len="med"/>
                      <a:tailEnd type="none" w="med" len="med"/>
                    </a:lnB>
                    <a:noFill/>
                  </a:tcPr>
                </a:tc>
                <a:extLst>
                  <a:ext uri="{0D108BD9-81ED-4DB2-BD59-A6C34878D82A}">
                    <a16:rowId xmlns:a16="http://schemas.microsoft.com/office/drawing/2014/main" val="1620978038"/>
                  </a:ext>
                </a:extLst>
              </a:tr>
            </a:tbl>
          </a:graphicData>
        </a:graphic>
      </p:graphicFrame>
      <p:sp>
        <p:nvSpPr>
          <p:cNvPr id="8" name="TextBox 7">
            <a:extLst>
              <a:ext uri="{FF2B5EF4-FFF2-40B4-BE49-F238E27FC236}">
                <a16:creationId xmlns:a16="http://schemas.microsoft.com/office/drawing/2014/main" id="{09875E94-ED30-CC91-09A1-1F682D9AB3B4}"/>
              </a:ext>
            </a:extLst>
          </p:cNvPr>
          <p:cNvSpPr txBox="1"/>
          <p:nvPr/>
        </p:nvSpPr>
        <p:spPr>
          <a:xfrm>
            <a:off x="4427757" y="1346023"/>
            <a:ext cx="3256548" cy="461665"/>
          </a:xfrm>
          <a:prstGeom prst="rect">
            <a:avLst/>
          </a:prstGeom>
          <a:noFill/>
        </p:spPr>
        <p:txBody>
          <a:bodyPr wrap="square">
            <a:spAutoFit/>
          </a:bodyPr>
          <a:lstStyle/>
          <a:p>
            <a:r>
              <a:rPr lang="en-IN" sz="2400" b="1" dirty="0"/>
              <a:t>Team Members</a:t>
            </a:r>
          </a:p>
        </p:txBody>
      </p:sp>
    </p:spTree>
    <p:extLst>
      <p:ext uri="{BB962C8B-B14F-4D97-AF65-F5344CB8AC3E}">
        <p14:creationId xmlns:p14="http://schemas.microsoft.com/office/powerpoint/2010/main" val="1814041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lIns="91440" tIns="45720" rIns="91440" bIns="45720" anchor="t">
            <a:spAutoFit/>
          </a:bodyPr>
          <a:lstStyle/>
          <a:p>
            <a:r>
              <a:rPr lang="en-IN" sz="2000" b="1" dirty="0">
                <a:solidFill>
                  <a:srgbClr val="213163"/>
                </a:solidFill>
              </a:rPr>
              <a:t>Content </a:t>
            </a:r>
            <a:endParaRPr lang="en-IN" sz="2000" dirty="0">
              <a:solidFill>
                <a:srgbClr val="213163"/>
              </a:solidFill>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88ECAE3-73C5-E88D-2F41-7720B2D25594}"/>
              </a:ext>
            </a:extLst>
          </p:cNvPr>
          <p:cNvSpPr txBox="1"/>
          <p:nvPr/>
        </p:nvSpPr>
        <p:spPr>
          <a:xfrm>
            <a:off x="1221131" y="1608621"/>
            <a:ext cx="9328280" cy="391825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dirty="0"/>
              <a:t>Abstract </a:t>
            </a:r>
          </a:p>
          <a:p>
            <a:pPr marL="342900" indent="-342900">
              <a:lnSpc>
                <a:spcPct val="150000"/>
              </a:lnSpc>
              <a:buFont typeface="Arial" panose="020B0604020202020204" pitchFamily="34" charset="0"/>
              <a:buChar char="•"/>
            </a:pPr>
            <a:r>
              <a:rPr lang="en-IN" dirty="0"/>
              <a:t>Problem Statement  </a:t>
            </a:r>
          </a:p>
          <a:p>
            <a:pPr marL="342900" indent="-342900">
              <a:lnSpc>
                <a:spcPct val="150000"/>
              </a:lnSpc>
              <a:buFont typeface="Arial" panose="020B0604020202020204" pitchFamily="34" charset="0"/>
              <a:buChar char="•"/>
            </a:pPr>
            <a:r>
              <a:rPr lang="en-IN" dirty="0"/>
              <a:t>Objective  </a:t>
            </a:r>
          </a:p>
          <a:p>
            <a:pPr marL="342900" indent="-342900">
              <a:lnSpc>
                <a:spcPct val="150000"/>
              </a:lnSpc>
              <a:buFont typeface="Arial" panose="020B0604020202020204" pitchFamily="34" charset="0"/>
              <a:buChar char="•"/>
            </a:pPr>
            <a:r>
              <a:rPr lang="en-IN" dirty="0"/>
              <a:t>Data Collection and Preparation  </a:t>
            </a:r>
          </a:p>
          <a:p>
            <a:pPr marL="342900" indent="-342900">
              <a:lnSpc>
                <a:spcPct val="150000"/>
              </a:lnSpc>
              <a:buFont typeface="Arial" panose="020B0604020202020204" pitchFamily="34" charset="0"/>
              <a:buChar char="•"/>
            </a:pPr>
            <a:r>
              <a:rPr lang="en-IN" dirty="0"/>
              <a:t>Proposed Solution (Methodology)</a:t>
            </a:r>
          </a:p>
          <a:p>
            <a:pPr marL="342900" indent="-342900">
              <a:lnSpc>
                <a:spcPct val="150000"/>
              </a:lnSpc>
              <a:buFont typeface="Arial" panose="020B0604020202020204" pitchFamily="34" charset="0"/>
              <a:buChar char="•"/>
            </a:pPr>
            <a:r>
              <a:rPr lang="en-IN" dirty="0"/>
              <a:t>Model Performance Evaluation</a:t>
            </a:r>
          </a:p>
          <a:p>
            <a:pPr marL="342900" indent="-342900">
              <a:lnSpc>
                <a:spcPct val="150000"/>
              </a:lnSpc>
              <a:buFont typeface="Arial" panose="020B0604020202020204" pitchFamily="34" charset="0"/>
              <a:buChar char="•"/>
            </a:pPr>
            <a:r>
              <a:rPr lang="en-IN" dirty="0"/>
              <a:t>Screenshots / Demonstration (video) </a:t>
            </a:r>
          </a:p>
          <a:p>
            <a:pPr marL="342900" indent="-342900">
              <a:lnSpc>
                <a:spcPct val="150000"/>
              </a:lnSpc>
              <a:buFont typeface="Arial" panose="020B0604020202020204" pitchFamily="34" charset="0"/>
              <a:buChar char="•"/>
            </a:pPr>
            <a:r>
              <a:rPr lang="en-IN" dirty="0"/>
              <a:t>Future Scope  </a:t>
            </a:r>
          </a:p>
          <a:p>
            <a:pPr marL="342900" indent="-342900">
              <a:lnSpc>
                <a:spcPct val="150000"/>
              </a:lnSpc>
              <a:buFont typeface="Arial" panose="020B0604020202020204" pitchFamily="34" charset="0"/>
              <a:buChar char="•"/>
            </a:pPr>
            <a:r>
              <a:rPr lang="en-IN" dirty="0"/>
              <a:t>Conclusion </a:t>
            </a:r>
          </a:p>
        </p:txBody>
      </p:sp>
    </p:spTree>
    <p:extLst>
      <p:ext uri="{BB962C8B-B14F-4D97-AF65-F5344CB8AC3E}">
        <p14:creationId xmlns:p14="http://schemas.microsoft.com/office/powerpoint/2010/main" val="2932052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369332"/>
          </a:xfrm>
          <a:prstGeom prst="rect">
            <a:avLst/>
          </a:prstGeom>
          <a:noFill/>
        </p:spPr>
        <p:txBody>
          <a:bodyPr wrap="square">
            <a:spAutoFit/>
          </a:bodyPr>
          <a:lstStyle/>
          <a:p>
            <a:r>
              <a:rPr lang="en-US" sz="1800" b="1" dirty="0">
                <a:solidFill>
                  <a:srgbClr val="213163"/>
                </a:solidFill>
              </a:rPr>
              <a:t>Abstract </a:t>
            </a:r>
          </a:p>
        </p:txBody>
      </p:sp>
      <p:sp>
        <p:nvSpPr>
          <p:cNvPr id="4" name="TextBox 3">
            <a:extLst>
              <a:ext uri="{FF2B5EF4-FFF2-40B4-BE49-F238E27FC236}">
                <a16:creationId xmlns:a16="http://schemas.microsoft.com/office/drawing/2014/main" id="{9B51E97F-2F4D-75F9-2C3C-9C12D8689437}"/>
              </a:ext>
            </a:extLst>
          </p:cNvPr>
          <p:cNvSpPr txBox="1"/>
          <p:nvPr/>
        </p:nvSpPr>
        <p:spPr>
          <a:xfrm>
            <a:off x="1094873" y="1827764"/>
            <a:ext cx="9156031" cy="3347840"/>
          </a:xfrm>
          <a:prstGeom prst="rect">
            <a:avLst/>
          </a:prstGeom>
          <a:noFill/>
        </p:spPr>
        <p:txBody>
          <a:bodyPr wrap="square">
            <a:spAutoFit/>
          </a:bodyPr>
          <a:lstStyle/>
          <a:p>
            <a:pPr>
              <a:lnSpc>
                <a:spcPct val="150000"/>
              </a:lnSpc>
            </a:pPr>
            <a:r>
              <a:rPr lang="en-US" sz="2400" b="1" dirty="0"/>
              <a:t>Predictive maintenance in solar power systems</a:t>
            </a:r>
            <a:r>
              <a:rPr lang="en-US" sz="2400" dirty="0"/>
              <a:t> enables early detection of equipment issues, reducing unexpected failures, improving energy output, and cutting costs. Using machine learning on sensor data (temperature, voltage, current), this case study demonstrates how AI can transform traditional maintenance into a smarter, more sustainable process.</a:t>
            </a:r>
            <a:endParaRPr lang="en-IN" sz="2400" dirty="0"/>
          </a:p>
        </p:txBody>
      </p:sp>
    </p:spTree>
    <p:extLst>
      <p:ext uri="{BB962C8B-B14F-4D97-AF65-F5344CB8AC3E}">
        <p14:creationId xmlns:p14="http://schemas.microsoft.com/office/powerpoint/2010/main" val="564571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Problem Statement </a:t>
            </a:r>
            <a:endParaRPr lang="en-IN" sz="1800" dirty="0">
              <a:solidFill>
                <a:srgbClr val="213163"/>
              </a:solidFill>
            </a:endParaRPr>
          </a:p>
        </p:txBody>
      </p:sp>
      <p:sp>
        <p:nvSpPr>
          <p:cNvPr id="4" name="TextBox 3">
            <a:extLst>
              <a:ext uri="{FF2B5EF4-FFF2-40B4-BE49-F238E27FC236}">
                <a16:creationId xmlns:a16="http://schemas.microsoft.com/office/drawing/2014/main" id="{ADE0DE15-633A-97D0-3ADC-2ACA44C48427}"/>
              </a:ext>
            </a:extLst>
          </p:cNvPr>
          <p:cNvSpPr txBox="1"/>
          <p:nvPr/>
        </p:nvSpPr>
        <p:spPr>
          <a:xfrm>
            <a:off x="2041359" y="2089883"/>
            <a:ext cx="9444788" cy="3347840"/>
          </a:xfrm>
          <a:prstGeom prst="rect">
            <a:avLst/>
          </a:prstGeom>
          <a:noFill/>
        </p:spPr>
        <p:txBody>
          <a:bodyPr wrap="square">
            <a:spAutoFit/>
          </a:bodyPr>
          <a:lstStyle/>
          <a:p>
            <a:pPr>
              <a:lnSpc>
                <a:spcPct val="150000"/>
              </a:lnSpc>
              <a:buNone/>
            </a:pPr>
            <a:r>
              <a:rPr lang="en-US" sz="2400" dirty="0"/>
              <a:t>Solar plants face challenges like:</a:t>
            </a:r>
          </a:p>
          <a:p>
            <a:pPr>
              <a:lnSpc>
                <a:spcPct val="150000"/>
              </a:lnSpc>
              <a:buFont typeface="Arial" panose="020B0604020202020204" pitchFamily="34" charset="0"/>
              <a:buChar char="•"/>
            </a:pPr>
            <a:r>
              <a:rPr lang="en-US" sz="2400" b="1" dirty="0"/>
              <a:t>Over-maintenance</a:t>
            </a:r>
            <a:r>
              <a:rPr lang="en-US" sz="2400" dirty="0"/>
              <a:t>, leading to unnecessary costs</a:t>
            </a:r>
          </a:p>
          <a:p>
            <a:pPr>
              <a:lnSpc>
                <a:spcPct val="150000"/>
              </a:lnSpc>
              <a:buFont typeface="Arial" panose="020B0604020202020204" pitchFamily="34" charset="0"/>
              <a:buChar char="•"/>
            </a:pPr>
            <a:r>
              <a:rPr lang="en-US" sz="2400" b="1" dirty="0"/>
              <a:t>Under-maintenance</a:t>
            </a:r>
            <a:r>
              <a:rPr lang="en-US" sz="2400" dirty="0"/>
              <a:t>, causing unexpected failures and energy loss</a:t>
            </a:r>
            <a:br>
              <a:rPr lang="en-US" sz="2400" dirty="0"/>
            </a:br>
            <a:r>
              <a:rPr lang="en-US" sz="2400" dirty="0"/>
              <a:t>Traditional fixed schedules lack accuracy and adaptability.</a:t>
            </a:r>
            <a:br>
              <a:rPr lang="en-US" sz="2400" dirty="0"/>
            </a:br>
            <a:r>
              <a:rPr lang="en-US" sz="2400" b="1" dirty="0"/>
              <a:t>Solution</a:t>
            </a:r>
            <a:r>
              <a:rPr lang="en-US" sz="2400" dirty="0"/>
              <a:t>: AI-based predictive maintenance can identify failures early, optimizing maintenance actions and minimizing downtime.</a:t>
            </a:r>
          </a:p>
        </p:txBody>
      </p:sp>
    </p:spTree>
    <p:extLst>
      <p:ext uri="{BB962C8B-B14F-4D97-AF65-F5344CB8AC3E}">
        <p14:creationId xmlns:p14="http://schemas.microsoft.com/office/powerpoint/2010/main" val="270679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Objective </a:t>
            </a:r>
            <a:endParaRPr lang="en-IN" sz="2000" b="1" dirty="0">
              <a:solidFill>
                <a:srgbClr val="213163"/>
              </a:solidFill>
            </a:endParaRPr>
          </a:p>
        </p:txBody>
      </p:sp>
      <p:sp>
        <p:nvSpPr>
          <p:cNvPr id="4" name="TextBox 3">
            <a:extLst>
              <a:ext uri="{FF2B5EF4-FFF2-40B4-BE49-F238E27FC236}">
                <a16:creationId xmlns:a16="http://schemas.microsoft.com/office/drawing/2014/main" id="{F2A13D16-5D68-38A1-0734-7A5021CD8EE2}"/>
              </a:ext>
            </a:extLst>
          </p:cNvPr>
          <p:cNvSpPr txBox="1"/>
          <p:nvPr/>
        </p:nvSpPr>
        <p:spPr>
          <a:xfrm>
            <a:off x="1399674" y="1924016"/>
            <a:ext cx="9027694" cy="3347840"/>
          </a:xfrm>
          <a:prstGeom prst="rect">
            <a:avLst/>
          </a:prstGeom>
          <a:noFill/>
        </p:spPr>
        <p:txBody>
          <a:bodyPr wrap="square">
            <a:spAutoFit/>
          </a:bodyPr>
          <a:lstStyle/>
          <a:p>
            <a:pPr>
              <a:lnSpc>
                <a:spcPct val="150000"/>
              </a:lnSpc>
              <a:buNone/>
            </a:pPr>
            <a:r>
              <a:rPr lang="en-US" sz="2400" dirty="0"/>
              <a:t>The main goals of this case study are:</a:t>
            </a:r>
          </a:p>
          <a:p>
            <a:pPr>
              <a:lnSpc>
                <a:spcPct val="150000"/>
              </a:lnSpc>
              <a:buFont typeface="Arial" panose="020B0604020202020204" pitchFamily="34" charset="0"/>
              <a:buChar char="•"/>
            </a:pPr>
            <a:r>
              <a:rPr lang="en-US" sz="2400" dirty="0"/>
              <a:t>Develop a </a:t>
            </a:r>
            <a:r>
              <a:rPr lang="en-US" sz="2400" b="1" dirty="0"/>
              <a:t>machine learning model</a:t>
            </a:r>
            <a:r>
              <a:rPr lang="en-US" sz="2400" dirty="0"/>
              <a:t> to predict inverter failures</a:t>
            </a:r>
          </a:p>
          <a:p>
            <a:pPr>
              <a:lnSpc>
                <a:spcPct val="150000"/>
              </a:lnSpc>
              <a:buFont typeface="Arial" panose="020B0604020202020204" pitchFamily="34" charset="0"/>
              <a:buChar char="•"/>
            </a:pPr>
            <a:r>
              <a:rPr lang="en-US" sz="2400" b="1" dirty="0"/>
              <a:t>Reduce maintenance costs</a:t>
            </a:r>
            <a:r>
              <a:rPr lang="en-US" sz="2400" dirty="0"/>
              <a:t> and prevent breakdowns</a:t>
            </a:r>
          </a:p>
          <a:p>
            <a:pPr>
              <a:lnSpc>
                <a:spcPct val="150000"/>
              </a:lnSpc>
              <a:buFont typeface="Arial" panose="020B0604020202020204" pitchFamily="34" charset="0"/>
              <a:buChar char="•"/>
            </a:pPr>
            <a:r>
              <a:rPr lang="en-US" sz="2400" b="1" dirty="0"/>
              <a:t>Enhance energy production</a:t>
            </a:r>
            <a:r>
              <a:rPr lang="en-US" sz="2400" dirty="0"/>
              <a:t> by ensuring optimal system operation</a:t>
            </a:r>
          </a:p>
          <a:p>
            <a:pPr>
              <a:lnSpc>
                <a:spcPct val="150000"/>
              </a:lnSpc>
              <a:buFont typeface="Arial" panose="020B0604020202020204" pitchFamily="34" charset="0"/>
              <a:buChar char="•"/>
            </a:pPr>
            <a:r>
              <a:rPr lang="en-US" sz="2400" dirty="0"/>
              <a:t>Support </a:t>
            </a:r>
            <a:r>
              <a:rPr lang="en-US" sz="2400" b="1" dirty="0"/>
              <a:t>sustainability</a:t>
            </a:r>
            <a:r>
              <a:rPr lang="en-US" sz="2400" dirty="0"/>
              <a:t> through efficient resource use</a:t>
            </a:r>
          </a:p>
        </p:txBody>
      </p:sp>
    </p:spTree>
    <p:extLst>
      <p:ext uri="{BB962C8B-B14F-4D97-AF65-F5344CB8AC3E}">
        <p14:creationId xmlns:p14="http://schemas.microsoft.com/office/powerpoint/2010/main" val="3196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Data Collection and Preparation </a:t>
            </a:r>
            <a:endParaRPr lang="en-IN" sz="2000" b="1" dirty="0">
              <a:solidFill>
                <a:srgbClr val="213163"/>
              </a:solidFill>
            </a:endParaRPr>
          </a:p>
        </p:txBody>
      </p:sp>
      <p:sp>
        <p:nvSpPr>
          <p:cNvPr id="6" name="Rectangle 2">
            <a:extLst>
              <a:ext uri="{FF2B5EF4-FFF2-40B4-BE49-F238E27FC236}">
                <a16:creationId xmlns:a16="http://schemas.microsoft.com/office/drawing/2014/main" id="{6E9BC7CC-DB21-A566-5455-C6C21E0E0DCC}"/>
              </a:ext>
            </a:extLst>
          </p:cNvPr>
          <p:cNvSpPr>
            <a:spLocks noChangeArrowheads="1"/>
          </p:cNvSpPr>
          <p:nvPr/>
        </p:nvSpPr>
        <p:spPr bwMode="auto">
          <a:xfrm rot="10800000" flipV="1">
            <a:off x="1331493" y="2016590"/>
            <a:ext cx="10106527" cy="3788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ts val="288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Dataset</a:t>
            </a:r>
            <a:r>
              <a:rPr kumimoji="0" lang="en-US" altLang="en-US" sz="2400" b="0" i="0" u="none" strike="noStrike" cap="none" normalizeH="0" baseline="0" dirty="0">
                <a:ln>
                  <a:noFill/>
                </a:ln>
                <a:solidFill>
                  <a:schemeClr val="tx1"/>
                </a:solidFill>
                <a:effectLst/>
                <a:latin typeface="Arial" panose="020B0604020202020204" pitchFamily="34" charset="0"/>
              </a:rPr>
              <a:t>: 1000 samples of simulated solar sensor data</a:t>
            </a:r>
          </a:p>
          <a:p>
            <a:pPr marL="0" marR="0" lvl="0" indent="0" algn="l" defTabSz="914400" rtl="0" eaLnBrk="0" fontAlgn="base" latinLnBrk="0" hangingPunct="0">
              <a:lnSpc>
                <a:spcPts val="288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Features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ts val="288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Temperature (°C)</a:t>
            </a:r>
          </a:p>
          <a:p>
            <a:pPr marL="0" marR="0" lvl="0" indent="0" algn="l" defTabSz="914400" rtl="0" eaLnBrk="0" fontAlgn="base" latinLnBrk="0" hangingPunct="0">
              <a:lnSpc>
                <a:spcPts val="288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Voltage (V)</a:t>
            </a:r>
          </a:p>
          <a:p>
            <a:pPr marL="0" marR="0" lvl="0" indent="0" algn="l" defTabSz="914400" rtl="0" eaLnBrk="0" fontAlgn="base" latinLnBrk="0" hangingPunct="0">
              <a:lnSpc>
                <a:spcPts val="288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Current (A)</a:t>
            </a:r>
          </a:p>
          <a:p>
            <a:pPr marL="0" marR="0" lvl="0" indent="0" algn="l" defTabSz="914400" rtl="0" eaLnBrk="0" fontAlgn="base" latinLnBrk="0" hangingPunct="0">
              <a:lnSpc>
                <a:spcPts val="288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Target</a:t>
            </a:r>
            <a:r>
              <a:rPr kumimoji="0" lang="en-US" altLang="en-US" sz="2400" b="0" i="0" u="none" strike="noStrike" cap="none" normalizeH="0" baseline="0" dirty="0">
                <a:ln>
                  <a:noFill/>
                </a:ln>
                <a:solidFill>
                  <a:schemeClr val="tx1"/>
                </a:solidFill>
                <a:effectLst/>
                <a:latin typeface="Arial" panose="020B0604020202020204" pitchFamily="34" charset="0"/>
              </a:rPr>
              <a:t>: Inverter status – healthy, degrading, failed</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a:ln>
                  <a:noFill/>
                </a:ln>
                <a:solidFill>
                  <a:schemeClr val="tx1"/>
                </a:solidFill>
                <a:effectLst/>
                <a:latin typeface="Arial" panose="020B0604020202020204" pitchFamily="34" charset="0"/>
              </a:rPr>
              <a:t>Preprocessing</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ts val="288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Removed missing/duplicate values</a:t>
            </a:r>
          </a:p>
          <a:p>
            <a:pPr marL="0" marR="0" lvl="0" indent="0" algn="l" defTabSz="914400" rtl="0" eaLnBrk="0" fontAlgn="base" latinLnBrk="0" hangingPunct="0">
              <a:lnSpc>
                <a:spcPts val="288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Scaled features for uniformity</a:t>
            </a:r>
          </a:p>
          <a:p>
            <a:pPr marL="0" marR="0" lvl="0" indent="0" algn="l" defTabSz="914400" rtl="0" eaLnBrk="0" fontAlgn="base" latinLnBrk="0" hangingPunct="0">
              <a:lnSpc>
                <a:spcPts val="288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Split into training and test sets</a:t>
            </a:r>
          </a:p>
        </p:txBody>
      </p:sp>
    </p:spTree>
    <p:extLst>
      <p:ext uri="{BB962C8B-B14F-4D97-AF65-F5344CB8AC3E}">
        <p14:creationId xmlns:p14="http://schemas.microsoft.com/office/powerpoint/2010/main" val="300296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0" y="956440"/>
            <a:ext cx="6102626" cy="400110"/>
          </a:xfrm>
          <a:prstGeom prst="rect">
            <a:avLst/>
          </a:prstGeom>
          <a:noFill/>
        </p:spPr>
        <p:txBody>
          <a:bodyPr wrap="square">
            <a:spAutoFit/>
          </a:bodyPr>
          <a:lstStyle/>
          <a:p>
            <a:r>
              <a:rPr lang="en-US" sz="2000" b="1" dirty="0">
                <a:solidFill>
                  <a:srgbClr val="213163"/>
                </a:solidFill>
              </a:rPr>
              <a:t>Proposed Solution (Methodology)</a:t>
            </a:r>
          </a:p>
        </p:txBody>
      </p:sp>
      <p:sp>
        <p:nvSpPr>
          <p:cNvPr id="2" name="Rectangle 1">
            <a:extLst>
              <a:ext uri="{FF2B5EF4-FFF2-40B4-BE49-F238E27FC236}">
                <a16:creationId xmlns:a16="http://schemas.microsoft.com/office/drawing/2014/main" id="{4B85A837-8BE8-6AF3-4C22-F8BDE73CCEC3}"/>
              </a:ext>
            </a:extLst>
          </p:cNvPr>
          <p:cNvSpPr>
            <a:spLocks noChangeArrowheads="1"/>
          </p:cNvSpPr>
          <p:nvPr/>
        </p:nvSpPr>
        <p:spPr bwMode="auto">
          <a:xfrm>
            <a:off x="689810" y="1606146"/>
            <a:ext cx="11109131" cy="4455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Algorithm Used</a:t>
            </a:r>
            <a:r>
              <a:rPr kumimoji="0" lang="en-US" altLang="en-US" sz="2400" b="0" i="0" u="none" strike="noStrike" cap="none" normalizeH="0" baseline="0" dirty="0">
                <a:ln>
                  <a:noFill/>
                </a:ln>
                <a:solidFill>
                  <a:schemeClr val="tx1"/>
                </a:solidFill>
                <a:effectLst/>
                <a:latin typeface="Arial" panose="020B0604020202020204" pitchFamily="34" charset="0"/>
              </a:rPr>
              <a:t>: Random Forest Classifier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Steps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Feature scaling with Standard Scalar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Model training (70% train / 30% test)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Prediction of inverter health status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Tools</a:t>
            </a:r>
            <a:r>
              <a:rPr kumimoji="0" lang="en-US" altLang="en-US" sz="2400" b="0" i="0" u="none" strike="noStrike" cap="none" normalizeH="0" baseline="0" dirty="0">
                <a:ln>
                  <a:noFill/>
                </a:ln>
                <a:solidFill>
                  <a:schemeClr val="tx1"/>
                </a:solidFill>
                <a:effectLst/>
                <a:latin typeface="Arial" panose="020B0604020202020204" pitchFamily="34" charset="0"/>
              </a:rPr>
              <a:t>: Python, pandas, scikit-learn, matplotlib</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a:ln>
                  <a:noFill/>
                </a:ln>
                <a:solidFill>
                  <a:schemeClr val="tx1"/>
                </a:solidFill>
                <a:effectLst/>
                <a:latin typeface="Arial" panose="020B0604020202020204" pitchFamily="34" charset="0"/>
              </a:rPr>
              <a:t>Why Random Forest?</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Handles non-linearity well, robust to noise, and interpretable feature importance.</a:t>
            </a:r>
          </a:p>
        </p:txBody>
      </p:sp>
    </p:spTree>
    <p:extLst>
      <p:ext uri="{BB962C8B-B14F-4D97-AF65-F5344CB8AC3E}">
        <p14:creationId xmlns:p14="http://schemas.microsoft.com/office/powerpoint/2010/main" val="163594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Model Performance Evaluation</a:t>
            </a:r>
          </a:p>
        </p:txBody>
      </p:sp>
      <p:sp>
        <p:nvSpPr>
          <p:cNvPr id="4" name="TextBox 3">
            <a:extLst>
              <a:ext uri="{FF2B5EF4-FFF2-40B4-BE49-F238E27FC236}">
                <a16:creationId xmlns:a16="http://schemas.microsoft.com/office/drawing/2014/main" id="{84F55BF9-1948-3131-EFDC-B1868ABDAA6C}"/>
              </a:ext>
            </a:extLst>
          </p:cNvPr>
          <p:cNvSpPr txBox="1"/>
          <p:nvPr/>
        </p:nvSpPr>
        <p:spPr>
          <a:xfrm>
            <a:off x="850232" y="1572524"/>
            <a:ext cx="10042358" cy="5009833"/>
          </a:xfrm>
          <a:prstGeom prst="rect">
            <a:avLst/>
          </a:prstGeom>
          <a:noFill/>
        </p:spPr>
        <p:txBody>
          <a:bodyPr wrap="square">
            <a:spAutoFit/>
          </a:bodyPr>
          <a:lstStyle/>
          <a:p>
            <a:pPr>
              <a:lnSpc>
                <a:spcPct val="150000"/>
              </a:lnSpc>
              <a:buNone/>
            </a:pPr>
            <a:r>
              <a:rPr lang="en-US" sz="2400" dirty="0"/>
              <a:t> </a:t>
            </a:r>
            <a:r>
              <a:rPr lang="en-US" sz="2400" b="1" dirty="0"/>
              <a:t>Results</a:t>
            </a:r>
            <a:r>
              <a:rPr lang="en-US" sz="2400" dirty="0"/>
              <a:t>:</a:t>
            </a:r>
          </a:p>
          <a:p>
            <a:pPr>
              <a:lnSpc>
                <a:spcPct val="150000"/>
              </a:lnSpc>
              <a:buFont typeface="Arial" panose="020B0604020202020204" pitchFamily="34" charset="0"/>
              <a:buChar char="•"/>
            </a:pPr>
            <a:r>
              <a:rPr lang="en-US" sz="2400" b="1" dirty="0"/>
              <a:t>Accuracy</a:t>
            </a:r>
            <a:r>
              <a:rPr lang="en-US" sz="2400" dirty="0"/>
              <a:t>: ~94%</a:t>
            </a:r>
          </a:p>
          <a:p>
            <a:pPr>
              <a:lnSpc>
                <a:spcPct val="150000"/>
              </a:lnSpc>
              <a:buFont typeface="Arial" panose="020B0604020202020204" pitchFamily="34" charset="0"/>
              <a:buChar char="•"/>
            </a:pPr>
            <a:r>
              <a:rPr lang="en-US" sz="2400" b="1" dirty="0"/>
              <a:t>Precision / Recall / F1-score</a:t>
            </a:r>
            <a:r>
              <a:rPr lang="en-US" sz="2400" dirty="0"/>
              <a:t>: High across all labels</a:t>
            </a:r>
          </a:p>
          <a:p>
            <a:pPr>
              <a:lnSpc>
                <a:spcPct val="150000"/>
              </a:lnSpc>
              <a:buFont typeface="Arial" panose="020B0604020202020204" pitchFamily="34" charset="0"/>
              <a:buChar char="•"/>
            </a:pPr>
            <a:r>
              <a:rPr lang="en-US" sz="2400" b="1" dirty="0"/>
              <a:t>Evaluation tools</a:t>
            </a:r>
            <a:r>
              <a:rPr lang="en-US" sz="2400" dirty="0"/>
              <a:t>:</a:t>
            </a:r>
          </a:p>
          <a:p>
            <a:pPr marL="742950" lvl="1" indent="-285750">
              <a:lnSpc>
                <a:spcPct val="150000"/>
              </a:lnSpc>
              <a:buFont typeface="Arial" panose="020B0604020202020204" pitchFamily="34" charset="0"/>
              <a:buChar char="•"/>
            </a:pPr>
            <a:r>
              <a:rPr lang="en-US" sz="2400" dirty="0"/>
              <a:t>Confusion matrix</a:t>
            </a:r>
          </a:p>
          <a:p>
            <a:pPr marL="742950" lvl="1" indent="-285750">
              <a:lnSpc>
                <a:spcPct val="150000"/>
              </a:lnSpc>
              <a:buFont typeface="Arial" panose="020B0604020202020204" pitchFamily="34" charset="0"/>
              <a:buChar char="•"/>
            </a:pPr>
            <a:r>
              <a:rPr lang="en-US" sz="2400" dirty="0"/>
              <a:t>Classification report</a:t>
            </a:r>
          </a:p>
          <a:p>
            <a:pPr marL="742950" lvl="1" indent="-285750">
              <a:lnSpc>
                <a:spcPct val="150000"/>
              </a:lnSpc>
              <a:buFont typeface="Arial" panose="020B0604020202020204" pitchFamily="34" charset="0"/>
              <a:buChar char="•"/>
            </a:pPr>
            <a:r>
              <a:rPr lang="en-US" sz="2400" dirty="0"/>
              <a:t>Cross-validation</a:t>
            </a:r>
            <a:br>
              <a:rPr lang="en-US" sz="2400" dirty="0"/>
            </a:br>
            <a:r>
              <a:rPr lang="en-US" sz="2400" dirty="0"/>
              <a:t>- Feature importance showed </a:t>
            </a:r>
            <a:r>
              <a:rPr lang="en-US" sz="2400" b="1" dirty="0"/>
              <a:t>temperature</a:t>
            </a:r>
            <a:r>
              <a:rPr lang="en-US" sz="2400" dirty="0"/>
              <a:t> as the top predictor of failure.</a:t>
            </a: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98</TotalTime>
  <Words>832</Words>
  <Application>Microsoft Office PowerPoint</Application>
  <PresentationFormat>Widescreen</PresentationFormat>
  <Paragraphs>111</Paragraphs>
  <Slides>14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Vinisha S</cp:lastModifiedBy>
  <cp:revision>14</cp:revision>
  <dcterms:created xsi:type="dcterms:W3CDTF">2024-12-31T09:40:01Z</dcterms:created>
  <dcterms:modified xsi:type="dcterms:W3CDTF">2025-04-04T13:20:56Z</dcterms:modified>
</cp:coreProperties>
</file>