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60.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5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9.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42.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40.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54.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52.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60.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08.xml" ContentType="application/vnd.openxmlformats-officedocument.presentationml.slide+xml"/>
  <Override PartName="/ppt/slides/slide102.xml" ContentType="application/vnd.openxmlformats-officedocument.presentationml.slide+xml"/>
  <Override PartName="/ppt/slides/slide18.xml" ContentType="application/vnd.openxmlformats-officedocument.presentationml.slide+xml"/>
  <Override PartName="/ppt/slides/slide103.xml" ContentType="application/vnd.openxmlformats-officedocument.presentationml.slide+xml"/>
  <Override PartName="/ppt/slides/slide19.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7.xml.rels" ContentType="application/vnd.openxmlformats-package.relationships+xml"/>
  <Override PartName="/ppt/slides/_rels/slide51.xml.rels" ContentType="application/vnd.openxmlformats-package.relationships+xml"/>
  <Override PartName="/ppt/slides/_rels/slide37.xml.rels" ContentType="application/vnd.openxmlformats-package.relationships+xml"/>
  <Override PartName="/ppt/slides/_rels/slide86.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48.xml.rels" ContentType="application/vnd.openxmlformats-package.relationships+xml"/>
  <Override PartName="/ppt/slides/_rels/slide97.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49.xml.rels" ContentType="application/vnd.openxmlformats-package.relationships+xml"/>
  <Override PartName="/ppt/slides/_rels/slide98.xml.rels" ContentType="application/vnd.openxmlformats-package.relationships+xml"/>
  <Override PartName="/ppt/slides/_rels/slide24.xml.rels" ContentType="application/vnd.openxmlformats-package.relationships+xml"/>
  <Override PartName="/ppt/slides/_rels/slide100.xml.rels" ContentType="application/vnd.openxmlformats-package.relationships+xml"/>
  <Override PartName="/ppt/slides/_rels/slide73.xml.rels" ContentType="application/vnd.openxmlformats-package.relationships+xml"/>
  <Override PartName="/ppt/slides/_rels/slide25.xml.rels" ContentType="application/vnd.openxmlformats-package.relationships+xml"/>
  <Override PartName="/ppt/slides/_rels/slide101.xml.rels" ContentType="application/vnd.openxmlformats-package.relationships+xml"/>
  <Override PartName="/ppt/slides/_rels/slide74.xml.rels" ContentType="application/vnd.openxmlformats-package.relationships+xml"/>
  <Override PartName="/ppt/slides/_rels/slide26.xml.rels" ContentType="application/vnd.openxmlformats-package.relationships+xml"/>
  <Override PartName="/ppt/slides/_rels/slide102.xml.rels" ContentType="application/vnd.openxmlformats-package.relationships+xml"/>
  <Override PartName="/ppt/slides/_rels/slide75.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80.xml.rels" ContentType="application/vnd.openxmlformats-package.relationships+xml"/>
  <Override PartName="/ppt/slides/_rels/slide33.xml.rels" ContentType="application/vnd.openxmlformats-package.relationships+xml"/>
  <Override PartName="/ppt/slides/_rels/slide89.xml.rels" ContentType="application/vnd.openxmlformats-package.relationships+xml"/>
  <Override PartName="/ppt/slides/_rels/slide1.xml.rels" ContentType="application/vnd.openxmlformats-package.relationships+xml"/>
  <Override PartName="/ppt/slides/_rels/slide42.xml.rels" ContentType="application/vnd.openxmlformats-package.relationships+xml"/>
  <Override PartName="/ppt/slides/_rels/slide91.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7.xml.rels" ContentType="application/vnd.openxmlformats-package.relationships+xml"/>
  <Override PartName="/ppt/slides/_rels/slide79.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5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83.xml.rels" ContentType="application/vnd.openxmlformats-package.relationships+xml"/>
  <Override PartName="/ppt/slides/_rels/slide46.xml.rels" ContentType="application/vnd.openxmlformats-package.relationships+xml"/>
  <Override PartName="/ppt/slides/_rels/slide32.xml.rels" ContentType="application/vnd.openxmlformats-package.relationships+xml"/>
  <Override PartName="/ppt/slides/_rels/slide81.xml.rels" ContentType="application/vnd.openxmlformats-package.relationships+xml"/>
  <Override PartName="/ppt/slides/_rels/slide52.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54.xml.rels" ContentType="application/vnd.openxmlformats-package.relationships+xml"/>
  <Override PartName="/ppt/slides/_rels/slide40.xml.rels" ContentType="application/vnd.openxmlformats-package.relationships+xml"/>
  <Override PartName="/ppt/slides/_rels/slide63.xml.rels" ContentType="application/vnd.openxmlformats-package.relationships+xml"/>
  <Override PartName="/ppt/slides/_rels/slide108.xml.rels" ContentType="application/vnd.openxmlformats-package.relationships+xml"/>
  <Override PartName="/ppt/slides/_rels/slide99.xml.rels" ContentType="application/vnd.openxmlformats-package.relationships+xml"/>
  <Override PartName="/ppt/slides/_rels/slide69.xml.rels" ContentType="application/vnd.openxmlformats-package.relationships+xml"/>
  <Override PartName="/ppt/slides/_rels/slide106.xml.rels" ContentType="application/vnd.openxmlformats-package.relationships+xml"/>
  <Override PartName="/ppt/slides/_rels/slide66.xml.rels" ContentType="application/vnd.openxmlformats-package.relationships+xml"/>
  <Override PartName="/ppt/slides/_rels/slide17.xml.rels" ContentType="application/vnd.openxmlformats-package.relationships+xml"/>
  <Override PartName="/ppt/slides/_rels/slide53.xml.rels" ContentType="application/vnd.openxmlformats-package.relationships+xml"/>
  <Override PartName="/ppt/slides/_rels/slide61.xml.rels" ContentType="application/vnd.openxmlformats-package.relationships+xml"/>
  <Override PartName="/ppt/slides/_rels/slide12.xml.rels" ContentType="application/vnd.openxmlformats-package.relationships+xml"/>
  <Override PartName="/ppt/slides/_rels/slide59.xml.rels" ContentType="application/vnd.openxmlformats-package.relationships+xml"/>
  <Override PartName="/ppt/slides/_rels/slide76.xml.rels" ContentType="application/vnd.openxmlformats-package.relationships+xml"/>
  <Override PartName="/ppt/slides/_rels/slide103.xml.rels" ContentType="application/vnd.openxmlformats-package.relationships+xml"/>
  <Override PartName="/ppt/slides/_rels/slide70.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16.xml.rels" ContentType="application/vnd.openxmlformats-package.relationships+xml"/>
  <Override PartName="/ppt/slides/_rels/slide82.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_rels/slide47.xml.rels" ContentType="application/vnd.openxmlformats-package.relationships+xml"/>
  <Override PartName="/ppt/slides/_rels/slide96.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35.xml.rels" ContentType="application/vnd.openxmlformats-package.relationships+xml"/>
  <Override PartName="/ppt/slides/_rels/slide84.xml.rels" ContentType="application/vnd.openxmlformats-package.relationships+xml"/>
  <Override PartName="/ppt/slides/_rels/slide2.xml.rels" ContentType="application/vnd.openxmlformats-package.relationships+xml"/>
  <Override PartName="/ppt/slides/_rels/slide43.xml.rels" ContentType="application/vnd.openxmlformats-package.relationships+xml"/>
  <Override PartName="/ppt/slides/_rels/slide92.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87.xml.rels" ContentType="application/vnd.openxmlformats-package.relationships+xml"/>
  <Override PartName="/ppt/slides/_rels/slide107.xml.rels" ContentType="application/vnd.openxmlformats-package.relationships+xml"/>
  <Override PartName="/ppt/slides/_rels/slide95.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39.xml.rels" ContentType="application/vnd.openxmlformats-package.relationships+xml"/>
  <Override PartName="/ppt/slides/_rels/slide88.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6.png" ContentType="image/png"/>
  <Override PartName="/ppt/media/image11.png" ContentType="image/png"/>
  <Override PartName="/ppt/media/image35.png" ContentType="image/png"/>
  <Override PartName="/ppt/media/image10.png" ContentType="image/png"/>
  <Override PartName="/ppt/media/image15.png" ContentType="image/png"/>
  <Override PartName="/ppt/media/image16.png" ContentType="image/png"/>
  <Override PartName="/ppt/media/image13.png" ContentType="image/png"/>
  <Override PartName="/ppt/media/image14.png" ContentType="image/png"/>
  <Override PartName="/ppt/media/image18.png" ContentType="image/png"/>
  <Override PartName="/ppt/media/image12.png" ContentType="image/png"/>
  <Override PartName="/ppt/media/image37.png" ContentType="image/png"/>
  <Override PartName="/ppt/media/image17.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8.wmf" ContentType="image/x-wmf"/>
  <Override PartName="/ppt/media/image43.wmf" ContentType="image/x-wmf"/>
  <Override PartName="/ppt/media/image48.wmf" ContentType="image/x-wmf"/>
  <Override PartName="/ppt/media/image41.wmf" ContentType="image/x-wmf"/>
  <Override PartName="/ppt/media/image42.wmf" ContentType="image/x-wmf"/>
  <Override PartName="/ppt/media/image44.png" ContentType="image/png"/>
  <Override PartName="/ppt/media/image39.wmf" ContentType="image/x-wmf"/>
  <Override PartName="/ppt/media/image40.wmf" ContentType="image/x-wmf"/>
  <Override PartName="/ppt/presentation.xml" ContentType="application/vnd.openxmlformats-officedocument.presentationml.presentation.main+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5.xml" ContentType="application/vnd.openxmlformats-officedocument.presentationml.slideMaster+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3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4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5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9"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9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a:t>
            </a:r>
            <a:r>
              <a:rPr b="0" lang="en-US" sz="4400" spc="-1" strike="noStrike">
                <a:solidFill>
                  <a:srgbClr val="000000"/>
                </a:solidFill>
                <a:latin typeface="Calibri"/>
              </a:rPr>
              <a:t>ic</a:t>
            </a:r>
            <a:r>
              <a:rPr b="0" lang="en-US" sz="4400" spc="-1" strike="noStrike">
                <a:solidFill>
                  <a:srgbClr val="000000"/>
                </a:solidFill>
                <a:latin typeface="Calibri"/>
              </a:rPr>
              <a:t>k </a:t>
            </a:r>
            <a:r>
              <a:rPr b="0" lang="en-US" sz="4400" spc="-1" strike="noStrike">
                <a:solidFill>
                  <a:srgbClr val="000000"/>
                </a:solidFill>
                <a:latin typeface="Calibri"/>
              </a:rPr>
              <a:t>to </a:t>
            </a:r>
            <a:r>
              <a:rPr b="0" lang="en-US" sz="4400" spc="-1" strike="noStrike">
                <a:solidFill>
                  <a:srgbClr val="000000"/>
                </a:solidFill>
                <a:latin typeface="Calibri"/>
              </a:rPr>
              <a:t>e</a:t>
            </a:r>
            <a:r>
              <a:rPr b="0" lang="en-US" sz="4400" spc="-1" strike="noStrike">
                <a:solidFill>
                  <a:srgbClr val="000000"/>
                </a:solidFill>
                <a:latin typeface="Calibri"/>
              </a:rPr>
              <a:t>di</a:t>
            </a:r>
            <a:r>
              <a:rPr b="0" lang="en-US" sz="4400" spc="-1" strike="noStrike">
                <a:solidFill>
                  <a:srgbClr val="000000"/>
                </a:solidFill>
                <a:latin typeface="Calibri"/>
              </a:rPr>
              <a:t>t </a:t>
            </a:r>
            <a:r>
              <a:rPr b="0" lang="en-US" sz="4400" spc="-1" strike="noStrike">
                <a:solidFill>
                  <a:srgbClr val="000000"/>
                </a:solidFill>
                <a:latin typeface="Calibri"/>
              </a:rPr>
              <a:t>M</a:t>
            </a:r>
            <a:r>
              <a:rPr b="0" lang="en-US" sz="4400" spc="-1" strike="noStrike">
                <a:solidFill>
                  <a:srgbClr val="000000"/>
                </a:solidFill>
                <a:latin typeface="Calibri"/>
              </a:rPr>
              <a:t>a</a:t>
            </a:r>
            <a:r>
              <a:rPr b="0" lang="en-US" sz="4400" spc="-1" strike="noStrike">
                <a:solidFill>
                  <a:srgbClr val="000000"/>
                </a:solidFill>
                <a:latin typeface="Calibri"/>
              </a:rPr>
              <a:t>st</a:t>
            </a:r>
            <a:r>
              <a:rPr b="0" lang="en-US" sz="4400" spc="-1" strike="noStrike">
                <a:solidFill>
                  <a:srgbClr val="000000"/>
                </a:solidFill>
                <a:latin typeface="Calibri"/>
              </a:rPr>
              <a:t>er </a:t>
            </a:r>
            <a:r>
              <a:rPr b="0" lang="en-US" sz="4400" spc="-1" strike="noStrike">
                <a:solidFill>
                  <a:srgbClr val="000000"/>
                </a:solidFill>
                <a:latin typeface="Calibri"/>
              </a:rPr>
              <a:t>ti</a:t>
            </a:r>
            <a:r>
              <a:rPr b="0" lang="en-US" sz="4400" spc="-1" strike="noStrike">
                <a:solidFill>
                  <a:srgbClr val="000000"/>
                </a:solidFill>
                <a:latin typeface="Calibri"/>
              </a:rPr>
              <a:t>tl</a:t>
            </a:r>
            <a:r>
              <a:rPr b="0" lang="en-US" sz="4400" spc="-1" strike="noStrike">
                <a:solidFill>
                  <a:srgbClr val="000000"/>
                </a:solidFill>
                <a:latin typeface="Calibri"/>
              </a:rPr>
              <a:t>e </a:t>
            </a:r>
            <a:r>
              <a:rPr b="0" lang="en-US" sz="4400" spc="-1" strike="noStrike">
                <a:solidFill>
                  <a:srgbClr val="000000"/>
                </a:solidFill>
                <a:latin typeface="Calibri"/>
              </a:rPr>
              <a:t>st</a:t>
            </a:r>
            <a:r>
              <a:rPr b="0" lang="en-US" sz="4400" spc="-1" strike="noStrike">
                <a:solidFill>
                  <a:srgbClr val="000000"/>
                </a:solidFill>
                <a:latin typeface="Calibri"/>
              </a:rPr>
              <a:t>yl</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70413AF8-FF64-48CC-A57C-B462370EE5BD}" type="datetime1">
              <a:rPr b="0" lang="en-US" sz="1200" spc="-1" strike="noStrike">
                <a:solidFill>
                  <a:srgbClr val="8b8b8b"/>
                </a:solidFill>
                <a:latin typeface="Calibri"/>
              </a:rPr>
              <a:t>08/24/2020</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pPr algn="ctr">
              <a:lnSpc>
                <a:spcPct val="100000"/>
              </a:lnSpc>
            </a:pPr>
            <a:r>
              <a:rPr b="0" lang="en-US" sz="1200" spc="-1" strike="noStrike">
                <a:solidFill>
                  <a:srgbClr val="8b8b8b"/>
                </a:solidFill>
                <a:latin typeface="Calibri"/>
              </a:rPr>
              <a:t>Towson University - J. Jung and </a:t>
            </a:r>
            <a:r>
              <a:rPr b="0" lang="en-US" sz="1200" spc="-1" strike="noStrike">
                <a:solidFill>
                  <a:srgbClr val="8b8b8b"/>
                </a:solidFill>
                <a:latin typeface="Calibri"/>
              </a:rPr>
              <a:t>Shrestha</a:t>
            </a:r>
            <a:endParaRPr b="0" lang="en-US" sz="12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35E6F8E8-0C68-43CC-AF98-66896C6ABF0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a:t>
            </a:r>
            <a:r>
              <a:rPr b="0" lang="en-US" sz="4400" spc="-1" strike="noStrike">
                <a:solidFill>
                  <a:srgbClr val="000000"/>
                </a:solidFill>
                <a:latin typeface="Calibri"/>
              </a:rPr>
              <a:t>to </a:t>
            </a:r>
            <a:r>
              <a:rPr b="0" lang="en-US" sz="4400" spc="-1" strike="noStrike">
                <a:solidFill>
                  <a:srgbClr val="000000"/>
                </a:solidFill>
                <a:latin typeface="Calibri"/>
              </a:rPr>
              <a:t>edit </a:t>
            </a:r>
            <a:r>
              <a:rPr b="0" lang="en-US" sz="4400" spc="-1" strike="noStrike">
                <a:solidFill>
                  <a:srgbClr val="000000"/>
                </a:solidFill>
                <a:latin typeface="Calibri"/>
              </a:rPr>
              <a:t>Maste</a:t>
            </a:r>
            <a:r>
              <a:rPr b="0" lang="en-US" sz="4400" spc="-1" strike="noStrike">
                <a:solidFill>
                  <a:srgbClr val="000000"/>
                </a:solidFill>
                <a:latin typeface="Calibri"/>
              </a:rPr>
              <a:t>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58A07ECC-0E47-4B67-B44E-665F35AAF5D2}" type="datetime1">
              <a:rPr b="0" lang="en-US" sz="1200" spc="-1" strike="noStrike">
                <a:solidFill>
                  <a:srgbClr val="8b8b8b"/>
                </a:solidFill>
                <a:latin typeface="Calibri"/>
              </a:rPr>
              <a:t>08/24/2020</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pPr algn="ctr">
              <a:lnSpc>
                <a:spcPct val="100000"/>
              </a:lnSpc>
            </a:pPr>
            <a:r>
              <a:rPr b="0" lang="en-US" sz="1200" spc="-1" strike="noStrike">
                <a:solidFill>
                  <a:srgbClr val="8b8b8b"/>
                </a:solidFill>
                <a:latin typeface="Calibri"/>
              </a:rPr>
              <a:t>Towson University - J. </a:t>
            </a:r>
            <a:r>
              <a:rPr b="0" lang="en-US" sz="1200" spc="-1" strike="noStrike">
                <a:solidFill>
                  <a:srgbClr val="8b8b8b"/>
                </a:solidFill>
                <a:latin typeface="Calibri"/>
              </a:rPr>
              <a:t>Jung and Shrestha</a:t>
            </a:r>
            <a:endParaRPr b="0" lang="en-US" sz="12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2F8CBF33-0069-4CCB-9112-17F485C2F2D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5C63B517-C7DE-424C-A1CD-BE649D4EABE1}" type="datetime1">
              <a:rPr b="0" lang="en-US" sz="1200" spc="-1" strike="noStrike">
                <a:solidFill>
                  <a:srgbClr val="8b8b8b"/>
                </a:solidFill>
                <a:latin typeface="Calibri"/>
              </a:rPr>
              <a:t>08/24/2020</a:t>
            </a:fld>
            <a:endParaRPr b="0" lang="en-US"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p>
            <a:pPr algn="ctr">
              <a:lnSpc>
                <a:spcPct val="100000"/>
              </a:lnSpc>
            </a:pPr>
            <a:r>
              <a:rPr b="0" lang="en-US" sz="1200" spc="-1" strike="noStrike">
                <a:solidFill>
                  <a:srgbClr val="8b8b8b"/>
                </a:solidFill>
                <a:latin typeface="Calibri"/>
              </a:rPr>
              <a:t>Tow</a:t>
            </a:r>
            <a:r>
              <a:rPr b="0" lang="en-US" sz="1200" spc="-1" strike="noStrike">
                <a:solidFill>
                  <a:srgbClr val="8b8b8b"/>
                </a:solidFill>
                <a:latin typeface="Calibri"/>
              </a:rPr>
              <a:t>son </a:t>
            </a:r>
            <a:r>
              <a:rPr b="0" lang="en-US" sz="1200" spc="-1" strike="noStrike">
                <a:solidFill>
                  <a:srgbClr val="8b8b8b"/>
                </a:solidFill>
                <a:latin typeface="Calibri"/>
              </a:rPr>
              <a:t>Univ</a:t>
            </a:r>
            <a:r>
              <a:rPr b="0" lang="en-US" sz="1200" spc="-1" strike="noStrike">
                <a:solidFill>
                  <a:srgbClr val="8b8b8b"/>
                </a:solidFill>
                <a:latin typeface="Calibri"/>
              </a:rPr>
              <a:t>ersit</a:t>
            </a:r>
            <a:r>
              <a:rPr b="0" lang="en-US" sz="1200" spc="-1" strike="noStrike">
                <a:solidFill>
                  <a:srgbClr val="8b8b8b"/>
                </a:solidFill>
                <a:latin typeface="Calibri"/>
              </a:rPr>
              <a:t>y - J. </a:t>
            </a:r>
            <a:r>
              <a:rPr b="0" lang="en-US" sz="1200" spc="-1" strike="noStrike">
                <a:solidFill>
                  <a:srgbClr val="8b8b8b"/>
                </a:solidFill>
                <a:latin typeface="Calibri"/>
              </a:rPr>
              <a:t>Jung </a:t>
            </a:r>
            <a:r>
              <a:rPr b="0" lang="en-US" sz="1200" spc="-1" strike="noStrike">
                <a:solidFill>
                  <a:srgbClr val="8b8b8b"/>
                </a:solidFill>
                <a:latin typeface="Calibri"/>
              </a:rPr>
              <a:t>and </a:t>
            </a:r>
            <a:r>
              <a:rPr b="0" lang="en-US" sz="1200" spc="-1" strike="noStrike">
                <a:solidFill>
                  <a:srgbClr val="8b8b8b"/>
                </a:solidFill>
                <a:latin typeface="Calibri"/>
              </a:rPr>
              <a:t>Shre</a:t>
            </a:r>
            <a:r>
              <a:rPr b="0" lang="en-US" sz="1200" spc="-1" strike="noStrike">
                <a:solidFill>
                  <a:srgbClr val="8b8b8b"/>
                </a:solidFill>
                <a:latin typeface="Calibri"/>
              </a:rPr>
              <a:t>stha</a:t>
            </a:r>
            <a:endParaRPr b="0" lang="en-US" sz="12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51A8500E-AA3F-46D7-8B5F-327D479221C1}"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a:t>
            </a:r>
            <a:r>
              <a:rPr b="0" lang="en-US" sz="1800" spc="-1" strike="noStrike">
                <a:solidFill>
                  <a:srgbClr val="000000"/>
                </a:solidFill>
                <a:latin typeface="Calibri"/>
              </a:rPr>
              <a:t>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240"/>
            <a:ext cx="8228880" cy="1144440"/>
          </a:xfrm>
          <a:prstGeom prst="rect">
            <a:avLst/>
          </a:prstGeom>
        </p:spPr>
        <p:txBody>
          <a:bodyPr lIns="0" rIns="0" tIns="0" bIns="0" anchor="ctr">
            <a:noAutofit/>
          </a:bodyPr>
          <a:p>
            <a:pPr algn="ctr"/>
            <a:r>
              <a:rPr b="0" lang="en-US" sz="4400" spc="-1" strike="noStrike">
                <a:solidFill>
                  <a:srgbClr val="000000"/>
                </a:solidFill>
                <a:latin typeface="Calibri"/>
              </a:rPr>
              <a:t>Click </a:t>
            </a:r>
            <a:r>
              <a:rPr b="0" lang="en-US" sz="4400" spc="-1" strike="noStrike">
                <a:solidFill>
                  <a:srgbClr val="000000"/>
                </a:solidFill>
                <a:latin typeface="Calibri"/>
              </a:rPr>
              <a:t>to edit </a:t>
            </a:r>
            <a:r>
              <a:rPr b="0" lang="en-US" sz="4400" spc="-1" strike="noStrike">
                <a:solidFill>
                  <a:srgbClr val="000000"/>
                </a:solidFill>
                <a:latin typeface="Calibri"/>
              </a:rPr>
              <a:t>the </a:t>
            </a:r>
            <a:r>
              <a:rPr b="0" lang="en-US" sz="4400" spc="-1" strike="noStrike">
                <a:solidFill>
                  <a:srgbClr val="000000"/>
                </a:solidFill>
                <a:latin typeface="Calibri"/>
              </a:rPr>
              <a:t>title </a:t>
            </a:r>
            <a:r>
              <a:rPr b="0" lang="en-US" sz="4400" spc="-1" strike="noStrike">
                <a:solidFill>
                  <a:srgbClr val="000000"/>
                </a:solidFill>
                <a:latin typeface="Calibri"/>
              </a:rPr>
              <a:t>text </a:t>
            </a:r>
            <a:r>
              <a:rPr b="0" lang="en-US" sz="4400" spc="-1" strike="noStrike">
                <a:solidFill>
                  <a:srgbClr val="000000"/>
                </a:solidFill>
                <a:latin typeface="Calibri"/>
              </a:rPr>
              <a:t>format</a:t>
            </a:r>
            <a:endParaRPr b="0" lang="en-US" sz="4400" spc="-1" strike="noStrike">
              <a:solidFill>
                <a:srgbClr val="000000"/>
              </a:solidFill>
              <a:latin typeface="Calibri"/>
            </a:endParaRPr>
          </a:p>
        </p:txBody>
      </p:sp>
      <p:sp>
        <p:nvSpPr>
          <p:cNvPr id="124" name="PlaceHolder 2"/>
          <p:cNvSpPr>
            <a:spLocks noGrp="1"/>
          </p:cNvSpPr>
          <p:nvPr>
            <p:ph type="body"/>
          </p:nvPr>
        </p:nvSpPr>
        <p:spPr>
          <a:xfrm>
            <a:off x="457200" y="1604520"/>
            <a:ext cx="8228880" cy="189648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125" name="PlaceHolder 3"/>
          <p:cNvSpPr>
            <a:spLocks noGrp="1"/>
          </p:cNvSpPr>
          <p:nvPr>
            <p:ph type="body"/>
          </p:nvPr>
        </p:nvSpPr>
        <p:spPr>
          <a:xfrm>
            <a:off x="457200" y="3682080"/>
            <a:ext cx="8228880" cy="1896480"/>
          </a:xfrm>
          <a:prstGeom prst="rect">
            <a:avLst/>
          </a:prstGeom>
        </p:spPr>
        <p:txBody>
          <a:bodyPr lIns="0" rIns="0" tIns="0" bIns="0">
            <a:noAutofit/>
          </a:bodyPr>
          <a:p>
            <a:pPr marL="432000" indent="-324000" algn="ctr">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63" name="PlaceHolder 2"/>
          <p:cNvSpPr>
            <a:spLocks noGrp="1"/>
          </p:cNvSpPr>
          <p:nvPr>
            <p:ph type="body"/>
          </p:nvPr>
        </p:nvSpPr>
        <p:spPr>
          <a:xfrm>
            <a:off x="457200" y="1600200"/>
            <a:ext cx="4038120" cy="4525560"/>
          </a:xfrm>
          <a:prstGeom prst="rect">
            <a:avLst/>
          </a:prstGeom>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4" name="PlaceHolder 3"/>
          <p:cNvSpPr>
            <a:spLocks noGrp="1"/>
          </p:cNvSpPr>
          <p:nvPr>
            <p:ph type="body"/>
          </p:nvPr>
        </p:nvSpPr>
        <p:spPr>
          <a:xfrm>
            <a:off x="4648320" y="1600200"/>
            <a:ext cx="4038120" cy="4525560"/>
          </a:xfrm>
          <a:prstGeom prst="rect">
            <a:avLst/>
          </a:prstGeom>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5" name="PlaceHolder 4"/>
          <p:cNvSpPr>
            <a:spLocks noGrp="1"/>
          </p:cNvSpPr>
          <p:nvPr>
            <p:ph type="dt"/>
          </p:nvPr>
        </p:nvSpPr>
        <p:spPr>
          <a:xfrm>
            <a:off x="457200" y="6356520"/>
            <a:ext cx="2133360" cy="364680"/>
          </a:xfrm>
          <a:prstGeom prst="rect">
            <a:avLst/>
          </a:prstGeom>
        </p:spPr>
        <p:txBody>
          <a:bodyPr anchor="ctr">
            <a:noAutofit/>
          </a:bodyPr>
          <a:p>
            <a:pPr>
              <a:lnSpc>
                <a:spcPct val="100000"/>
              </a:lnSpc>
            </a:pPr>
            <a:fld id="{6F842167-882F-4EDF-9A70-4A9FD3997CE8}" type="datetime1">
              <a:rPr b="0" lang="en-US" sz="1200" spc="-1" strike="noStrike">
                <a:solidFill>
                  <a:srgbClr val="8b8b8b"/>
                </a:solidFill>
                <a:latin typeface="Calibri"/>
              </a:rPr>
              <a:t>08/24/2020</a:t>
            </a:fld>
            <a:endParaRPr b="0" lang="en-US" sz="1200" spc="-1" strike="noStrike">
              <a:latin typeface="Times New Roman"/>
            </a:endParaRPr>
          </a:p>
        </p:txBody>
      </p:sp>
      <p:sp>
        <p:nvSpPr>
          <p:cNvPr id="166" name="PlaceHolder 5"/>
          <p:cNvSpPr>
            <a:spLocks noGrp="1"/>
          </p:cNvSpPr>
          <p:nvPr>
            <p:ph type="ftr"/>
          </p:nvPr>
        </p:nvSpPr>
        <p:spPr>
          <a:xfrm>
            <a:off x="3124080" y="6356520"/>
            <a:ext cx="2895120" cy="364680"/>
          </a:xfrm>
          <a:prstGeom prst="rect">
            <a:avLst/>
          </a:prstGeom>
        </p:spPr>
        <p:txBody>
          <a:bodyPr anchor="ctr">
            <a:noAutofit/>
          </a:bodyPr>
          <a:p>
            <a:pPr algn="ctr">
              <a:lnSpc>
                <a:spcPct val="100000"/>
              </a:lnSpc>
            </a:pPr>
            <a:r>
              <a:rPr b="0" lang="en-US" sz="1200" spc="-1" strike="noStrike">
                <a:solidFill>
                  <a:srgbClr val="8b8b8b"/>
                </a:solidFill>
                <a:latin typeface="Calibri"/>
              </a:rPr>
              <a:t>Towson University - J. </a:t>
            </a:r>
            <a:r>
              <a:rPr b="0" lang="en-US" sz="1200" spc="-1" strike="noStrike">
                <a:solidFill>
                  <a:srgbClr val="8b8b8b"/>
                </a:solidFill>
                <a:latin typeface="Calibri"/>
              </a:rPr>
              <a:t>Jung and Shrestha</a:t>
            </a:r>
            <a:endParaRPr b="0" lang="en-US" sz="1200" spc="-1" strike="noStrike">
              <a:latin typeface="Times New Roman"/>
            </a:endParaRPr>
          </a:p>
        </p:txBody>
      </p:sp>
      <p:sp>
        <p:nvSpPr>
          <p:cNvPr id="167" name="PlaceHolder 6"/>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34ED5E29-1E7A-4DAC-9689-0B004409B9B2}"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6.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 Id="rId3" Type="http://schemas.openxmlformats.org/officeDocument/2006/relationships/image" Target="../media/image40.wmf"/><Relationship Id="rId4"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2.wmf"/><Relationship Id="rId3"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image" Target="../media/image48.wmf"/><Relationship Id="rId2"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85800" y="2130480"/>
            <a:ext cx="7772040" cy="146952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Basic Economics</a:t>
            </a:r>
            <a:endParaRPr b="0" lang="en-US" sz="4400" spc="-1" strike="noStrike">
              <a:solidFill>
                <a:srgbClr val="000000"/>
              </a:solidFill>
              <a:latin typeface="Calibri"/>
            </a:endParaRPr>
          </a:p>
        </p:txBody>
      </p:sp>
      <p:sp>
        <p:nvSpPr>
          <p:cNvPr id="205" name="TextShape 2"/>
          <p:cNvSpPr txBox="1"/>
          <p:nvPr/>
        </p:nvSpPr>
        <p:spPr>
          <a:xfrm>
            <a:off x="1371600" y="3886200"/>
            <a:ext cx="6400440" cy="1752120"/>
          </a:xfrm>
          <a:prstGeom prst="rect">
            <a:avLst/>
          </a:prstGeom>
          <a:noFill/>
          <a:ln>
            <a:noFill/>
          </a:ln>
        </p:spPr>
        <p:txBody>
          <a:bodyPr>
            <a:noAutofit/>
          </a:bodyPr>
          <a:p>
            <a:pPr algn="ctr">
              <a:lnSpc>
                <a:spcPct val="100000"/>
              </a:lnSpc>
              <a:spcBef>
                <a:spcPts val="641"/>
              </a:spcBef>
              <a:tabLst>
                <a:tab algn="l" pos="0"/>
              </a:tabLst>
            </a:pPr>
            <a:r>
              <a:rPr b="0" lang="en-US" sz="3200" spc="-1" strike="noStrike">
                <a:solidFill>
                  <a:srgbClr val="8b8b8b"/>
                </a:solidFill>
                <a:latin typeface="Calibri"/>
              </a:rPr>
              <a:t>R</a:t>
            </a:r>
            <a:r>
              <a:rPr b="0" lang="en-US" sz="3200" spc="-1" strike="noStrike">
                <a:solidFill>
                  <a:srgbClr val="8b8b8b"/>
                </a:solidFill>
                <a:latin typeface="Calibri"/>
              </a:rPr>
              <a:t>eq</a:t>
            </a:r>
            <a:r>
              <a:rPr b="0" lang="en-US" sz="3200" spc="-1" strike="noStrike">
                <a:solidFill>
                  <a:srgbClr val="8b8b8b"/>
                </a:solidFill>
                <a:latin typeface="Calibri"/>
              </a:rPr>
              <a:t>ui</a:t>
            </a:r>
            <a:r>
              <a:rPr b="0" lang="en-US" sz="3200" spc="-1" strike="noStrike">
                <a:solidFill>
                  <a:srgbClr val="8b8b8b"/>
                </a:solidFill>
                <a:latin typeface="Calibri"/>
              </a:rPr>
              <a:t>sit</a:t>
            </a:r>
            <a:r>
              <a:rPr b="0" lang="en-US" sz="3200" spc="-1" strike="noStrike">
                <a:solidFill>
                  <a:srgbClr val="8b8b8b"/>
                </a:solidFill>
                <a:latin typeface="Calibri"/>
              </a:rPr>
              <a:t>e: </a:t>
            </a:r>
            <a:r>
              <a:rPr b="0" lang="en-US" sz="3200" spc="-1" strike="noStrike">
                <a:solidFill>
                  <a:srgbClr val="8b8b8b"/>
                </a:solidFill>
                <a:latin typeface="Calibri"/>
              </a:rPr>
              <a:t>B</a:t>
            </a:r>
            <a:r>
              <a:rPr b="0" lang="en-US" sz="3200" spc="-1" strike="noStrike">
                <a:solidFill>
                  <a:srgbClr val="8b8b8b"/>
                </a:solidFill>
                <a:latin typeface="Calibri"/>
              </a:rPr>
              <a:t>as</a:t>
            </a:r>
            <a:r>
              <a:rPr b="0" lang="en-US" sz="3200" spc="-1" strike="noStrike">
                <a:solidFill>
                  <a:srgbClr val="8b8b8b"/>
                </a:solidFill>
                <a:latin typeface="Calibri"/>
              </a:rPr>
              <a:t>ic </a:t>
            </a:r>
            <a:r>
              <a:rPr b="0" lang="en-US" sz="3200" spc="-1" strike="noStrike">
                <a:solidFill>
                  <a:srgbClr val="8b8b8b"/>
                </a:solidFill>
                <a:latin typeface="Calibri"/>
              </a:rPr>
              <a:t>Ec</a:t>
            </a:r>
            <a:r>
              <a:rPr b="0" lang="en-US" sz="3200" spc="-1" strike="noStrike">
                <a:solidFill>
                  <a:srgbClr val="8b8b8b"/>
                </a:solidFill>
                <a:latin typeface="Calibri"/>
              </a:rPr>
              <a:t>on</a:t>
            </a:r>
            <a:r>
              <a:rPr b="0" lang="en-US" sz="3200" spc="-1" strike="noStrike">
                <a:solidFill>
                  <a:srgbClr val="8b8b8b"/>
                </a:solidFill>
                <a:latin typeface="Calibri"/>
              </a:rPr>
              <a:t>o</a:t>
            </a:r>
            <a:r>
              <a:rPr b="0" lang="en-US" sz="3200" spc="-1" strike="noStrike">
                <a:solidFill>
                  <a:srgbClr val="8b8b8b"/>
                </a:solidFill>
                <a:latin typeface="Calibri"/>
              </a:rPr>
              <a:t>m</a:t>
            </a:r>
            <a:r>
              <a:rPr b="0" lang="en-US" sz="3200" spc="-1" strike="noStrike">
                <a:solidFill>
                  <a:srgbClr val="8b8b8b"/>
                </a:solidFill>
                <a:latin typeface="Calibri"/>
              </a:rPr>
              <a:t>ic </a:t>
            </a:r>
            <a:r>
              <a:rPr b="0" lang="en-US" sz="3200" spc="-1" strike="noStrike">
                <a:solidFill>
                  <a:srgbClr val="8b8b8b"/>
                </a:solidFill>
                <a:latin typeface="Calibri"/>
              </a:rPr>
              <a:t>To</a:t>
            </a:r>
            <a:r>
              <a:rPr b="0" lang="en-US" sz="3200" spc="-1" strike="noStrike">
                <a:solidFill>
                  <a:srgbClr val="8b8b8b"/>
                </a:solidFill>
                <a:latin typeface="Calibri"/>
              </a:rPr>
              <a:t>ol</a:t>
            </a:r>
            <a:r>
              <a:rPr b="0" lang="en-US" sz="3200" spc="-1" strike="noStrike">
                <a:solidFill>
                  <a:srgbClr val="8b8b8b"/>
                </a:solidFill>
                <a:latin typeface="Calibri"/>
              </a:rPr>
              <a:t>s</a:t>
            </a:r>
            <a:endParaRPr b="0" lang="en-US" sz="3200" spc="-1" strike="noStrike">
              <a:latin typeface="Arial"/>
            </a:endParaRPr>
          </a:p>
          <a:p>
            <a:pPr algn="ctr">
              <a:lnSpc>
                <a:spcPct val="100000"/>
              </a:lnSpc>
              <a:spcBef>
                <a:spcPts val="641"/>
              </a:spcBef>
              <a:tabLst>
                <a:tab algn="l" pos="0"/>
              </a:tabLst>
            </a:pPr>
            <a:r>
              <a:rPr b="0" lang="en-US" sz="3200" spc="-1" strike="noStrike">
                <a:solidFill>
                  <a:srgbClr val="8b8b8b"/>
                </a:solidFill>
                <a:latin typeface="Calibri"/>
              </a:rPr>
              <a:t>J. </a:t>
            </a:r>
            <a:r>
              <a:rPr b="0" lang="en-US" sz="3200" spc="-1" strike="noStrike">
                <a:solidFill>
                  <a:srgbClr val="8b8b8b"/>
                </a:solidFill>
                <a:latin typeface="Calibri"/>
              </a:rPr>
              <a:t>Ju</a:t>
            </a:r>
            <a:r>
              <a:rPr b="0" lang="en-US" sz="3200" spc="-1" strike="noStrike">
                <a:solidFill>
                  <a:srgbClr val="8b8b8b"/>
                </a:solidFill>
                <a:latin typeface="Calibri"/>
              </a:rPr>
              <a:t>n</a:t>
            </a:r>
            <a:r>
              <a:rPr b="0" lang="en-US" sz="3200" spc="-1" strike="noStrike">
                <a:solidFill>
                  <a:srgbClr val="8b8b8b"/>
                </a:solidFill>
                <a:latin typeface="Calibri"/>
              </a:rPr>
              <a:t>g </a:t>
            </a:r>
            <a:r>
              <a:rPr b="0" lang="en-US" sz="3200" spc="-1" strike="noStrike">
                <a:solidFill>
                  <a:srgbClr val="8b8b8b"/>
                </a:solidFill>
                <a:latin typeface="Calibri"/>
              </a:rPr>
              <a:t>an</a:t>
            </a:r>
            <a:r>
              <a:rPr b="0" lang="en-US" sz="3200" spc="-1" strike="noStrike">
                <a:solidFill>
                  <a:srgbClr val="8b8b8b"/>
                </a:solidFill>
                <a:latin typeface="Calibri"/>
              </a:rPr>
              <a:t>d </a:t>
            </a:r>
            <a:r>
              <a:rPr b="0" lang="en-US" sz="3200" spc="-1" strike="noStrike">
                <a:solidFill>
                  <a:srgbClr val="8b8b8b"/>
                </a:solidFill>
                <a:latin typeface="Calibri"/>
              </a:rPr>
              <a:t>V. </a:t>
            </a:r>
            <a:r>
              <a:rPr b="0" lang="en-US" sz="3200" spc="-1" strike="noStrike">
                <a:solidFill>
                  <a:srgbClr val="8b8b8b"/>
                </a:solidFill>
                <a:latin typeface="Calibri"/>
              </a:rPr>
              <a:t>S</a:t>
            </a:r>
            <a:r>
              <a:rPr b="0" lang="en-US" sz="3200" spc="-1" strike="noStrike">
                <a:solidFill>
                  <a:srgbClr val="8b8b8b"/>
                </a:solidFill>
                <a:latin typeface="Calibri"/>
              </a:rPr>
              <a:t>hr</a:t>
            </a:r>
            <a:r>
              <a:rPr b="0" lang="en-US" sz="3200" spc="-1" strike="noStrike">
                <a:solidFill>
                  <a:srgbClr val="8b8b8b"/>
                </a:solidFill>
                <a:latin typeface="Calibri"/>
              </a:rPr>
              <a:t>es</a:t>
            </a:r>
            <a:r>
              <a:rPr b="0" lang="en-US" sz="3200" spc="-1" strike="noStrike">
                <a:solidFill>
                  <a:srgbClr val="8b8b8b"/>
                </a:solidFill>
                <a:latin typeface="Calibri"/>
              </a:rPr>
              <a:t>th</a:t>
            </a:r>
            <a:r>
              <a:rPr b="0" lang="en-US" sz="3200" spc="-1" strike="noStrike">
                <a:solidFill>
                  <a:srgbClr val="8b8b8b"/>
                </a:solidFill>
                <a:latin typeface="Calibri"/>
              </a:rPr>
              <a:t>a</a:t>
            </a:r>
            <a:endParaRPr b="0" lang="en-US" sz="3200" spc="-1" strike="noStrike">
              <a:latin typeface="Arial"/>
            </a:endParaRPr>
          </a:p>
          <a:p>
            <a:pPr algn="ctr">
              <a:lnSpc>
                <a:spcPct val="100000"/>
              </a:lnSpc>
              <a:spcBef>
                <a:spcPts val="641"/>
              </a:spcBef>
              <a:tabLst>
                <a:tab algn="l" pos="0"/>
              </a:tabLst>
            </a:pPr>
            <a:r>
              <a:rPr b="0" lang="en-US" sz="3200" spc="-1" strike="noStrike">
                <a:solidFill>
                  <a:srgbClr val="8b8b8b"/>
                </a:solidFill>
                <a:latin typeface="Calibri"/>
              </a:rPr>
              <a:t>To</a:t>
            </a:r>
            <a:r>
              <a:rPr b="0" lang="en-US" sz="3200" spc="-1" strike="noStrike">
                <a:solidFill>
                  <a:srgbClr val="8b8b8b"/>
                </a:solidFill>
                <a:latin typeface="Calibri"/>
              </a:rPr>
              <a:t>w</a:t>
            </a:r>
            <a:r>
              <a:rPr b="0" lang="en-US" sz="3200" spc="-1" strike="noStrike">
                <a:solidFill>
                  <a:srgbClr val="8b8b8b"/>
                </a:solidFill>
                <a:latin typeface="Calibri"/>
              </a:rPr>
              <a:t>so</a:t>
            </a:r>
            <a:r>
              <a:rPr b="0" lang="en-US" sz="3200" spc="-1" strike="noStrike">
                <a:solidFill>
                  <a:srgbClr val="8b8b8b"/>
                </a:solidFill>
                <a:latin typeface="Calibri"/>
              </a:rPr>
              <a:t>n </a:t>
            </a:r>
            <a:r>
              <a:rPr b="0" lang="en-US" sz="3200" spc="-1" strike="noStrike">
                <a:solidFill>
                  <a:srgbClr val="8b8b8b"/>
                </a:solidFill>
                <a:latin typeface="Calibri"/>
              </a:rPr>
              <a:t>U</a:t>
            </a:r>
            <a:r>
              <a:rPr b="0" lang="en-US" sz="3200" spc="-1" strike="noStrike">
                <a:solidFill>
                  <a:srgbClr val="8b8b8b"/>
                </a:solidFill>
                <a:latin typeface="Calibri"/>
              </a:rPr>
              <a:t>ni</a:t>
            </a:r>
            <a:r>
              <a:rPr b="0" lang="en-US" sz="3200" spc="-1" strike="noStrike">
                <a:solidFill>
                  <a:srgbClr val="8b8b8b"/>
                </a:solidFill>
                <a:latin typeface="Calibri"/>
              </a:rPr>
              <a:t>ve</a:t>
            </a:r>
            <a:r>
              <a:rPr b="0" lang="en-US" sz="3200" spc="-1" strike="noStrike">
                <a:solidFill>
                  <a:srgbClr val="8b8b8b"/>
                </a:solidFill>
                <a:latin typeface="Calibri"/>
              </a:rPr>
              <a:t>rsi</a:t>
            </a:r>
            <a:r>
              <a:rPr b="0" lang="en-US" sz="3200" spc="-1" strike="noStrike">
                <a:solidFill>
                  <a:srgbClr val="8b8b8b"/>
                </a:solidFill>
                <a:latin typeface="Calibri"/>
              </a:rPr>
              <a:t>ty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3 </a:t>
            </a:r>
            <a:r>
              <a:rPr b="0" lang="en-US" sz="4400" spc="-1" strike="noStrike">
                <a:solidFill>
                  <a:srgbClr val="000000"/>
                </a:solidFill>
                <a:latin typeface="Calibri"/>
              </a:rPr>
              <a:t>P</a:t>
            </a:r>
            <a:r>
              <a:rPr b="0" lang="en-US" sz="4400" spc="-1" strike="noStrike">
                <a:solidFill>
                  <a:srgbClr val="000000"/>
                </a:solidFill>
                <a:latin typeface="Calibri"/>
              </a:rPr>
              <a:t>ri</a:t>
            </a:r>
            <a:r>
              <a:rPr b="0" lang="en-US" sz="4400" spc="-1" strike="noStrike">
                <a:solidFill>
                  <a:srgbClr val="000000"/>
                </a:solidFill>
                <a:latin typeface="Calibri"/>
              </a:rPr>
              <a:t>n</a:t>
            </a:r>
            <a:r>
              <a:rPr b="0" lang="en-US" sz="4400" spc="-1" strike="noStrike">
                <a:solidFill>
                  <a:srgbClr val="000000"/>
                </a:solidFill>
                <a:latin typeface="Calibri"/>
              </a:rPr>
              <a:t>ci</a:t>
            </a:r>
            <a:r>
              <a:rPr b="0" lang="en-US" sz="4400" spc="-1" strike="noStrike">
                <a:solidFill>
                  <a:srgbClr val="000000"/>
                </a:solidFill>
                <a:latin typeface="Calibri"/>
              </a:rPr>
              <a:t>pl</a:t>
            </a:r>
            <a:r>
              <a:rPr b="0" lang="en-US" sz="4400" spc="-1" strike="noStrike">
                <a:solidFill>
                  <a:srgbClr val="000000"/>
                </a:solidFill>
                <a:latin typeface="Calibri"/>
              </a:rPr>
              <a:t>e</a:t>
            </a:r>
            <a:r>
              <a:rPr b="0" lang="en-US" sz="4400" spc="-1" strike="noStrike">
                <a:solidFill>
                  <a:srgbClr val="000000"/>
                </a:solidFill>
                <a:latin typeface="Calibri"/>
              </a:rPr>
              <a:t>s</a:t>
            </a:r>
            <a:endParaRPr b="0" lang="en-US" sz="4400" spc="-1" strike="noStrike">
              <a:solidFill>
                <a:srgbClr val="000000"/>
              </a:solidFill>
              <a:latin typeface="Calibri"/>
            </a:endParaRPr>
          </a:p>
        </p:txBody>
      </p:sp>
      <p:sp>
        <p:nvSpPr>
          <p:cNvPr id="22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Principle of opportunity costs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Marginal principle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Principle of diminishing returns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30" name="TextShape 3"/>
          <p:cNvSpPr txBox="1"/>
          <p:nvPr/>
        </p:nvSpPr>
        <p:spPr>
          <a:xfrm>
            <a:off x="457200" y="6356520"/>
            <a:ext cx="2133360" cy="364680"/>
          </a:xfrm>
          <a:prstGeom prst="rect">
            <a:avLst/>
          </a:prstGeom>
          <a:noFill/>
          <a:ln>
            <a:noFill/>
          </a:ln>
        </p:spPr>
        <p:txBody>
          <a:bodyPr anchor="ctr">
            <a:noAutofit/>
          </a:bodyPr>
          <a:p>
            <a:pPr>
              <a:lnSpc>
                <a:spcPct val="100000"/>
              </a:lnSpc>
            </a:pPr>
            <a:fld id="{7ADF45B9-A6FF-4265-887E-66432B8F80C0}" type="datetime1">
              <a:rPr b="0" lang="en-US" sz="1200" spc="-1" strike="noStrike">
                <a:solidFill>
                  <a:srgbClr val="8b8b8b"/>
                </a:solidFill>
                <a:latin typeface="Calibri"/>
              </a:rPr>
              <a:t>08/24/2020</a:t>
            </a:fld>
            <a:endParaRPr b="0" lang="en-US" sz="1200" spc="-1" strike="noStrike">
              <a:latin typeface="Times New Roman"/>
            </a:endParaRPr>
          </a:p>
        </p:txBody>
      </p:sp>
      <p:sp>
        <p:nvSpPr>
          <p:cNvPr id="23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a:t>
            </a:r>
            <a:r>
              <a:rPr b="0" lang="en-US" sz="1200" spc="-1" strike="noStrike">
                <a:solidFill>
                  <a:srgbClr val="8b8b8b"/>
                </a:solidFill>
                <a:latin typeface="Calibri"/>
              </a:rPr>
              <a:t>n </a:t>
            </a:r>
            <a:r>
              <a:rPr b="0" lang="en-US" sz="1200" spc="-1" strike="noStrike">
                <a:solidFill>
                  <a:srgbClr val="8b8b8b"/>
                </a:solidFill>
                <a:latin typeface="Calibri"/>
              </a:rPr>
              <a:t>Univer</a:t>
            </a:r>
            <a:r>
              <a:rPr b="0" lang="en-US" sz="1200" spc="-1" strike="noStrike">
                <a:solidFill>
                  <a:srgbClr val="8b8b8b"/>
                </a:solidFill>
                <a:latin typeface="Calibri"/>
              </a:rPr>
              <a:t>sity - J. </a:t>
            </a:r>
            <a:r>
              <a:rPr b="0" lang="en-US" sz="1200" spc="-1" strike="noStrike">
                <a:solidFill>
                  <a:srgbClr val="8b8b8b"/>
                </a:solidFill>
                <a:latin typeface="Calibri"/>
              </a:rPr>
              <a:t>Jung </a:t>
            </a:r>
            <a:r>
              <a:rPr b="0" lang="en-US" sz="1200" spc="-1" strike="noStrike">
                <a:solidFill>
                  <a:srgbClr val="8b8b8b"/>
                </a:solidFill>
                <a:latin typeface="Calibri"/>
              </a:rPr>
              <a:t>and </a:t>
            </a:r>
            <a:r>
              <a:rPr b="0" lang="en-US" sz="1200" spc="-1" strike="noStrike">
                <a:solidFill>
                  <a:srgbClr val="8b8b8b"/>
                </a:solidFill>
                <a:latin typeface="Calibri"/>
              </a:rPr>
              <a:t>Shrest</a:t>
            </a:r>
            <a:r>
              <a:rPr b="0" lang="en-US" sz="1200" spc="-1" strike="noStrike">
                <a:solidFill>
                  <a:srgbClr val="8b8b8b"/>
                </a:solidFill>
                <a:latin typeface="Calibri"/>
              </a:rPr>
              <a:t>ha</a:t>
            </a:r>
            <a:endParaRPr b="0" lang="en-US" sz="1200" spc="-1" strike="noStrike">
              <a:latin typeface="Times New Roman"/>
            </a:endParaRPr>
          </a:p>
        </p:txBody>
      </p:sp>
      <p:sp>
        <p:nvSpPr>
          <p:cNvPr id="23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562FB810-5D98-4928-B7FB-81EDF6F82A4D}"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1"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Marginal Revenue and Market Demand</a:t>
            </a:r>
            <a:endParaRPr b="0" lang="en-US" sz="4400" spc="-1" strike="noStrike">
              <a:solidFill>
                <a:srgbClr val="000000"/>
              </a:solidFill>
              <a:latin typeface="Calibri"/>
            </a:endParaRPr>
          </a:p>
        </p:txBody>
      </p:sp>
      <p:sp>
        <p:nvSpPr>
          <p:cNvPr id="1392" name="TextShape 2"/>
          <p:cNvSpPr txBox="1"/>
          <p:nvPr/>
        </p:nvSpPr>
        <p:spPr>
          <a:xfrm>
            <a:off x="457200" y="1600200"/>
            <a:ext cx="8229240" cy="68544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MR curve lies below the market demand.</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393" name="TextShape 3"/>
          <p:cNvSpPr txBox="1"/>
          <p:nvPr/>
        </p:nvSpPr>
        <p:spPr>
          <a:xfrm>
            <a:off x="457200" y="6356520"/>
            <a:ext cx="2133360" cy="364680"/>
          </a:xfrm>
          <a:prstGeom prst="rect">
            <a:avLst/>
          </a:prstGeom>
          <a:noFill/>
          <a:ln>
            <a:noFill/>
          </a:ln>
        </p:spPr>
        <p:txBody>
          <a:bodyPr anchor="ctr">
            <a:noAutofit/>
          </a:bodyPr>
          <a:p>
            <a:pPr>
              <a:lnSpc>
                <a:spcPct val="100000"/>
              </a:lnSpc>
            </a:pPr>
            <a:fld id="{2112B0DC-CB7E-42ED-9A2F-276570F50B10}" type="datetime1">
              <a:rPr b="0" lang="en-US" sz="1200" spc="-1" strike="noStrike">
                <a:solidFill>
                  <a:srgbClr val="8b8b8b"/>
                </a:solidFill>
                <a:latin typeface="Calibri"/>
              </a:rPr>
              <a:t>08/24/2020</a:t>
            </a:fld>
            <a:endParaRPr b="0" lang="en-US" sz="1200" spc="-1" strike="noStrike">
              <a:latin typeface="Times New Roman"/>
            </a:endParaRPr>
          </a:p>
        </p:txBody>
      </p:sp>
      <p:sp>
        <p:nvSpPr>
          <p:cNvPr id="1394"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95"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2976BB95-45BD-448B-A389-CB1E44182ACE}" type="slidenum">
              <a:rPr b="0" lang="en-US" sz="1200" spc="-1" strike="noStrike">
                <a:solidFill>
                  <a:srgbClr val="8b8b8b"/>
                </a:solidFill>
                <a:latin typeface="Calibri"/>
              </a:rPr>
              <a:t>&lt;number&gt;</a:t>
            </a:fld>
            <a:endParaRPr b="0" lang="en-US" sz="1200" spc="-1" strike="noStrike">
              <a:latin typeface="Times New Roman"/>
            </a:endParaRPr>
          </a:p>
        </p:txBody>
      </p:sp>
      <p:sp>
        <p:nvSpPr>
          <p:cNvPr id="1396" name="Line 6"/>
          <p:cNvSpPr/>
          <p:nvPr/>
        </p:nvSpPr>
        <p:spPr>
          <a:xfrm flipV="1">
            <a:off x="1904760" y="2666880"/>
            <a:ext cx="0" cy="2971800"/>
          </a:xfrm>
          <a:prstGeom prst="line">
            <a:avLst/>
          </a:prstGeom>
          <a:ln w="9360">
            <a:solidFill>
              <a:schemeClr val="tx1"/>
            </a:solidFill>
            <a:round/>
            <a:tailEnd len="med" type="triangle" w="med"/>
          </a:ln>
        </p:spPr>
        <p:style>
          <a:lnRef idx="0"/>
          <a:fillRef idx="0"/>
          <a:effectRef idx="0"/>
          <a:fontRef idx="minor"/>
        </p:style>
      </p:sp>
      <p:sp>
        <p:nvSpPr>
          <p:cNvPr id="1397" name="Line 7"/>
          <p:cNvSpPr/>
          <p:nvPr/>
        </p:nvSpPr>
        <p:spPr>
          <a:xfrm>
            <a:off x="1904760" y="4876560"/>
            <a:ext cx="4496040" cy="0"/>
          </a:xfrm>
          <a:prstGeom prst="line">
            <a:avLst/>
          </a:prstGeom>
          <a:ln w="9360">
            <a:solidFill>
              <a:schemeClr val="tx1"/>
            </a:solidFill>
            <a:round/>
            <a:tailEnd len="med" type="triangle" w="med"/>
          </a:ln>
        </p:spPr>
        <p:style>
          <a:lnRef idx="0"/>
          <a:fillRef idx="0"/>
          <a:effectRef idx="0"/>
          <a:fontRef idx="minor"/>
        </p:style>
      </p:sp>
      <p:sp>
        <p:nvSpPr>
          <p:cNvPr id="1398" name="Line 8"/>
          <p:cNvSpPr/>
          <p:nvPr/>
        </p:nvSpPr>
        <p:spPr>
          <a:xfrm>
            <a:off x="2286000" y="3047760"/>
            <a:ext cx="2743200" cy="2667240"/>
          </a:xfrm>
          <a:prstGeom prst="line">
            <a:avLst/>
          </a:prstGeom>
          <a:ln w="28440">
            <a:solidFill>
              <a:srgbClr val="ffcc00"/>
            </a:solidFill>
            <a:round/>
          </a:ln>
        </p:spPr>
        <p:style>
          <a:lnRef idx="0"/>
          <a:fillRef idx="0"/>
          <a:effectRef idx="0"/>
          <a:fontRef idx="minor"/>
        </p:style>
      </p:sp>
      <p:sp>
        <p:nvSpPr>
          <p:cNvPr id="1399" name="Line 9"/>
          <p:cNvSpPr/>
          <p:nvPr/>
        </p:nvSpPr>
        <p:spPr>
          <a:xfrm>
            <a:off x="2286000" y="3047760"/>
            <a:ext cx="2971800" cy="1447920"/>
          </a:xfrm>
          <a:prstGeom prst="line">
            <a:avLst/>
          </a:prstGeom>
          <a:ln w="28440">
            <a:solidFill>
              <a:srgbClr val="993300"/>
            </a:solidFill>
            <a:round/>
          </a:ln>
        </p:spPr>
        <p:style>
          <a:lnRef idx="0"/>
          <a:fillRef idx="0"/>
          <a:effectRef idx="0"/>
          <a:fontRef idx="minor"/>
        </p:style>
      </p:sp>
      <p:sp>
        <p:nvSpPr>
          <p:cNvPr id="1400" name="Line 10"/>
          <p:cNvSpPr/>
          <p:nvPr/>
        </p:nvSpPr>
        <p:spPr>
          <a:xfrm>
            <a:off x="4800600" y="4267080"/>
            <a:ext cx="0" cy="1219320"/>
          </a:xfrm>
          <a:prstGeom prst="line">
            <a:avLst/>
          </a:prstGeom>
          <a:ln w="9360">
            <a:solidFill>
              <a:schemeClr val="tx1"/>
            </a:solidFill>
            <a:prstDash val="dash"/>
            <a:round/>
          </a:ln>
        </p:spPr>
        <p:style>
          <a:lnRef idx="0"/>
          <a:fillRef idx="0"/>
          <a:effectRef idx="0"/>
          <a:fontRef idx="minor"/>
        </p:style>
      </p:sp>
      <p:sp>
        <p:nvSpPr>
          <p:cNvPr id="1401" name="Line 11"/>
          <p:cNvSpPr/>
          <p:nvPr/>
        </p:nvSpPr>
        <p:spPr>
          <a:xfrm>
            <a:off x="2286000" y="3047760"/>
            <a:ext cx="0" cy="1828800"/>
          </a:xfrm>
          <a:prstGeom prst="line">
            <a:avLst/>
          </a:prstGeom>
          <a:ln w="9360">
            <a:solidFill>
              <a:schemeClr val="tx1"/>
            </a:solidFill>
            <a:prstDash val="dash"/>
            <a:round/>
          </a:ln>
        </p:spPr>
        <p:style>
          <a:lnRef idx="0"/>
          <a:fillRef idx="0"/>
          <a:effectRef idx="0"/>
          <a:fontRef idx="minor"/>
        </p:style>
      </p:sp>
      <p:sp>
        <p:nvSpPr>
          <p:cNvPr id="1402" name="CustomShape 12"/>
          <p:cNvSpPr/>
          <p:nvPr/>
        </p:nvSpPr>
        <p:spPr>
          <a:xfrm>
            <a:off x="1295280" y="2895480"/>
            <a:ext cx="53316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4.5</a:t>
            </a:r>
            <a:endParaRPr b="0" lang="en-US" sz="2000" spc="-1" strike="noStrike">
              <a:latin typeface="Arial"/>
            </a:endParaRPr>
          </a:p>
        </p:txBody>
      </p:sp>
      <p:sp>
        <p:nvSpPr>
          <p:cNvPr id="1403" name="CustomShape 13"/>
          <p:cNvSpPr/>
          <p:nvPr/>
        </p:nvSpPr>
        <p:spPr>
          <a:xfrm>
            <a:off x="1676520" y="2286000"/>
            <a:ext cx="29714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MR or price in $</a:t>
            </a:r>
            <a:endParaRPr b="0" lang="en-US" sz="2000" spc="-1" strike="noStrike">
              <a:latin typeface="Arial"/>
            </a:endParaRPr>
          </a:p>
        </p:txBody>
      </p:sp>
      <p:sp>
        <p:nvSpPr>
          <p:cNvPr id="1404" name="Line 14"/>
          <p:cNvSpPr/>
          <p:nvPr/>
        </p:nvSpPr>
        <p:spPr>
          <a:xfrm flipH="1">
            <a:off x="1904760" y="4267080"/>
            <a:ext cx="2895840" cy="0"/>
          </a:xfrm>
          <a:prstGeom prst="line">
            <a:avLst/>
          </a:prstGeom>
          <a:ln w="9360">
            <a:solidFill>
              <a:schemeClr val="tx1"/>
            </a:solidFill>
            <a:prstDash val="dash"/>
            <a:round/>
          </a:ln>
        </p:spPr>
        <p:style>
          <a:lnRef idx="0"/>
          <a:fillRef idx="0"/>
          <a:effectRef idx="0"/>
          <a:fontRef idx="minor"/>
        </p:style>
      </p:sp>
      <p:sp>
        <p:nvSpPr>
          <p:cNvPr id="1405" name="CustomShape 15"/>
          <p:cNvSpPr/>
          <p:nvPr/>
        </p:nvSpPr>
        <p:spPr>
          <a:xfrm>
            <a:off x="1219320" y="4114800"/>
            <a:ext cx="6854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1.5</a:t>
            </a:r>
            <a:endParaRPr b="0" lang="en-US" sz="2000" spc="-1" strike="noStrike">
              <a:latin typeface="Arial"/>
            </a:endParaRPr>
          </a:p>
        </p:txBody>
      </p:sp>
      <p:sp>
        <p:nvSpPr>
          <p:cNvPr id="1406" name="CustomShape 16"/>
          <p:cNvSpPr/>
          <p:nvPr/>
        </p:nvSpPr>
        <p:spPr>
          <a:xfrm>
            <a:off x="2209680" y="4952880"/>
            <a:ext cx="6854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a:t>
            </a:r>
            <a:endParaRPr b="0" lang="en-US" sz="2000" spc="-1" strike="noStrike">
              <a:latin typeface="Arial"/>
            </a:endParaRPr>
          </a:p>
        </p:txBody>
      </p:sp>
      <p:sp>
        <p:nvSpPr>
          <p:cNvPr id="1407" name="CustomShape 17"/>
          <p:cNvSpPr/>
          <p:nvPr/>
        </p:nvSpPr>
        <p:spPr>
          <a:xfrm>
            <a:off x="4648320" y="4890960"/>
            <a:ext cx="380520" cy="395280"/>
          </a:xfrm>
          <a:prstGeom prst="rect">
            <a:avLst/>
          </a:prstGeom>
          <a:solidFill>
            <a:schemeClr val="bg1"/>
          </a:solid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7</a:t>
            </a:r>
            <a:endParaRPr b="0" lang="en-US" sz="2000" spc="-1" strike="noStrike">
              <a:latin typeface="Arial"/>
            </a:endParaRPr>
          </a:p>
        </p:txBody>
      </p:sp>
      <p:sp>
        <p:nvSpPr>
          <p:cNvPr id="1408" name="CustomShape 18"/>
          <p:cNvSpPr/>
          <p:nvPr/>
        </p:nvSpPr>
        <p:spPr>
          <a:xfrm>
            <a:off x="4572000" y="3886200"/>
            <a:ext cx="198072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Market demand</a:t>
            </a:r>
            <a:endParaRPr b="0" lang="en-US" sz="2000" spc="-1" strike="noStrike">
              <a:latin typeface="Arial"/>
            </a:endParaRPr>
          </a:p>
        </p:txBody>
      </p:sp>
      <p:sp>
        <p:nvSpPr>
          <p:cNvPr id="1409" name="CustomShape 19"/>
          <p:cNvSpPr/>
          <p:nvPr/>
        </p:nvSpPr>
        <p:spPr>
          <a:xfrm>
            <a:off x="4800600" y="5562720"/>
            <a:ext cx="16761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MR</a:t>
            </a:r>
            <a:endParaRPr b="0" lang="en-US" sz="2000" spc="-1" strike="noStrike">
              <a:latin typeface="Arial"/>
            </a:endParaRPr>
          </a:p>
        </p:txBody>
      </p:sp>
      <p:sp>
        <p:nvSpPr>
          <p:cNvPr id="1410" name="CustomShape 20"/>
          <p:cNvSpPr/>
          <p:nvPr/>
        </p:nvSpPr>
        <p:spPr>
          <a:xfrm>
            <a:off x="5715000" y="4952880"/>
            <a:ext cx="33523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Quantity sold</a:t>
            </a:r>
            <a:endParaRPr b="0" lang="en-US" sz="2000" spc="-1" strike="noStrike">
              <a:latin typeface="Arial"/>
            </a:endParaRPr>
          </a:p>
        </p:txBody>
      </p:sp>
      <p:sp>
        <p:nvSpPr>
          <p:cNvPr id="1411" name="Line 21"/>
          <p:cNvSpPr/>
          <p:nvPr/>
        </p:nvSpPr>
        <p:spPr>
          <a:xfrm flipH="1">
            <a:off x="1904760" y="3047760"/>
            <a:ext cx="381240" cy="0"/>
          </a:xfrm>
          <a:prstGeom prst="line">
            <a:avLst/>
          </a:prstGeom>
          <a:ln w="9360">
            <a:solidFill>
              <a:schemeClr val="tx1"/>
            </a:solidFill>
            <a:prstDash val="dash"/>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Marginal Principle</a:t>
            </a:r>
            <a:endParaRPr b="0" lang="en-US" sz="4400" spc="-1" strike="noStrike">
              <a:solidFill>
                <a:srgbClr val="000000"/>
              </a:solidFill>
              <a:latin typeface="Calibri"/>
            </a:endParaRPr>
          </a:p>
        </p:txBody>
      </p:sp>
      <p:sp>
        <p:nvSpPr>
          <p:cNvPr id="1413" name="TextShape 2"/>
          <p:cNvSpPr txBox="1"/>
          <p:nvPr/>
        </p:nvSpPr>
        <p:spPr>
          <a:xfrm>
            <a:off x="457200" y="1600200"/>
            <a:ext cx="8229240" cy="60912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Monopolist produces until MR = MC.</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414" name="TextShape 3"/>
          <p:cNvSpPr txBox="1"/>
          <p:nvPr/>
        </p:nvSpPr>
        <p:spPr>
          <a:xfrm>
            <a:off x="457200" y="6356520"/>
            <a:ext cx="2133360" cy="364680"/>
          </a:xfrm>
          <a:prstGeom prst="rect">
            <a:avLst/>
          </a:prstGeom>
          <a:noFill/>
          <a:ln>
            <a:noFill/>
          </a:ln>
        </p:spPr>
        <p:txBody>
          <a:bodyPr anchor="ctr">
            <a:noAutofit/>
          </a:bodyPr>
          <a:p>
            <a:pPr>
              <a:lnSpc>
                <a:spcPct val="100000"/>
              </a:lnSpc>
            </a:pPr>
            <a:fld id="{BD915018-EC39-4D20-85F8-615BF8EFB0DF}" type="datetime1">
              <a:rPr b="0" lang="en-US" sz="1200" spc="-1" strike="noStrike">
                <a:solidFill>
                  <a:srgbClr val="8b8b8b"/>
                </a:solidFill>
                <a:latin typeface="Calibri"/>
              </a:rPr>
              <a:t>08/24/2020</a:t>
            </a:fld>
            <a:endParaRPr b="0" lang="en-US" sz="1200" spc="-1" strike="noStrike">
              <a:latin typeface="Times New Roman"/>
            </a:endParaRPr>
          </a:p>
        </p:txBody>
      </p:sp>
      <p:sp>
        <p:nvSpPr>
          <p:cNvPr id="141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41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0AE8920B-746B-4798-890D-54688B37EBED}" type="slidenum">
              <a:rPr b="0" lang="en-US" sz="1200" spc="-1" strike="noStrike">
                <a:solidFill>
                  <a:srgbClr val="8b8b8b"/>
                </a:solidFill>
                <a:latin typeface="Calibri"/>
              </a:rPr>
              <a:t>&lt;number&gt;</a:t>
            </a:fld>
            <a:endParaRPr b="0" lang="en-US" sz="1200" spc="-1" strike="noStrike">
              <a:latin typeface="Times New Roman"/>
            </a:endParaRPr>
          </a:p>
        </p:txBody>
      </p:sp>
      <p:sp>
        <p:nvSpPr>
          <p:cNvPr id="1417" name="Line 6"/>
          <p:cNvSpPr/>
          <p:nvPr/>
        </p:nvSpPr>
        <p:spPr>
          <a:xfrm flipV="1">
            <a:off x="1218960" y="2666880"/>
            <a:ext cx="0" cy="2971800"/>
          </a:xfrm>
          <a:prstGeom prst="line">
            <a:avLst/>
          </a:prstGeom>
          <a:ln w="9360">
            <a:solidFill>
              <a:schemeClr val="tx1"/>
            </a:solidFill>
            <a:round/>
            <a:tailEnd len="med" type="triangle" w="med"/>
          </a:ln>
        </p:spPr>
        <p:style>
          <a:lnRef idx="0"/>
          <a:fillRef idx="0"/>
          <a:effectRef idx="0"/>
          <a:fontRef idx="minor"/>
        </p:style>
      </p:sp>
      <p:sp>
        <p:nvSpPr>
          <p:cNvPr id="1418" name="Line 7"/>
          <p:cNvSpPr/>
          <p:nvPr/>
        </p:nvSpPr>
        <p:spPr>
          <a:xfrm>
            <a:off x="1218960" y="4876560"/>
            <a:ext cx="4496040" cy="0"/>
          </a:xfrm>
          <a:prstGeom prst="line">
            <a:avLst/>
          </a:prstGeom>
          <a:ln w="9360">
            <a:solidFill>
              <a:schemeClr val="tx1"/>
            </a:solidFill>
            <a:round/>
            <a:tailEnd len="med" type="triangle" w="med"/>
          </a:ln>
        </p:spPr>
        <p:style>
          <a:lnRef idx="0"/>
          <a:fillRef idx="0"/>
          <a:effectRef idx="0"/>
          <a:fontRef idx="minor"/>
        </p:style>
      </p:sp>
      <p:sp>
        <p:nvSpPr>
          <p:cNvPr id="1419" name="Line 8"/>
          <p:cNvSpPr/>
          <p:nvPr/>
        </p:nvSpPr>
        <p:spPr>
          <a:xfrm>
            <a:off x="1600200" y="3047760"/>
            <a:ext cx="2743200" cy="2667240"/>
          </a:xfrm>
          <a:prstGeom prst="line">
            <a:avLst/>
          </a:prstGeom>
          <a:ln w="28440">
            <a:solidFill>
              <a:srgbClr val="ffcc00"/>
            </a:solidFill>
            <a:round/>
          </a:ln>
        </p:spPr>
        <p:style>
          <a:lnRef idx="0"/>
          <a:fillRef idx="0"/>
          <a:effectRef idx="0"/>
          <a:fontRef idx="minor"/>
        </p:style>
      </p:sp>
      <p:sp>
        <p:nvSpPr>
          <p:cNvPr id="1420" name="Line 9"/>
          <p:cNvSpPr/>
          <p:nvPr/>
        </p:nvSpPr>
        <p:spPr>
          <a:xfrm>
            <a:off x="1600200" y="3047760"/>
            <a:ext cx="2971800" cy="1447920"/>
          </a:xfrm>
          <a:prstGeom prst="line">
            <a:avLst/>
          </a:prstGeom>
          <a:ln w="28440">
            <a:solidFill>
              <a:srgbClr val="993300"/>
            </a:solidFill>
            <a:round/>
          </a:ln>
        </p:spPr>
        <p:style>
          <a:lnRef idx="0"/>
          <a:fillRef idx="0"/>
          <a:effectRef idx="0"/>
          <a:fontRef idx="minor"/>
        </p:style>
      </p:sp>
      <p:sp>
        <p:nvSpPr>
          <p:cNvPr id="1421" name="Line 10"/>
          <p:cNvSpPr/>
          <p:nvPr/>
        </p:nvSpPr>
        <p:spPr>
          <a:xfrm>
            <a:off x="2895480" y="3657600"/>
            <a:ext cx="0" cy="1218960"/>
          </a:xfrm>
          <a:prstGeom prst="line">
            <a:avLst/>
          </a:prstGeom>
          <a:ln w="9360">
            <a:solidFill>
              <a:schemeClr val="tx1"/>
            </a:solidFill>
            <a:prstDash val="dash"/>
            <a:round/>
          </a:ln>
        </p:spPr>
        <p:style>
          <a:lnRef idx="0"/>
          <a:fillRef idx="0"/>
          <a:effectRef idx="0"/>
          <a:fontRef idx="minor"/>
        </p:style>
      </p:sp>
      <p:sp>
        <p:nvSpPr>
          <p:cNvPr id="1422" name="CustomShape 11"/>
          <p:cNvSpPr/>
          <p:nvPr/>
        </p:nvSpPr>
        <p:spPr>
          <a:xfrm>
            <a:off x="990720" y="2286000"/>
            <a:ext cx="29714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MR or price in $</a:t>
            </a:r>
            <a:endParaRPr b="0" lang="en-US" sz="2000" spc="-1" strike="noStrike">
              <a:latin typeface="Arial"/>
            </a:endParaRPr>
          </a:p>
        </p:txBody>
      </p:sp>
      <p:sp>
        <p:nvSpPr>
          <p:cNvPr id="1423" name="Line 12"/>
          <p:cNvSpPr/>
          <p:nvPr/>
        </p:nvSpPr>
        <p:spPr>
          <a:xfrm flipH="1">
            <a:off x="1218960" y="4267080"/>
            <a:ext cx="1676520" cy="0"/>
          </a:xfrm>
          <a:prstGeom prst="line">
            <a:avLst/>
          </a:prstGeom>
          <a:ln w="9360">
            <a:solidFill>
              <a:schemeClr val="tx1"/>
            </a:solidFill>
            <a:prstDash val="dash"/>
            <a:round/>
          </a:ln>
        </p:spPr>
        <p:style>
          <a:lnRef idx="0"/>
          <a:fillRef idx="0"/>
          <a:effectRef idx="0"/>
          <a:fontRef idx="minor"/>
        </p:style>
      </p:sp>
      <p:sp>
        <p:nvSpPr>
          <p:cNvPr id="1424" name="CustomShape 13"/>
          <p:cNvSpPr/>
          <p:nvPr/>
        </p:nvSpPr>
        <p:spPr>
          <a:xfrm>
            <a:off x="762120" y="4129200"/>
            <a:ext cx="53316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1.5</a:t>
            </a:r>
            <a:endParaRPr b="0" lang="en-US" sz="2000" spc="-1" strike="noStrike">
              <a:latin typeface="Arial"/>
            </a:endParaRPr>
          </a:p>
        </p:txBody>
      </p:sp>
      <p:sp>
        <p:nvSpPr>
          <p:cNvPr id="1425" name="CustomShape 14"/>
          <p:cNvSpPr/>
          <p:nvPr/>
        </p:nvSpPr>
        <p:spPr>
          <a:xfrm>
            <a:off x="2666880" y="4952880"/>
            <a:ext cx="6854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4</a:t>
            </a:r>
            <a:endParaRPr b="0" lang="en-US" sz="2000" spc="-1" strike="noStrike">
              <a:latin typeface="Arial"/>
            </a:endParaRPr>
          </a:p>
        </p:txBody>
      </p:sp>
      <p:sp>
        <p:nvSpPr>
          <p:cNvPr id="1426" name="CustomShape 15"/>
          <p:cNvSpPr/>
          <p:nvPr/>
        </p:nvSpPr>
        <p:spPr>
          <a:xfrm>
            <a:off x="3886200" y="4419720"/>
            <a:ext cx="198072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Market demand</a:t>
            </a:r>
            <a:endParaRPr b="0" lang="en-US" sz="2000" spc="-1" strike="noStrike">
              <a:latin typeface="Arial"/>
            </a:endParaRPr>
          </a:p>
        </p:txBody>
      </p:sp>
      <p:sp>
        <p:nvSpPr>
          <p:cNvPr id="1427" name="CustomShape 16"/>
          <p:cNvSpPr/>
          <p:nvPr/>
        </p:nvSpPr>
        <p:spPr>
          <a:xfrm>
            <a:off x="4114800" y="5562720"/>
            <a:ext cx="16761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MR</a:t>
            </a:r>
            <a:endParaRPr b="0" lang="en-US" sz="2000" spc="-1" strike="noStrike">
              <a:latin typeface="Arial"/>
            </a:endParaRPr>
          </a:p>
        </p:txBody>
      </p:sp>
      <p:sp>
        <p:nvSpPr>
          <p:cNvPr id="1428" name="CustomShape 17"/>
          <p:cNvSpPr/>
          <p:nvPr/>
        </p:nvSpPr>
        <p:spPr>
          <a:xfrm flipV="1">
            <a:off x="1981080" y="2895120"/>
            <a:ext cx="2209320" cy="152352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28440">
            <a:solidFill>
              <a:srgbClr val="ff0000"/>
            </a:solidFill>
            <a:round/>
          </a:ln>
        </p:spPr>
        <p:style>
          <a:lnRef idx="0"/>
          <a:fillRef idx="0"/>
          <a:effectRef idx="0"/>
          <a:fontRef idx="minor"/>
        </p:style>
      </p:sp>
      <p:sp>
        <p:nvSpPr>
          <p:cNvPr id="1429" name="CustomShape 18"/>
          <p:cNvSpPr/>
          <p:nvPr/>
        </p:nvSpPr>
        <p:spPr>
          <a:xfrm>
            <a:off x="5105520" y="4952880"/>
            <a:ext cx="3047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Quantity sold</a:t>
            </a:r>
            <a:endParaRPr b="0" lang="en-US" sz="2000" spc="-1" strike="noStrike">
              <a:latin typeface="Arial"/>
            </a:endParaRPr>
          </a:p>
        </p:txBody>
      </p:sp>
      <p:sp>
        <p:nvSpPr>
          <p:cNvPr id="1430" name="CustomShape 19"/>
          <p:cNvSpPr/>
          <p:nvPr/>
        </p:nvSpPr>
        <p:spPr>
          <a:xfrm>
            <a:off x="1219320" y="3657600"/>
            <a:ext cx="1676160" cy="533160"/>
          </a:xfrm>
          <a:prstGeom prst="rect">
            <a:avLst/>
          </a:prstGeom>
          <a:solidFill>
            <a:schemeClr val="bg2">
              <a:alpha val="28000"/>
            </a:schemeClr>
          </a:solidFill>
          <a:ln w="9360">
            <a:solidFill>
              <a:schemeClr val="tx1"/>
            </a:solidFill>
            <a:prstDash val="dash"/>
            <a:miter/>
          </a:ln>
        </p:spPr>
        <p:style>
          <a:lnRef idx="0"/>
          <a:fillRef idx="0"/>
          <a:effectRef idx="0"/>
          <a:fontRef idx="minor"/>
        </p:style>
      </p:sp>
      <p:sp>
        <p:nvSpPr>
          <p:cNvPr id="1431" name="CustomShape 20"/>
          <p:cNvSpPr/>
          <p:nvPr/>
        </p:nvSpPr>
        <p:spPr>
          <a:xfrm>
            <a:off x="4114800" y="2666880"/>
            <a:ext cx="761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MC</a:t>
            </a:r>
            <a:endParaRPr b="0" lang="en-US" sz="2000" spc="-1" strike="noStrike">
              <a:latin typeface="Arial"/>
            </a:endParaRPr>
          </a:p>
        </p:txBody>
      </p:sp>
      <p:sp>
        <p:nvSpPr>
          <p:cNvPr id="1432" name="CustomShape 21"/>
          <p:cNvSpPr/>
          <p:nvPr/>
        </p:nvSpPr>
        <p:spPr>
          <a:xfrm>
            <a:off x="4800600" y="3429000"/>
            <a:ext cx="6854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AC</a:t>
            </a:r>
            <a:endParaRPr b="0" lang="en-US" sz="2000" spc="-1" strike="noStrike">
              <a:latin typeface="Arial"/>
            </a:endParaRPr>
          </a:p>
        </p:txBody>
      </p:sp>
      <p:sp>
        <p:nvSpPr>
          <p:cNvPr id="1433" name="CustomShape 22"/>
          <p:cNvSpPr/>
          <p:nvPr/>
        </p:nvSpPr>
        <p:spPr>
          <a:xfrm>
            <a:off x="762120" y="3943440"/>
            <a:ext cx="761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1.6</a:t>
            </a:r>
            <a:endParaRPr b="0" lang="en-US" sz="2000" spc="-1" strike="noStrike">
              <a:latin typeface="Arial"/>
            </a:endParaRPr>
          </a:p>
        </p:txBody>
      </p:sp>
      <p:sp>
        <p:nvSpPr>
          <p:cNvPr id="1434" name="CustomShape 23"/>
          <p:cNvSpPr/>
          <p:nvPr/>
        </p:nvSpPr>
        <p:spPr>
          <a:xfrm>
            <a:off x="838080" y="3505320"/>
            <a:ext cx="53316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3.5</a:t>
            </a:r>
            <a:endParaRPr b="0" lang="en-US" sz="2000" spc="-1" strike="noStrike">
              <a:latin typeface="Arial"/>
            </a:endParaRPr>
          </a:p>
        </p:txBody>
      </p:sp>
      <p:sp>
        <p:nvSpPr>
          <p:cNvPr id="1435" name="CustomShape 24"/>
          <p:cNvSpPr/>
          <p:nvPr/>
        </p:nvSpPr>
        <p:spPr>
          <a:xfrm rot="9566400">
            <a:off x="2295720" y="2611080"/>
            <a:ext cx="4248000" cy="1259280"/>
          </a:xfrm>
          <a:prstGeom prst="arc">
            <a:avLst>
              <a:gd name="adj1" fmla="val 16200000"/>
              <a:gd name="adj2" fmla="val 0"/>
            </a:avLst>
          </a:prstGeom>
          <a:noFill/>
          <a:ln w="19080">
            <a:solidFill>
              <a:schemeClr val="tx1"/>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Monopoly vs. Perfect Competition</a:t>
            </a:r>
            <a:endParaRPr b="0" lang="en-US" sz="4400" spc="-1" strike="noStrike">
              <a:solidFill>
                <a:srgbClr val="000000"/>
              </a:solidFill>
              <a:latin typeface="Calibri"/>
            </a:endParaRPr>
          </a:p>
        </p:txBody>
      </p:sp>
      <p:sp>
        <p:nvSpPr>
          <p:cNvPr id="1437" name="TextShape 2"/>
          <p:cNvSpPr txBox="1"/>
          <p:nvPr/>
        </p:nvSpPr>
        <p:spPr>
          <a:xfrm>
            <a:off x="457200" y="6356520"/>
            <a:ext cx="2133360" cy="364680"/>
          </a:xfrm>
          <a:prstGeom prst="rect">
            <a:avLst/>
          </a:prstGeom>
          <a:noFill/>
          <a:ln>
            <a:noFill/>
          </a:ln>
        </p:spPr>
        <p:txBody>
          <a:bodyPr anchor="ctr">
            <a:noAutofit/>
          </a:bodyPr>
          <a:p>
            <a:pPr>
              <a:lnSpc>
                <a:spcPct val="100000"/>
              </a:lnSpc>
            </a:pPr>
            <a:fld id="{F293E26A-9A5D-4B31-A471-8D7FD4E8E564}" type="datetime1">
              <a:rPr b="0" lang="en-US" sz="1200" spc="-1" strike="noStrike">
                <a:solidFill>
                  <a:srgbClr val="8b8b8b"/>
                </a:solidFill>
                <a:latin typeface="Calibri"/>
              </a:rPr>
              <a:t>08/24/2020</a:t>
            </a:fld>
            <a:endParaRPr b="0" lang="en-US" sz="1200" spc="-1" strike="noStrike">
              <a:latin typeface="Times New Roman"/>
            </a:endParaRPr>
          </a:p>
        </p:txBody>
      </p:sp>
      <p:sp>
        <p:nvSpPr>
          <p:cNvPr id="1438"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439"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07FEF5E9-C662-4254-8AA2-2B69C4C97A80}" type="slidenum">
              <a:rPr b="0" lang="en-US" sz="1200" spc="-1" strike="noStrike">
                <a:solidFill>
                  <a:srgbClr val="8b8b8b"/>
                </a:solidFill>
                <a:latin typeface="Calibri"/>
              </a:rPr>
              <a:t>&lt;number&gt;</a:t>
            </a:fld>
            <a:endParaRPr b="0" lang="en-US" sz="1200" spc="-1" strike="noStrike">
              <a:latin typeface="Times New Roman"/>
            </a:endParaRPr>
          </a:p>
        </p:txBody>
      </p:sp>
      <p:sp>
        <p:nvSpPr>
          <p:cNvPr id="1440" name="CustomShape 5"/>
          <p:cNvSpPr/>
          <p:nvPr/>
        </p:nvSpPr>
        <p:spPr>
          <a:xfrm>
            <a:off x="4648320" y="2514600"/>
            <a:ext cx="2209320" cy="1447560"/>
          </a:xfrm>
          <a:prstGeom prst="rtTriangle">
            <a:avLst/>
          </a:prstGeom>
          <a:solidFill>
            <a:schemeClr val="accent1"/>
          </a:solidFill>
          <a:ln w="9360">
            <a:noFill/>
          </a:ln>
        </p:spPr>
        <p:style>
          <a:lnRef idx="0"/>
          <a:fillRef idx="0"/>
          <a:effectRef idx="0"/>
          <a:fontRef idx="minor"/>
        </p:style>
      </p:sp>
      <p:sp>
        <p:nvSpPr>
          <p:cNvPr id="1441" name="Line 6"/>
          <p:cNvSpPr/>
          <p:nvPr/>
        </p:nvSpPr>
        <p:spPr>
          <a:xfrm flipV="1">
            <a:off x="533160" y="2133360"/>
            <a:ext cx="0" cy="2971800"/>
          </a:xfrm>
          <a:prstGeom prst="line">
            <a:avLst/>
          </a:prstGeom>
          <a:ln w="9360">
            <a:solidFill>
              <a:schemeClr val="tx1"/>
            </a:solidFill>
            <a:round/>
            <a:tailEnd len="med" type="triangle" w="med"/>
          </a:ln>
        </p:spPr>
        <p:style>
          <a:lnRef idx="0"/>
          <a:fillRef idx="0"/>
          <a:effectRef idx="0"/>
          <a:fontRef idx="minor"/>
        </p:style>
      </p:sp>
      <p:sp>
        <p:nvSpPr>
          <p:cNvPr id="1442" name="Line 7"/>
          <p:cNvSpPr/>
          <p:nvPr/>
        </p:nvSpPr>
        <p:spPr>
          <a:xfrm>
            <a:off x="533160" y="5105160"/>
            <a:ext cx="2971800" cy="0"/>
          </a:xfrm>
          <a:prstGeom prst="line">
            <a:avLst/>
          </a:prstGeom>
          <a:ln w="9360">
            <a:solidFill>
              <a:schemeClr val="tx1"/>
            </a:solidFill>
            <a:round/>
            <a:tailEnd len="med" type="triangle" w="med"/>
          </a:ln>
        </p:spPr>
        <p:style>
          <a:lnRef idx="0"/>
          <a:fillRef idx="0"/>
          <a:effectRef idx="0"/>
          <a:fontRef idx="minor"/>
        </p:style>
      </p:sp>
      <p:sp>
        <p:nvSpPr>
          <p:cNvPr id="1443" name="Line 8"/>
          <p:cNvSpPr/>
          <p:nvPr/>
        </p:nvSpPr>
        <p:spPr>
          <a:xfrm>
            <a:off x="533160" y="2514600"/>
            <a:ext cx="1752840" cy="2286000"/>
          </a:xfrm>
          <a:prstGeom prst="line">
            <a:avLst/>
          </a:prstGeom>
          <a:ln w="28440">
            <a:solidFill>
              <a:srgbClr val="ffcc00"/>
            </a:solidFill>
            <a:round/>
          </a:ln>
        </p:spPr>
        <p:style>
          <a:lnRef idx="0"/>
          <a:fillRef idx="0"/>
          <a:effectRef idx="0"/>
          <a:fontRef idx="minor"/>
        </p:style>
      </p:sp>
      <p:sp>
        <p:nvSpPr>
          <p:cNvPr id="1444" name="Line 9"/>
          <p:cNvSpPr/>
          <p:nvPr/>
        </p:nvSpPr>
        <p:spPr>
          <a:xfrm>
            <a:off x="533160" y="2514600"/>
            <a:ext cx="2667240" cy="1752480"/>
          </a:xfrm>
          <a:prstGeom prst="line">
            <a:avLst/>
          </a:prstGeom>
          <a:ln w="28440">
            <a:solidFill>
              <a:srgbClr val="993300"/>
            </a:solidFill>
            <a:round/>
          </a:ln>
        </p:spPr>
        <p:style>
          <a:lnRef idx="0"/>
          <a:fillRef idx="0"/>
          <a:effectRef idx="0"/>
          <a:fontRef idx="minor"/>
        </p:style>
      </p:sp>
      <p:sp>
        <p:nvSpPr>
          <p:cNvPr id="1445" name="Line 10"/>
          <p:cNvSpPr/>
          <p:nvPr/>
        </p:nvSpPr>
        <p:spPr>
          <a:xfrm>
            <a:off x="1676160" y="3276360"/>
            <a:ext cx="0" cy="1828800"/>
          </a:xfrm>
          <a:prstGeom prst="line">
            <a:avLst/>
          </a:prstGeom>
          <a:ln w="9360">
            <a:solidFill>
              <a:schemeClr val="tx1"/>
            </a:solidFill>
            <a:prstDash val="dash"/>
            <a:round/>
          </a:ln>
        </p:spPr>
        <p:style>
          <a:lnRef idx="0"/>
          <a:fillRef idx="0"/>
          <a:effectRef idx="0"/>
          <a:fontRef idx="minor"/>
        </p:style>
      </p:sp>
      <p:sp>
        <p:nvSpPr>
          <p:cNvPr id="1446" name="CustomShape 11"/>
          <p:cNvSpPr/>
          <p:nvPr/>
        </p:nvSpPr>
        <p:spPr>
          <a:xfrm>
            <a:off x="228600" y="1828800"/>
            <a:ext cx="2971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t>
            </a:r>
            <a:endParaRPr b="0" lang="en-US" sz="1800" spc="-1" strike="noStrike">
              <a:latin typeface="Arial"/>
            </a:endParaRPr>
          </a:p>
        </p:txBody>
      </p:sp>
      <p:sp>
        <p:nvSpPr>
          <p:cNvPr id="1447" name="Line 12"/>
          <p:cNvSpPr/>
          <p:nvPr/>
        </p:nvSpPr>
        <p:spPr>
          <a:xfrm flipH="1">
            <a:off x="533160" y="3962160"/>
            <a:ext cx="3048120" cy="0"/>
          </a:xfrm>
          <a:prstGeom prst="line">
            <a:avLst/>
          </a:prstGeom>
          <a:ln w="28440">
            <a:solidFill>
              <a:srgbClr val="ff6600"/>
            </a:solidFill>
            <a:round/>
          </a:ln>
        </p:spPr>
        <p:style>
          <a:lnRef idx="0"/>
          <a:fillRef idx="0"/>
          <a:effectRef idx="0"/>
          <a:fontRef idx="minor"/>
        </p:style>
      </p:sp>
      <p:sp>
        <p:nvSpPr>
          <p:cNvPr id="1448" name="CustomShape 13"/>
          <p:cNvSpPr/>
          <p:nvPr/>
        </p:nvSpPr>
        <p:spPr>
          <a:xfrm>
            <a:off x="2057400" y="3200400"/>
            <a:ext cx="1980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Market demand</a:t>
            </a:r>
            <a:endParaRPr b="0" lang="en-US" sz="1800" spc="-1" strike="noStrike">
              <a:latin typeface="Arial"/>
            </a:endParaRPr>
          </a:p>
        </p:txBody>
      </p:sp>
      <p:sp>
        <p:nvSpPr>
          <p:cNvPr id="1449" name="CustomShape 14"/>
          <p:cNvSpPr/>
          <p:nvPr/>
        </p:nvSpPr>
        <p:spPr>
          <a:xfrm>
            <a:off x="2057400" y="4495680"/>
            <a:ext cx="1676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MR</a:t>
            </a:r>
            <a:endParaRPr b="0" lang="en-US" sz="1800" spc="-1" strike="noStrike">
              <a:latin typeface="Arial"/>
            </a:endParaRPr>
          </a:p>
        </p:txBody>
      </p:sp>
      <p:sp>
        <p:nvSpPr>
          <p:cNvPr id="1450" name="Line 15"/>
          <p:cNvSpPr/>
          <p:nvPr/>
        </p:nvSpPr>
        <p:spPr>
          <a:xfrm flipH="1">
            <a:off x="533160" y="3276360"/>
            <a:ext cx="1143000" cy="0"/>
          </a:xfrm>
          <a:prstGeom prst="line">
            <a:avLst/>
          </a:prstGeom>
          <a:ln w="9360">
            <a:solidFill>
              <a:schemeClr val="tx1"/>
            </a:solidFill>
            <a:prstDash val="dash"/>
            <a:round/>
          </a:ln>
        </p:spPr>
        <p:style>
          <a:lnRef idx="0"/>
          <a:fillRef idx="0"/>
          <a:effectRef idx="0"/>
          <a:fontRef idx="minor"/>
        </p:style>
      </p:sp>
      <p:sp>
        <p:nvSpPr>
          <p:cNvPr id="1451" name="CustomShape 16"/>
          <p:cNvSpPr/>
          <p:nvPr/>
        </p:nvSpPr>
        <p:spPr>
          <a:xfrm>
            <a:off x="3276720" y="3657600"/>
            <a:ext cx="114264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LRAVC = LRMC</a:t>
            </a:r>
            <a:endParaRPr b="0" lang="en-US" sz="1800" spc="-1" strike="noStrike">
              <a:latin typeface="Arial"/>
            </a:endParaRPr>
          </a:p>
        </p:txBody>
      </p:sp>
      <p:sp>
        <p:nvSpPr>
          <p:cNvPr id="1452" name="CustomShape 17"/>
          <p:cNvSpPr/>
          <p:nvPr/>
        </p:nvSpPr>
        <p:spPr>
          <a:xfrm>
            <a:off x="2819520" y="5105520"/>
            <a:ext cx="1980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a:t>
            </a:r>
            <a:endParaRPr b="0" lang="en-US" sz="1800" spc="-1" strike="noStrike">
              <a:latin typeface="Arial"/>
            </a:endParaRPr>
          </a:p>
        </p:txBody>
      </p:sp>
      <p:sp>
        <p:nvSpPr>
          <p:cNvPr id="1453" name="CustomShape 18"/>
          <p:cNvSpPr/>
          <p:nvPr/>
        </p:nvSpPr>
        <p:spPr>
          <a:xfrm>
            <a:off x="1523880" y="518148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200</a:t>
            </a:r>
            <a:endParaRPr b="0" lang="en-US" sz="1800" spc="-1" strike="noStrike">
              <a:latin typeface="Arial"/>
            </a:endParaRPr>
          </a:p>
        </p:txBody>
      </p:sp>
      <p:sp>
        <p:nvSpPr>
          <p:cNvPr id="1454" name="CustomShape 19"/>
          <p:cNvSpPr/>
          <p:nvPr/>
        </p:nvSpPr>
        <p:spPr>
          <a:xfrm>
            <a:off x="990720" y="1752480"/>
            <a:ext cx="2742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1" lang="en-US" sz="1800" spc="-1" strike="noStrike">
                <a:solidFill>
                  <a:srgbClr val="000000"/>
                </a:solidFill>
                <a:latin typeface="Calibri"/>
              </a:rPr>
              <a:t>Monopoly</a:t>
            </a:r>
            <a:endParaRPr b="0" lang="en-US" sz="1800" spc="-1" strike="noStrike">
              <a:latin typeface="Arial"/>
            </a:endParaRPr>
          </a:p>
        </p:txBody>
      </p:sp>
      <p:sp>
        <p:nvSpPr>
          <p:cNvPr id="1455" name="Line 20"/>
          <p:cNvSpPr/>
          <p:nvPr/>
        </p:nvSpPr>
        <p:spPr>
          <a:xfrm flipV="1">
            <a:off x="4647960" y="2133360"/>
            <a:ext cx="0" cy="2971800"/>
          </a:xfrm>
          <a:prstGeom prst="line">
            <a:avLst/>
          </a:prstGeom>
          <a:ln w="9360">
            <a:solidFill>
              <a:schemeClr val="tx1"/>
            </a:solidFill>
            <a:round/>
            <a:tailEnd len="med" type="triangle" w="med"/>
          </a:ln>
        </p:spPr>
        <p:style>
          <a:lnRef idx="0"/>
          <a:fillRef idx="0"/>
          <a:effectRef idx="0"/>
          <a:fontRef idx="minor"/>
        </p:style>
      </p:sp>
      <p:sp>
        <p:nvSpPr>
          <p:cNvPr id="1456" name="Line 21"/>
          <p:cNvSpPr/>
          <p:nvPr/>
        </p:nvSpPr>
        <p:spPr>
          <a:xfrm>
            <a:off x="4647960" y="5105160"/>
            <a:ext cx="2971800" cy="0"/>
          </a:xfrm>
          <a:prstGeom prst="line">
            <a:avLst/>
          </a:prstGeom>
          <a:ln w="9360">
            <a:solidFill>
              <a:schemeClr val="tx1"/>
            </a:solidFill>
            <a:round/>
            <a:tailEnd len="med" type="triangle" w="med"/>
          </a:ln>
        </p:spPr>
        <p:style>
          <a:lnRef idx="0"/>
          <a:fillRef idx="0"/>
          <a:effectRef idx="0"/>
          <a:fontRef idx="minor"/>
        </p:style>
      </p:sp>
      <p:sp>
        <p:nvSpPr>
          <p:cNvPr id="1457" name="Line 22"/>
          <p:cNvSpPr/>
          <p:nvPr/>
        </p:nvSpPr>
        <p:spPr>
          <a:xfrm>
            <a:off x="4647960" y="2514600"/>
            <a:ext cx="1752840" cy="2286000"/>
          </a:xfrm>
          <a:prstGeom prst="line">
            <a:avLst/>
          </a:prstGeom>
          <a:ln w="28440">
            <a:solidFill>
              <a:srgbClr val="ffcc00"/>
            </a:solidFill>
            <a:round/>
          </a:ln>
        </p:spPr>
        <p:style>
          <a:lnRef idx="0"/>
          <a:fillRef idx="0"/>
          <a:effectRef idx="0"/>
          <a:fontRef idx="minor"/>
        </p:style>
      </p:sp>
      <p:sp>
        <p:nvSpPr>
          <p:cNvPr id="1458" name="Line 23"/>
          <p:cNvSpPr/>
          <p:nvPr/>
        </p:nvSpPr>
        <p:spPr>
          <a:xfrm>
            <a:off x="4647960" y="2514600"/>
            <a:ext cx="2667240" cy="1752480"/>
          </a:xfrm>
          <a:prstGeom prst="line">
            <a:avLst/>
          </a:prstGeom>
          <a:ln w="28440">
            <a:solidFill>
              <a:srgbClr val="993300"/>
            </a:solidFill>
            <a:round/>
          </a:ln>
        </p:spPr>
        <p:style>
          <a:lnRef idx="0"/>
          <a:fillRef idx="0"/>
          <a:effectRef idx="0"/>
          <a:fontRef idx="minor"/>
        </p:style>
      </p:sp>
      <p:sp>
        <p:nvSpPr>
          <p:cNvPr id="1459" name="Line 24"/>
          <p:cNvSpPr/>
          <p:nvPr/>
        </p:nvSpPr>
        <p:spPr>
          <a:xfrm>
            <a:off x="6858000" y="3962160"/>
            <a:ext cx="0" cy="1143000"/>
          </a:xfrm>
          <a:prstGeom prst="line">
            <a:avLst/>
          </a:prstGeom>
          <a:ln w="9360">
            <a:solidFill>
              <a:schemeClr val="tx1"/>
            </a:solidFill>
            <a:prstDash val="dash"/>
            <a:round/>
          </a:ln>
        </p:spPr>
        <p:style>
          <a:lnRef idx="0"/>
          <a:fillRef idx="0"/>
          <a:effectRef idx="0"/>
          <a:fontRef idx="minor"/>
        </p:style>
      </p:sp>
      <p:sp>
        <p:nvSpPr>
          <p:cNvPr id="1460" name="CustomShape 25"/>
          <p:cNvSpPr/>
          <p:nvPr/>
        </p:nvSpPr>
        <p:spPr>
          <a:xfrm>
            <a:off x="4343400" y="1828800"/>
            <a:ext cx="2971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t>
            </a:r>
            <a:endParaRPr b="0" lang="en-US" sz="1800" spc="-1" strike="noStrike">
              <a:latin typeface="Arial"/>
            </a:endParaRPr>
          </a:p>
        </p:txBody>
      </p:sp>
      <p:sp>
        <p:nvSpPr>
          <p:cNvPr id="1461" name="Line 26"/>
          <p:cNvSpPr/>
          <p:nvPr/>
        </p:nvSpPr>
        <p:spPr>
          <a:xfrm flipH="1">
            <a:off x="4647960" y="3962160"/>
            <a:ext cx="3048120" cy="0"/>
          </a:xfrm>
          <a:prstGeom prst="line">
            <a:avLst/>
          </a:prstGeom>
          <a:ln w="28440">
            <a:solidFill>
              <a:srgbClr val="ff6600"/>
            </a:solidFill>
            <a:round/>
          </a:ln>
        </p:spPr>
        <p:style>
          <a:lnRef idx="0"/>
          <a:fillRef idx="0"/>
          <a:effectRef idx="0"/>
          <a:fontRef idx="minor"/>
        </p:style>
      </p:sp>
      <p:sp>
        <p:nvSpPr>
          <p:cNvPr id="1462" name="CustomShape 27"/>
          <p:cNvSpPr/>
          <p:nvPr/>
        </p:nvSpPr>
        <p:spPr>
          <a:xfrm>
            <a:off x="4343400" y="380988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1463" name="CustomShape 28"/>
          <p:cNvSpPr/>
          <p:nvPr/>
        </p:nvSpPr>
        <p:spPr>
          <a:xfrm>
            <a:off x="5638680" y="2743200"/>
            <a:ext cx="1980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Market demand</a:t>
            </a:r>
            <a:endParaRPr b="0" lang="en-US" sz="1800" spc="-1" strike="noStrike">
              <a:latin typeface="Arial"/>
            </a:endParaRPr>
          </a:p>
        </p:txBody>
      </p:sp>
      <p:sp>
        <p:nvSpPr>
          <p:cNvPr id="1464" name="CustomShape 29"/>
          <p:cNvSpPr/>
          <p:nvPr/>
        </p:nvSpPr>
        <p:spPr>
          <a:xfrm>
            <a:off x="6172200" y="4495680"/>
            <a:ext cx="1676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MR</a:t>
            </a:r>
            <a:endParaRPr b="0" lang="en-US" sz="1800" spc="-1" strike="noStrike">
              <a:latin typeface="Arial"/>
            </a:endParaRPr>
          </a:p>
        </p:txBody>
      </p:sp>
      <p:sp>
        <p:nvSpPr>
          <p:cNvPr id="1465" name="CustomShape 30"/>
          <p:cNvSpPr/>
          <p:nvPr/>
        </p:nvSpPr>
        <p:spPr>
          <a:xfrm>
            <a:off x="7391520" y="3657600"/>
            <a:ext cx="114264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Long-run supply</a:t>
            </a:r>
            <a:endParaRPr b="0" lang="en-US" sz="1800" spc="-1" strike="noStrike">
              <a:latin typeface="Arial"/>
            </a:endParaRPr>
          </a:p>
        </p:txBody>
      </p:sp>
      <p:sp>
        <p:nvSpPr>
          <p:cNvPr id="1466" name="CustomShape 31"/>
          <p:cNvSpPr/>
          <p:nvPr/>
        </p:nvSpPr>
        <p:spPr>
          <a:xfrm>
            <a:off x="6934320" y="5105520"/>
            <a:ext cx="1980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a:t>
            </a:r>
            <a:endParaRPr b="0" lang="en-US" sz="1800" spc="-1" strike="noStrike">
              <a:latin typeface="Arial"/>
            </a:endParaRPr>
          </a:p>
        </p:txBody>
      </p:sp>
      <p:sp>
        <p:nvSpPr>
          <p:cNvPr id="1467" name="CustomShape 32"/>
          <p:cNvSpPr/>
          <p:nvPr/>
        </p:nvSpPr>
        <p:spPr>
          <a:xfrm>
            <a:off x="4114800" y="1897200"/>
            <a:ext cx="1447560" cy="366480"/>
          </a:xfrm>
          <a:prstGeom prst="rect">
            <a:avLst/>
          </a:prstGeom>
          <a:noFill/>
          <a:ln w="9360">
            <a:noFill/>
          </a:ln>
        </p:spPr>
        <p:style>
          <a:lnRef idx="0"/>
          <a:fillRef idx="0"/>
          <a:effectRef idx="0"/>
          <a:fontRef idx="minor"/>
        </p:style>
      </p:sp>
      <p:sp>
        <p:nvSpPr>
          <p:cNvPr id="1468" name="CustomShape 33"/>
          <p:cNvSpPr/>
          <p:nvPr/>
        </p:nvSpPr>
        <p:spPr>
          <a:xfrm>
            <a:off x="6477120" y="518148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400</a:t>
            </a:r>
            <a:endParaRPr b="0" lang="en-US" sz="1800" spc="-1" strike="noStrike">
              <a:latin typeface="Arial"/>
            </a:endParaRPr>
          </a:p>
        </p:txBody>
      </p:sp>
      <p:sp>
        <p:nvSpPr>
          <p:cNvPr id="1469" name="CustomShape 34"/>
          <p:cNvSpPr/>
          <p:nvPr/>
        </p:nvSpPr>
        <p:spPr>
          <a:xfrm>
            <a:off x="5105520" y="1752480"/>
            <a:ext cx="27428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1" lang="en-US" sz="1800" spc="-1" strike="noStrike">
                <a:solidFill>
                  <a:srgbClr val="000000"/>
                </a:solidFill>
                <a:latin typeface="Calibri"/>
              </a:rPr>
              <a:t>Perfect Competition</a:t>
            </a:r>
            <a:endParaRPr b="0" lang="en-US" sz="1800" spc="-1" strike="noStrike">
              <a:latin typeface="Arial"/>
            </a:endParaRPr>
          </a:p>
        </p:txBody>
      </p:sp>
      <p:sp>
        <p:nvSpPr>
          <p:cNvPr id="1470" name="CustomShape 35"/>
          <p:cNvSpPr/>
          <p:nvPr/>
        </p:nvSpPr>
        <p:spPr>
          <a:xfrm>
            <a:off x="533520" y="3276720"/>
            <a:ext cx="1142640" cy="685440"/>
          </a:xfrm>
          <a:prstGeom prst="rect">
            <a:avLst/>
          </a:prstGeom>
          <a:solidFill>
            <a:schemeClr val="bg2">
              <a:alpha val="41000"/>
            </a:schemeClr>
          </a:solidFill>
          <a:ln w="9360">
            <a:noFill/>
          </a:ln>
        </p:spPr>
        <p:style>
          <a:lnRef idx="0"/>
          <a:fillRef idx="0"/>
          <a:effectRef idx="0"/>
          <a:fontRef idx="minor"/>
        </p:style>
      </p:sp>
      <p:sp>
        <p:nvSpPr>
          <p:cNvPr id="1471" name="CustomShape 36"/>
          <p:cNvSpPr/>
          <p:nvPr/>
        </p:nvSpPr>
        <p:spPr>
          <a:xfrm>
            <a:off x="685800" y="3429000"/>
            <a:ext cx="609120" cy="401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Symbol"/>
              </a:rPr>
              <a:t></a:t>
            </a:r>
            <a:r>
              <a:rPr b="0" lang="en-US" sz="1800" spc="-1" strike="noStrike" baseline="-25000">
                <a:solidFill>
                  <a:srgbClr val="000000"/>
                </a:solidFill>
                <a:latin typeface="Calibri"/>
              </a:rPr>
              <a:t>M</a:t>
            </a:r>
            <a:endParaRPr b="0" lang="en-US" sz="1800" spc="-1" strike="noStrike">
              <a:latin typeface="Arial"/>
            </a:endParaRPr>
          </a:p>
        </p:txBody>
      </p:sp>
      <p:sp>
        <p:nvSpPr>
          <p:cNvPr id="1472" name="CustomShape 37"/>
          <p:cNvSpPr/>
          <p:nvPr/>
        </p:nvSpPr>
        <p:spPr>
          <a:xfrm>
            <a:off x="4724280" y="3505320"/>
            <a:ext cx="609120" cy="364680"/>
          </a:xfrm>
          <a:prstGeom prst="rect">
            <a:avLst/>
          </a:prstGeom>
          <a:solidFill>
            <a:schemeClr val="accent1"/>
          </a:solid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CS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Social Cost of Monopoly</a:t>
            </a:r>
            <a:endParaRPr b="0" lang="en-US" sz="4400" spc="-1" strike="noStrike">
              <a:solidFill>
                <a:srgbClr val="000000"/>
              </a:solidFill>
              <a:latin typeface="Calibri"/>
            </a:endParaRPr>
          </a:p>
        </p:txBody>
      </p:sp>
      <p:sp>
        <p:nvSpPr>
          <p:cNvPr id="147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Competitive outcome has a lower price, and a higher quantity.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Consider the social cost of a monopoly.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Only part of the loss of CS is recovered by monopoly profit.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rest is lost, deadweight loss.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475" name="TextShape 3"/>
          <p:cNvSpPr txBox="1"/>
          <p:nvPr/>
        </p:nvSpPr>
        <p:spPr>
          <a:xfrm>
            <a:off x="457200" y="6356520"/>
            <a:ext cx="2133360" cy="364680"/>
          </a:xfrm>
          <a:prstGeom prst="rect">
            <a:avLst/>
          </a:prstGeom>
          <a:noFill/>
          <a:ln>
            <a:noFill/>
          </a:ln>
        </p:spPr>
        <p:txBody>
          <a:bodyPr anchor="ctr">
            <a:noAutofit/>
          </a:bodyPr>
          <a:p>
            <a:pPr>
              <a:lnSpc>
                <a:spcPct val="100000"/>
              </a:lnSpc>
            </a:pPr>
            <a:fld id="{34561F6A-5DB0-492C-9ABB-1CDB3CCA9C6A}" type="datetime1">
              <a:rPr b="0" lang="en-US" sz="1200" spc="-1" strike="noStrike">
                <a:solidFill>
                  <a:srgbClr val="8b8b8b"/>
                </a:solidFill>
                <a:latin typeface="Calibri"/>
              </a:rPr>
              <a:t>08/24/2020</a:t>
            </a:fld>
            <a:endParaRPr b="0" lang="en-US" sz="1200" spc="-1" strike="noStrike">
              <a:latin typeface="Times New Roman"/>
            </a:endParaRPr>
          </a:p>
        </p:txBody>
      </p:sp>
      <p:sp>
        <p:nvSpPr>
          <p:cNvPr id="147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47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09D70654-3AF0-4D40-B5AD-7E56C6DE83F5}"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Deadweight Loss from Monopoly</a:t>
            </a:r>
            <a:endParaRPr b="0" lang="en-US" sz="4400" spc="-1" strike="noStrike">
              <a:solidFill>
                <a:srgbClr val="000000"/>
              </a:solidFill>
              <a:latin typeface="Calibri"/>
            </a:endParaRPr>
          </a:p>
        </p:txBody>
      </p:sp>
      <p:sp>
        <p:nvSpPr>
          <p:cNvPr id="1479" name="TextShape 2"/>
          <p:cNvSpPr txBox="1"/>
          <p:nvPr/>
        </p:nvSpPr>
        <p:spPr>
          <a:xfrm>
            <a:off x="457200" y="6356520"/>
            <a:ext cx="2133360" cy="364680"/>
          </a:xfrm>
          <a:prstGeom prst="rect">
            <a:avLst/>
          </a:prstGeom>
          <a:noFill/>
          <a:ln>
            <a:noFill/>
          </a:ln>
        </p:spPr>
        <p:txBody>
          <a:bodyPr anchor="ctr">
            <a:noAutofit/>
          </a:bodyPr>
          <a:p>
            <a:pPr>
              <a:lnSpc>
                <a:spcPct val="100000"/>
              </a:lnSpc>
            </a:pPr>
            <a:fld id="{470D1FB0-314B-4D9B-B767-599AD71B82E0}" type="datetime1">
              <a:rPr b="0" lang="en-US" sz="1200" spc="-1" strike="noStrike">
                <a:solidFill>
                  <a:srgbClr val="8b8b8b"/>
                </a:solidFill>
                <a:latin typeface="Calibri"/>
              </a:rPr>
              <a:t>08/24/2020</a:t>
            </a:fld>
            <a:endParaRPr b="0" lang="en-US" sz="1200" spc="-1" strike="noStrike">
              <a:latin typeface="Times New Roman"/>
            </a:endParaRPr>
          </a:p>
        </p:txBody>
      </p:sp>
      <p:sp>
        <p:nvSpPr>
          <p:cNvPr id="1480"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481"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A62471CF-4E9C-414A-8474-31706803DD1D}" type="slidenum">
              <a:rPr b="0" lang="en-US" sz="1200" spc="-1" strike="noStrike">
                <a:solidFill>
                  <a:srgbClr val="8b8b8b"/>
                </a:solidFill>
                <a:latin typeface="Calibri"/>
              </a:rPr>
              <a:t>&lt;number&gt;</a:t>
            </a:fld>
            <a:endParaRPr b="0" lang="en-US" sz="1200" spc="-1" strike="noStrike">
              <a:latin typeface="Times New Roman"/>
            </a:endParaRPr>
          </a:p>
        </p:txBody>
      </p:sp>
      <p:sp>
        <p:nvSpPr>
          <p:cNvPr id="1482" name="CustomShape 5"/>
          <p:cNvSpPr/>
          <p:nvPr/>
        </p:nvSpPr>
        <p:spPr>
          <a:xfrm>
            <a:off x="3352680" y="3505320"/>
            <a:ext cx="1066320" cy="685440"/>
          </a:xfrm>
          <a:prstGeom prst="rtTriangle">
            <a:avLst/>
          </a:prstGeom>
          <a:solidFill>
            <a:srgbClr val="ffff00"/>
          </a:solidFill>
          <a:ln w="9360">
            <a:noFill/>
          </a:ln>
        </p:spPr>
        <p:style>
          <a:lnRef idx="0"/>
          <a:fillRef idx="0"/>
          <a:effectRef idx="0"/>
          <a:fontRef idx="minor"/>
        </p:style>
      </p:sp>
      <p:sp>
        <p:nvSpPr>
          <p:cNvPr id="1483" name="Line 6"/>
          <p:cNvSpPr/>
          <p:nvPr/>
        </p:nvSpPr>
        <p:spPr>
          <a:xfrm flipV="1">
            <a:off x="2209680" y="2361960"/>
            <a:ext cx="0" cy="2971800"/>
          </a:xfrm>
          <a:prstGeom prst="line">
            <a:avLst/>
          </a:prstGeom>
          <a:ln w="9360">
            <a:solidFill>
              <a:schemeClr val="tx1"/>
            </a:solidFill>
            <a:round/>
            <a:tailEnd len="med" type="triangle" w="med"/>
          </a:ln>
        </p:spPr>
        <p:style>
          <a:lnRef idx="0"/>
          <a:fillRef idx="0"/>
          <a:effectRef idx="0"/>
          <a:fontRef idx="minor"/>
        </p:style>
      </p:sp>
      <p:sp>
        <p:nvSpPr>
          <p:cNvPr id="1484" name="Line 7"/>
          <p:cNvSpPr/>
          <p:nvPr/>
        </p:nvSpPr>
        <p:spPr>
          <a:xfrm>
            <a:off x="2209680" y="5333760"/>
            <a:ext cx="2971800" cy="0"/>
          </a:xfrm>
          <a:prstGeom prst="line">
            <a:avLst/>
          </a:prstGeom>
          <a:ln w="9360">
            <a:solidFill>
              <a:schemeClr val="tx1"/>
            </a:solidFill>
            <a:round/>
            <a:tailEnd len="med" type="triangle" w="med"/>
          </a:ln>
        </p:spPr>
        <p:style>
          <a:lnRef idx="0"/>
          <a:fillRef idx="0"/>
          <a:effectRef idx="0"/>
          <a:fontRef idx="minor"/>
        </p:style>
      </p:sp>
      <p:sp>
        <p:nvSpPr>
          <p:cNvPr id="1485" name="Line 8"/>
          <p:cNvSpPr/>
          <p:nvPr/>
        </p:nvSpPr>
        <p:spPr>
          <a:xfrm>
            <a:off x="2209680" y="2743200"/>
            <a:ext cx="3581280" cy="2361960"/>
          </a:xfrm>
          <a:prstGeom prst="line">
            <a:avLst/>
          </a:prstGeom>
          <a:ln w="28440">
            <a:solidFill>
              <a:srgbClr val="993300"/>
            </a:solidFill>
            <a:round/>
          </a:ln>
        </p:spPr>
        <p:style>
          <a:lnRef idx="0"/>
          <a:fillRef idx="0"/>
          <a:effectRef idx="0"/>
          <a:fontRef idx="minor"/>
        </p:style>
      </p:sp>
      <p:sp>
        <p:nvSpPr>
          <p:cNvPr id="1486" name="Line 9"/>
          <p:cNvSpPr/>
          <p:nvPr/>
        </p:nvSpPr>
        <p:spPr>
          <a:xfrm>
            <a:off x="3352680" y="3504960"/>
            <a:ext cx="0" cy="1828800"/>
          </a:xfrm>
          <a:prstGeom prst="line">
            <a:avLst/>
          </a:prstGeom>
          <a:ln w="9360">
            <a:solidFill>
              <a:schemeClr val="tx1"/>
            </a:solidFill>
            <a:prstDash val="dash"/>
            <a:round/>
          </a:ln>
        </p:spPr>
        <p:style>
          <a:lnRef idx="0"/>
          <a:fillRef idx="0"/>
          <a:effectRef idx="0"/>
          <a:fontRef idx="minor"/>
        </p:style>
      </p:sp>
      <p:sp>
        <p:nvSpPr>
          <p:cNvPr id="1487" name="CustomShape 10"/>
          <p:cNvSpPr/>
          <p:nvPr/>
        </p:nvSpPr>
        <p:spPr>
          <a:xfrm>
            <a:off x="1676520" y="3276720"/>
            <a:ext cx="5331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18</a:t>
            </a:r>
            <a:endParaRPr b="0" lang="en-US" sz="2000" spc="-1" strike="noStrike">
              <a:latin typeface="Arial"/>
            </a:endParaRPr>
          </a:p>
        </p:txBody>
      </p:sp>
      <p:sp>
        <p:nvSpPr>
          <p:cNvPr id="1488" name="CustomShape 11"/>
          <p:cNvSpPr/>
          <p:nvPr/>
        </p:nvSpPr>
        <p:spPr>
          <a:xfrm>
            <a:off x="1905120" y="2057400"/>
            <a:ext cx="29714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a:t>
            </a:r>
            <a:endParaRPr b="0" lang="en-US" sz="2000" spc="-1" strike="noStrike">
              <a:latin typeface="Arial"/>
            </a:endParaRPr>
          </a:p>
        </p:txBody>
      </p:sp>
      <p:sp>
        <p:nvSpPr>
          <p:cNvPr id="1489" name="Line 12"/>
          <p:cNvSpPr/>
          <p:nvPr/>
        </p:nvSpPr>
        <p:spPr>
          <a:xfrm flipH="1">
            <a:off x="2209680" y="4190760"/>
            <a:ext cx="3048120" cy="0"/>
          </a:xfrm>
          <a:prstGeom prst="line">
            <a:avLst/>
          </a:prstGeom>
          <a:ln w="28440">
            <a:solidFill>
              <a:srgbClr val="ff6600"/>
            </a:solidFill>
            <a:round/>
          </a:ln>
        </p:spPr>
        <p:style>
          <a:lnRef idx="0"/>
          <a:fillRef idx="0"/>
          <a:effectRef idx="0"/>
          <a:fontRef idx="minor"/>
        </p:style>
      </p:sp>
      <p:sp>
        <p:nvSpPr>
          <p:cNvPr id="1490" name="CustomShape 13"/>
          <p:cNvSpPr/>
          <p:nvPr/>
        </p:nvSpPr>
        <p:spPr>
          <a:xfrm>
            <a:off x="1752480" y="4038480"/>
            <a:ext cx="3805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8</a:t>
            </a:r>
            <a:endParaRPr b="0" lang="en-US" sz="2000" spc="-1" strike="noStrike">
              <a:latin typeface="Arial"/>
            </a:endParaRPr>
          </a:p>
        </p:txBody>
      </p:sp>
      <p:sp>
        <p:nvSpPr>
          <p:cNvPr id="1491" name="CustomShape 14"/>
          <p:cNvSpPr/>
          <p:nvPr/>
        </p:nvSpPr>
        <p:spPr>
          <a:xfrm>
            <a:off x="5791320" y="4876920"/>
            <a:ext cx="198072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Market demand</a:t>
            </a:r>
            <a:endParaRPr b="0" lang="en-US" sz="2000" spc="-1" strike="noStrike">
              <a:latin typeface="Arial"/>
            </a:endParaRPr>
          </a:p>
        </p:txBody>
      </p:sp>
      <p:sp>
        <p:nvSpPr>
          <p:cNvPr id="1492" name="Line 15"/>
          <p:cNvSpPr/>
          <p:nvPr/>
        </p:nvSpPr>
        <p:spPr>
          <a:xfrm flipH="1">
            <a:off x="2209680" y="3504960"/>
            <a:ext cx="1143000" cy="0"/>
          </a:xfrm>
          <a:prstGeom prst="line">
            <a:avLst/>
          </a:prstGeom>
          <a:ln w="9360">
            <a:solidFill>
              <a:schemeClr val="tx1"/>
            </a:solidFill>
            <a:prstDash val="dash"/>
            <a:round/>
          </a:ln>
        </p:spPr>
        <p:style>
          <a:lnRef idx="0"/>
          <a:fillRef idx="0"/>
          <a:effectRef idx="0"/>
          <a:fontRef idx="minor"/>
        </p:style>
      </p:sp>
      <p:sp>
        <p:nvSpPr>
          <p:cNvPr id="1493" name="CustomShape 16"/>
          <p:cNvSpPr/>
          <p:nvPr/>
        </p:nvSpPr>
        <p:spPr>
          <a:xfrm>
            <a:off x="5334120" y="3886200"/>
            <a:ext cx="37335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LRAVC  and market supply</a:t>
            </a:r>
            <a:endParaRPr b="0" lang="en-US" sz="2000" spc="-1" strike="noStrike">
              <a:latin typeface="Arial"/>
            </a:endParaRPr>
          </a:p>
        </p:txBody>
      </p:sp>
      <p:sp>
        <p:nvSpPr>
          <p:cNvPr id="1494" name="CustomShape 17"/>
          <p:cNvSpPr/>
          <p:nvPr/>
        </p:nvSpPr>
        <p:spPr>
          <a:xfrm>
            <a:off x="4495680" y="5334120"/>
            <a:ext cx="19807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Quantity </a:t>
            </a:r>
            <a:endParaRPr b="0" lang="en-US" sz="2000" spc="-1" strike="noStrike">
              <a:latin typeface="Arial"/>
            </a:endParaRPr>
          </a:p>
        </p:txBody>
      </p:sp>
      <p:sp>
        <p:nvSpPr>
          <p:cNvPr id="1495" name="CustomShape 18"/>
          <p:cNvSpPr/>
          <p:nvPr/>
        </p:nvSpPr>
        <p:spPr>
          <a:xfrm>
            <a:off x="3200400" y="5410080"/>
            <a:ext cx="761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200</a:t>
            </a:r>
            <a:endParaRPr b="0" lang="en-US" sz="2000" spc="-1" strike="noStrike">
              <a:latin typeface="Arial"/>
            </a:endParaRPr>
          </a:p>
        </p:txBody>
      </p:sp>
      <p:sp>
        <p:nvSpPr>
          <p:cNvPr id="1496" name="CustomShape 19"/>
          <p:cNvSpPr/>
          <p:nvPr/>
        </p:nvSpPr>
        <p:spPr>
          <a:xfrm>
            <a:off x="2666880" y="1981080"/>
            <a:ext cx="27428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1" lang="en-US" sz="2000" spc="-1" strike="noStrike">
                <a:solidFill>
                  <a:srgbClr val="000000"/>
                </a:solidFill>
                <a:latin typeface="Calibri"/>
              </a:rPr>
              <a:t>Monopoly</a:t>
            </a:r>
            <a:endParaRPr b="0" lang="en-US" sz="2000" spc="-1" strike="noStrike">
              <a:latin typeface="Arial"/>
            </a:endParaRPr>
          </a:p>
        </p:txBody>
      </p:sp>
      <p:sp>
        <p:nvSpPr>
          <p:cNvPr id="1497" name="CustomShape 20"/>
          <p:cNvSpPr/>
          <p:nvPr/>
        </p:nvSpPr>
        <p:spPr>
          <a:xfrm>
            <a:off x="2209680" y="3505320"/>
            <a:ext cx="1142640" cy="685440"/>
          </a:xfrm>
          <a:prstGeom prst="rect">
            <a:avLst/>
          </a:prstGeom>
          <a:solidFill>
            <a:schemeClr val="bg2">
              <a:alpha val="41000"/>
            </a:schemeClr>
          </a:solidFill>
          <a:ln w="9360">
            <a:noFill/>
          </a:ln>
        </p:spPr>
        <p:style>
          <a:lnRef idx="0"/>
          <a:fillRef idx="0"/>
          <a:effectRef idx="0"/>
          <a:fontRef idx="minor"/>
        </p:style>
      </p:sp>
      <p:sp>
        <p:nvSpPr>
          <p:cNvPr id="1498" name="CustomShape 21"/>
          <p:cNvSpPr/>
          <p:nvPr/>
        </p:nvSpPr>
        <p:spPr>
          <a:xfrm>
            <a:off x="2362320" y="3657600"/>
            <a:ext cx="609120" cy="4363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Symbol"/>
              </a:rPr>
              <a:t></a:t>
            </a:r>
            <a:r>
              <a:rPr b="0" lang="en-US" sz="2000" spc="-1" strike="noStrike" baseline="-25000">
                <a:solidFill>
                  <a:srgbClr val="000000"/>
                </a:solidFill>
                <a:latin typeface="Calibri"/>
              </a:rPr>
              <a:t>M</a:t>
            </a:r>
            <a:endParaRPr b="0" lang="en-US" sz="2000" spc="-1" strike="noStrike">
              <a:latin typeface="Arial"/>
            </a:endParaRPr>
          </a:p>
        </p:txBody>
      </p:sp>
      <p:sp>
        <p:nvSpPr>
          <p:cNvPr id="1499" name="Line 22"/>
          <p:cNvSpPr/>
          <p:nvPr/>
        </p:nvSpPr>
        <p:spPr>
          <a:xfrm>
            <a:off x="4419360" y="4190760"/>
            <a:ext cx="0" cy="1143000"/>
          </a:xfrm>
          <a:prstGeom prst="line">
            <a:avLst/>
          </a:prstGeom>
          <a:ln w="9360">
            <a:solidFill>
              <a:schemeClr val="tx1"/>
            </a:solidFill>
            <a:prstDash val="dash"/>
            <a:round/>
          </a:ln>
        </p:spPr>
        <p:style>
          <a:lnRef idx="0"/>
          <a:fillRef idx="0"/>
          <a:effectRef idx="0"/>
          <a:fontRef idx="minor"/>
        </p:style>
      </p:sp>
      <p:sp>
        <p:nvSpPr>
          <p:cNvPr id="1500" name="CustomShape 23"/>
          <p:cNvSpPr/>
          <p:nvPr/>
        </p:nvSpPr>
        <p:spPr>
          <a:xfrm>
            <a:off x="4038480" y="5410080"/>
            <a:ext cx="761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400</a:t>
            </a:r>
            <a:endParaRPr b="0" lang="en-US" sz="2000" spc="-1" strike="noStrike">
              <a:latin typeface="Arial"/>
            </a:endParaRPr>
          </a:p>
        </p:txBody>
      </p:sp>
      <p:sp>
        <p:nvSpPr>
          <p:cNvPr id="1501" name="CustomShape 24"/>
          <p:cNvSpPr/>
          <p:nvPr/>
        </p:nvSpPr>
        <p:spPr>
          <a:xfrm>
            <a:off x="2362320" y="3124080"/>
            <a:ext cx="5331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CS</a:t>
            </a:r>
            <a:endParaRPr b="0" lang="en-US" sz="2000" spc="-1" strike="noStrike">
              <a:latin typeface="Arial"/>
            </a:endParaRPr>
          </a:p>
        </p:txBody>
      </p:sp>
      <p:sp>
        <p:nvSpPr>
          <p:cNvPr id="1502" name="CustomShape 25"/>
          <p:cNvSpPr/>
          <p:nvPr/>
        </p:nvSpPr>
        <p:spPr>
          <a:xfrm>
            <a:off x="3505320" y="3809880"/>
            <a:ext cx="3805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D</a:t>
            </a:r>
            <a:endParaRPr b="0" lang="en-US" sz="2000" spc="-1" strike="noStrike">
              <a:latin typeface="Arial"/>
            </a:endParaRPr>
          </a:p>
        </p:txBody>
      </p:sp>
      <p:sp>
        <p:nvSpPr>
          <p:cNvPr id="1503" name="CustomShape 26"/>
          <p:cNvSpPr/>
          <p:nvPr/>
        </p:nvSpPr>
        <p:spPr>
          <a:xfrm>
            <a:off x="3276720" y="3124080"/>
            <a:ext cx="9140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m</a:t>
            </a:r>
            <a:endParaRPr b="0" lang="en-US" sz="2000" spc="-1" strike="noStrike">
              <a:latin typeface="Arial"/>
            </a:endParaRPr>
          </a:p>
        </p:txBody>
      </p:sp>
      <p:sp>
        <p:nvSpPr>
          <p:cNvPr id="1504" name="CustomShape 27"/>
          <p:cNvSpPr/>
          <p:nvPr/>
        </p:nvSpPr>
        <p:spPr>
          <a:xfrm>
            <a:off x="4343400" y="3809880"/>
            <a:ext cx="4568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p</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Rent Seeking</a:t>
            </a:r>
            <a:endParaRPr b="0" lang="en-US" sz="4400" spc="-1" strike="noStrike">
              <a:solidFill>
                <a:srgbClr val="000000"/>
              </a:solidFill>
              <a:latin typeface="Calibri"/>
            </a:endParaRPr>
          </a:p>
        </p:txBody>
      </p:sp>
      <p:sp>
        <p:nvSpPr>
          <p:cNvPr id="150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Firms use resources to acquire monopoly power </a:t>
            </a:r>
            <a:r>
              <a:rPr b="0" lang="en-US" sz="3200" spc="-1" strike="noStrike">
                <a:solidFill>
                  <a:srgbClr val="000000"/>
                </a:solidFill>
                <a:latin typeface="Wingdings"/>
              </a:rPr>
              <a:t></a:t>
            </a:r>
            <a:r>
              <a:rPr b="0" lang="en-US" sz="3200" spc="-1" strike="noStrike">
                <a:solidFill>
                  <a:srgbClr val="000000"/>
                </a:solidFill>
                <a:latin typeface="Calibri"/>
              </a:rPr>
              <a:t> source of inefficiency.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E.g. hire lobbyists to persuade legislators to grant monopoly power.</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Firms in some industries spend up to 30% of their total revenue to get monopoly power.</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1507" name="TextShape 3"/>
          <p:cNvSpPr txBox="1"/>
          <p:nvPr/>
        </p:nvSpPr>
        <p:spPr>
          <a:xfrm>
            <a:off x="457200" y="6356520"/>
            <a:ext cx="2133360" cy="364680"/>
          </a:xfrm>
          <a:prstGeom prst="rect">
            <a:avLst/>
          </a:prstGeom>
          <a:noFill/>
          <a:ln>
            <a:noFill/>
          </a:ln>
        </p:spPr>
        <p:txBody>
          <a:bodyPr anchor="ctr">
            <a:noAutofit/>
          </a:bodyPr>
          <a:p>
            <a:pPr>
              <a:lnSpc>
                <a:spcPct val="100000"/>
              </a:lnSpc>
            </a:pPr>
            <a:fld id="{3D25ED92-0932-4559-9A29-08B760A0BA86}" type="datetime1">
              <a:rPr b="0" lang="en-US" sz="1200" spc="-1" strike="noStrike">
                <a:solidFill>
                  <a:srgbClr val="8b8b8b"/>
                </a:solidFill>
                <a:latin typeface="Calibri"/>
              </a:rPr>
              <a:t>08/24/2020</a:t>
            </a:fld>
            <a:endParaRPr b="0" lang="en-US" sz="1200" spc="-1" strike="noStrike">
              <a:latin typeface="Times New Roman"/>
            </a:endParaRPr>
          </a:p>
        </p:txBody>
      </p:sp>
      <p:sp>
        <p:nvSpPr>
          <p:cNvPr id="1508"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50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A56A75A4-E2D3-41AA-AE18-52AB278C21A2}"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Benefits from Monopolies</a:t>
            </a:r>
            <a:endParaRPr b="0" lang="en-US" sz="4400" spc="-1" strike="noStrike">
              <a:solidFill>
                <a:srgbClr val="000000"/>
              </a:solidFill>
              <a:latin typeface="Calibri"/>
            </a:endParaRPr>
          </a:p>
        </p:txBody>
      </p:sp>
      <p:sp>
        <p:nvSpPr>
          <p:cNvPr id="1511" name="TextShape 2"/>
          <p:cNvSpPr txBox="1"/>
          <p:nvPr/>
        </p:nvSpPr>
        <p:spPr>
          <a:xfrm>
            <a:off x="457200" y="1600200"/>
            <a:ext cx="8229240" cy="4525560"/>
          </a:xfrm>
          <a:prstGeom prst="rect">
            <a:avLst/>
          </a:prstGeom>
          <a:noFill/>
          <a:ln>
            <a:noFill/>
          </a:ln>
        </p:spPr>
        <p:txBody>
          <a:bodyPr>
            <a:noAutofit/>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Incentives for Innovation</a:t>
            </a:r>
            <a:endParaRPr b="0" lang="en-US" sz="32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Innovations are protected by patents, hence firms are willing to invest in R&amp;D for a monopoly profit afterwards.</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Some products would otherwise not be developed.</a:t>
            </a:r>
            <a:endParaRPr b="0" lang="en-US" sz="28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If R&amp;D costs are substantial and other firms could quickly imitate a new product, the benefits will most likely dominate the costs.</a:t>
            </a:r>
            <a:endParaRPr b="0" lang="en-US" sz="3200" spc="-1" strike="noStrike">
              <a:solidFill>
                <a:srgbClr val="000000"/>
              </a:solidFill>
              <a:latin typeface="Calibri"/>
            </a:endParaRPr>
          </a:p>
          <a:p>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512" name="TextShape 3"/>
          <p:cNvSpPr txBox="1"/>
          <p:nvPr/>
        </p:nvSpPr>
        <p:spPr>
          <a:xfrm>
            <a:off x="457200" y="6356520"/>
            <a:ext cx="2133360" cy="364680"/>
          </a:xfrm>
          <a:prstGeom prst="rect">
            <a:avLst/>
          </a:prstGeom>
          <a:noFill/>
          <a:ln>
            <a:noFill/>
          </a:ln>
        </p:spPr>
        <p:txBody>
          <a:bodyPr anchor="ctr">
            <a:noAutofit/>
          </a:bodyPr>
          <a:p>
            <a:pPr>
              <a:lnSpc>
                <a:spcPct val="100000"/>
              </a:lnSpc>
            </a:pPr>
            <a:fld id="{3F7643E1-1EF4-4E1D-8441-771C8C4F3673}" type="datetime1">
              <a:rPr b="0" lang="en-US" sz="1200" spc="-1" strike="noStrike">
                <a:solidFill>
                  <a:srgbClr val="8b8b8b"/>
                </a:solidFill>
                <a:latin typeface="Calibri"/>
              </a:rPr>
              <a:t>08/24/2020</a:t>
            </a:fld>
            <a:endParaRPr b="0" lang="en-US" sz="1200" spc="-1" strike="noStrike">
              <a:latin typeface="Times New Roman"/>
            </a:endParaRPr>
          </a:p>
        </p:txBody>
      </p:sp>
      <p:sp>
        <p:nvSpPr>
          <p:cNvPr id="1513"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514"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8BFAA5F4-E406-49BB-B66B-AE4719D49FCD}"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Natural Monopolies</a:t>
            </a:r>
            <a:endParaRPr b="0" lang="en-US" sz="4400" spc="-1" strike="noStrike">
              <a:solidFill>
                <a:srgbClr val="000000"/>
              </a:solidFill>
              <a:latin typeface="Calibri"/>
            </a:endParaRPr>
          </a:p>
        </p:txBody>
      </p:sp>
      <p:sp>
        <p:nvSpPr>
          <p:cNvPr id="151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Natural monopoly is defined as a market with one producer and if a second firm would enter both firms would make a loss </a:t>
            </a:r>
            <a:r>
              <a:rPr b="0" lang="en-US" sz="3200" spc="-1" strike="noStrike">
                <a:solidFill>
                  <a:srgbClr val="000000"/>
                </a:solidFill>
                <a:latin typeface="Wingdings"/>
              </a:rPr>
              <a:t></a:t>
            </a:r>
            <a:r>
              <a:rPr b="0" lang="en-US" sz="3200" spc="-1" strike="noStrike">
                <a:solidFill>
                  <a:srgbClr val="000000"/>
                </a:solidFill>
                <a:latin typeface="Calibri"/>
              </a:rPr>
              <a:t> natural monopoly like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public utilities (electricity generation)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transportation services</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1517" name="TextShape 3"/>
          <p:cNvSpPr txBox="1"/>
          <p:nvPr/>
        </p:nvSpPr>
        <p:spPr>
          <a:xfrm>
            <a:off x="457200" y="6356520"/>
            <a:ext cx="2133360" cy="364680"/>
          </a:xfrm>
          <a:prstGeom prst="rect">
            <a:avLst/>
          </a:prstGeom>
          <a:noFill/>
          <a:ln>
            <a:noFill/>
          </a:ln>
        </p:spPr>
        <p:txBody>
          <a:bodyPr anchor="ctr">
            <a:noAutofit/>
          </a:bodyPr>
          <a:p>
            <a:pPr>
              <a:lnSpc>
                <a:spcPct val="100000"/>
              </a:lnSpc>
            </a:pPr>
            <a:fld id="{FBC20230-3F68-4794-BAAA-E8F3BACFBB56}" type="datetime1">
              <a:rPr b="0" lang="en-US" sz="1200" spc="-1" strike="noStrike">
                <a:solidFill>
                  <a:srgbClr val="8b8b8b"/>
                </a:solidFill>
                <a:latin typeface="Calibri"/>
              </a:rPr>
              <a:t>08/24/2020</a:t>
            </a:fld>
            <a:endParaRPr b="0" lang="en-US" sz="1200" spc="-1" strike="noStrike">
              <a:latin typeface="Times New Roman"/>
            </a:endParaRPr>
          </a:p>
        </p:txBody>
      </p:sp>
      <p:sp>
        <p:nvSpPr>
          <p:cNvPr id="1518"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51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7D06592-919F-4447-AA25-5E8990832998}"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Towards Monopoly: Mergers</a:t>
            </a:r>
            <a:endParaRPr b="0" lang="en-US" sz="4400" spc="-1" strike="noStrike">
              <a:solidFill>
                <a:srgbClr val="000000"/>
              </a:solidFill>
              <a:latin typeface="Calibri"/>
            </a:endParaRPr>
          </a:p>
        </p:txBody>
      </p:sp>
      <p:pic>
        <p:nvPicPr>
          <p:cNvPr id="1521" name="Picture 2" descr=""/>
          <p:cNvPicPr/>
          <p:nvPr/>
        </p:nvPicPr>
        <p:blipFill>
          <a:blip r:embed="rId1"/>
          <a:stretch/>
        </p:blipFill>
        <p:spPr>
          <a:xfrm>
            <a:off x="1262160" y="1600200"/>
            <a:ext cx="6619320" cy="4525560"/>
          </a:xfrm>
          <a:prstGeom prst="rect">
            <a:avLst/>
          </a:prstGeom>
          <a:ln w="9360">
            <a:noFill/>
          </a:ln>
        </p:spPr>
      </p:pic>
      <p:sp>
        <p:nvSpPr>
          <p:cNvPr id="1522"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54927A48-8CDB-4F92-994F-807DA07CFD6C}" type="slidenum">
              <a:rPr b="0" lang="en-US" sz="1200" spc="-1" strike="noStrike">
                <a:solidFill>
                  <a:srgbClr val="8b8b8b"/>
                </a:solidFill>
                <a:latin typeface="Calibri"/>
              </a:rPr>
              <a:t>&lt;number&gt;</a:t>
            </a:fld>
            <a:endParaRPr b="0" lang="en-US" sz="1200" spc="-1" strike="noStrike">
              <a:latin typeface="Times New Roman"/>
            </a:endParaRPr>
          </a:p>
        </p:txBody>
      </p:sp>
      <p:sp>
        <p:nvSpPr>
          <p:cNvPr id="1523"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524" name="TextShape 4"/>
          <p:cNvSpPr txBox="1"/>
          <p:nvPr/>
        </p:nvSpPr>
        <p:spPr>
          <a:xfrm>
            <a:off x="457200" y="6356520"/>
            <a:ext cx="2133360" cy="364680"/>
          </a:xfrm>
          <a:prstGeom prst="rect">
            <a:avLst/>
          </a:prstGeom>
          <a:noFill/>
          <a:ln>
            <a:noFill/>
          </a:ln>
        </p:spPr>
        <p:txBody>
          <a:bodyPr anchor="ctr">
            <a:noAutofit/>
          </a:bodyPr>
          <a:p>
            <a:pPr>
              <a:lnSpc>
                <a:spcPct val="100000"/>
              </a:lnSpc>
            </a:pPr>
            <a:fld id="{82EACD25-A535-4554-B3C0-B0C97004C80C}" type="datetime1">
              <a:rPr b="0" lang="en-US" sz="1200" spc="-1" strike="noStrike">
                <a:solidFill>
                  <a:srgbClr val="8b8b8b"/>
                </a:solidFill>
                <a:latin typeface="Calibri"/>
              </a:rPr>
              <a:t>08/24/2020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1 </a:t>
            </a:r>
            <a:r>
              <a:rPr b="0" lang="en-US" sz="4400" spc="-1" strike="noStrike">
                <a:solidFill>
                  <a:srgbClr val="000000"/>
                </a:solidFill>
                <a:latin typeface="Calibri"/>
              </a:rPr>
              <a:t>Pri</a:t>
            </a:r>
            <a:r>
              <a:rPr b="0" lang="en-US" sz="4400" spc="-1" strike="noStrike">
                <a:solidFill>
                  <a:srgbClr val="000000"/>
                </a:solidFill>
                <a:latin typeface="Calibri"/>
              </a:rPr>
              <a:t>nc</a:t>
            </a:r>
            <a:r>
              <a:rPr b="0" lang="en-US" sz="4400" spc="-1" strike="noStrike">
                <a:solidFill>
                  <a:srgbClr val="000000"/>
                </a:solidFill>
                <a:latin typeface="Calibri"/>
              </a:rPr>
              <a:t>ipl</a:t>
            </a:r>
            <a:r>
              <a:rPr b="0" lang="en-US" sz="4400" spc="-1" strike="noStrike">
                <a:solidFill>
                  <a:srgbClr val="000000"/>
                </a:solidFill>
                <a:latin typeface="Calibri"/>
              </a:rPr>
              <a:t>e </a:t>
            </a:r>
            <a:r>
              <a:rPr b="0" lang="en-US" sz="4400" spc="-1" strike="noStrike">
                <a:solidFill>
                  <a:srgbClr val="000000"/>
                </a:solidFill>
                <a:latin typeface="Calibri"/>
              </a:rPr>
              <a:t>of </a:t>
            </a:r>
            <a:r>
              <a:rPr b="0" lang="en-US" sz="4400" spc="-1" strike="noStrike">
                <a:solidFill>
                  <a:srgbClr val="000000"/>
                </a:solidFill>
                <a:latin typeface="Calibri"/>
              </a:rPr>
              <a:t>O</a:t>
            </a:r>
            <a:r>
              <a:rPr b="0" lang="en-US" sz="4400" spc="-1" strike="noStrike">
                <a:solidFill>
                  <a:srgbClr val="000000"/>
                </a:solidFill>
                <a:latin typeface="Calibri"/>
              </a:rPr>
              <a:t>pp</a:t>
            </a:r>
            <a:r>
              <a:rPr b="0" lang="en-US" sz="4400" spc="-1" strike="noStrike">
                <a:solidFill>
                  <a:srgbClr val="000000"/>
                </a:solidFill>
                <a:latin typeface="Calibri"/>
              </a:rPr>
              <a:t>or</a:t>
            </a:r>
            <a:r>
              <a:rPr b="0" lang="en-US" sz="4400" spc="-1" strike="noStrike">
                <a:solidFill>
                  <a:srgbClr val="000000"/>
                </a:solidFill>
                <a:latin typeface="Calibri"/>
              </a:rPr>
              <a:t>tu</a:t>
            </a:r>
            <a:r>
              <a:rPr b="0" lang="en-US" sz="4400" spc="-1" strike="noStrike">
                <a:solidFill>
                  <a:srgbClr val="000000"/>
                </a:solidFill>
                <a:latin typeface="Calibri"/>
              </a:rPr>
              <a:t>nit</a:t>
            </a:r>
            <a:r>
              <a:rPr b="0" lang="en-US" sz="4400" spc="-1" strike="noStrike">
                <a:solidFill>
                  <a:srgbClr val="000000"/>
                </a:solidFill>
                <a:latin typeface="Calibri"/>
              </a:rPr>
              <a:t>y </a:t>
            </a:r>
            <a:r>
              <a:rPr b="0" lang="en-US" sz="4400" spc="-1" strike="noStrike">
                <a:solidFill>
                  <a:srgbClr val="000000"/>
                </a:solidFill>
                <a:latin typeface="Calibri"/>
              </a:rPr>
              <a:t>Co</a:t>
            </a:r>
            <a:r>
              <a:rPr b="0" lang="en-US" sz="4400" spc="-1" strike="noStrike">
                <a:solidFill>
                  <a:srgbClr val="000000"/>
                </a:solidFill>
                <a:latin typeface="Calibri"/>
              </a:rPr>
              <a:t>st</a:t>
            </a:r>
            <a:endParaRPr b="0" lang="en-US" sz="4400" spc="-1" strike="noStrike">
              <a:solidFill>
                <a:srgbClr val="000000"/>
              </a:solidFill>
              <a:latin typeface="Calibri"/>
            </a:endParaRPr>
          </a:p>
        </p:txBody>
      </p:sp>
      <p:sp>
        <p:nvSpPr>
          <p:cNvPr id="234" name="TextShape 2"/>
          <p:cNvSpPr txBox="1"/>
          <p:nvPr/>
        </p:nvSpPr>
        <p:spPr>
          <a:xfrm>
            <a:off x="457200" y="1600200"/>
            <a:ext cx="8229240" cy="4525560"/>
          </a:xfrm>
          <a:prstGeom prst="rect">
            <a:avLst/>
          </a:prstGeom>
          <a:noFill/>
          <a:ln>
            <a:noFill/>
          </a:ln>
        </p:spPr>
        <p:txBody>
          <a:bodyPr>
            <a:normAutofit/>
          </a:bodyPr>
          <a:p>
            <a:pPr>
              <a:lnSpc>
                <a:spcPct val="90000"/>
              </a:lnSpc>
              <a:spcBef>
                <a:spcPts val="641"/>
              </a:spcBef>
            </a:pPr>
            <a:endParaRPr b="0" lang="en-US" sz="3200" spc="-1" strike="noStrike">
              <a:solidFill>
                <a:srgbClr val="000000"/>
              </a:solidFill>
              <a:latin typeface="Calibri"/>
            </a:endParaRPr>
          </a:p>
          <a:p>
            <a:pPr>
              <a:lnSpc>
                <a:spcPct val="90000"/>
              </a:lnSpc>
              <a:spcBef>
                <a:spcPts val="641"/>
              </a:spcBef>
            </a:pPr>
            <a:endParaRPr b="0" lang="en-US" sz="3200" spc="-1" strike="noStrike">
              <a:solidFill>
                <a:srgbClr val="000000"/>
              </a:solidFill>
              <a:latin typeface="Calibri"/>
            </a:endParaRPr>
          </a:p>
          <a:p>
            <a:pPr>
              <a:lnSpc>
                <a:spcPct val="90000"/>
              </a:lnSpc>
              <a:spcBef>
                <a:spcPts val="641"/>
              </a:spcBef>
            </a:pP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The principle of opportunity cost also explains why the production possibilities frontier is negatively sloped.</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There is no such thing as a free lunch.</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35" name="TextShape 3"/>
          <p:cNvSpPr txBox="1"/>
          <p:nvPr/>
        </p:nvSpPr>
        <p:spPr>
          <a:xfrm>
            <a:off x="457200" y="6356520"/>
            <a:ext cx="2133360" cy="364680"/>
          </a:xfrm>
          <a:prstGeom prst="rect">
            <a:avLst/>
          </a:prstGeom>
          <a:noFill/>
          <a:ln>
            <a:noFill/>
          </a:ln>
        </p:spPr>
        <p:txBody>
          <a:bodyPr anchor="ctr">
            <a:noAutofit/>
          </a:bodyPr>
          <a:p>
            <a:pPr>
              <a:lnSpc>
                <a:spcPct val="100000"/>
              </a:lnSpc>
            </a:pPr>
            <a:fld id="{05BA4938-61B7-4F48-8594-324E445FDFCF}" type="datetime1">
              <a:rPr b="0" lang="en-US" sz="1200" spc="-1" strike="noStrike">
                <a:solidFill>
                  <a:srgbClr val="8b8b8b"/>
                </a:solidFill>
                <a:latin typeface="Calibri"/>
              </a:rPr>
              <a:t>08/24/2020</a:t>
            </a:fld>
            <a:endParaRPr b="0" lang="en-US" sz="1200" spc="-1" strike="noStrike">
              <a:latin typeface="Times New Roman"/>
            </a:endParaRPr>
          </a:p>
        </p:txBody>
      </p:sp>
      <p:sp>
        <p:nvSpPr>
          <p:cNvPr id="23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a:t>
            </a:r>
            <a:r>
              <a:rPr b="0" lang="en-US" sz="1200" spc="-1" strike="noStrike">
                <a:solidFill>
                  <a:srgbClr val="8b8b8b"/>
                </a:solidFill>
                <a:latin typeface="Calibri"/>
              </a:rPr>
              <a:t>University - </a:t>
            </a:r>
            <a:r>
              <a:rPr b="0" lang="en-US" sz="1200" spc="-1" strike="noStrike">
                <a:solidFill>
                  <a:srgbClr val="8b8b8b"/>
                </a:solidFill>
                <a:latin typeface="Calibri"/>
              </a:rPr>
              <a:t>J. Jung and </a:t>
            </a:r>
            <a:r>
              <a:rPr b="0" lang="en-US" sz="1200" spc="-1" strike="noStrike">
                <a:solidFill>
                  <a:srgbClr val="8b8b8b"/>
                </a:solidFill>
                <a:latin typeface="Calibri"/>
              </a:rPr>
              <a:t>Shrestha</a:t>
            </a:r>
            <a:endParaRPr b="0" lang="en-US" sz="1200" spc="-1" strike="noStrike">
              <a:latin typeface="Times New Roman"/>
            </a:endParaRPr>
          </a:p>
        </p:txBody>
      </p:sp>
      <p:sp>
        <p:nvSpPr>
          <p:cNvPr id="23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281867D-DF00-4807-9B28-A02775CA17A0}" type="slidenum">
              <a:rPr b="0" lang="en-US" sz="1200" spc="-1" strike="noStrike">
                <a:solidFill>
                  <a:srgbClr val="8b8b8b"/>
                </a:solidFill>
                <a:latin typeface="Calibri"/>
              </a:rPr>
              <a:t>11</a:t>
            </a:fld>
            <a:endParaRPr b="0" lang="en-US" sz="1200" spc="-1" strike="noStrike">
              <a:latin typeface="Times New Roman"/>
            </a:endParaRPr>
          </a:p>
        </p:txBody>
      </p:sp>
      <p:sp>
        <p:nvSpPr>
          <p:cNvPr id="238" name="CustomShape 6"/>
          <p:cNvSpPr/>
          <p:nvPr/>
        </p:nvSpPr>
        <p:spPr>
          <a:xfrm>
            <a:off x="457200" y="1523880"/>
            <a:ext cx="8305560" cy="1248480"/>
          </a:xfrm>
          <a:prstGeom prst="rect">
            <a:avLst/>
          </a:prstGeom>
          <a:solidFill>
            <a:srgbClr val="ffcc00">
              <a:alpha val="46000"/>
            </a:srgbClr>
          </a:solidFill>
          <a:ln w="9360">
            <a:noFill/>
          </a:ln>
        </p:spPr>
        <p:style>
          <a:lnRef idx="0"/>
          <a:fillRef idx="0"/>
          <a:effectRef idx="0"/>
          <a:fontRef idx="minor"/>
        </p:style>
        <p:txBody>
          <a:bodyPr lIns="90000" rIns="90000" tIns="45000" bIns="45000">
            <a:spAutoFit/>
          </a:bodyPr>
          <a:p>
            <a:pPr>
              <a:lnSpc>
                <a:spcPct val="100000"/>
              </a:lnSpc>
              <a:spcBef>
                <a:spcPts val="479"/>
              </a:spcBef>
            </a:pPr>
            <a:r>
              <a:rPr b="1" i="1" lang="en-US" sz="2400" spc="-1" strike="noStrike">
                <a:solidFill>
                  <a:srgbClr val="000000"/>
                </a:solidFill>
                <a:latin typeface="Calibri"/>
              </a:rPr>
              <a:t>PRINCIPLE</a:t>
            </a:r>
            <a:r>
              <a:rPr b="0" i="1" lang="en-US" sz="2400" spc="-1" strike="noStrike">
                <a:solidFill>
                  <a:srgbClr val="000000"/>
                </a:solidFill>
                <a:latin typeface="Calibri"/>
              </a:rPr>
              <a:t> of </a:t>
            </a:r>
            <a:r>
              <a:rPr b="1" i="1" lang="en-US" sz="2400" spc="-1" strike="noStrike">
                <a:solidFill>
                  <a:srgbClr val="000000"/>
                </a:solidFill>
                <a:latin typeface="Calibri"/>
              </a:rPr>
              <a:t>Opportunity Cost</a:t>
            </a:r>
            <a:r>
              <a:rPr b="0" lang="en-US" sz="2400" spc="-1" strike="noStrike">
                <a:solidFill>
                  <a:srgbClr val="000000"/>
                </a:solidFill>
                <a:latin typeface="Calibri"/>
              </a:rPr>
              <a:t> </a:t>
            </a:r>
            <a:endParaRPr b="0" lang="en-US" sz="2400" spc="-1" strike="noStrike">
              <a:latin typeface="Arial"/>
            </a:endParaRPr>
          </a:p>
          <a:p>
            <a:pPr>
              <a:lnSpc>
                <a:spcPct val="100000"/>
              </a:lnSpc>
              <a:spcBef>
                <a:spcPts val="479"/>
              </a:spcBef>
            </a:pPr>
            <a:r>
              <a:rPr b="0" lang="en-US" sz="2400" spc="-1" strike="noStrike">
                <a:solidFill>
                  <a:srgbClr val="000000"/>
                </a:solidFill>
                <a:latin typeface="Calibri"/>
              </a:rPr>
              <a:t>The opportunity cost of something is measured in terms of the best alternative you sacrifice to get it.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en-US" sz="4400" spc="-1" strike="noStrike">
                <a:solidFill>
                  <a:srgbClr val="000000"/>
                </a:solidFill>
                <a:latin typeface="Calibri"/>
              </a:rPr>
              <a:t>1 </a:t>
            </a:r>
            <a:r>
              <a:rPr b="0" lang="en-US" sz="4400" spc="-1" strike="noStrike">
                <a:solidFill>
                  <a:srgbClr val="000000"/>
                </a:solidFill>
                <a:latin typeface="Calibri"/>
              </a:rPr>
              <a:t>O</a:t>
            </a:r>
            <a:r>
              <a:rPr b="0" lang="en-US" sz="4400" spc="-1" strike="noStrike">
                <a:solidFill>
                  <a:srgbClr val="000000"/>
                </a:solidFill>
                <a:latin typeface="Calibri"/>
              </a:rPr>
              <a:t>p</a:t>
            </a:r>
            <a:r>
              <a:rPr b="0" lang="en-US" sz="4400" spc="-1" strike="noStrike">
                <a:solidFill>
                  <a:srgbClr val="000000"/>
                </a:solidFill>
                <a:latin typeface="Calibri"/>
              </a:rPr>
              <a:t>p</a:t>
            </a:r>
            <a:r>
              <a:rPr b="0" lang="en-US" sz="4400" spc="-1" strike="noStrike">
                <a:solidFill>
                  <a:srgbClr val="000000"/>
                </a:solidFill>
                <a:latin typeface="Calibri"/>
              </a:rPr>
              <a:t>or</a:t>
            </a:r>
            <a:r>
              <a:rPr b="0" lang="en-US" sz="4400" spc="-1" strike="noStrike">
                <a:solidFill>
                  <a:srgbClr val="000000"/>
                </a:solidFill>
                <a:latin typeface="Calibri"/>
              </a:rPr>
              <a:t>tu</a:t>
            </a:r>
            <a:r>
              <a:rPr b="0" lang="en-US" sz="4400" spc="-1" strike="noStrike">
                <a:solidFill>
                  <a:srgbClr val="000000"/>
                </a:solidFill>
                <a:latin typeface="Calibri"/>
              </a:rPr>
              <a:t>ni</a:t>
            </a:r>
            <a:r>
              <a:rPr b="0" lang="en-US" sz="4400" spc="-1" strike="noStrike">
                <a:solidFill>
                  <a:srgbClr val="000000"/>
                </a:solidFill>
                <a:latin typeface="Calibri"/>
              </a:rPr>
              <a:t>ty </a:t>
            </a:r>
            <a:r>
              <a:rPr b="0" lang="en-US" sz="4400" spc="-1" strike="noStrike">
                <a:solidFill>
                  <a:srgbClr val="000000"/>
                </a:solidFill>
                <a:latin typeface="Calibri"/>
              </a:rPr>
              <a:t>C</a:t>
            </a:r>
            <a:r>
              <a:rPr b="0" lang="en-US" sz="4400" spc="-1" strike="noStrike">
                <a:solidFill>
                  <a:srgbClr val="000000"/>
                </a:solidFill>
                <a:latin typeface="Calibri"/>
              </a:rPr>
              <a:t>os</a:t>
            </a:r>
            <a:r>
              <a:rPr b="0" lang="en-US" sz="4400" spc="-1" strike="noStrike">
                <a:solidFill>
                  <a:srgbClr val="000000"/>
                </a:solidFill>
                <a:latin typeface="Calibri"/>
              </a:rPr>
              <a:t>t </a:t>
            </a:r>
            <a:r>
              <a:rPr b="0" lang="en-US" sz="4400" spc="-1" strike="noStrike">
                <a:solidFill>
                  <a:srgbClr val="000000"/>
                </a:solidFill>
                <a:latin typeface="Calibri"/>
              </a:rPr>
              <a:t>a</a:t>
            </a:r>
            <a:r>
              <a:rPr b="0" lang="en-US" sz="4400" spc="-1" strike="noStrike">
                <a:solidFill>
                  <a:srgbClr val="000000"/>
                </a:solidFill>
                <a:latin typeface="Calibri"/>
              </a:rPr>
              <a:t>n</a:t>
            </a:r>
            <a:r>
              <a:rPr b="0" lang="en-US" sz="4400" spc="-1" strike="noStrike">
                <a:solidFill>
                  <a:srgbClr val="000000"/>
                </a:solidFill>
                <a:latin typeface="Calibri"/>
              </a:rPr>
              <a:t>d </a:t>
            </a:r>
            <a:r>
              <a:rPr b="0" lang="en-US" sz="4400" spc="-1" strike="noStrike">
                <a:solidFill>
                  <a:srgbClr val="000000"/>
                </a:solidFill>
                <a:latin typeface="Calibri"/>
              </a:rPr>
              <a:t>th</a:t>
            </a:r>
            <a:r>
              <a:rPr b="0" lang="en-US" sz="4400" spc="-1" strike="noStrike">
                <a:solidFill>
                  <a:srgbClr val="000000"/>
                </a:solidFill>
                <a:latin typeface="Calibri"/>
              </a:rPr>
              <a:t>e</a:t>
            </a:r>
            <a:br/>
            <a:r>
              <a:rPr b="0" lang="en-US" sz="4400" spc="-1" strike="noStrike">
                <a:solidFill>
                  <a:srgbClr val="000000"/>
                </a:solidFill>
                <a:latin typeface="Calibri"/>
              </a:rPr>
              <a:t>Pr</a:t>
            </a:r>
            <a:r>
              <a:rPr b="0" lang="en-US" sz="4400" spc="-1" strike="noStrike">
                <a:solidFill>
                  <a:srgbClr val="000000"/>
                </a:solidFill>
                <a:latin typeface="Calibri"/>
              </a:rPr>
              <a:t>o</a:t>
            </a:r>
            <a:r>
              <a:rPr b="0" lang="en-US" sz="4400" spc="-1" strike="noStrike">
                <a:solidFill>
                  <a:srgbClr val="000000"/>
                </a:solidFill>
                <a:latin typeface="Calibri"/>
              </a:rPr>
              <a:t>d</a:t>
            </a:r>
            <a:r>
              <a:rPr b="0" lang="en-US" sz="4400" spc="-1" strike="noStrike">
                <a:solidFill>
                  <a:srgbClr val="000000"/>
                </a:solidFill>
                <a:latin typeface="Calibri"/>
              </a:rPr>
              <a:t>u</a:t>
            </a:r>
            <a:r>
              <a:rPr b="0" lang="en-US" sz="4400" spc="-1" strike="noStrike">
                <a:solidFill>
                  <a:srgbClr val="000000"/>
                </a:solidFill>
                <a:latin typeface="Calibri"/>
              </a:rPr>
              <a:t>ct</a:t>
            </a:r>
            <a:r>
              <a:rPr b="0" lang="en-US" sz="4400" spc="-1" strike="noStrike">
                <a:solidFill>
                  <a:srgbClr val="000000"/>
                </a:solidFill>
                <a:latin typeface="Calibri"/>
              </a:rPr>
              <a:t>io</a:t>
            </a:r>
            <a:r>
              <a:rPr b="0" lang="en-US" sz="4400" spc="-1" strike="noStrike">
                <a:solidFill>
                  <a:srgbClr val="000000"/>
                </a:solidFill>
                <a:latin typeface="Calibri"/>
              </a:rPr>
              <a:t>n </a:t>
            </a:r>
            <a:r>
              <a:rPr b="0" lang="en-US" sz="4400" spc="-1" strike="noStrike">
                <a:solidFill>
                  <a:srgbClr val="000000"/>
                </a:solidFill>
                <a:latin typeface="Calibri"/>
              </a:rPr>
              <a:t>P</a:t>
            </a:r>
            <a:r>
              <a:rPr b="0" lang="en-US" sz="4400" spc="-1" strike="noStrike">
                <a:solidFill>
                  <a:srgbClr val="000000"/>
                </a:solidFill>
                <a:latin typeface="Calibri"/>
              </a:rPr>
              <a:t>os</a:t>
            </a:r>
            <a:r>
              <a:rPr b="0" lang="en-US" sz="4400" spc="-1" strike="noStrike">
                <a:solidFill>
                  <a:srgbClr val="000000"/>
                </a:solidFill>
                <a:latin typeface="Calibri"/>
              </a:rPr>
              <a:t>si</a:t>
            </a:r>
            <a:r>
              <a:rPr b="0" lang="en-US" sz="4400" spc="-1" strike="noStrike">
                <a:solidFill>
                  <a:srgbClr val="000000"/>
                </a:solidFill>
                <a:latin typeface="Calibri"/>
              </a:rPr>
              <a:t>bi</a:t>
            </a:r>
            <a:r>
              <a:rPr b="0" lang="en-US" sz="4400" spc="-1" strike="noStrike">
                <a:solidFill>
                  <a:srgbClr val="000000"/>
                </a:solidFill>
                <a:latin typeface="Calibri"/>
              </a:rPr>
              <a:t>lit</a:t>
            </a:r>
            <a:r>
              <a:rPr b="0" lang="en-US" sz="4400" spc="-1" strike="noStrike">
                <a:solidFill>
                  <a:srgbClr val="000000"/>
                </a:solidFill>
                <a:latin typeface="Calibri"/>
              </a:rPr>
              <a:t>ie</a:t>
            </a:r>
            <a:r>
              <a:rPr b="0" lang="en-US" sz="4400" spc="-1" strike="noStrike">
                <a:solidFill>
                  <a:srgbClr val="000000"/>
                </a:solidFill>
                <a:latin typeface="Calibri"/>
              </a:rPr>
              <a:t>s </a:t>
            </a:r>
            <a:r>
              <a:rPr b="0" lang="en-US" sz="4400" spc="-1" strike="noStrike">
                <a:solidFill>
                  <a:srgbClr val="000000"/>
                </a:solidFill>
                <a:latin typeface="Calibri"/>
              </a:rPr>
              <a:t>C</a:t>
            </a:r>
            <a:r>
              <a:rPr b="0" lang="en-US" sz="4400" spc="-1" strike="noStrike">
                <a:solidFill>
                  <a:srgbClr val="000000"/>
                </a:solidFill>
                <a:latin typeface="Calibri"/>
              </a:rPr>
              <a:t>ur</a:t>
            </a:r>
            <a:r>
              <a:rPr b="0" lang="en-US" sz="4400" spc="-1" strike="noStrike">
                <a:solidFill>
                  <a:srgbClr val="000000"/>
                </a:solidFill>
                <a:latin typeface="Calibri"/>
              </a:rPr>
              <a:t>v</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240"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t>
            </a:r>
            <a:r>
              <a:rPr b="1" lang="en-US" sz="3200" spc="-1" strike="noStrike">
                <a:solidFill>
                  <a:srgbClr val="000000"/>
                </a:solidFill>
                <a:latin typeface="Calibri"/>
              </a:rPr>
              <a:t>production possibilities curve</a:t>
            </a:r>
            <a:r>
              <a:rPr b="0" lang="en-US" sz="3200" spc="-1" strike="noStrike">
                <a:solidFill>
                  <a:srgbClr val="000000"/>
                </a:solidFill>
                <a:latin typeface="Calibri"/>
              </a:rPr>
              <a:t> illustrates the principle of opportunity cost for an entire economy.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ability of an economy to produce goods and services is determined by its </a:t>
            </a:r>
            <a:r>
              <a:rPr b="1" lang="en-US" sz="3200" spc="-1" strike="noStrike">
                <a:solidFill>
                  <a:srgbClr val="000000"/>
                </a:solidFill>
                <a:latin typeface="Calibri"/>
              </a:rPr>
              <a:t>factors of production</a:t>
            </a:r>
            <a:r>
              <a:rPr b="0" lang="en-US" sz="3200" spc="-1" strike="noStrike">
                <a:solidFill>
                  <a:srgbClr val="000000"/>
                </a:solidFill>
                <a:latin typeface="Calibri"/>
              </a:rPr>
              <a:t>, including labor, land, and capital.</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41" name="TextShape 3"/>
          <p:cNvSpPr txBox="1"/>
          <p:nvPr/>
        </p:nvSpPr>
        <p:spPr>
          <a:xfrm>
            <a:off x="457200" y="6356520"/>
            <a:ext cx="2133360" cy="364680"/>
          </a:xfrm>
          <a:prstGeom prst="rect">
            <a:avLst/>
          </a:prstGeom>
          <a:noFill/>
          <a:ln>
            <a:noFill/>
          </a:ln>
        </p:spPr>
        <p:txBody>
          <a:bodyPr anchor="ctr">
            <a:noAutofit/>
          </a:bodyPr>
          <a:p>
            <a:pPr>
              <a:lnSpc>
                <a:spcPct val="100000"/>
              </a:lnSpc>
            </a:pPr>
            <a:fld id="{B462A6B8-CD6C-48C4-831D-5B34281F586F}" type="datetime1">
              <a:rPr b="0" lang="en-US" sz="1200" spc="-1" strike="noStrike">
                <a:solidFill>
                  <a:srgbClr val="8b8b8b"/>
                </a:solidFill>
                <a:latin typeface="Calibri"/>
              </a:rPr>
              <a:t>08/24/2020</a:t>
            </a:fld>
            <a:endParaRPr b="0" lang="en-US" sz="1200" spc="-1" strike="noStrike">
              <a:latin typeface="Times New Roman"/>
            </a:endParaRPr>
          </a:p>
        </p:txBody>
      </p:sp>
      <p:sp>
        <p:nvSpPr>
          <p:cNvPr id="242"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a:t>
            </a:r>
            <a:r>
              <a:rPr b="0" lang="en-US" sz="1200" spc="-1" strike="noStrike">
                <a:solidFill>
                  <a:srgbClr val="8b8b8b"/>
                </a:solidFill>
                <a:latin typeface="Calibri"/>
              </a:rPr>
              <a:t>Universi</a:t>
            </a:r>
            <a:r>
              <a:rPr b="0" lang="en-US" sz="1200" spc="-1" strike="noStrike">
                <a:solidFill>
                  <a:srgbClr val="8b8b8b"/>
                </a:solidFill>
                <a:latin typeface="Calibri"/>
              </a:rPr>
              <a:t>ty - J. </a:t>
            </a:r>
            <a:r>
              <a:rPr b="0" lang="en-US" sz="1200" spc="-1" strike="noStrike">
                <a:solidFill>
                  <a:srgbClr val="8b8b8b"/>
                </a:solidFill>
                <a:latin typeface="Calibri"/>
              </a:rPr>
              <a:t>Jung </a:t>
            </a:r>
            <a:r>
              <a:rPr b="0" lang="en-US" sz="1200" spc="-1" strike="noStrike">
                <a:solidFill>
                  <a:srgbClr val="8b8b8b"/>
                </a:solidFill>
                <a:latin typeface="Calibri"/>
              </a:rPr>
              <a:t>and </a:t>
            </a:r>
            <a:r>
              <a:rPr b="0" lang="en-US" sz="1200" spc="-1" strike="noStrike">
                <a:solidFill>
                  <a:srgbClr val="8b8b8b"/>
                </a:solidFill>
                <a:latin typeface="Calibri"/>
              </a:rPr>
              <a:t>Shresth</a:t>
            </a:r>
            <a:r>
              <a:rPr b="0" lang="en-US" sz="1200" spc="-1" strike="noStrike">
                <a:solidFill>
                  <a:srgbClr val="8b8b8b"/>
                </a:solidFill>
                <a:latin typeface="Calibri"/>
              </a:rPr>
              <a:t>a</a:t>
            </a:r>
            <a:endParaRPr b="0" lang="en-US" sz="1200" spc="-1" strike="noStrike">
              <a:latin typeface="Times New Roman"/>
            </a:endParaRPr>
          </a:p>
        </p:txBody>
      </p:sp>
      <p:sp>
        <p:nvSpPr>
          <p:cNvPr id="243"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63CFD50-2DE5-4449-9FF1-6F118D87BBFB}" type="slidenum">
              <a:rPr b="0" lang="en-US" sz="1200" spc="-1" strike="noStrike">
                <a:solidFill>
                  <a:srgbClr val="8b8b8b"/>
                </a:solidFill>
                <a:latin typeface="Calibri"/>
              </a:rPr>
              <a:t>12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en-US" sz="4400" spc="-1" strike="noStrike">
                <a:solidFill>
                  <a:srgbClr val="000000"/>
                </a:solidFill>
                <a:latin typeface="Calibri"/>
              </a:rPr>
              <a:t>1 </a:t>
            </a:r>
            <a:r>
              <a:rPr b="0" lang="en-US" sz="4400" spc="-1" strike="noStrike">
                <a:solidFill>
                  <a:srgbClr val="000000"/>
                </a:solidFill>
                <a:latin typeface="Calibri"/>
              </a:rPr>
              <a:t>O</a:t>
            </a:r>
            <a:r>
              <a:rPr b="0" lang="en-US" sz="4400" spc="-1" strike="noStrike">
                <a:solidFill>
                  <a:srgbClr val="000000"/>
                </a:solidFill>
                <a:latin typeface="Calibri"/>
              </a:rPr>
              <a:t>p</a:t>
            </a:r>
            <a:r>
              <a:rPr b="0" lang="en-US" sz="4400" spc="-1" strike="noStrike">
                <a:solidFill>
                  <a:srgbClr val="000000"/>
                </a:solidFill>
                <a:latin typeface="Calibri"/>
              </a:rPr>
              <a:t>p</a:t>
            </a:r>
            <a:r>
              <a:rPr b="0" lang="en-US" sz="4400" spc="-1" strike="noStrike">
                <a:solidFill>
                  <a:srgbClr val="000000"/>
                </a:solidFill>
                <a:latin typeface="Calibri"/>
              </a:rPr>
              <a:t>or</a:t>
            </a:r>
            <a:r>
              <a:rPr b="0" lang="en-US" sz="4400" spc="-1" strike="noStrike">
                <a:solidFill>
                  <a:srgbClr val="000000"/>
                </a:solidFill>
                <a:latin typeface="Calibri"/>
              </a:rPr>
              <a:t>tu</a:t>
            </a:r>
            <a:r>
              <a:rPr b="0" lang="en-US" sz="4400" spc="-1" strike="noStrike">
                <a:solidFill>
                  <a:srgbClr val="000000"/>
                </a:solidFill>
                <a:latin typeface="Calibri"/>
              </a:rPr>
              <a:t>ni</a:t>
            </a:r>
            <a:r>
              <a:rPr b="0" lang="en-US" sz="4400" spc="-1" strike="noStrike">
                <a:solidFill>
                  <a:srgbClr val="000000"/>
                </a:solidFill>
                <a:latin typeface="Calibri"/>
              </a:rPr>
              <a:t>ty </a:t>
            </a:r>
            <a:r>
              <a:rPr b="0" lang="en-US" sz="4400" spc="-1" strike="noStrike">
                <a:solidFill>
                  <a:srgbClr val="000000"/>
                </a:solidFill>
                <a:latin typeface="Calibri"/>
              </a:rPr>
              <a:t>C</a:t>
            </a:r>
            <a:r>
              <a:rPr b="0" lang="en-US" sz="4400" spc="-1" strike="noStrike">
                <a:solidFill>
                  <a:srgbClr val="000000"/>
                </a:solidFill>
                <a:latin typeface="Calibri"/>
              </a:rPr>
              <a:t>os</a:t>
            </a:r>
            <a:r>
              <a:rPr b="0" lang="en-US" sz="4400" spc="-1" strike="noStrike">
                <a:solidFill>
                  <a:srgbClr val="000000"/>
                </a:solidFill>
                <a:latin typeface="Calibri"/>
              </a:rPr>
              <a:t>t </a:t>
            </a:r>
            <a:r>
              <a:rPr b="0" lang="en-US" sz="4400" spc="-1" strike="noStrike">
                <a:solidFill>
                  <a:srgbClr val="000000"/>
                </a:solidFill>
                <a:latin typeface="Calibri"/>
              </a:rPr>
              <a:t>a</a:t>
            </a:r>
            <a:r>
              <a:rPr b="0" lang="en-US" sz="4400" spc="-1" strike="noStrike">
                <a:solidFill>
                  <a:srgbClr val="000000"/>
                </a:solidFill>
                <a:latin typeface="Calibri"/>
              </a:rPr>
              <a:t>n</a:t>
            </a:r>
            <a:r>
              <a:rPr b="0" lang="en-US" sz="4400" spc="-1" strike="noStrike">
                <a:solidFill>
                  <a:srgbClr val="000000"/>
                </a:solidFill>
                <a:latin typeface="Calibri"/>
              </a:rPr>
              <a:t>d </a:t>
            </a:r>
            <a:r>
              <a:rPr b="0" lang="en-US" sz="4400" spc="-1" strike="noStrike">
                <a:solidFill>
                  <a:srgbClr val="000000"/>
                </a:solidFill>
                <a:latin typeface="Calibri"/>
              </a:rPr>
              <a:t>th</a:t>
            </a:r>
            <a:r>
              <a:rPr b="0" lang="en-US" sz="4400" spc="-1" strike="noStrike">
                <a:solidFill>
                  <a:srgbClr val="000000"/>
                </a:solidFill>
                <a:latin typeface="Calibri"/>
              </a:rPr>
              <a:t>e</a:t>
            </a:r>
            <a:br/>
            <a:r>
              <a:rPr b="0" lang="en-US" sz="4400" spc="-1" strike="noStrike">
                <a:solidFill>
                  <a:srgbClr val="000000"/>
                </a:solidFill>
                <a:latin typeface="Calibri"/>
              </a:rPr>
              <a:t>Pr</a:t>
            </a:r>
            <a:r>
              <a:rPr b="0" lang="en-US" sz="4400" spc="-1" strike="noStrike">
                <a:solidFill>
                  <a:srgbClr val="000000"/>
                </a:solidFill>
                <a:latin typeface="Calibri"/>
              </a:rPr>
              <a:t>o</a:t>
            </a:r>
            <a:r>
              <a:rPr b="0" lang="en-US" sz="4400" spc="-1" strike="noStrike">
                <a:solidFill>
                  <a:srgbClr val="000000"/>
                </a:solidFill>
                <a:latin typeface="Calibri"/>
              </a:rPr>
              <a:t>d</a:t>
            </a:r>
            <a:r>
              <a:rPr b="0" lang="en-US" sz="4400" spc="-1" strike="noStrike">
                <a:solidFill>
                  <a:srgbClr val="000000"/>
                </a:solidFill>
                <a:latin typeface="Calibri"/>
              </a:rPr>
              <a:t>u</a:t>
            </a:r>
            <a:r>
              <a:rPr b="0" lang="en-US" sz="4400" spc="-1" strike="noStrike">
                <a:solidFill>
                  <a:srgbClr val="000000"/>
                </a:solidFill>
                <a:latin typeface="Calibri"/>
              </a:rPr>
              <a:t>ct</a:t>
            </a:r>
            <a:r>
              <a:rPr b="0" lang="en-US" sz="4400" spc="-1" strike="noStrike">
                <a:solidFill>
                  <a:srgbClr val="000000"/>
                </a:solidFill>
                <a:latin typeface="Calibri"/>
              </a:rPr>
              <a:t>io</a:t>
            </a:r>
            <a:r>
              <a:rPr b="0" lang="en-US" sz="4400" spc="-1" strike="noStrike">
                <a:solidFill>
                  <a:srgbClr val="000000"/>
                </a:solidFill>
                <a:latin typeface="Calibri"/>
              </a:rPr>
              <a:t>n </a:t>
            </a:r>
            <a:r>
              <a:rPr b="0" lang="en-US" sz="4400" spc="-1" strike="noStrike">
                <a:solidFill>
                  <a:srgbClr val="000000"/>
                </a:solidFill>
                <a:latin typeface="Calibri"/>
              </a:rPr>
              <a:t>P</a:t>
            </a:r>
            <a:r>
              <a:rPr b="0" lang="en-US" sz="4400" spc="-1" strike="noStrike">
                <a:solidFill>
                  <a:srgbClr val="000000"/>
                </a:solidFill>
                <a:latin typeface="Calibri"/>
              </a:rPr>
              <a:t>os</a:t>
            </a:r>
            <a:r>
              <a:rPr b="0" lang="en-US" sz="4400" spc="-1" strike="noStrike">
                <a:solidFill>
                  <a:srgbClr val="000000"/>
                </a:solidFill>
                <a:latin typeface="Calibri"/>
              </a:rPr>
              <a:t>si</a:t>
            </a:r>
            <a:r>
              <a:rPr b="0" lang="en-US" sz="4400" spc="-1" strike="noStrike">
                <a:solidFill>
                  <a:srgbClr val="000000"/>
                </a:solidFill>
                <a:latin typeface="Calibri"/>
              </a:rPr>
              <a:t>bi</a:t>
            </a:r>
            <a:r>
              <a:rPr b="0" lang="en-US" sz="4400" spc="-1" strike="noStrike">
                <a:solidFill>
                  <a:srgbClr val="000000"/>
                </a:solidFill>
                <a:latin typeface="Calibri"/>
              </a:rPr>
              <a:t>lit</a:t>
            </a:r>
            <a:r>
              <a:rPr b="0" lang="en-US" sz="4400" spc="-1" strike="noStrike">
                <a:solidFill>
                  <a:srgbClr val="000000"/>
                </a:solidFill>
                <a:latin typeface="Calibri"/>
              </a:rPr>
              <a:t>ie</a:t>
            </a:r>
            <a:r>
              <a:rPr b="0" lang="en-US" sz="4400" spc="-1" strike="noStrike">
                <a:solidFill>
                  <a:srgbClr val="000000"/>
                </a:solidFill>
                <a:latin typeface="Calibri"/>
              </a:rPr>
              <a:t>s </a:t>
            </a:r>
            <a:r>
              <a:rPr b="0" lang="en-US" sz="4400" spc="-1" strike="noStrike">
                <a:solidFill>
                  <a:srgbClr val="000000"/>
                </a:solidFill>
                <a:latin typeface="Calibri"/>
              </a:rPr>
              <a:t>C</a:t>
            </a:r>
            <a:r>
              <a:rPr b="0" lang="en-US" sz="4400" spc="-1" strike="noStrike">
                <a:solidFill>
                  <a:srgbClr val="000000"/>
                </a:solidFill>
                <a:latin typeface="Calibri"/>
              </a:rPr>
              <a:t>ur</a:t>
            </a:r>
            <a:r>
              <a:rPr b="0" lang="en-US" sz="4400" spc="-1" strike="noStrike">
                <a:solidFill>
                  <a:srgbClr val="000000"/>
                </a:solidFill>
                <a:latin typeface="Calibri"/>
              </a:rPr>
              <a:t>v</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245" name="TextShape 2"/>
          <p:cNvSpPr txBox="1"/>
          <p:nvPr/>
        </p:nvSpPr>
        <p:spPr>
          <a:xfrm>
            <a:off x="5105520" y="1600200"/>
            <a:ext cx="3580920" cy="4525560"/>
          </a:xfrm>
          <a:prstGeom prst="rect">
            <a:avLst/>
          </a:prstGeom>
          <a:noFill/>
          <a:ln>
            <a:noFill/>
          </a:ln>
        </p:spPr>
        <p:txBody>
          <a:bodyPr>
            <a:normAutofit fontScale="45000"/>
          </a:bodyPr>
          <a:p>
            <a:pPr marL="343080" indent="-342720">
              <a:lnSpc>
                <a:spcPct val="100000"/>
              </a:lnSpc>
              <a:spcBef>
                <a:spcPts val="2401"/>
              </a:spcBef>
              <a:buClr>
                <a:srgbClr val="000000"/>
              </a:buClr>
              <a:buSzPct val="75000"/>
              <a:buFont typeface="Arial"/>
              <a:buChar char="•"/>
            </a:pPr>
            <a:r>
              <a:rPr b="0" lang="en-US" sz="3200" spc="-1" strike="noStrike">
                <a:solidFill>
                  <a:srgbClr val="000000"/>
                </a:solidFill>
                <a:latin typeface="Calibri"/>
              </a:rPr>
              <a:t>The shaded area shows all the possible combinations of the two goods that can be produced.</a:t>
            </a:r>
            <a:endParaRPr b="0" lang="en-US" sz="3200" spc="-1" strike="noStrike">
              <a:solidFill>
                <a:srgbClr val="000000"/>
              </a:solidFill>
              <a:latin typeface="Calibri"/>
            </a:endParaRPr>
          </a:p>
          <a:p>
            <a:pPr marL="343080" indent="-342720">
              <a:lnSpc>
                <a:spcPct val="100000"/>
              </a:lnSpc>
              <a:spcBef>
                <a:spcPts val="2401"/>
              </a:spcBef>
              <a:buClr>
                <a:srgbClr val="000000"/>
              </a:buClr>
              <a:buSzPct val="75000"/>
              <a:buFont typeface="Arial"/>
              <a:buChar char="•"/>
            </a:pPr>
            <a:r>
              <a:rPr b="0" lang="en-US" sz="3200" spc="-1" strike="noStrike">
                <a:solidFill>
                  <a:srgbClr val="000000"/>
                </a:solidFill>
                <a:latin typeface="Calibri"/>
              </a:rPr>
              <a:t>Only points </a:t>
            </a:r>
            <a:r>
              <a:rPr b="0" i="1" lang="en-US" sz="3200" spc="-1" strike="noStrike">
                <a:solidFill>
                  <a:srgbClr val="000000"/>
                </a:solidFill>
                <a:latin typeface="Calibri"/>
              </a:rPr>
              <a:t>on</a:t>
            </a:r>
            <a:r>
              <a:rPr b="0" lang="en-US" sz="3200" spc="-1" strike="noStrike">
                <a:solidFill>
                  <a:srgbClr val="000000"/>
                </a:solidFill>
                <a:latin typeface="Calibri"/>
              </a:rPr>
              <a:t> the curve show the combinations that </a:t>
            </a:r>
            <a:r>
              <a:rPr b="0" i="1" lang="en-US" sz="3200" spc="-1" strike="noStrike">
                <a:solidFill>
                  <a:srgbClr val="000000"/>
                </a:solidFill>
                <a:latin typeface="Calibri"/>
              </a:rPr>
              <a:t>fully</a:t>
            </a:r>
            <a:r>
              <a:rPr b="0" lang="en-US" sz="3200" spc="-1" strike="noStrike">
                <a:solidFill>
                  <a:srgbClr val="000000"/>
                </a:solidFill>
                <a:latin typeface="Calibri"/>
              </a:rPr>
              <a:t> employ the economy’s resources.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46" name="TextShape 3"/>
          <p:cNvSpPr txBox="1"/>
          <p:nvPr/>
        </p:nvSpPr>
        <p:spPr>
          <a:xfrm>
            <a:off x="457200" y="6356520"/>
            <a:ext cx="2133360" cy="364680"/>
          </a:xfrm>
          <a:prstGeom prst="rect">
            <a:avLst/>
          </a:prstGeom>
          <a:noFill/>
          <a:ln>
            <a:noFill/>
          </a:ln>
        </p:spPr>
        <p:txBody>
          <a:bodyPr anchor="ctr">
            <a:noAutofit/>
          </a:bodyPr>
          <a:p>
            <a:pPr>
              <a:lnSpc>
                <a:spcPct val="100000"/>
              </a:lnSpc>
            </a:pPr>
            <a:fld id="{3D20CDD0-2D70-4ABA-9F42-C346972C2329}" type="datetime1">
              <a:rPr b="0" lang="en-US" sz="1200" spc="-1" strike="noStrike">
                <a:solidFill>
                  <a:srgbClr val="8b8b8b"/>
                </a:solidFill>
                <a:latin typeface="Calibri"/>
              </a:rPr>
              <a:t>08/24/2020</a:t>
            </a:fld>
            <a:endParaRPr b="0" lang="en-US" sz="1200" spc="-1" strike="noStrike">
              <a:latin typeface="Times New Roman"/>
            </a:endParaRPr>
          </a:p>
        </p:txBody>
      </p:sp>
      <p:sp>
        <p:nvSpPr>
          <p:cNvPr id="247"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a:t>
            </a:r>
            <a:r>
              <a:rPr b="0" lang="en-US" sz="1200" spc="-1" strike="noStrike">
                <a:solidFill>
                  <a:srgbClr val="8b8b8b"/>
                </a:solidFill>
                <a:latin typeface="Calibri"/>
              </a:rPr>
              <a:t>Shrestha</a:t>
            </a:r>
            <a:endParaRPr b="0" lang="en-US" sz="1200" spc="-1" strike="noStrike">
              <a:latin typeface="Times New Roman"/>
            </a:endParaRPr>
          </a:p>
        </p:txBody>
      </p:sp>
      <p:sp>
        <p:nvSpPr>
          <p:cNvPr id="248"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DF9457B-141D-4A68-9D7B-AF366E5D0741}" type="slidenum">
              <a:rPr b="0" lang="en-US" sz="1200" spc="-1" strike="noStrike">
                <a:solidFill>
                  <a:srgbClr val="8b8b8b"/>
                </a:solidFill>
                <a:latin typeface="Calibri"/>
              </a:rPr>
              <a:t>13</a:t>
            </a:fld>
            <a:endParaRPr b="0" lang="en-US" sz="1200" spc="-1" strike="noStrike">
              <a:latin typeface="Times New Roman"/>
            </a:endParaRPr>
          </a:p>
        </p:txBody>
      </p:sp>
      <p:pic>
        <p:nvPicPr>
          <p:cNvPr id="249" name="Picture 4" descr="fig2_1_slide5_6"/>
          <p:cNvPicPr/>
          <p:nvPr/>
        </p:nvPicPr>
        <p:blipFill>
          <a:blip r:embed="rId1"/>
          <a:stretch/>
        </p:blipFill>
        <p:spPr>
          <a:xfrm>
            <a:off x="762120" y="1828800"/>
            <a:ext cx="3723840" cy="3428640"/>
          </a:xfrm>
          <a:prstGeom prst="rect">
            <a:avLst/>
          </a:prstGeom>
          <a:ln>
            <a:noFill/>
          </a:ln>
        </p:spPr>
      </p:pic>
      <p:pic>
        <p:nvPicPr>
          <p:cNvPr id="250" name="Picture 6" descr="fig2_1_slide5_5"/>
          <p:cNvPicPr/>
          <p:nvPr/>
        </p:nvPicPr>
        <p:blipFill>
          <a:blip r:embed="rId2"/>
          <a:stretch/>
        </p:blipFill>
        <p:spPr>
          <a:xfrm>
            <a:off x="762120" y="1828800"/>
            <a:ext cx="3723840" cy="3428640"/>
          </a:xfrm>
          <a:prstGeom prst="rect">
            <a:avLst/>
          </a:prstGeom>
          <a:ln>
            <a:noFill/>
          </a:ln>
        </p:spPr>
      </p:pic>
      <p:pic>
        <p:nvPicPr>
          <p:cNvPr id="251" name="Picture 7" descr="fig2_1_slide5_4"/>
          <p:cNvPicPr/>
          <p:nvPr/>
        </p:nvPicPr>
        <p:blipFill>
          <a:blip r:embed="rId3"/>
          <a:stretch/>
        </p:blipFill>
        <p:spPr>
          <a:xfrm>
            <a:off x="762120" y="1828800"/>
            <a:ext cx="3723840" cy="3428640"/>
          </a:xfrm>
          <a:prstGeom prst="rect">
            <a:avLst/>
          </a:prstGeom>
          <a:ln>
            <a:noFill/>
          </a:ln>
        </p:spPr>
      </p:pic>
      <p:pic>
        <p:nvPicPr>
          <p:cNvPr id="252" name="Picture 8" descr="fig2_1_slide5_3"/>
          <p:cNvPicPr/>
          <p:nvPr/>
        </p:nvPicPr>
        <p:blipFill>
          <a:blip r:embed="rId4"/>
          <a:stretch/>
        </p:blipFill>
        <p:spPr>
          <a:xfrm>
            <a:off x="762120" y="1828800"/>
            <a:ext cx="3723840" cy="3428640"/>
          </a:xfrm>
          <a:prstGeom prst="rect">
            <a:avLst/>
          </a:prstGeom>
          <a:ln>
            <a:noFill/>
          </a:ln>
        </p:spPr>
      </p:pic>
      <p:pic>
        <p:nvPicPr>
          <p:cNvPr id="253" name="Picture 9" descr="fig2_1_slide5_2"/>
          <p:cNvPicPr/>
          <p:nvPr/>
        </p:nvPicPr>
        <p:blipFill>
          <a:blip r:embed="rId5"/>
          <a:stretch/>
        </p:blipFill>
        <p:spPr>
          <a:xfrm>
            <a:off x="762120" y="1828800"/>
            <a:ext cx="3723840" cy="3428640"/>
          </a:xfrm>
          <a:prstGeom prst="rect">
            <a:avLst/>
          </a:prstGeom>
          <a:ln>
            <a:noFill/>
          </a:ln>
        </p:spPr>
      </p:pic>
      <p:pic>
        <p:nvPicPr>
          <p:cNvPr id="254" name="Picture 10" descr="fig2_1_slide5_1"/>
          <p:cNvPicPr/>
          <p:nvPr/>
        </p:nvPicPr>
        <p:blipFill>
          <a:blip r:embed="rId6"/>
          <a:stretch/>
        </p:blipFill>
        <p:spPr>
          <a:xfrm>
            <a:off x="762120" y="1828800"/>
            <a:ext cx="3723840" cy="342864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4" presetSubtype="32">
                                  <p:stCondLst>
                                    <p:cond delay="0"/>
                                  </p:stCondLst>
                                  <p:childTnLst>
                                    <p:set>
                                      <p:cBhvr>
                                        <p:cTn id="6" dur="1" fill="hold">
                                          <p:stCondLst>
                                            <p:cond delay="0"/>
                                          </p:stCondLst>
                                        </p:cTn>
                                        <p:tgtEl>
                                          <p:spTgt spid="249"/>
                                        </p:tgtEl>
                                        <p:attrNameLst>
                                          <p:attrName>style.visibility</p:attrName>
                                        </p:attrNameLst>
                                      </p:cBhvr>
                                      <p:to>
                                        <p:strVal val="visible"/>
                                      </p:to>
                                    </p:set>
                                    <p:animEffect filter="box(out)" transition="in">
                                      <p:cBhvr additive="repl">
                                        <p:cTn id="7" dur="500"/>
                                        <p:tgtEl>
                                          <p:spTgt spid="249"/>
                                        </p:tgtEl>
                                      </p:cBhvr>
                                    </p:animEffect>
                                  </p:childTnLst>
                                </p:cTn>
                              </p:par>
                            </p:childTnLst>
                          </p:cTn>
                        </p:par>
                        <p:par>
                          <p:cTn id="8" fill="hold">
                            <p:stCondLst>
                              <p:cond delay="500"/>
                            </p:stCondLst>
                            <p:childTnLst>
                              <p:par>
                                <p:cTn id="9" nodeType="afterEffect" fill="hold" presetClass="entr" presetID="4" presetSubtype="32">
                                  <p:stCondLst>
                                    <p:cond delay="0"/>
                                  </p:stCondLst>
                                  <p:childTnLst>
                                    <p:set>
                                      <p:cBhvr>
                                        <p:cTn id="10" dur="1" fill="hold">
                                          <p:stCondLst>
                                            <p:cond delay="0"/>
                                          </p:stCondLst>
                                        </p:cTn>
                                        <p:tgtEl>
                                          <p:spTgt spid="250"/>
                                        </p:tgtEl>
                                        <p:attrNameLst>
                                          <p:attrName>style.visibility</p:attrName>
                                        </p:attrNameLst>
                                      </p:cBhvr>
                                      <p:to>
                                        <p:strVal val="visible"/>
                                      </p:to>
                                    </p:set>
                                    <p:animEffect filter="box(out)" transition="in">
                                      <p:cBhvr additive="repl">
                                        <p:cTn id="11" dur="1000"/>
                                        <p:tgtEl>
                                          <p:spTgt spid="250"/>
                                        </p:tgtEl>
                                      </p:cBhvr>
                                    </p:animEffect>
                                  </p:childTnLst>
                                </p:cTn>
                              </p:par>
                            </p:childTnLst>
                          </p:cTn>
                        </p:par>
                        <p:par>
                          <p:cTn id="12" fill="hold">
                            <p:stCondLst>
                              <p:cond delay="1500"/>
                            </p:stCondLst>
                            <p:childTnLst>
                              <p:par>
                                <p:cTn id="13" nodeType="afterEffect" fill="hold" presetClass="entr" presetID="4" presetSubtype="32">
                                  <p:stCondLst>
                                    <p:cond delay="0"/>
                                  </p:stCondLst>
                                  <p:childTnLst>
                                    <p:set>
                                      <p:cBhvr>
                                        <p:cTn id="14" dur="1" fill="hold">
                                          <p:stCondLst>
                                            <p:cond delay="0"/>
                                          </p:stCondLst>
                                        </p:cTn>
                                        <p:tgtEl>
                                          <p:spTgt spid="251"/>
                                        </p:tgtEl>
                                        <p:attrNameLst>
                                          <p:attrName>style.visibility</p:attrName>
                                        </p:attrNameLst>
                                      </p:cBhvr>
                                      <p:to>
                                        <p:strVal val="visible"/>
                                      </p:to>
                                    </p:set>
                                    <p:animEffect filter="box(out)" transition="in">
                                      <p:cBhvr additive="repl">
                                        <p:cTn id="15" dur="1000"/>
                                        <p:tgtEl>
                                          <p:spTgt spid="251"/>
                                        </p:tgtEl>
                                      </p:cBhvr>
                                    </p:animEffect>
                                  </p:childTnLst>
                                </p:cTn>
                              </p:par>
                            </p:childTnLst>
                          </p:cTn>
                        </p:par>
                        <p:par>
                          <p:cTn id="16" fill="hold">
                            <p:stCondLst>
                              <p:cond delay="2500"/>
                            </p:stCondLst>
                            <p:childTnLst>
                              <p:par>
                                <p:cTn id="17" nodeType="afterEffect" fill="hold" presetClass="entr" presetID="4" presetSubtype="32">
                                  <p:stCondLst>
                                    <p:cond delay="0"/>
                                  </p:stCondLst>
                                  <p:childTnLst>
                                    <p:set>
                                      <p:cBhvr>
                                        <p:cTn id="18" dur="1" fill="hold">
                                          <p:stCondLst>
                                            <p:cond delay="0"/>
                                          </p:stCondLst>
                                        </p:cTn>
                                        <p:tgtEl>
                                          <p:spTgt spid="252"/>
                                        </p:tgtEl>
                                        <p:attrNameLst>
                                          <p:attrName>style.visibility</p:attrName>
                                        </p:attrNameLst>
                                      </p:cBhvr>
                                      <p:to>
                                        <p:strVal val="visible"/>
                                      </p:to>
                                    </p:set>
                                    <p:animEffect filter="box(out)" transition="in">
                                      <p:cBhvr additive="repl">
                                        <p:cTn id="19" dur="1000"/>
                                        <p:tgtEl>
                                          <p:spTgt spid="252"/>
                                        </p:tgtEl>
                                      </p:cBhvr>
                                    </p:animEffect>
                                  </p:childTnLst>
                                </p:cTn>
                              </p:par>
                            </p:childTnLst>
                          </p:cTn>
                        </p:par>
                        <p:par>
                          <p:cTn id="20" fill="hold">
                            <p:stCondLst>
                              <p:cond delay="3500"/>
                            </p:stCondLst>
                            <p:childTnLst>
                              <p:par>
                                <p:cTn id="21" nodeType="afterEffect" fill="hold" presetClass="entr" presetID="4" presetSubtype="32">
                                  <p:stCondLst>
                                    <p:cond delay="0"/>
                                  </p:stCondLst>
                                  <p:childTnLst>
                                    <p:set>
                                      <p:cBhvr>
                                        <p:cTn id="22" dur="1" fill="hold">
                                          <p:stCondLst>
                                            <p:cond delay="0"/>
                                          </p:stCondLst>
                                        </p:cTn>
                                        <p:tgtEl>
                                          <p:spTgt spid="253"/>
                                        </p:tgtEl>
                                        <p:attrNameLst>
                                          <p:attrName>style.visibility</p:attrName>
                                        </p:attrNameLst>
                                      </p:cBhvr>
                                      <p:to>
                                        <p:strVal val="visible"/>
                                      </p:to>
                                    </p:set>
                                    <p:animEffect filter="box(out)" transition="in">
                                      <p:cBhvr additive="repl">
                                        <p:cTn id="23" dur="1000"/>
                                        <p:tgtEl>
                                          <p:spTgt spid="253"/>
                                        </p:tgtEl>
                                      </p:cBhvr>
                                    </p:animEffect>
                                  </p:childTnLst>
                                </p:cTn>
                              </p:par>
                            </p:childTnLst>
                          </p:cTn>
                        </p:par>
                        <p:par>
                          <p:cTn id="24" fill="hold">
                            <p:stCondLst>
                              <p:cond delay="4500"/>
                            </p:stCondLst>
                            <p:childTnLst>
                              <p:par>
                                <p:cTn id="25" nodeType="afterEffect" fill="hold" presetClass="entr" presetID="4" presetSubtype="32">
                                  <p:stCondLst>
                                    <p:cond delay="0"/>
                                  </p:stCondLst>
                                  <p:childTnLst>
                                    <p:set>
                                      <p:cBhvr>
                                        <p:cTn id="26" dur="1" fill="hold">
                                          <p:stCondLst>
                                            <p:cond delay="0"/>
                                          </p:stCondLst>
                                        </p:cTn>
                                        <p:tgtEl>
                                          <p:spTgt spid="254"/>
                                        </p:tgtEl>
                                        <p:attrNameLst>
                                          <p:attrName>style.visibility</p:attrName>
                                        </p:attrNameLst>
                                      </p:cBhvr>
                                      <p:to>
                                        <p:strVal val="visible"/>
                                      </p:to>
                                    </p:set>
                                    <p:animEffect filter="box(out)" transition="in">
                                      <p:cBhvr additive="repl">
                                        <p:cTn id="27"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en-US" sz="4400" spc="-1" strike="noStrike">
                <a:solidFill>
                  <a:srgbClr val="000000"/>
                </a:solidFill>
                <a:latin typeface="Calibri"/>
              </a:rPr>
              <a:t>1 Opportunity Cost and the</a:t>
            </a:r>
            <a:br/>
            <a:r>
              <a:rPr b="0" lang="en-US" sz="4400" spc="-1" strike="noStrike">
                <a:solidFill>
                  <a:srgbClr val="000000"/>
                </a:solidFill>
                <a:latin typeface="Calibri"/>
              </a:rPr>
              <a:t>Production Possibilities </a:t>
            </a:r>
            <a:r>
              <a:rPr b="0" lang="en-US" sz="4400" spc="-1" strike="noStrike">
                <a:solidFill>
                  <a:srgbClr val="000000"/>
                </a:solidFill>
                <a:latin typeface="Calibri"/>
              </a:rPr>
              <a:t>Curve</a:t>
            </a:r>
            <a:endParaRPr b="0" lang="en-US" sz="4400" spc="-1" strike="noStrike">
              <a:solidFill>
                <a:srgbClr val="000000"/>
              </a:solidFill>
              <a:latin typeface="Calibri"/>
            </a:endParaRPr>
          </a:p>
        </p:txBody>
      </p:sp>
      <p:sp>
        <p:nvSpPr>
          <p:cNvPr id="256" name="TextShape 2"/>
          <p:cNvSpPr txBox="1"/>
          <p:nvPr/>
        </p:nvSpPr>
        <p:spPr>
          <a:xfrm>
            <a:off x="4952880" y="1600200"/>
            <a:ext cx="3733560" cy="4525560"/>
          </a:xfrm>
          <a:prstGeom prst="rect">
            <a:avLst/>
          </a:prstGeom>
          <a:noFill/>
          <a:ln>
            <a:noFill/>
          </a:ln>
        </p:spPr>
        <p:txBody>
          <a:bodyPr>
            <a:noAutofit/>
          </a:bodyPr>
          <a:p>
            <a:pPr marL="455760" indent="-455400">
              <a:lnSpc>
                <a:spcPct val="100000"/>
              </a:lnSpc>
              <a:spcBef>
                <a:spcPts val="479"/>
              </a:spcBef>
              <a:buClr>
                <a:srgbClr val="000000"/>
              </a:buClr>
              <a:buFont typeface="Arial"/>
              <a:buChar char="•"/>
            </a:pPr>
            <a:r>
              <a:rPr b="0" lang="en-US" sz="2400" spc="-1" strike="noStrike">
                <a:solidFill>
                  <a:srgbClr val="000000"/>
                </a:solidFill>
                <a:latin typeface="Calibri"/>
              </a:rPr>
              <a:t>As we move downward along the curve, we must sacrifice </a:t>
            </a:r>
            <a:r>
              <a:rPr b="1" lang="en-US" sz="2400" spc="-1" strike="noStrike">
                <a:solidFill>
                  <a:srgbClr val="000000"/>
                </a:solidFill>
                <a:latin typeface="Calibri"/>
              </a:rPr>
              <a:t>more and more</a:t>
            </a:r>
            <a:r>
              <a:rPr b="0" lang="en-US" sz="2400" spc="-1" strike="noStrike">
                <a:solidFill>
                  <a:srgbClr val="000000"/>
                </a:solidFill>
                <a:latin typeface="Calibri"/>
              </a:rPr>
              <a:t> manufactured goods to get the same 10-ton increase in agricultural goods.</a:t>
            </a:r>
            <a:endParaRPr b="0" lang="en-US" sz="2400" spc="-1" strike="noStrike">
              <a:solidFill>
                <a:srgbClr val="000000"/>
              </a:solidFill>
              <a:latin typeface="Calibri"/>
            </a:endParaRPr>
          </a:p>
          <a:p>
            <a:pPr marL="455760" indent="-455400">
              <a:lnSpc>
                <a:spcPct val="100000"/>
              </a:lnSpc>
              <a:spcBef>
                <a:spcPts val="479"/>
              </a:spcBef>
              <a:buClr>
                <a:srgbClr val="000000"/>
              </a:buClr>
              <a:buFont typeface="Arial"/>
              <a:buChar char="•"/>
            </a:pPr>
            <a:r>
              <a:rPr b="0" lang="en-US" sz="2400" spc="-1" strike="noStrike">
                <a:solidFill>
                  <a:srgbClr val="000000"/>
                </a:solidFill>
                <a:latin typeface="Calibri"/>
              </a:rPr>
              <a:t>The curve is bowed outwards because resources are not perfectly adaptable for the production of both goods. </a:t>
            </a:r>
            <a:endParaRPr b="0" lang="en-US" sz="2400" spc="-1" strike="noStrike">
              <a:solidFill>
                <a:srgbClr val="000000"/>
              </a:solidFill>
              <a:latin typeface="Calibri"/>
            </a:endParaRPr>
          </a:p>
        </p:txBody>
      </p:sp>
      <p:sp>
        <p:nvSpPr>
          <p:cNvPr id="257" name="TextShape 3"/>
          <p:cNvSpPr txBox="1"/>
          <p:nvPr/>
        </p:nvSpPr>
        <p:spPr>
          <a:xfrm>
            <a:off x="457200" y="6356520"/>
            <a:ext cx="2133360" cy="364680"/>
          </a:xfrm>
          <a:prstGeom prst="rect">
            <a:avLst/>
          </a:prstGeom>
          <a:noFill/>
          <a:ln>
            <a:noFill/>
          </a:ln>
        </p:spPr>
        <p:txBody>
          <a:bodyPr anchor="ctr">
            <a:noAutofit/>
          </a:bodyPr>
          <a:p>
            <a:pPr>
              <a:lnSpc>
                <a:spcPct val="100000"/>
              </a:lnSpc>
            </a:pPr>
            <a:fld id="{50D88EE6-B624-4FCC-896B-91C16F5869A5}" type="datetime1">
              <a:rPr b="0" lang="en-US" sz="1200" spc="-1" strike="noStrike">
                <a:solidFill>
                  <a:srgbClr val="8b8b8b"/>
                </a:solidFill>
                <a:latin typeface="Calibri"/>
              </a:rPr>
              <a:t>08/24/2020</a:t>
            </a:fld>
            <a:endParaRPr b="0" lang="en-US" sz="1200" spc="-1" strike="noStrike">
              <a:latin typeface="Times New Roman"/>
            </a:endParaRPr>
          </a:p>
        </p:txBody>
      </p:sp>
      <p:sp>
        <p:nvSpPr>
          <p:cNvPr id="258"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25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2369FA36-CEE8-4393-8446-9200EEE82522}" type="slidenum">
              <a:rPr b="0" lang="en-US" sz="1200" spc="-1" strike="noStrike">
                <a:solidFill>
                  <a:srgbClr val="8b8b8b"/>
                </a:solidFill>
                <a:latin typeface="Calibri"/>
              </a:rPr>
              <a:t>14</a:t>
            </a:fld>
            <a:endParaRPr b="0" lang="en-US" sz="1200" spc="-1" strike="noStrike">
              <a:latin typeface="Times New Roman"/>
            </a:endParaRPr>
          </a:p>
        </p:txBody>
      </p:sp>
      <p:pic>
        <p:nvPicPr>
          <p:cNvPr id="260" name="Picture 4" descr="fig2_1_slide6_6"/>
          <p:cNvPicPr/>
          <p:nvPr/>
        </p:nvPicPr>
        <p:blipFill>
          <a:blip r:embed="rId1"/>
          <a:stretch/>
        </p:blipFill>
        <p:spPr>
          <a:xfrm>
            <a:off x="1000080" y="1905120"/>
            <a:ext cx="3723840" cy="3428640"/>
          </a:xfrm>
          <a:prstGeom prst="rect">
            <a:avLst/>
          </a:prstGeom>
          <a:ln>
            <a:noFill/>
          </a:ln>
        </p:spPr>
      </p:pic>
      <p:pic>
        <p:nvPicPr>
          <p:cNvPr id="261" name="Picture 5" descr="fig2_1_slide6_5"/>
          <p:cNvPicPr/>
          <p:nvPr/>
        </p:nvPicPr>
        <p:blipFill>
          <a:blip r:embed="rId2"/>
          <a:stretch/>
        </p:blipFill>
        <p:spPr>
          <a:xfrm>
            <a:off x="1000080" y="1905120"/>
            <a:ext cx="3723840" cy="3428640"/>
          </a:xfrm>
          <a:prstGeom prst="rect">
            <a:avLst/>
          </a:prstGeom>
          <a:ln>
            <a:noFill/>
          </a:ln>
        </p:spPr>
      </p:pic>
      <p:pic>
        <p:nvPicPr>
          <p:cNvPr id="262" name="Picture 7" descr="fig2_1_slide6_4"/>
          <p:cNvPicPr/>
          <p:nvPr/>
        </p:nvPicPr>
        <p:blipFill>
          <a:blip r:embed="rId3"/>
          <a:stretch/>
        </p:blipFill>
        <p:spPr>
          <a:xfrm>
            <a:off x="1000080" y="1905120"/>
            <a:ext cx="3723840" cy="3428640"/>
          </a:xfrm>
          <a:prstGeom prst="rect">
            <a:avLst/>
          </a:prstGeom>
          <a:ln>
            <a:noFill/>
          </a:ln>
        </p:spPr>
      </p:pic>
      <p:pic>
        <p:nvPicPr>
          <p:cNvPr id="263" name="Picture 8" descr="fig2_1_slide6_3"/>
          <p:cNvPicPr/>
          <p:nvPr/>
        </p:nvPicPr>
        <p:blipFill>
          <a:blip r:embed="rId4"/>
          <a:stretch/>
        </p:blipFill>
        <p:spPr>
          <a:xfrm>
            <a:off x="1000080" y="1905120"/>
            <a:ext cx="3723840" cy="3428640"/>
          </a:xfrm>
          <a:prstGeom prst="rect">
            <a:avLst/>
          </a:prstGeom>
          <a:ln>
            <a:noFill/>
          </a:ln>
        </p:spPr>
      </p:pic>
      <p:pic>
        <p:nvPicPr>
          <p:cNvPr id="264" name="Picture 9" descr="fig2_1_slide6_2"/>
          <p:cNvPicPr/>
          <p:nvPr/>
        </p:nvPicPr>
        <p:blipFill>
          <a:blip r:embed="rId5"/>
          <a:stretch/>
        </p:blipFill>
        <p:spPr>
          <a:xfrm>
            <a:off x="1000080" y="1905120"/>
            <a:ext cx="3723840" cy="3428640"/>
          </a:xfrm>
          <a:prstGeom prst="rect">
            <a:avLst/>
          </a:prstGeom>
          <a:ln>
            <a:noFill/>
          </a:ln>
        </p:spPr>
      </p:pic>
      <p:pic>
        <p:nvPicPr>
          <p:cNvPr id="265" name="Picture 10" descr="fig2_1_slide6_1"/>
          <p:cNvPicPr/>
          <p:nvPr/>
        </p:nvPicPr>
        <p:blipFill>
          <a:blip r:embed="rId6"/>
          <a:stretch/>
        </p:blipFill>
        <p:spPr>
          <a:xfrm>
            <a:off x="1000080" y="1905120"/>
            <a:ext cx="3723840" cy="3428640"/>
          </a:xfrm>
          <a:prstGeom prst="rect">
            <a:avLst/>
          </a:prstGeom>
          <a:ln>
            <a:noFill/>
          </a:ln>
        </p:spPr>
      </p:pic>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0"/>
                      </p:stCondLst>
                      <p:childTnLst>
                        <p:par>
                          <p:cTn id="31" fill="hold">
                            <p:stCondLst>
                              <p:cond delay="0"/>
                            </p:stCondLst>
                            <p:childTnLst>
                              <p:par>
                                <p:cTn id="32" nodeType="afterEffect" fill="hold" presetClass="entr" presetID="22" presetSubtype="8">
                                  <p:stCondLst>
                                    <p:cond delay="0"/>
                                  </p:stCondLst>
                                  <p:childTnLst>
                                    <p:set>
                                      <p:cBhvr>
                                        <p:cTn id="33" dur="1" fill="hold">
                                          <p:stCondLst>
                                            <p:cond delay="0"/>
                                          </p:stCondLst>
                                        </p:cTn>
                                        <p:tgtEl>
                                          <p:spTgt spid="260"/>
                                        </p:tgtEl>
                                        <p:attrNameLst>
                                          <p:attrName>style.visibility</p:attrName>
                                        </p:attrNameLst>
                                      </p:cBhvr>
                                      <p:to>
                                        <p:strVal val="visible"/>
                                      </p:to>
                                    </p:set>
                                    <p:animEffect filter="wipe(left)" transition="in">
                                      <p:cBhvr additive="repl">
                                        <p:cTn id="34" dur="500"/>
                                        <p:tgtEl>
                                          <p:spTgt spid="260"/>
                                        </p:tgtEl>
                                      </p:cBhvr>
                                    </p:animEffect>
                                  </p:childTnLst>
                                </p:cTn>
                              </p:par>
                            </p:childTnLst>
                          </p:cTn>
                        </p:par>
                        <p:par>
                          <p:cTn id="35" fill="hold">
                            <p:stCondLst>
                              <p:cond delay="500"/>
                            </p:stCondLst>
                            <p:childTnLst>
                              <p:par>
                                <p:cTn id="36" nodeType="afterEffect" fill="hold" presetClass="entr" presetID="22" presetSubtype="8">
                                  <p:stCondLst>
                                    <p:cond delay="0"/>
                                  </p:stCondLst>
                                  <p:childTnLst>
                                    <p:set>
                                      <p:cBhvr>
                                        <p:cTn id="37" dur="1" fill="hold">
                                          <p:stCondLst>
                                            <p:cond delay="0"/>
                                          </p:stCondLst>
                                        </p:cTn>
                                        <p:tgtEl>
                                          <p:spTgt spid="261"/>
                                        </p:tgtEl>
                                        <p:attrNameLst>
                                          <p:attrName>style.visibility</p:attrName>
                                        </p:attrNameLst>
                                      </p:cBhvr>
                                      <p:to>
                                        <p:strVal val="visible"/>
                                      </p:to>
                                    </p:set>
                                    <p:animEffect filter="wipe(left)" transition="in">
                                      <p:cBhvr additive="repl">
                                        <p:cTn id="38" dur="1000"/>
                                        <p:tgtEl>
                                          <p:spTgt spid="261"/>
                                        </p:tgtEl>
                                      </p:cBhvr>
                                    </p:animEffect>
                                  </p:childTnLst>
                                </p:cTn>
                              </p:par>
                            </p:childTnLst>
                          </p:cTn>
                        </p:par>
                        <p:par>
                          <p:cTn id="39" fill="hold">
                            <p:stCondLst>
                              <p:cond delay="1500"/>
                            </p:stCondLst>
                            <p:childTnLst>
                              <p:par>
                                <p:cTn id="40" nodeType="afterEffect" fill="hold" presetClass="entr" presetID="22" presetSubtype="8">
                                  <p:stCondLst>
                                    <p:cond delay="0"/>
                                  </p:stCondLst>
                                  <p:childTnLst>
                                    <p:set>
                                      <p:cBhvr>
                                        <p:cTn id="41" dur="1" fill="hold">
                                          <p:stCondLst>
                                            <p:cond delay="0"/>
                                          </p:stCondLst>
                                        </p:cTn>
                                        <p:tgtEl>
                                          <p:spTgt spid="262"/>
                                        </p:tgtEl>
                                        <p:attrNameLst>
                                          <p:attrName>style.visibility</p:attrName>
                                        </p:attrNameLst>
                                      </p:cBhvr>
                                      <p:to>
                                        <p:strVal val="visible"/>
                                      </p:to>
                                    </p:set>
                                    <p:animEffect filter="wipe(left)" transition="in">
                                      <p:cBhvr additive="repl">
                                        <p:cTn id="42" dur="1000"/>
                                        <p:tgtEl>
                                          <p:spTgt spid="262"/>
                                        </p:tgtEl>
                                      </p:cBhvr>
                                    </p:animEffect>
                                  </p:childTnLst>
                                </p:cTn>
                              </p:par>
                            </p:childTnLst>
                          </p:cTn>
                        </p:par>
                        <p:par>
                          <p:cTn id="43" fill="hold">
                            <p:stCondLst>
                              <p:cond delay="2500"/>
                            </p:stCondLst>
                            <p:childTnLst>
                              <p:par>
                                <p:cTn id="44" nodeType="afterEffect" fill="hold" presetClass="entr" presetID="22" presetSubtype="8">
                                  <p:stCondLst>
                                    <p:cond delay="0"/>
                                  </p:stCondLst>
                                  <p:childTnLst>
                                    <p:set>
                                      <p:cBhvr>
                                        <p:cTn id="45" dur="1" fill="hold">
                                          <p:stCondLst>
                                            <p:cond delay="0"/>
                                          </p:stCondLst>
                                        </p:cTn>
                                        <p:tgtEl>
                                          <p:spTgt spid="263"/>
                                        </p:tgtEl>
                                        <p:attrNameLst>
                                          <p:attrName>style.visibility</p:attrName>
                                        </p:attrNameLst>
                                      </p:cBhvr>
                                      <p:to>
                                        <p:strVal val="visible"/>
                                      </p:to>
                                    </p:set>
                                    <p:animEffect filter="wipe(left)" transition="in">
                                      <p:cBhvr additive="repl">
                                        <p:cTn id="46" dur="1000"/>
                                        <p:tgtEl>
                                          <p:spTgt spid="263"/>
                                        </p:tgtEl>
                                      </p:cBhvr>
                                    </p:animEffect>
                                  </p:childTnLst>
                                </p:cTn>
                              </p:par>
                            </p:childTnLst>
                          </p:cTn>
                        </p:par>
                        <p:par>
                          <p:cTn id="47" fill="hold">
                            <p:stCondLst>
                              <p:cond delay="3500"/>
                            </p:stCondLst>
                            <p:childTnLst>
                              <p:par>
                                <p:cTn id="48" nodeType="afterEffect" fill="hold" presetClass="entr" presetID="22" presetSubtype="8">
                                  <p:stCondLst>
                                    <p:cond delay="0"/>
                                  </p:stCondLst>
                                  <p:childTnLst>
                                    <p:set>
                                      <p:cBhvr>
                                        <p:cTn id="49" dur="1" fill="hold">
                                          <p:stCondLst>
                                            <p:cond delay="0"/>
                                          </p:stCondLst>
                                        </p:cTn>
                                        <p:tgtEl>
                                          <p:spTgt spid="264"/>
                                        </p:tgtEl>
                                        <p:attrNameLst>
                                          <p:attrName>style.visibility</p:attrName>
                                        </p:attrNameLst>
                                      </p:cBhvr>
                                      <p:to>
                                        <p:strVal val="visible"/>
                                      </p:to>
                                    </p:set>
                                    <p:animEffect filter="wipe(left)" transition="in">
                                      <p:cBhvr additive="repl">
                                        <p:cTn id="50" dur="1000"/>
                                        <p:tgtEl>
                                          <p:spTgt spid="264"/>
                                        </p:tgtEl>
                                      </p:cBhvr>
                                    </p:animEffect>
                                  </p:childTnLst>
                                </p:cTn>
                              </p:par>
                            </p:childTnLst>
                          </p:cTn>
                        </p:par>
                        <p:par>
                          <p:cTn id="51" fill="hold">
                            <p:stCondLst>
                              <p:cond delay="4500"/>
                            </p:stCondLst>
                            <p:childTnLst>
                              <p:par>
                                <p:cTn id="52" nodeType="afterEffect" fill="hold" presetClass="entr" presetID="22" presetSubtype="8">
                                  <p:stCondLst>
                                    <p:cond delay="0"/>
                                  </p:stCondLst>
                                  <p:childTnLst>
                                    <p:set>
                                      <p:cBhvr>
                                        <p:cTn id="53" dur="1" fill="hold">
                                          <p:stCondLst>
                                            <p:cond delay="0"/>
                                          </p:stCondLst>
                                        </p:cTn>
                                        <p:tgtEl>
                                          <p:spTgt spid="265"/>
                                        </p:tgtEl>
                                        <p:attrNameLst>
                                          <p:attrName>style.visibility</p:attrName>
                                        </p:attrNameLst>
                                      </p:cBhvr>
                                      <p:to>
                                        <p:strVal val="visible"/>
                                      </p:to>
                                    </p:set>
                                    <p:animEffect filter="wipe(left)" transition="in">
                                      <p:cBhvr additive="repl">
                                        <p:cTn id="54"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57200" y="274680"/>
            <a:ext cx="8229240" cy="1142640"/>
          </a:xfrm>
          <a:prstGeom prst="rect">
            <a:avLst/>
          </a:prstGeom>
          <a:noFill/>
          <a:ln>
            <a:noFill/>
          </a:ln>
        </p:spPr>
        <p:txBody>
          <a:bodyPr anchor="ctr">
            <a:normAutofit fontScale="97000"/>
          </a:bodyPr>
          <a:p>
            <a:pPr algn="ctr">
              <a:lnSpc>
                <a:spcPct val="100000"/>
              </a:lnSpc>
            </a:pPr>
            <a:r>
              <a:rPr b="0" lang="en-US" sz="3600" spc="-1" strike="noStrike">
                <a:solidFill>
                  <a:srgbClr val="000000"/>
                </a:solidFill>
                <a:latin typeface="Calibri"/>
              </a:rPr>
              <a:t>1 Shifting the Production Possibilities Curve</a:t>
            </a:r>
            <a:endParaRPr b="0" lang="en-US" sz="3600" spc="-1" strike="noStrike">
              <a:solidFill>
                <a:srgbClr val="000000"/>
              </a:solidFill>
              <a:latin typeface="Calibri"/>
            </a:endParaRPr>
          </a:p>
        </p:txBody>
      </p:sp>
      <p:sp>
        <p:nvSpPr>
          <p:cNvPr id="267" name="TextShape 2"/>
          <p:cNvSpPr txBox="1"/>
          <p:nvPr/>
        </p:nvSpPr>
        <p:spPr>
          <a:xfrm>
            <a:off x="4800600" y="1371600"/>
            <a:ext cx="4038120" cy="5028840"/>
          </a:xfrm>
          <a:prstGeom prst="rect">
            <a:avLst/>
          </a:prstGeom>
          <a:noFill/>
          <a:ln>
            <a:noFill/>
          </a:ln>
        </p:spPr>
        <p:txBody>
          <a:bodyPr>
            <a:normAutofit fontScale="56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increase in the amount of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resources available, or a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technological innovation, </a:t>
            </a:r>
            <a:endParaRPr b="0" lang="en-US" sz="2800" spc="-1" strike="noStrike">
              <a:solidFill>
                <a:srgbClr val="000000"/>
              </a:solidFill>
              <a:latin typeface="Calibri"/>
            </a:endParaRPr>
          </a:p>
          <a:p>
            <a:pPr marL="343080" indent="-342720">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causes the production possibilities to shift outward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Allowing us to produce more output with a given quantity of resources.</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268" name="TextShape 3"/>
          <p:cNvSpPr txBox="1"/>
          <p:nvPr/>
        </p:nvSpPr>
        <p:spPr>
          <a:xfrm>
            <a:off x="457200" y="6356520"/>
            <a:ext cx="2133360" cy="364680"/>
          </a:xfrm>
          <a:prstGeom prst="rect">
            <a:avLst/>
          </a:prstGeom>
          <a:noFill/>
          <a:ln>
            <a:noFill/>
          </a:ln>
        </p:spPr>
        <p:txBody>
          <a:bodyPr anchor="ctr">
            <a:noAutofit/>
          </a:bodyPr>
          <a:p>
            <a:pPr>
              <a:lnSpc>
                <a:spcPct val="100000"/>
              </a:lnSpc>
            </a:pPr>
            <a:fld id="{CD4981B7-A4A8-4A6A-B227-249A3E064E96}" type="datetime1">
              <a:rPr b="0" lang="en-US" sz="1200" spc="-1" strike="noStrike">
                <a:solidFill>
                  <a:srgbClr val="8b8b8b"/>
                </a:solidFill>
                <a:latin typeface="Calibri"/>
              </a:rPr>
              <a:t>08/24/2020</a:t>
            </a:fld>
            <a:endParaRPr b="0" lang="en-US" sz="1200" spc="-1" strike="noStrike">
              <a:latin typeface="Times New Roman"/>
            </a:endParaRPr>
          </a:p>
        </p:txBody>
      </p:sp>
      <p:sp>
        <p:nvSpPr>
          <p:cNvPr id="26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27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A866A72C-7BD2-402B-B155-12C7A7DCC70A}" type="slidenum">
              <a:rPr b="0" lang="en-US" sz="1200" spc="-1" strike="noStrike">
                <a:solidFill>
                  <a:srgbClr val="8b8b8b"/>
                </a:solidFill>
                <a:latin typeface="Calibri"/>
              </a:rPr>
              <a:t>15</a:t>
            </a:fld>
            <a:endParaRPr b="0" lang="en-US" sz="1200" spc="-1" strike="noStrike">
              <a:latin typeface="Times New Roman"/>
            </a:endParaRPr>
          </a:p>
        </p:txBody>
      </p:sp>
      <p:pic>
        <p:nvPicPr>
          <p:cNvPr id="271" name="Picture 5" descr="fig2_2_6"/>
          <p:cNvPicPr/>
          <p:nvPr/>
        </p:nvPicPr>
        <p:blipFill>
          <a:blip r:embed="rId1"/>
          <a:stretch/>
        </p:blipFill>
        <p:spPr>
          <a:xfrm>
            <a:off x="838080" y="1828800"/>
            <a:ext cx="3733560" cy="3428640"/>
          </a:xfrm>
          <a:prstGeom prst="rect">
            <a:avLst/>
          </a:prstGeom>
          <a:ln>
            <a:noFill/>
          </a:ln>
        </p:spPr>
      </p:pic>
      <p:pic>
        <p:nvPicPr>
          <p:cNvPr id="272" name="Picture 6" descr="fig2_2_4"/>
          <p:cNvPicPr/>
          <p:nvPr/>
        </p:nvPicPr>
        <p:blipFill>
          <a:blip r:embed="rId2"/>
          <a:stretch/>
        </p:blipFill>
        <p:spPr>
          <a:xfrm>
            <a:off x="838080" y="1828800"/>
            <a:ext cx="3733560" cy="3428640"/>
          </a:xfrm>
          <a:prstGeom prst="rect">
            <a:avLst/>
          </a:prstGeom>
          <a:ln>
            <a:noFill/>
          </a:ln>
        </p:spPr>
      </p:pic>
      <p:pic>
        <p:nvPicPr>
          <p:cNvPr id="273" name="Picture 7" descr="fig2_2_3"/>
          <p:cNvPicPr/>
          <p:nvPr/>
        </p:nvPicPr>
        <p:blipFill>
          <a:blip r:embed="rId3"/>
          <a:stretch/>
        </p:blipFill>
        <p:spPr>
          <a:xfrm>
            <a:off x="838080" y="1828800"/>
            <a:ext cx="3733560" cy="3428640"/>
          </a:xfrm>
          <a:prstGeom prst="rect">
            <a:avLst/>
          </a:prstGeom>
          <a:ln>
            <a:noFill/>
          </a:ln>
        </p:spPr>
      </p:pic>
      <p:pic>
        <p:nvPicPr>
          <p:cNvPr id="274" name="Picture 8" descr="fig2_2_2"/>
          <p:cNvPicPr/>
          <p:nvPr/>
        </p:nvPicPr>
        <p:blipFill>
          <a:blip r:embed="rId4"/>
          <a:stretch/>
        </p:blipFill>
        <p:spPr>
          <a:xfrm>
            <a:off x="838080" y="1828800"/>
            <a:ext cx="3733560" cy="3428640"/>
          </a:xfrm>
          <a:prstGeom prst="rect">
            <a:avLst/>
          </a:prstGeom>
          <a:ln>
            <a:noFill/>
          </a:ln>
        </p:spPr>
      </p:pic>
      <p:pic>
        <p:nvPicPr>
          <p:cNvPr id="275" name="Picture 9" descr="fig2_2_1"/>
          <p:cNvPicPr/>
          <p:nvPr/>
        </p:nvPicPr>
        <p:blipFill>
          <a:blip r:embed="rId5"/>
          <a:stretch/>
        </p:blipFill>
        <p:spPr>
          <a:xfrm>
            <a:off x="838080" y="1828800"/>
            <a:ext cx="3733560" cy="3428640"/>
          </a:xfrm>
          <a:prstGeom prst="rect">
            <a:avLst/>
          </a:prstGeom>
          <a:ln>
            <a:noFill/>
          </a:ln>
        </p:spPr>
      </p:pic>
      <p:pic>
        <p:nvPicPr>
          <p:cNvPr id="276" name="Picture 10" descr="fig2_2_5"/>
          <p:cNvPicPr/>
          <p:nvPr/>
        </p:nvPicPr>
        <p:blipFill>
          <a:blip r:embed="rId6"/>
          <a:stretch/>
        </p:blipFill>
        <p:spPr>
          <a:xfrm>
            <a:off x="838080" y="1828800"/>
            <a:ext cx="3733560" cy="3428640"/>
          </a:xfrm>
          <a:prstGeom prst="rect">
            <a:avLst/>
          </a:prstGeom>
          <a:ln>
            <a:noFill/>
          </a:ln>
        </p:spPr>
      </p:pic>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0"/>
                      </p:stCondLst>
                      <p:childTnLst>
                        <p:par>
                          <p:cTn id="58" fill="hold">
                            <p:stCondLst>
                              <p:cond delay="0"/>
                            </p:stCondLst>
                            <p:childTnLst>
                              <p:par>
                                <p:cTn id="59" nodeType="afterEffect" fill="hold" presetClass="entr" presetID="4" presetSubtype="32">
                                  <p:stCondLst>
                                    <p:cond delay="0"/>
                                  </p:stCondLst>
                                  <p:childTnLst>
                                    <p:set>
                                      <p:cBhvr>
                                        <p:cTn id="60" dur="1" fill="hold">
                                          <p:stCondLst>
                                            <p:cond delay="0"/>
                                          </p:stCondLst>
                                        </p:cTn>
                                        <p:tgtEl>
                                          <p:spTgt spid="271"/>
                                        </p:tgtEl>
                                        <p:attrNameLst>
                                          <p:attrName>style.visibility</p:attrName>
                                        </p:attrNameLst>
                                      </p:cBhvr>
                                      <p:to>
                                        <p:strVal val="visible"/>
                                      </p:to>
                                    </p:set>
                                    <p:animEffect filter="box(out)" transition="in">
                                      <p:cBhvr additive="repl">
                                        <p:cTn id="61" dur="500"/>
                                        <p:tgtEl>
                                          <p:spTgt spid="271"/>
                                        </p:tgtEl>
                                      </p:cBhvr>
                                    </p:animEffect>
                                  </p:childTnLst>
                                </p:cTn>
                              </p:par>
                            </p:childTnLst>
                          </p:cTn>
                        </p:par>
                        <p:par>
                          <p:cTn id="62" fill="hold">
                            <p:stCondLst>
                              <p:cond delay="500"/>
                            </p:stCondLst>
                            <p:childTnLst>
                              <p:par>
                                <p:cTn id="63" nodeType="afterEffect" fill="hold" presetClass="entr" presetID="22" presetSubtype="8">
                                  <p:stCondLst>
                                    <p:cond delay="0"/>
                                  </p:stCondLst>
                                  <p:childTnLst>
                                    <p:set>
                                      <p:cBhvr>
                                        <p:cTn id="64" dur="1" fill="hold">
                                          <p:stCondLst>
                                            <p:cond delay="0"/>
                                          </p:stCondLst>
                                        </p:cTn>
                                        <p:tgtEl>
                                          <p:spTgt spid="276"/>
                                        </p:tgtEl>
                                        <p:attrNameLst>
                                          <p:attrName>style.visibility</p:attrName>
                                        </p:attrNameLst>
                                      </p:cBhvr>
                                      <p:to>
                                        <p:strVal val="visible"/>
                                      </p:to>
                                    </p:set>
                                    <p:animEffect filter="wipe(left)" transition="in">
                                      <p:cBhvr additive="repl">
                                        <p:cTn id="65" dur="1000"/>
                                        <p:tgtEl>
                                          <p:spTgt spid="276"/>
                                        </p:tgtEl>
                                      </p:cBhvr>
                                    </p:animEffect>
                                  </p:childTnLst>
                                </p:cTn>
                              </p:par>
                            </p:childTnLst>
                          </p:cTn>
                        </p:par>
                        <p:par>
                          <p:cTn id="66" fill="hold">
                            <p:stCondLst>
                              <p:cond delay="1500"/>
                            </p:stCondLst>
                            <p:childTnLst>
                              <p:par>
                                <p:cTn id="67" nodeType="afterEffect" fill="hold" presetClass="entr" presetID="22" presetSubtype="8">
                                  <p:stCondLst>
                                    <p:cond delay="0"/>
                                  </p:stCondLst>
                                  <p:childTnLst>
                                    <p:set>
                                      <p:cBhvr>
                                        <p:cTn id="68" dur="1" fill="hold">
                                          <p:stCondLst>
                                            <p:cond delay="0"/>
                                          </p:stCondLst>
                                        </p:cTn>
                                        <p:tgtEl>
                                          <p:spTgt spid="272"/>
                                        </p:tgtEl>
                                        <p:attrNameLst>
                                          <p:attrName>style.visibility</p:attrName>
                                        </p:attrNameLst>
                                      </p:cBhvr>
                                      <p:to>
                                        <p:strVal val="visible"/>
                                      </p:to>
                                    </p:set>
                                    <p:animEffect filter="wipe(left)" transition="in">
                                      <p:cBhvr additive="repl">
                                        <p:cTn id="69" dur="1000"/>
                                        <p:tgtEl>
                                          <p:spTgt spid="272"/>
                                        </p:tgtEl>
                                      </p:cBhvr>
                                    </p:animEffect>
                                  </p:childTnLst>
                                </p:cTn>
                              </p:par>
                            </p:childTnLst>
                          </p:cTn>
                        </p:par>
                        <p:par>
                          <p:cTn id="70" fill="hold">
                            <p:stCondLst>
                              <p:cond delay="2500"/>
                            </p:stCondLst>
                            <p:childTnLst>
                              <p:par>
                                <p:cTn id="71" nodeType="afterEffect" fill="hold" presetClass="entr" presetID="22" presetSubtype="8">
                                  <p:stCondLst>
                                    <p:cond delay="0"/>
                                  </p:stCondLst>
                                  <p:childTnLst>
                                    <p:set>
                                      <p:cBhvr>
                                        <p:cTn id="72" dur="1" fill="hold">
                                          <p:stCondLst>
                                            <p:cond delay="0"/>
                                          </p:stCondLst>
                                        </p:cTn>
                                        <p:tgtEl>
                                          <p:spTgt spid="273"/>
                                        </p:tgtEl>
                                        <p:attrNameLst>
                                          <p:attrName>style.visibility</p:attrName>
                                        </p:attrNameLst>
                                      </p:cBhvr>
                                      <p:to>
                                        <p:strVal val="visible"/>
                                      </p:to>
                                    </p:set>
                                    <p:animEffect filter="wipe(left)" transition="in">
                                      <p:cBhvr additive="repl">
                                        <p:cTn id="73" dur="1000"/>
                                        <p:tgtEl>
                                          <p:spTgt spid="273"/>
                                        </p:tgtEl>
                                      </p:cBhvr>
                                    </p:animEffect>
                                  </p:childTnLst>
                                </p:cTn>
                              </p:par>
                            </p:childTnLst>
                          </p:cTn>
                        </p:par>
                        <p:par>
                          <p:cTn id="74" fill="hold">
                            <p:stCondLst>
                              <p:cond delay="3500"/>
                            </p:stCondLst>
                            <p:childTnLst>
                              <p:par>
                                <p:cTn id="75" nodeType="afterEffect" fill="hold" presetClass="entr" presetID="22" presetSubtype="8">
                                  <p:stCondLst>
                                    <p:cond delay="0"/>
                                  </p:stCondLst>
                                  <p:childTnLst>
                                    <p:set>
                                      <p:cBhvr>
                                        <p:cTn id="76" dur="1" fill="hold">
                                          <p:stCondLst>
                                            <p:cond delay="0"/>
                                          </p:stCondLst>
                                        </p:cTn>
                                        <p:tgtEl>
                                          <p:spTgt spid="274"/>
                                        </p:tgtEl>
                                        <p:attrNameLst>
                                          <p:attrName>style.visibility</p:attrName>
                                        </p:attrNameLst>
                                      </p:cBhvr>
                                      <p:to>
                                        <p:strVal val="visible"/>
                                      </p:to>
                                    </p:set>
                                    <p:animEffect filter="wipe(left)" transition="in">
                                      <p:cBhvr additive="repl">
                                        <p:cTn id="77" dur="1000"/>
                                        <p:tgtEl>
                                          <p:spTgt spid="274"/>
                                        </p:tgtEl>
                                      </p:cBhvr>
                                    </p:animEffect>
                                  </p:childTnLst>
                                </p:cTn>
                              </p:par>
                            </p:childTnLst>
                          </p:cTn>
                        </p:par>
                        <p:par>
                          <p:cTn id="78" fill="hold">
                            <p:stCondLst>
                              <p:cond delay="4500"/>
                            </p:stCondLst>
                            <p:childTnLst>
                              <p:par>
                                <p:cTn id="79" nodeType="afterEffect" fill="hold" presetClass="entr" presetID="22" presetSubtype="8">
                                  <p:stCondLst>
                                    <p:cond delay="0"/>
                                  </p:stCondLst>
                                  <p:childTnLst>
                                    <p:set>
                                      <p:cBhvr>
                                        <p:cTn id="80" dur="1" fill="hold">
                                          <p:stCondLst>
                                            <p:cond delay="0"/>
                                          </p:stCondLst>
                                        </p:cTn>
                                        <p:tgtEl>
                                          <p:spTgt spid="275"/>
                                        </p:tgtEl>
                                        <p:attrNameLst>
                                          <p:attrName>style.visibility</p:attrName>
                                        </p:attrNameLst>
                                      </p:cBhvr>
                                      <p:to>
                                        <p:strVal val="visible"/>
                                      </p:to>
                                    </p:set>
                                    <p:animEffect filter="wipe(left)" transition="in">
                                      <p:cBhvr additive="repl">
                                        <p:cTn id="81"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2 Marginal Thinking</a:t>
            </a:r>
            <a:endParaRPr b="0" lang="en-US" sz="4400" spc="-1" strike="noStrike">
              <a:solidFill>
                <a:srgbClr val="000000"/>
              </a:solidFill>
              <a:latin typeface="Calibri"/>
            </a:endParaRPr>
          </a:p>
        </p:txBody>
      </p:sp>
      <p:sp>
        <p:nvSpPr>
          <p:cNvPr id="278"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change (in general) of a variable is denoted</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Symbol"/>
              </a:rPr>
              <a:t></a:t>
            </a:r>
            <a:r>
              <a:rPr b="0" lang="en-US" sz="2800" spc="-1" strike="noStrike">
                <a:solidFill>
                  <a:srgbClr val="000000"/>
                </a:solidFill>
                <a:latin typeface="Calibri"/>
              </a:rPr>
              <a:t>y (delta y</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small change in one variable is called a marginal change.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denote marginal changes is say, variable y, as: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y’</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279" name="TextShape 3"/>
          <p:cNvSpPr txBox="1"/>
          <p:nvPr/>
        </p:nvSpPr>
        <p:spPr>
          <a:xfrm>
            <a:off x="457200" y="6356520"/>
            <a:ext cx="2133360" cy="364680"/>
          </a:xfrm>
          <a:prstGeom prst="rect">
            <a:avLst/>
          </a:prstGeom>
          <a:noFill/>
          <a:ln>
            <a:noFill/>
          </a:ln>
        </p:spPr>
        <p:txBody>
          <a:bodyPr anchor="ctr">
            <a:noAutofit/>
          </a:bodyPr>
          <a:p>
            <a:pPr>
              <a:lnSpc>
                <a:spcPct val="100000"/>
              </a:lnSpc>
            </a:pPr>
            <a:fld id="{F46A327A-B0B3-4C89-88D2-C96CF89472FC}" type="datetime1">
              <a:rPr b="0" lang="en-US" sz="1200" spc="-1" strike="noStrike">
                <a:solidFill>
                  <a:srgbClr val="8b8b8b"/>
                </a:solidFill>
                <a:latin typeface="Calibri"/>
              </a:rPr>
              <a:t>08/24/2020</a:t>
            </a:fld>
            <a:endParaRPr b="0" lang="en-US" sz="1200" spc="-1" strike="noStrike">
              <a:latin typeface="Times New Roman"/>
            </a:endParaRPr>
          </a:p>
        </p:txBody>
      </p:sp>
      <p:sp>
        <p:nvSpPr>
          <p:cNvPr id="280"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281"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460279FA-00CF-41BE-8238-F6D0E95116D4}" type="slidenum">
              <a:rPr b="0" lang="en-US" sz="1200" spc="-1" strike="noStrike">
                <a:solidFill>
                  <a:srgbClr val="8b8b8b"/>
                </a:solidFill>
                <a:latin typeface="Calibri"/>
              </a:rPr>
              <a:t>15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2 Marginal Cost and Marginal Benefit</a:t>
            </a:r>
            <a:endParaRPr b="0" lang="en-US" sz="4400" spc="-1" strike="noStrike">
              <a:solidFill>
                <a:srgbClr val="000000"/>
              </a:solidFill>
              <a:latin typeface="Calibri"/>
            </a:endParaRPr>
          </a:p>
        </p:txBody>
      </p:sp>
      <p:sp>
        <p:nvSpPr>
          <p:cNvPr id="283"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1400"/>
              </a:spcBef>
              <a:buClr>
                <a:srgbClr val="000000"/>
              </a:buClr>
              <a:buFont typeface="Arial"/>
              <a:buChar char="•"/>
            </a:pPr>
            <a:r>
              <a:rPr b="0" lang="en-US" sz="2800" spc="-1" strike="noStrike">
                <a:solidFill>
                  <a:srgbClr val="000000"/>
                </a:solidFill>
                <a:latin typeface="Calibri"/>
              </a:rPr>
              <a:t>When we say </a:t>
            </a:r>
            <a:r>
              <a:rPr b="1" lang="en-US" sz="2800" spc="-1" strike="noStrike">
                <a:solidFill>
                  <a:srgbClr val="000000"/>
                </a:solidFill>
                <a:latin typeface="Calibri"/>
              </a:rPr>
              <a:t>marginal</a:t>
            </a:r>
            <a:r>
              <a:rPr b="0" lang="en-US" sz="2800" spc="-1" strike="noStrike">
                <a:solidFill>
                  <a:srgbClr val="000000"/>
                </a:solidFill>
                <a:latin typeface="Calibri"/>
              </a:rPr>
              <a:t>, we’re looking at the effect of only a small, incremental change.</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1" lang="en-US" sz="2400" spc="-1" strike="noStrike">
                <a:solidFill>
                  <a:srgbClr val="000000"/>
                </a:solidFill>
                <a:latin typeface="Calibri"/>
              </a:rPr>
              <a:t>Marginal Benefit (MB):</a:t>
            </a:r>
            <a:r>
              <a:rPr b="0" lang="en-US" sz="2400" spc="-1" strike="noStrike">
                <a:solidFill>
                  <a:srgbClr val="000000"/>
                </a:solidFill>
                <a:latin typeface="Calibri"/>
              </a:rPr>
              <a:t> is the extra benefit resulting from a small (one unit) increase of an activity</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1" lang="en-US" sz="2400" spc="-1" strike="noStrike">
                <a:solidFill>
                  <a:srgbClr val="000000"/>
                </a:solidFill>
                <a:latin typeface="Calibri"/>
              </a:rPr>
              <a:t>Marginal Cost (MC):</a:t>
            </a:r>
            <a:r>
              <a:rPr b="0" lang="en-US" sz="2400" spc="-1" strike="noStrike">
                <a:solidFill>
                  <a:srgbClr val="000000"/>
                </a:solidFill>
                <a:latin typeface="Calibri"/>
              </a:rPr>
              <a:t> is the extra cost resulting from a small (one unit) increase of an activity</a:t>
            </a:r>
            <a:endParaRPr b="0" lang="en-US" sz="24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Increase the level of an activity if the marginal benefit is larger than the marginal cost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Does a one unit increase of something make us better off? Yes? Then do it!</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284" name="TextShape 3"/>
          <p:cNvSpPr txBox="1"/>
          <p:nvPr/>
        </p:nvSpPr>
        <p:spPr>
          <a:xfrm>
            <a:off x="457200" y="6356520"/>
            <a:ext cx="2133360" cy="364680"/>
          </a:xfrm>
          <a:prstGeom prst="rect">
            <a:avLst/>
          </a:prstGeom>
          <a:noFill/>
          <a:ln>
            <a:noFill/>
          </a:ln>
        </p:spPr>
        <p:txBody>
          <a:bodyPr anchor="ctr">
            <a:noAutofit/>
          </a:bodyPr>
          <a:p>
            <a:pPr>
              <a:lnSpc>
                <a:spcPct val="100000"/>
              </a:lnSpc>
            </a:pPr>
            <a:fld id="{9346E895-3668-41D0-986A-A043C1AE1A8A}" type="datetime1">
              <a:rPr b="0" lang="en-US" sz="1200" spc="-1" strike="noStrike">
                <a:solidFill>
                  <a:srgbClr val="8b8b8b"/>
                </a:solidFill>
                <a:latin typeface="Calibri"/>
              </a:rPr>
              <a:t>08/24/2020</a:t>
            </a:fld>
            <a:endParaRPr b="0" lang="en-US" sz="1200" spc="-1" strike="noStrike">
              <a:latin typeface="Times New Roman"/>
            </a:endParaRPr>
          </a:p>
        </p:txBody>
      </p:sp>
      <p:sp>
        <p:nvSpPr>
          <p:cNvPr id="28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28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477E2EEB-E2D1-4BEE-BAA4-EB11D3CFB21E}" type="slidenum">
              <a:rPr b="0" lang="en-US" sz="1200" spc="-1" strike="noStrike">
                <a:solidFill>
                  <a:srgbClr val="8b8b8b"/>
                </a:solidFill>
                <a:latin typeface="Calibri"/>
              </a:rPr>
              <a:t>17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2 The Marginal Principle</a:t>
            </a:r>
            <a:endParaRPr b="0" lang="en-US" sz="4400" spc="-1" strike="noStrike">
              <a:solidFill>
                <a:srgbClr val="000000"/>
              </a:solidFill>
              <a:latin typeface="Calibri"/>
            </a:endParaRPr>
          </a:p>
        </p:txBody>
      </p:sp>
      <p:sp>
        <p:nvSpPr>
          <p:cNvPr id="288" name="TextShape 2"/>
          <p:cNvSpPr txBox="1"/>
          <p:nvPr/>
        </p:nvSpPr>
        <p:spPr>
          <a:xfrm>
            <a:off x="457200" y="6356520"/>
            <a:ext cx="2133360" cy="364680"/>
          </a:xfrm>
          <a:prstGeom prst="rect">
            <a:avLst/>
          </a:prstGeom>
          <a:noFill/>
          <a:ln>
            <a:noFill/>
          </a:ln>
        </p:spPr>
        <p:txBody>
          <a:bodyPr anchor="ctr">
            <a:noAutofit/>
          </a:bodyPr>
          <a:p>
            <a:pPr>
              <a:lnSpc>
                <a:spcPct val="100000"/>
              </a:lnSpc>
            </a:pPr>
            <a:fld id="{BF388838-FB8E-4FBF-B73D-51E4A13E3151}" type="datetime1">
              <a:rPr b="0" lang="en-US" sz="1200" spc="-1" strike="noStrike">
                <a:solidFill>
                  <a:srgbClr val="8b8b8b"/>
                </a:solidFill>
                <a:latin typeface="Calibri"/>
              </a:rPr>
              <a:t>08/24/2020</a:t>
            </a:fld>
            <a:endParaRPr b="0" lang="en-US" sz="1200" spc="-1" strike="noStrike">
              <a:latin typeface="Times New Roman"/>
            </a:endParaRPr>
          </a:p>
        </p:txBody>
      </p:sp>
      <p:sp>
        <p:nvSpPr>
          <p:cNvPr id="289"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290"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366E5294-F03E-4DC7-B09F-6880EEE64D66}" type="slidenum">
              <a:rPr b="0" lang="en-US" sz="1200" spc="-1" strike="noStrike">
                <a:solidFill>
                  <a:srgbClr val="8b8b8b"/>
                </a:solidFill>
                <a:latin typeface="Calibri"/>
              </a:rPr>
              <a:t>17</a:t>
            </a:fld>
            <a:endParaRPr b="0" lang="en-US" sz="1200" spc="-1" strike="noStrike">
              <a:latin typeface="Times New Roman"/>
            </a:endParaRPr>
          </a:p>
        </p:txBody>
      </p:sp>
      <p:sp>
        <p:nvSpPr>
          <p:cNvPr id="291" name="TextShape 5"/>
          <p:cNvSpPr txBox="1"/>
          <p:nvPr/>
        </p:nvSpPr>
        <p:spPr>
          <a:xfrm>
            <a:off x="457200" y="1600200"/>
            <a:ext cx="8229240" cy="3580920"/>
          </a:xfrm>
          <a:prstGeom prst="rect">
            <a:avLst/>
          </a:prstGeom>
          <a:solidFill>
            <a:srgbClr val="ffcc00">
              <a:alpha val="65000"/>
            </a:srgbClr>
          </a:solidFill>
          <a:ln>
            <a:noFill/>
          </a:ln>
        </p:spPr>
        <p:txBody>
          <a:bodyPr>
            <a:normAutofit fontScale="71000"/>
          </a:bodyPr>
          <a:p>
            <a:pPr marL="343080" indent="-342720">
              <a:lnSpc>
                <a:spcPct val="100000"/>
              </a:lnSpc>
              <a:spcBef>
                <a:spcPts val="1599"/>
              </a:spcBef>
              <a:tabLst>
                <a:tab algn="l" pos="0"/>
              </a:tabLst>
            </a:pPr>
            <a:r>
              <a:rPr b="1" i="1" lang="en-US" sz="3200" spc="-1" strike="noStrike">
                <a:solidFill>
                  <a:srgbClr val="000000"/>
                </a:solidFill>
                <a:latin typeface="Calibri"/>
              </a:rPr>
              <a:t>Marginal PRINCIPLE</a:t>
            </a:r>
            <a:endParaRPr b="0" lang="en-US" sz="3200" spc="-1" strike="noStrike">
              <a:solidFill>
                <a:srgbClr val="000000"/>
              </a:solidFill>
              <a:latin typeface="Calibri"/>
            </a:endParaRPr>
          </a:p>
          <a:p>
            <a:pPr marL="343080" indent="-342720">
              <a:lnSpc>
                <a:spcPct val="100000"/>
              </a:lnSpc>
              <a:spcBef>
                <a:spcPts val="1400"/>
              </a:spcBef>
              <a:buClr>
                <a:srgbClr val="000000"/>
              </a:buClr>
              <a:buFont typeface="Arial"/>
              <a:buChar char="•"/>
              <a:tabLst>
                <a:tab algn="l" pos="0"/>
              </a:tabLst>
            </a:pPr>
            <a:r>
              <a:rPr b="0" i="1" lang="en-US" sz="2800" spc="-1" strike="noStrike">
                <a:solidFill>
                  <a:srgbClr val="000000"/>
                </a:solidFill>
                <a:latin typeface="Calibri"/>
              </a:rPr>
              <a:t>Increase the level of an activity if its marginal benefit exceeds its marginal cost; </a:t>
            </a:r>
            <a:endParaRPr b="0" lang="en-US" sz="2800" spc="-1" strike="noStrike">
              <a:solidFill>
                <a:srgbClr val="000000"/>
              </a:solidFill>
              <a:latin typeface="Calibri"/>
            </a:endParaRPr>
          </a:p>
          <a:p>
            <a:pPr marL="343080" indent="-342720">
              <a:lnSpc>
                <a:spcPct val="100000"/>
              </a:lnSpc>
              <a:spcBef>
                <a:spcPts val="1400"/>
              </a:spcBef>
              <a:buClr>
                <a:srgbClr val="000000"/>
              </a:buClr>
              <a:buFont typeface="Arial"/>
              <a:buChar char="•"/>
              <a:tabLst>
                <a:tab algn="l" pos="0"/>
              </a:tabLst>
            </a:pPr>
            <a:r>
              <a:rPr b="0" i="1" lang="en-US" sz="2800" spc="-1" strike="noStrike">
                <a:solidFill>
                  <a:srgbClr val="000000"/>
                </a:solidFill>
                <a:latin typeface="Calibri"/>
              </a:rPr>
              <a:t>Reduce the level of an activity if its marginal cost exceeds its marginal benefit.  </a:t>
            </a:r>
            <a:endParaRPr b="0" lang="en-US" sz="2800" spc="-1" strike="noStrike">
              <a:solidFill>
                <a:srgbClr val="000000"/>
              </a:solidFill>
              <a:latin typeface="Calibri"/>
            </a:endParaRPr>
          </a:p>
          <a:p>
            <a:pPr marL="343080" indent="-342720">
              <a:lnSpc>
                <a:spcPct val="100000"/>
              </a:lnSpc>
              <a:spcBef>
                <a:spcPts val="1400"/>
              </a:spcBef>
              <a:buClr>
                <a:srgbClr val="000000"/>
              </a:buClr>
              <a:buFont typeface="Arial"/>
              <a:buChar char="•"/>
              <a:tabLst>
                <a:tab algn="l" pos="0"/>
              </a:tabLst>
            </a:pPr>
            <a:r>
              <a:rPr b="0" i="1" lang="en-US" sz="2800" spc="-1" strike="noStrike">
                <a:solidFill>
                  <a:srgbClr val="000000"/>
                </a:solidFill>
                <a:latin typeface="Calibri"/>
              </a:rPr>
              <a:t>If possible, pick the level at which the activity’s marginal benefit equals its marginal cost.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2 Marginal Principle</a:t>
            </a:r>
            <a:endParaRPr b="0" lang="en-US" sz="4400" spc="-1" strike="noStrike">
              <a:solidFill>
                <a:srgbClr val="000000"/>
              </a:solidFill>
              <a:latin typeface="Calibri"/>
            </a:endParaRPr>
          </a:p>
        </p:txBody>
      </p:sp>
      <p:sp>
        <p:nvSpPr>
          <p:cNvPr id="293" name="TextShape 2"/>
          <p:cNvSpPr txBox="1"/>
          <p:nvPr/>
        </p:nvSpPr>
        <p:spPr>
          <a:xfrm>
            <a:off x="5791320" y="1600200"/>
            <a:ext cx="2895120" cy="4525560"/>
          </a:xfrm>
          <a:prstGeom prst="rect">
            <a:avLst/>
          </a:prstGeom>
          <a:noFill/>
          <a:ln>
            <a:noFill/>
          </a:ln>
        </p:spPr>
        <p:txBody>
          <a:bodyPr>
            <a:normAutofit fontScale="47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marginal benefit exceeds the marginal cost for the first two movies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 it is sensible to produce two, but not three movies.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94" name="TextShape 3"/>
          <p:cNvSpPr txBox="1"/>
          <p:nvPr/>
        </p:nvSpPr>
        <p:spPr>
          <a:xfrm>
            <a:off x="457200" y="6356520"/>
            <a:ext cx="2133360" cy="364680"/>
          </a:xfrm>
          <a:prstGeom prst="rect">
            <a:avLst/>
          </a:prstGeom>
          <a:noFill/>
          <a:ln>
            <a:noFill/>
          </a:ln>
        </p:spPr>
        <p:txBody>
          <a:bodyPr anchor="ctr">
            <a:noAutofit/>
          </a:bodyPr>
          <a:p>
            <a:pPr>
              <a:lnSpc>
                <a:spcPct val="100000"/>
              </a:lnSpc>
            </a:pPr>
            <a:fld id="{F44918D5-00E0-46AA-A0CB-A47ABA0F6E8D}" type="datetime1">
              <a:rPr b="0" lang="en-US" sz="1200" spc="-1" strike="noStrike">
                <a:solidFill>
                  <a:srgbClr val="8b8b8b"/>
                </a:solidFill>
                <a:latin typeface="Calibri"/>
              </a:rPr>
              <a:t>08/24/2020</a:t>
            </a:fld>
            <a:endParaRPr b="0" lang="en-US" sz="1200" spc="-1" strike="noStrike">
              <a:latin typeface="Times New Roman"/>
            </a:endParaRPr>
          </a:p>
        </p:txBody>
      </p:sp>
      <p:sp>
        <p:nvSpPr>
          <p:cNvPr id="29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29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AFDB1560-9BC0-4511-BA17-601E8CEF9AA9}" type="slidenum">
              <a:rPr b="0" lang="en-US" sz="1200" spc="-1" strike="noStrike">
                <a:solidFill>
                  <a:srgbClr val="8b8b8b"/>
                </a:solidFill>
                <a:latin typeface="Calibri"/>
              </a:rPr>
              <a:t>19</a:t>
            </a:fld>
            <a:endParaRPr b="0" lang="en-US" sz="1200" spc="-1" strike="noStrike">
              <a:latin typeface="Times New Roman"/>
            </a:endParaRPr>
          </a:p>
        </p:txBody>
      </p:sp>
      <p:pic>
        <p:nvPicPr>
          <p:cNvPr id="297" name="Picture 4" descr="fig2_3_2"/>
          <p:cNvPicPr/>
          <p:nvPr/>
        </p:nvPicPr>
        <p:blipFill>
          <a:blip r:embed="rId1"/>
          <a:stretch/>
        </p:blipFill>
        <p:spPr>
          <a:xfrm>
            <a:off x="990720" y="2019240"/>
            <a:ext cx="3580920" cy="3390480"/>
          </a:xfrm>
          <a:prstGeom prst="rect">
            <a:avLst/>
          </a:prstGeom>
          <a:ln>
            <a:noFill/>
          </a:ln>
        </p:spPr>
      </p:pic>
      <p:pic>
        <p:nvPicPr>
          <p:cNvPr id="298" name="Picture 5" descr="fig2_3_7"/>
          <p:cNvPicPr/>
          <p:nvPr/>
        </p:nvPicPr>
        <p:blipFill>
          <a:blip r:embed="rId2"/>
          <a:stretch/>
        </p:blipFill>
        <p:spPr>
          <a:xfrm>
            <a:off x="990720" y="2014560"/>
            <a:ext cx="3580920" cy="3390480"/>
          </a:xfrm>
          <a:prstGeom prst="rect">
            <a:avLst/>
          </a:prstGeom>
          <a:ln>
            <a:noFill/>
          </a:ln>
        </p:spPr>
      </p:pic>
      <p:pic>
        <p:nvPicPr>
          <p:cNvPr id="299" name="Picture 6" descr="fig2_3_3"/>
          <p:cNvPicPr/>
          <p:nvPr/>
        </p:nvPicPr>
        <p:blipFill>
          <a:blip r:embed="rId3"/>
          <a:stretch/>
        </p:blipFill>
        <p:spPr>
          <a:xfrm>
            <a:off x="990720" y="2019240"/>
            <a:ext cx="3580920" cy="3390480"/>
          </a:xfrm>
          <a:prstGeom prst="rect">
            <a:avLst/>
          </a:prstGeom>
          <a:ln>
            <a:noFill/>
          </a:ln>
        </p:spPr>
      </p:pic>
      <p:pic>
        <p:nvPicPr>
          <p:cNvPr id="300" name="Picture 7" descr="fig2_3_4"/>
          <p:cNvPicPr/>
          <p:nvPr/>
        </p:nvPicPr>
        <p:blipFill>
          <a:blip r:embed="rId4"/>
          <a:stretch/>
        </p:blipFill>
        <p:spPr>
          <a:xfrm>
            <a:off x="990720" y="2019240"/>
            <a:ext cx="3580920" cy="3390480"/>
          </a:xfrm>
          <a:prstGeom prst="rect">
            <a:avLst/>
          </a:prstGeom>
          <a:ln>
            <a:noFill/>
          </a:ln>
        </p:spPr>
      </p:pic>
      <p:pic>
        <p:nvPicPr>
          <p:cNvPr id="301" name="Picture 8" descr="fig2_3_5"/>
          <p:cNvPicPr/>
          <p:nvPr/>
        </p:nvPicPr>
        <p:blipFill>
          <a:blip r:embed="rId5"/>
          <a:stretch/>
        </p:blipFill>
        <p:spPr>
          <a:xfrm>
            <a:off x="990720" y="2019240"/>
            <a:ext cx="3580920" cy="3390480"/>
          </a:xfrm>
          <a:prstGeom prst="rect">
            <a:avLst/>
          </a:prstGeom>
          <a:ln>
            <a:noFill/>
          </a:ln>
        </p:spPr>
      </p:pic>
      <p:pic>
        <p:nvPicPr>
          <p:cNvPr id="302" name="Picture 9" descr="fig2_3_6"/>
          <p:cNvPicPr/>
          <p:nvPr/>
        </p:nvPicPr>
        <p:blipFill>
          <a:blip r:embed="rId6"/>
          <a:stretch/>
        </p:blipFill>
        <p:spPr>
          <a:xfrm>
            <a:off x="990720" y="2019240"/>
            <a:ext cx="3580920" cy="3390480"/>
          </a:xfrm>
          <a:prstGeom prst="rect">
            <a:avLst/>
          </a:prstGeom>
          <a:ln>
            <a:noFill/>
          </a:ln>
        </p:spPr>
      </p:pic>
      <p:pic>
        <p:nvPicPr>
          <p:cNvPr id="303" name="Picture 38" descr="fig2_3_1"/>
          <p:cNvPicPr/>
          <p:nvPr/>
        </p:nvPicPr>
        <p:blipFill>
          <a:blip r:embed="rId7"/>
          <a:stretch/>
        </p:blipFill>
        <p:spPr>
          <a:xfrm>
            <a:off x="990720" y="2019240"/>
            <a:ext cx="3580920" cy="3390480"/>
          </a:xfrm>
          <a:prstGeom prst="rect">
            <a:avLst/>
          </a:prstGeom>
          <a:ln>
            <a:noFill/>
          </a:ln>
        </p:spPr>
      </p:pic>
      <p:pic>
        <p:nvPicPr>
          <p:cNvPr id="304" name="Picture 39" descr="fig2_3_11"/>
          <p:cNvPicPr/>
          <p:nvPr/>
        </p:nvPicPr>
        <p:blipFill>
          <a:blip r:embed="rId8"/>
          <a:stretch/>
        </p:blipFill>
        <p:spPr>
          <a:xfrm>
            <a:off x="990720" y="2014560"/>
            <a:ext cx="3580920" cy="3390480"/>
          </a:xfrm>
          <a:prstGeom prst="rect">
            <a:avLst/>
          </a:prstGeom>
          <a:ln>
            <a:noFill/>
          </a:ln>
        </p:spPr>
      </p:pic>
      <p:pic>
        <p:nvPicPr>
          <p:cNvPr id="305" name="Picture 40" descr="fig2_3_8"/>
          <p:cNvPicPr/>
          <p:nvPr/>
        </p:nvPicPr>
        <p:blipFill>
          <a:blip r:embed="rId9"/>
          <a:stretch/>
        </p:blipFill>
        <p:spPr>
          <a:xfrm>
            <a:off x="990720" y="2019240"/>
            <a:ext cx="3580920" cy="3390480"/>
          </a:xfrm>
          <a:prstGeom prst="rect">
            <a:avLst/>
          </a:prstGeom>
          <a:ln>
            <a:noFill/>
          </a:ln>
        </p:spPr>
      </p:pic>
      <p:pic>
        <p:nvPicPr>
          <p:cNvPr id="306" name="Picture 41" descr="fig2_3_9"/>
          <p:cNvPicPr/>
          <p:nvPr/>
        </p:nvPicPr>
        <p:blipFill>
          <a:blip r:embed="rId10"/>
          <a:stretch/>
        </p:blipFill>
        <p:spPr>
          <a:xfrm>
            <a:off x="990720" y="2019240"/>
            <a:ext cx="3580920" cy="3390480"/>
          </a:xfrm>
          <a:prstGeom prst="rect">
            <a:avLst/>
          </a:prstGeom>
          <a:ln>
            <a:noFill/>
          </a:ln>
        </p:spPr>
      </p:pic>
      <p:pic>
        <p:nvPicPr>
          <p:cNvPr id="307" name="Picture 42" descr="fig2_3_10"/>
          <p:cNvPicPr/>
          <p:nvPr/>
        </p:nvPicPr>
        <p:blipFill>
          <a:blip r:embed="rId11"/>
          <a:stretch/>
        </p:blipFill>
        <p:spPr>
          <a:xfrm>
            <a:off x="990720" y="2019240"/>
            <a:ext cx="3580920" cy="3390480"/>
          </a:xfrm>
          <a:prstGeom prst="rect">
            <a:avLst/>
          </a:prstGeom>
          <a:ln>
            <a:noFill/>
          </a:ln>
        </p:spPr>
      </p:pic>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fill="hold">
                      <p:stCondLst>
                        <p:cond delay="0"/>
                      </p:stCondLst>
                      <p:childTnLst>
                        <p:par>
                          <p:cTn id="85" fill="hold">
                            <p:stCondLst>
                              <p:cond delay="0"/>
                            </p:stCondLst>
                            <p:childTnLst>
                              <p:par>
                                <p:cTn id="86" nodeType="afterEffect" fill="hold" presetClass="entr" presetID="22" presetSubtype="8">
                                  <p:stCondLst>
                                    <p:cond delay="0"/>
                                  </p:stCondLst>
                                  <p:childTnLst>
                                    <p:set>
                                      <p:cBhvr>
                                        <p:cTn id="87" dur="1" fill="hold">
                                          <p:stCondLst>
                                            <p:cond delay="0"/>
                                          </p:stCondLst>
                                        </p:cTn>
                                        <p:tgtEl>
                                          <p:spTgt spid="297"/>
                                        </p:tgtEl>
                                        <p:attrNameLst>
                                          <p:attrName>style.visibility</p:attrName>
                                        </p:attrNameLst>
                                      </p:cBhvr>
                                      <p:to>
                                        <p:strVal val="visible"/>
                                      </p:to>
                                    </p:set>
                                    <p:animEffect filter="wipe(left)" transition="in">
                                      <p:cBhvr additive="repl">
                                        <p:cTn id="88" dur="500"/>
                                        <p:tgtEl>
                                          <p:spTgt spid="297"/>
                                        </p:tgtEl>
                                      </p:cBhvr>
                                    </p:animEffect>
                                  </p:childTnLst>
                                </p:cTn>
                              </p:par>
                            </p:childTnLst>
                          </p:cTn>
                        </p:par>
                        <p:par>
                          <p:cTn id="89" fill="hold">
                            <p:stCondLst>
                              <p:cond delay="500"/>
                            </p:stCondLst>
                            <p:childTnLst>
                              <p:par>
                                <p:cTn id="90" nodeType="afterEffect" fill="hold" presetClass="entr" presetID="22" presetSubtype="8">
                                  <p:stCondLst>
                                    <p:cond delay="0"/>
                                  </p:stCondLst>
                                  <p:childTnLst>
                                    <p:set>
                                      <p:cBhvr>
                                        <p:cTn id="91" dur="1" fill="hold">
                                          <p:stCondLst>
                                            <p:cond delay="0"/>
                                          </p:stCondLst>
                                        </p:cTn>
                                        <p:tgtEl>
                                          <p:spTgt spid="299"/>
                                        </p:tgtEl>
                                        <p:attrNameLst>
                                          <p:attrName>style.visibility</p:attrName>
                                        </p:attrNameLst>
                                      </p:cBhvr>
                                      <p:to>
                                        <p:strVal val="visible"/>
                                      </p:to>
                                    </p:set>
                                    <p:animEffect filter="wipe(left)" transition="in">
                                      <p:cBhvr additive="repl">
                                        <p:cTn id="92" dur="500"/>
                                        <p:tgtEl>
                                          <p:spTgt spid="299"/>
                                        </p:tgtEl>
                                      </p:cBhvr>
                                    </p:animEffect>
                                  </p:childTnLst>
                                </p:cTn>
                              </p:par>
                            </p:childTnLst>
                          </p:cTn>
                        </p:par>
                        <p:par>
                          <p:cTn id="93" fill="hold">
                            <p:stCondLst>
                              <p:cond delay="1000"/>
                            </p:stCondLst>
                            <p:childTnLst>
                              <p:par>
                                <p:cTn id="94" nodeType="afterEffect" fill="hold" presetClass="entr" presetID="22" presetSubtype="8">
                                  <p:stCondLst>
                                    <p:cond delay="0"/>
                                  </p:stCondLst>
                                  <p:childTnLst>
                                    <p:set>
                                      <p:cBhvr>
                                        <p:cTn id="95" dur="1" fill="hold">
                                          <p:stCondLst>
                                            <p:cond delay="0"/>
                                          </p:stCondLst>
                                        </p:cTn>
                                        <p:tgtEl>
                                          <p:spTgt spid="300"/>
                                        </p:tgtEl>
                                        <p:attrNameLst>
                                          <p:attrName>style.visibility</p:attrName>
                                        </p:attrNameLst>
                                      </p:cBhvr>
                                      <p:to>
                                        <p:strVal val="visible"/>
                                      </p:to>
                                    </p:set>
                                    <p:animEffect filter="wipe(left)" transition="in">
                                      <p:cBhvr additive="repl">
                                        <p:cTn id="96" dur="500"/>
                                        <p:tgtEl>
                                          <p:spTgt spid="300"/>
                                        </p:tgtEl>
                                      </p:cBhvr>
                                    </p:animEffect>
                                  </p:childTnLst>
                                </p:cTn>
                              </p:par>
                            </p:childTnLst>
                          </p:cTn>
                        </p:par>
                        <p:par>
                          <p:cTn id="97" fill="hold">
                            <p:stCondLst>
                              <p:cond delay="1500"/>
                            </p:stCondLst>
                            <p:childTnLst>
                              <p:par>
                                <p:cTn id="98" nodeType="afterEffect" fill="hold" presetClass="entr" presetID="22" presetSubtype="8">
                                  <p:stCondLst>
                                    <p:cond delay="0"/>
                                  </p:stCondLst>
                                  <p:childTnLst>
                                    <p:set>
                                      <p:cBhvr>
                                        <p:cTn id="99" dur="1" fill="hold">
                                          <p:stCondLst>
                                            <p:cond delay="0"/>
                                          </p:stCondLst>
                                        </p:cTn>
                                        <p:tgtEl>
                                          <p:spTgt spid="301"/>
                                        </p:tgtEl>
                                        <p:attrNameLst>
                                          <p:attrName>style.visibility</p:attrName>
                                        </p:attrNameLst>
                                      </p:cBhvr>
                                      <p:to>
                                        <p:strVal val="visible"/>
                                      </p:to>
                                    </p:set>
                                    <p:animEffect filter="wipe(left)" transition="in">
                                      <p:cBhvr additive="repl">
                                        <p:cTn id="100" dur="500"/>
                                        <p:tgtEl>
                                          <p:spTgt spid="301"/>
                                        </p:tgtEl>
                                      </p:cBhvr>
                                    </p:animEffect>
                                  </p:childTnLst>
                                </p:cTn>
                              </p:par>
                            </p:childTnLst>
                          </p:cTn>
                        </p:par>
                        <p:par>
                          <p:cTn id="101" fill="hold">
                            <p:stCondLst>
                              <p:cond delay="2000"/>
                            </p:stCondLst>
                            <p:childTnLst>
                              <p:par>
                                <p:cTn id="102" nodeType="afterEffect" fill="hold" presetClass="entr" presetID="22" presetSubtype="8">
                                  <p:stCondLst>
                                    <p:cond delay="0"/>
                                  </p:stCondLst>
                                  <p:childTnLst>
                                    <p:set>
                                      <p:cBhvr>
                                        <p:cTn id="103" dur="1" fill="hold">
                                          <p:stCondLst>
                                            <p:cond delay="0"/>
                                          </p:stCondLst>
                                        </p:cTn>
                                        <p:tgtEl>
                                          <p:spTgt spid="302"/>
                                        </p:tgtEl>
                                        <p:attrNameLst>
                                          <p:attrName>style.visibility</p:attrName>
                                        </p:attrNameLst>
                                      </p:cBhvr>
                                      <p:to>
                                        <p:strVal val="visible"/>
                                      </p:to>
                                    </p:set>
                                    <p:animEffect filter="wipe(left)" transition="in">
                                      <p:cBhvr additive="repl">
                                        <p:cTn id="104" dur="500"/>
                                        <p:tgtEl>
                                          <p:spTgt spid="302"/>
                                        </p:tgtEl>
                                      </p:cBhvr>
                                    </p:animEffect>
                                  </p:childTnLst>
                                </p:cTn>
                              </p:par>
                            </p:childTnLst>
                          </p:cTn>
                        </p:par>
                        <p:par>
                          <p:cTn id="105" fill="hold">
                            <p:stCondLst>
                              <p:cond delay="2500"/>
                            </p:stCondLst>
                            <p:childTnLst>
                              <p:par>
                                <p:cTn id="106" nodeType="afterEffect" fill="hold" presetClass="entr" presetID="22" presetSubtype="8">
                                  <p:stCondLst>
                                    <p:cond delay="0"/>
                                  </p:stCondLst>
                                  <p:childTnLst>
                                    <p:set>
                                      <p:cBhvr>
                                        <p:cTn id="107" dur="1" fill="hold">
                                          <p:stCondLst>
                                            <p:cond delay="0"/>
                                          </p:stCondLst>
                                        </p:cTn>
                                        <p:tgtEl>
                                          <p:spTgt spid="298"/>
                                        </p:tgtEl>
                                        <p:attrNameLst>
                                          <p:attrName>style.visibility</p:attrName>
                                        </p:attrNameLst>
                                      </p:cBhvr>
                                      <p:to>
                                        <p:strVal val="visible"/>
                                      </p:to>
                                    </p:set>
                                    <p:animEffect filter="wipe(left)" transition="in">
                                      <p:cBhvr additive="repl">
                                        <p:cTn id="108" dur="500"/>
                                        <p:tgtEl>
                                          <p:spTgt spid="298"/>
                                        </p:tgtEl>
                                      </p:cBhvr>
                                    </p:animEffect>
                                  </p:childTnLst>
                                </p:cTn>
                              </p:par>
                            </p:childTnLst>
                          </p:cTn>
                        </p:par>
                        <p:par>
                          <p:cTn id="109" fill="hold">
                            <p:stCondLst>
                              <p:cond delay="3000"/>
                            </p:stCondLst>
                            <p:childTnLst>
                              <p:par>
                                <p:cTn id="110" nodeType="afterEffect" fill="hold" presetClass="entr" presetID="22" presetSubtype="8">
                                  <p:stCondLst>
                                    <p:cond delay="0"/>
                                  </p:stCondLst>
                                  <p:childTnLst>
                                    <p:set>
                                      <p:cBhvr>
                                        <p:cTn id="111" dur="1" fill="hold">
                                          <p:stCondLst>
                                            <p:cond delay="0"/>
                                          </p:stCondLst>
                                        </p:cTn>
                                        <p:tgtEl>
                                          <p:spTgt spid="303"/>
                                        </p:tgtEl>
                                        <p:attrNameLst>
                                          <p:attrName>style.visibility</p:attrName>
                                        </p:attrNameLst>
                                      </p:cBhvr>
                                      <p:to>
                                        <p:strVal val="visible"/>
                                      </p:to>
                                    </p:set>
                                    <p:animEffect filter="wipe(left)" transition="in">
                                      <p:cBhvr additive="repl">
                                        <p:cTn id="112" dur="500"/>
                                        <p:tgtEl>
                                          <p:spTgt spid="303"/>
                                        </p:tgtEl>
                                      </p:cBhvr>
                                    </p:animEffect>
                                  </p:childTnLst>
                                </p:cTn>
                              </p:par>
                            </p:childTnLst>
                          </p:cTn>
                        </p:par>
                        <p:par>
                          <p:cTn id="113" fill="hold">
                            <p:stCondLst>
                              <p:cond delay="3500"/>
                            </p:stCondLst>
                            <p:childTnLst>
                              <p:par>
                                <p:cTn id="114" nodeType="afterEffect" fill="hold" presetClass="entr" presetID="22" presetSubtype="8">
                                  <p:stCondLst>
                                    <p:cond delay="0"/>
                                  </p:stCondLst>
                                  <p:childTnLst>
                                    <p:set>
                                      <p:cBhvr>
                                        <p:cTn id="115" dur="1" fill="hold">
                                          <p:stCondLst>
                                            <p:cond delay="0"/>
                                          </p:stCondLst>
                                        </p:cTn>
                                        <p:tgtEl>
                                          <p:spTgt spid="305"/>
                                        </p:tgtEl>
                                        <p:attrNameLst>
                                          <p:attrName>style.visibility</p:attrName>
                                        </p:attrNameLst>
                                      </p:cBhvr>
                                      <p:to>
                                        <p:strVal val="visible"/>
                                      </p:to>
                                    </p:set>
                                    <p:animEffect filter="wipe(left)" transition="in">
                                      <p:cBhvr additive="repl">
                                        <p:cTn id="116" dur="500"/>
                                        <p:tgtEl>
                                          <p:spTgt spid="305"/>
                                        </p:tgtEl>
                                      </p:cBhvr>
                                    </p:animEffect>
                                  </p:childTnLst>
                                </p:cTn>
                              </p:par>
                            </p:childTnLst>
                          </p:cTn>
                        </p:par>
                        <p:par>
                          <p:cTn id="117" fill="hold">
                            <p:stCondLst>
                              <p:cond delay="4000"/>
                            </p:stCondLst>
                            <p:childTnLst>
                              <p:par>
                                <p:cTn id="118" nodeType="afterEffect" fill="hold" presetClass="entr" presetID="22" presetSubtype="8">
                                  <p:stCondLst>
                                    <p:cond delay="0"/>
                                  </p:stCondLst>
                                  <p:childTnLst>
                                    <p:set>
                                      <p:cBhvr>
                                        <p:cTn id="119" dur="1" fill="hold">
                                          <p:stCondLst>
                                            <p:cond delay="0"/>
                                          </p:stCondLst>
                                        </p:cTn>
                                        <p:tgtEl>
                                          <p:spTgt spid="306"/>
                                        </p:tgtEl>
                                        <p:attrNameLst>
                                          <p:attrName>style.visibility</p:attrName>
                                        </p:attrNameLst>
                                      </p:cBhvr>
                                      <p:to>
                                        <p:strVal val="visible"/>
                                      </p:to>
                                    </p:set>
                                    <p:animEffect filter="wipe(left)" transition="in">
                                      <p:cBhvr additive="repl">
                                        <p:cTn id="120" dur="500"/>
                                        <p:tgtEl>
                                          <p:spTgt spid="306"/>
                                        </p:tgtEl>
                                      </p:cBhvr>
                                    </p:animEffect>
                                  </p:childTnLst>
                                </p:cTn>
                              </p:par>
                            </p:childTnLst>
                          </p:cTn>
                        </p:par>
                        <p:par>
                          <p:cTn id="121" fill="hold">
                            <p:stCondLst>
                              <p:cond delay="4500"/>
                            </p:stCondLst>
                            <p:childTnLst>
                              <p:par>
                                <p:cTn id="122" nodeType="afterEffect" fill="hold" presetClass="entr" presetID="22" presetSubtype="8">
                                  <p:stCondLst>
                                    <p:cond delay="0"/>
                                  </p:stCondLst>
                                  <p:childTnLst>
                                    <p:set>
                                      <p:cBhvr>
                                        <p:cTn id="123" dur="1" fill="hold">
                                          <p:stCondLst>
                                            <p:cond delay="0"/>
                                          </p:stCondLst>
                                        </p:cTn>
                                        <p:tgtEl>
                                          <p:spTgt spid="307"/>
                                        </p:tgtEl>
                                        <p:attrNameLst>
                                          <p:attrName>style.visibility</p:attrName>
                                        </p:attrNameLst>
                                      </p:cBhvr>
                                      <p:to>
                                        <p:strVal val="visible"/>
                                      </p:to>
                                    </p:set>
                                    <p:animEffect filter="wipe(left)" transition="in">
                                      <p:cBhvr additive="repl">
                                        <p:cTn id="124" dur="500"/>
                                        <p:tgtEl>
                                          <p:spTgt spid="307"/>
                                        </p:tgtEl>
                                      </p:cBhvr>
                                    </p:animEffect>
                                  </p:childTnLst>
                                </p:cTn>
                              </p:par>
                            </p:childTnLst>
                          </p:cTn>
                        </p:par>
                        <p:par>
                          <p:cTn id="125" fill="hold">
                            <p:stCondLst>
                              <p:cond delay="5000"/>
                            </p:stCondLst>
                            <p:childTnLst>
                              <p:par>
                                <p:cTn id="126" nodeType="afterEffect" fill="hold" presetClass="entr" presetID="22" presetSubtype="8">
                                  <p:stCondLst>
                                    <p:cond delay="0"/>
                                  </p:stCondLst>
                                  <p:childTnLst>
                                    <p:set>
                                      <p:cBhvr>
                                        <p:cTn id="127" dur="1" fill="hold">
                                          <p:stCondLst>
                                            <p:cond delay="0"/>
                                          </p:stCondLst>
                                        </p:cTn>
                                        <p:tgtEl>
                                          <p:spTgt spid="304"/>
                                        </p:tgtEl>
                                        <p:attrNameLst>
                                          <p:attrName>style.visibility</p:attrName>
                                        </p:attrNameLst>
                                      </p:cBhvr>
                                      <p:to>
                                        <p:strVal val="visible"/>
                                      </p:to>
                                    </p:set>
                                    <p:animEffect filter="wipe(left)" transition="in">
                                      <p:cBhvr additive="repl">
                                        <p:cTn id="128"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a:t>
            </a:r>
            <a:r>
              <a:rPr b="0" lang="en-US" sz="4400" spc="-1" strike="noStrike">
                <a:solidFill>
                  <a:srgbClr val="000000"/>
                </a:solidFill>
                <a:latin typeface="Calibri"/>
              </a:rPr>
              <a:t>la</a:t>
            </a:r>
            <a:r>
              <a:rPr b="0" lang="en-US" sz="4400" spc="-1" strike="noStrike">
                <a:solidFill>
                  <a:srgbClr val="000000"/>
                </a:solidFill>
                <a:latin typeface="Calibri"/>
              </a:rPr>
              <a:t>s</a:t>
            </a:r>
            <a:r>
              <a:rPr b="0" lang="en-US" sz="4400" spc="-1" strike="noStrike">
                <a:solidFill>
                  <a:srgbClr val="000000"/>
                </a:solidFill>
                <a:latin typeface="Calibri"/>
              </a:rPr>
              <a:t>s </a:t>
            </a:r>
            <a:r>
              <a:rPr b="0" lang="en-US" sz="4400" spc="-1" strike="noStrike">
                <a:solidFill>
                  <a:srgbClr val="000000"/>
                </a:solidFill>
                <a:latin typeface="Calibri"/>
              </a:rPr>
              <a:t>O</a:t>
            </a:r>
            <a:r>
              <a:rPr b="0" lang="en-US" sz="4400" spc="-1" strike="noStrike">
                <a:solidFill>
                  <a:srgbClr val="000000"/>
                </a:solidFill>
                <a:latin typeface="Calibri"/>
              </a:rPr>
              <a:t>u</a:t>
            </a:r>
            <a:r>
              <a:rPr b="0" lang="en-US" sz="4400" spc="-1" strike="noStrike">
                <a:solidFill>
                  <a:srgbClr val="000000"/>
                </a:solidFill>
                <a:latin typeface="Calibri"/>
              </a:rPr>
              <a:t>tl</a:t>
            </a:r>
            <a:r>
              <a:rPr b="0" lang="en-US" sz="4400" spc="-1" strike="noStrike">
                <a:solidFill>
                  <a:srgbClr val="000000"/>
                </a:solidFill>
                <a:latin typeface="Calibri"/>
              </a:rPr>
              <a:t>in</a:t>
            </a:r>
            <a:r>
              <a:rPr b="0" lang="en-US" sz="4400" spc="-1" strike="noStrike">
                <a:solidFill>
                  <a:srgbClr val="000000"/>
                </a:solidFill>
                <a:latin typeface="Calibri"/>
              </a:rPr>
              <a:t>e</a:t>
            </a:r>
            <a:endParaRPr b="0" lang="en-US" sz="4400" spc="-1" strike="noStrike">
              <a:solidFill>
                <a:srgbClr val="000000"/>
              </a:solidFill>
              <a:latin typeface="Calibri"/>
            </a:endParaRPr>
          </a:p>
        </p:txBody>
      </p:sp>
      <p:sp>
        <p:nvSpPr>
          <p:cNvPr id="207"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3 principles of economics (brief)</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Demand and Supply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Consumer and Producer Surplus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Market Failure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Price elasticity of demand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Consumer Theory</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208" name="TextShape 3"/>
          <p:cNvSpPr txBox="1"/>
          <p:nvPr/>
        </p:nvSpPr>
        <p:spPr>
          <a:xfrm>
            <a:off x="457200" y="6356520"/>
            <a:ext cx="2133360" cy="364680"/>
          </a:xfrm>
          <a:prstGeom prst="rect">
            <a:avLst/>
          </a:prstGeom>
          <a:noFill/>
          <a:ln>
            <a:noFill/>
          </a:ln>
        </p:spPr>
        <p:txBody>
          <a:bodyPr anchor="ctr">
            <a:noAutofit/>
          </a:bodyPr>
          <a:p>
            <a:pPr>
              <a:lnSpc>
                <a:spcPct val="100000"/>
              </a:lnSpc>
            </a:pPr>
            <a:fld id="{68C5DFFD-C1E7-4E18-A4E7-6A7B004AE619}" type="datetime1">
              <a:rPr b="0" lang="en-US" sz="1200" spc="-1" strike="noStrike">
                <a:solidFill>
                  <a:srgbClr val="8b8b8b"/>
                </a:solidFill>
                <a:latin typeface="Calibri"/>
              </a:rPr>
              <a:t>08/24/2020</a:t>
            </a:fld>
            <a:endParaRPr b="0" lang="en-US" sz="1200" spc="-1" strike="noStrike">
              <a:latin typeface="Times New Roman"/>
            </a:endParaRPr>
          </a:p>
        </p:txBody>
      </p:sp>
      <p:sp>
        <p:nvSpPr>
          <p:cNvPr id="20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a:t>
            </a:r>
            <a:r>
              <a:rPr b="0" lang="en-US" sz="1200" spc="-1" strike="noStrike">
                <a:solidFill>
                  <a:srgbClr val="8b8b8b"/>
                </a:solidFill>
                <a:latin typeface="Calibri"/>
              </a:rPr>
              <a:t>Universit</a:t>
            </a:r>
            <a:r>
              <a:rPr b="0" lang="en-US" sz="1200" spc="-1" strike="noStrike">
                <a:solidFill>
                  <a:srgbClr val="8b8b8b"/>
                </a:solidFill>
                <a:latin typeface="Calibri"/>
              </a:rPr>
              <a:t>y - J. Jung </a:t>
            </a:r>
            <a:r>
              <a:rPr b="0" lang="en-US" sz="1200" spc="-1" strike="noStrike">
                <a:solidFill>
                  <a:srgbClr val="8b8b8b"/>
                </a:solidFill>
                <a:latin typeface="Calibri"/>
              </a:rPr>
              <a:t>and </a:t>
            </a:r>
            <a:r>
              <a:rPr b="0" lang="en-US" sz="1200" spc="-1" strike="noStrike">
                <a:solidFill>
                  <a:srgbClr val="8b8b8b"/>
                </a:solidFill>
                <a:latin typeface="Calibri"/>
              </a:rPr>
              <a:t>Shrestha</a:t>
            </a:r>
            <a:endParaRPr b="0" lang="en-US" sz="1200" spc="-1" strike="noStrike">
              <a:latin typeface="Times New Roman"/>
            </a:endParaRPr>
          </a:p>
        </p:txBody>
      </p:sp>
      <p:sp>
        <p:nvSpPr>
          <p:cNvPr id="21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B720976B-1A18-449A-BB6B-38548956A134}" type="slidenum">
              <a:rPr b="0" lang="en-US" sz="1200" spc="-1" strike="noStrike">
                <a:solidFill>
                  <a:srgbClr val="8b8b8b"/>
                </a:solidFill>
                <a:latin typeface="Calibri"/>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3 Principle of Diminishing Returns</a:t>
            </a:r>
            <a:endParaRPr b="0" lang="en-US" sz="4400" spc="-1" strike="noStrike">
              <a:solidFill>
                <a:srgbClr val="000000"/>
              </a:solidFill>
              <a:latin typeface="Calibri"/>
            </a:endParaRPr>
          </a:p>
        </p:txBody>
      </p:sp>
      <p:sp>
        <p:nvSpPr>
          <p:cNvPr id="309" name="TextShape 2"/>
          <p:cNvSpPr txBox="1"/>
          <p:nvPr/>
        </p:nvSpPr>
        <p:spPr>
          <a:xfrm>
            <a:off x="457200" y="6356520"/>
            <a:ext cx="2133360" cy="364680"/>
          </a:xfrm>
          <a:prstGeom prst="rect">
            <a:avLst/>
          </a:prstGeom>
          <a:noFill/>
          <a:ln>
            <a:noFill/>
          </a:ln>
        </p:spPr>
        <p:txBody>
          <a:bodyPr anchor="ctr">
            <a:noAutofit/>
          </a:bodyPr>
          <a:p>
            <a:pPr>
              <a:lnSpc>
                <a:spcPct val="100000"/>
              </a:lnSpc>
            </a:pPr>
            <a:fld id="{9FD6642D-2638-4A8A-A08E-D9CE126C32C7}" type="datetime1">
              <a:rPr b="0" lang="en-US" sz="1200" spc="-1" strike="noStrike">
                <a:solidFill>
                  <a:srgbClr val="8b8b8b"/>
                </a:solidFill>
                <a:latin typeface="Calibri"/>
              </a:rPr>
              <a:t>08/24/2020</a:t>
            </a:fld>
            <a:endParaRPr b="0" lang="en-US" sz="1200" spc="-1" strike="noStrike">
              <a:latin typeface="Times New Roman"/>
            </a:endParaRPr>
          </a:p>
        </p:txBody>
      </p:sp>
      <p:sp>
        <p:nvSpPr>
          <p:cNvPr id="310"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11"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FCB48638-3777-4108-BD0D-C25A435B322F}" type="slidenum">
              <a:rPr b="0" lang="en-US" sz="1200" spc="-1" strike="noStrike">
                <a:solidFill>
                  <a:srgbClr val="8b8b8b"/>
                </a:solidFill>
                <a:latin typeface="Calibri"/>
              </a:rPr>
              <a:t>19</a:t>
            </a:fld>
            <a:endParaRPr b="0" lang="en-US" sz="1200" spc="-1" strike="noStrike">
              <a:latin typeface="Times New Roman"/>
            </a:endParaRPr>
          </a:p>
        </p:txBody>
      </p:sp>
      <p:sp>
        <p:nvSpPr>
          <p:cNvPr id="312" name="TextShape 5"/>
          <p:cNvSpPr txBox="1"/>
          <p:nvPr/>
        </p:nvSpPr>
        <p:spPr>
          <a:xfrm>
            <a:off x="457200" y="1600200"/>
            <a:ext cx="8229240" cy="4525560"/>
          </a:xfrm>
          <a:prstGeom prst="rect">
            <a:avLst/>
          </a:prstGeom>
          <a:solidFill>
            <a:srgbClr val="ffcc00">
              <a:alpha val="65000"/>
            </a:srgbClr>
          </a:solidFill>
          <a:ln>
            <a:noFill/>
          </a:ln>
        </p:spPr>
        <p:txBody>
          <a:bodyPr>
            <a:noAutofit/>
          </a:bodyPr>
          <a:p>
            <a:pPr marL="343080" indent="-342720">
              <a:lnSpc>
                <a:spcPct val="100000"/>
              </a:lnSpc>
              <a:spcBef>
                <a:spcPts val="1599"/>
              </a:spcBef>
              <a:tabLst>
                <a:tab algn="l" pos="0"/>
              </a:tabLst>
            </a:pPr>
            <a:r>
              <a:rPr b="1" i="1" lang="en-US" sz="3200" spc="-1" strike="noStrike">
                <a:solidFill>
                  <a:srgbClr val="000000"/>
                </a:solidFill>
                <a:latin typeface="Calibri"/>
              </a:rPr>
              <a:t>PRINCIPLE</a:t>
            </a:r>
            <a:r>
              <a:rPr b="0" i="1" lang="en-US" sz="3200" spc="-1" strike="noStrike">
                <a:solidFill>
                  <a:srgbClr val="000000"/>
                </a:solidFill>
                <a:latin typeface="Calibri"/>
              </a:rPr>
              <a:t> of </a:t>
            </a:r>
            <a:r>
              <a:rPr b="1" i="1" lang="en-US" sz="3200" spc="-1" strike="noStrike">
                <a:solidFill>
                  <a:srgbClr val="000000"/>
                </a:solidFill>
                <a:latin typeface="Calibri"/>
              </a:rPr>
              <a:t>Diminishing Returns</a:t>
            </a:r>
            <a:endParaRPr b="0" lang="en-US" sz="3200" spc="-1" strike="noStrike">
              <a:solidFill>
                <a:srgbClr val="000000"/>
              </a:solidFill>
              <a:latin typeface="Calibri"/>
            </a:endParaRPr>
          </a:p>
          <a:p>
            <a:pPr marL="343080" indent="-342720">
              <a:lnSpc>
                <a:spcPct val="100000"/>
              </a:lnSpc>
              <a:spcBef>
                <a:spcPts val="1400"/>
              </a:spcBef>
              <a:buClr>
                <a:srgbClr val="000000"/>
              </a:buClr>
              <a:buFont typeface="Arial"/>
              <a:buChar char="•"/>
              <a:tabLst>
                <a:tab algn="l" pos="0"/>
              </a:tabLst>
            </a:pPr>
            <a:r>
              <a:rPr b="0" i="1" lang="en-US" sz="2800" spc="-1" strike="noStrike">
                <a:solidFill>
                  <a:srgbClr val="000000"/>
                </a:solidFill>
                <a:latin typeface="Calibri"/>
              </a:rPr>
              <a:t>Suppose output is produced with two or more inputs and we increase one input while holding the other input or inputs fixed. </a:t>
            </a:r>
            <a:endParaRPr b="0" lang="en-US" sz="2800" spc="-1" strike="noStrike">
              <a:solidFill>
                <a:srgbClr val="000000"/>
              </a:solidFill>
              <a:latin typeface="Calibri"/>
            </a:endParaRPr>
          </a:p>
          <a:p>
            <a:pPr marL="343080" indent="-342720">
              <a:lnSpc>
                <a:spcPct val="100000"/>
              </a:lnSpc>
              <a:spcBef>
                <a:spcPts val="1400"/>
              </a:spcBef>
              <a:buClr>
                <a:srgbClr val="000000"/>
              </a:buClr>
              <a:buFont typeface="Arial"/>
              <a:buChar char="•"/>
              <a:tabLst>
                <a:tab algn="l" pos="0"/>
              </a:tabLst>
            </a:pPr>
            <a:r>
              <a:rPr b="0" i="1" lang="en-US" sz="2800" spc="-1" strike="noStrike">
                <a:solidFill>
                  <a:srgbClr val="000000"/>
                </a:solidFill>
                <a:latin typeface="Calibri"/>
              </a:rPr>
              <a:t>Beyond some point—called the point of diminishing returns—output will increase at a </a:t>
            </a:r>
            <a:r>
              <a:rPr b="1" i="1" lang="en-US" sz="2800" spc="-1" strike="noStrike">
                <a:solidFill>
                  <a:srgbClr val="000000"/>
                </a:solidFill>
                <a:latin typeface="Calibri"/>
              </a:rPr>
              <a:t>decreasing</a:t>
            </a:r>
            <a:r>
              <a:rPr b="0" i="1" lang="en-US" sz="2800" spc="-1" strike="noStrike">
                <a:solidFill>
                  <a:srgbClr val="000000"/>
                </a:solidFill>
                <a:latin typeface="Calibri"/>
              </a:rPr>
              <a:t> rate.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3 Principle of Diminishing Returns </a:t>
            </a:r>
            <a:endParaRPr b="0" lang="en-US" sz="4400" spc="-1" strike="noStrike">
              <a:solidFill>
                <a:srgbClr val="000000"/>
              </a:solidFill>
              <a:latin typeface="Calibri"/>
            </a:endParaRPr>
          </a:p>
        </p:txBody>
      </p:sp>
      <p:sp>
        <p:nvSpPr>
          <p:cNvPr id="31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Example:</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1 copy machine and 1 worker produce 1000 pages.</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1 copy machine and 2 workers produce how many pages?</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1 copy machine and 100 workers produce how many pages?</a:t>
            </a:r>
            <a:endParaRPr b="0" lang="en-US" sz="24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As we increase the number of workers and hold the number of copy machines constant output per additional worker decreases.</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315" name="TextShape 3"/>
          <p:cNvSpPr txBox="1"/>
          <p:nvPr/>
        </p:nvSpPr>
        <p:spPr>
          <a:xfrm>
            <a:off x="457200" y="6356520"/>
            <a:ext cx="2133360" cy="364680"/>
          </a:xfrm>
          <a:prstGeom prst="rect">
            <a:avLst/>
          </a:prstGeom>
          <a:noFill/>
          <a:ln>
            <a:noFill/>
          </a:ln>
        </p:spPr>
        <p:txBody>
          <a:bodyPr anchor="ctr">
            <a:noAutofit/>
          </a:bodyPr>
          <a:p>
            <a:pPr>
              <a:lnSpc>
                <a:spcPct val="100000"/>
              </a:lnSpc>
            </a:pPr>
            <a:fld id="{467516BC-874E-4F23-9266-2B3B0F81254F}" type="datetime1">
              <a:rPr b="0" lang="en-US" sz="1200" spc="-1" strike="noStrike">
                <a:solidFill>
                  <a:srgbClr val="8b8b8b"/>
                </a:solidFill>
                <a:latin typeface="Calibri"/>
              </a:rPr>
              <a:t>08/24/2020</a:t>
            </a:fld>
            <a:endParaRPr b="0" lang="en-US" sz="1200" spc="-1" strike="noStrike">
              <a:latin typeface="Times New Roman"/>
            </a:endParaRPr>
          </a:p>
        </p:txBody>
      </p:sp>
      <p:sp>
        <p:nvSpPr>
          <p:cNvPr id="31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1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0C443600-677E-467E-8D1F-F754D11234E2}" type="slidenum">
              <a:rPr b="0" lang="en-US" sz="1200" spc="-1" strike="noStrike">
                <a:solidFill>
                  <a:srgbClr val="8b8b8b"/>
                </a:solidFill>
                <a:latin typeface="Calibri"/>
              </a:rPr>
              <a:t>19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3 Production Curve</a:t>
            </a:r>
            <a:endParaRPr b="0" lang="en-US" sz="4400" spc="-1" strike="noStrike">
              <a:solidFill>
                <a:srgbClr val="000000"/>
              </a:solidFill>
              <a:latin typeface="Calibri"/>
            </a:endParaRPr>
          </a:p>
        </p:txBody>
      </p:sp>
      <p:sp>
        <p:nvSpPr>
          <p:cNvPr id="31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With 1 copy machine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20" name="TextShape 3"/>
          <p:cNvSpPr txBox="1"/>
          <p:nvPr/>
        </p:nvSpPr>
        <p:spPr>
          <a:xfrm>
            <a:off x="457200" y="6356520"/>
            <a:ext cx="2133360" cy="364680"/>
          </a:xfrm>
          <a:prstGeom prst="rect">
            <a:avLst/>
          </a:prstGeom>
          <a:noFill/>
          <a:ln>
            <a:noFill/>
          </a:ln>
        </p:spPr>
        <p:txBody>
          <a:bodyPr anchor="ctr">
            <a:noAutofit/>
          </a:bodyPr>
          <a:p>
            <a:pPr>
              <a:lnSpc>
                <a:spcPct val="100000"/>
              </a:lnSpc>
            </a:pPr>
            <a:fld id="{2743D77F-E018-451F-994B-34EA6B5E5564}" type="datetime1">
              <a:rPr b="0" lang="en-US" sz="1200" spc="-1" strike="noStrike">
                <a:solidFill>
                  <a:srgbClr val="8b8b8b"/>
                </a:solidFill>
                <a:latin typeface="Calibri"/>
              </a:rPr>
              <a:t>08/24/2020</a:t>
            </a:fld>
            <a:endParaRPr b="0" lang="en-US" sz="1200" spc="-1" strike="noStrike">
              <a:latin typeface="Times New Roman"/>
            </a:endParaRPr>
          </a:p>
        </p:txBody>
      </p:sp>
      <p:sp>
        <p:nvSpPr>
          <p:cNvPr id="32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2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34D03E5B-2CB2-444B-ACE0-77551414DE4F}" type="slidenum">
              <a:rPr b="0" lang="en-US" sz="1200" spc="-1" strike="noStrike">
                <a:solidFill>
                  <a:srgbClr val="8b8b8b"/>
                </a:solidFill>
                <a:latin typeface="Calibri"/>
              </a:rPr>
              <a:t>19</a:t>
            </a:fld>
            <a:endParaRPr b="0" lang="en-US" sz="1200" spc="-1" strike="noStrike">
              <a:latin typeface="Times New Roman"/>
            </a:endParaRPr>
          </a:p>
        </p:txBody>
      </p:sp>
      <p:sp>
        <p:nvSpPr>
          <p:cNvPr id="323" name="Line 6"/>
          <p:cNvSpPr/>
          <p:nvPr/>
        </p:nvSpPr>
        <p:spPr>
          <a:xfrm flipV="1">
            <a:off x="2133360" y="2514600"/>
            <a:ext cx="0" cy="2743200"/>
          </a:xfrm>
          <a:prstGeom prst="line">
            <a:avLst/>
          </a:prstGeom>
          <a:ln w="9360">
            <a:solidFill>
              <a:schemeClr val="tx1"/>
            </a:solidFill>
            <a:round/>
            <a:tailEnd len="med" type="triangle" w="med"/>
          </a:ln>
        </p:spPr>
        <p:style>
          <a:lnRef idx="0"/>
          <a:fillRef idx="0"/>
          <a:effectRef idx="0"/>
          <a:fontRef idx="minor"/>
        </p:style>
      </p:sp>
      <p:sp>
        <p:nvSpPr>
          <p:cNvPr id="324" name="Line 7"/>
          <p:cNvSpPr/>
          <p:nvPr/>
        </p:nvSpPr>
        <p:spPr>
          <a:xfrm>
            <a:off x="2133360" y="5257800"/>
            <a:ext cx="4648320" cy="0"/>
          </a:xfrm>
          <a:prstGeom prst="line">
            <a:avLst/>
          </a:prstGeom>
          <a:ln w="9360">
            <a:solidFill>
              <a:schemeClr val="tx1"/>
            </a:solidFill>
            <a:round/>
            <a:tailEnd len="med" type="triangle" w="med"/>
          </a:ln>
        </p:spPr>
        <p:style>
          <a:lnRef idx="0"/>
          <a:fillRef idx="0"/>
          <a:effectRef idx="0"/>
          <a:fontRef idx="minor"/>
        </p:style>
      </p:sp>
      <p:sp>
        <p:nvSpPr>
          <p:cNvPr id="325" name="CustomShape 8"/>
          <p:cNvSpPr/>
          <p:nvPr/>
        </p:nvSpPr>
        <p:spPr>
          <a:xfrm flipV="1" rot="10800000">
            <a:off x="2133720" y="3124440"/>
            <a:ext cx="4419360" cy="213336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28440">
            <a:solidFill>
              <a:schemeClr val="accent2"/>
            </a:solidFill>
            <a:round/>
          </a:ln>
        </p:spPr>
        <p:style>
          <a:lnRef idx="0"/>
          <a:fillRef idx="0"/>
          <a:effectRef idx="0"/>
          <a:fontRef idx="minor"/>
        </p:style>
      </p:sp>
      <p:sp>
        <p:nvSpPr>
          <p:cNvPr id="326" name="CustomShape 9"/>
          <p:cNvSpPr/>
          <p:nvPr/>
        </p:nvSpPr>
        <p:spPr>
          <a:xfrm>
            <a:off x="6172200" y="5257800"/>
            <a:ext cx="2895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Number of workers</a:t>
            </a:r>
            <a:endParaRPr b="0" lang="en-US" sz="1800" spc="-1" strike="noStrike">
              <a:latin typeface="Arial"/>
            </a:endParaRPr>
          </a:p>
        </p:txBody>
      </p:sp>
      <p:sp>
        <p:nvSpPr>
          <p:cNvPr id="327" name="CustomShape 10"/>
          <p:cNvSpPr/>
          <p:nvPr/>
        </p:nvSpPr>
        <p:spPr>
          <a:xfrm rot="16200000">
            <a:off x="586080" y="2691000"/>
            <a:ext cx="190476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Pages produced</a:t>
            </a:r>
            <a:endParaRPr b="0" lang="en-US" sz="1800" spc="-1" strike="noStrike">
              <a:latin typeface="Arial"/>
            </a:endParaRPr>
          </a:p>
        </p:txBody>
      </p:sp>
      <p:sp>
        <p:nvSpPr>
          <p:cNvPr id="328" name="Line 11"/>
          <p:cNvSpPr/>
          <p:nvPr/>
        </p:nvSpPr>
        <p:spPr>
          <a:xfrm flipV="1">
            <a:off x="2743200" y="4190760"/>
            <a:ext cx="0" cy="1067040"/>
          </a:xfrm>
          <a:prstGeom prst="line">
            <a:avLst/>
          </a:prstGeom>
          <a:ln w="9360">
            <a:solidFill>
              <a:schemeClr val="tx1"/>
            </a:solidFill>
            <a:prstDash val="dash"/>
            <a:round/>
          </a:ln>
        </p:spPr>
        <p:style>
          <a:lnRef idx="0"/>
          <a:fillRef idx="0"/>
          <a:effectRef idx="0"/>
          <a:fontRef idx="minor"/>
        </p:style>
      </p:sp>
      <p:sp>
        <p:nvSpPr>
          <p:cNvPr id="329" name="Line 12"/>
          <p:cNvSpPr/>
          <p:nvPr/>
        </p:nvSpPr>
        <p:spPr>
          <a:xfrm flipH="1">
            <a:off x="2133360" y="4190760"/>
            <a:ext cx="609840" cy="0"/>
          </a:xfrm>
          <a:prstGeom prst="line">
            <a:avLst/>
          </a:prstGeom>
          <a:ln w="9360">
            <a:solidFill>
              <a:schemeClr val="tx1"/>
            </a:solidFill>
            <a:prstDash val="dash"/>
            <a:round/>
          </a:ln>
        </p:spPr>
        <p:style>
          <a:lnRef idx="0"/>
          <a:fillRef idx="0"/>
          <a:effectRef idx="0"/>
          <a:fontRef idx="minor"/>
        </p:style>
      </p:sp>
      <p:sp>
        <p:nvSpPr>
          <p:cNvPr id="330" name="CustomShape 13"/>
          <p:cNvSpPr/>
          <p:nvPr/>
        </p:nvSpPr>
        <p:spPr>
          <a:xfrm>
            <a:off x="2514600" y="5257800"/>
            <a:ext cx="685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a:t>
            </a:r>
            <a:endParaRPr b="0" lang="en-US" sz="1800" spc="-1" strike="noStrike">
              <a:latin typeface="Arial"/>
            </a:endParaRPr>
          </a:p>
        </p:txBody>
      </p:sp>
      <p:sp>
        <p:nvSpPr>
          <p:cNvPr id="331" name="CustomShape 14"/>
          <p:cNvSpPr/>
          <p:nvPr/>
        </p:nvSpPr>
        <p:spPr>
          <a:xfrm>
            <a:off x="1447920" y="4191120"/>
            <a:ext cx="837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a:t>
            </a:r>
            <a:endParaRPr b="0" lang="en-US" sz="1800" spc="-1" strike="noStrike">
              <a:latin typeface="Arial"/>
            </a:endParaRPr>
          </a:p>
        </p:txBody>
      </p:sp>
      <p:sp>
        <p:nvSpPr>
          <p:cNvPr id="332" name="Line 15"/>
          <p:cNvSpPr/>
          <p:nvPr/>
        </p:nvSpPr>
        <p:spPr>
          <a:xfrm flipV="1">
            <a:off x="3352680" y="3809880"/>
            <a:ext cx="0" cy="1447920"/>
          </a:xfrm>
          <a:prstGeom prst="line">
            <a:avLst/>
          </a:prstGeom>
          <a:ln w="9360">
            <a:solidFill>
              <a:schemeClr val="tx1"/>
            </a:solidFill>
            <a:prstDash val="dash"/>
            <a:round/>
          </a:ln>
        </p:spPr>
        <p:style>
          <a:lnRef idx="0"/>
          <a:fillRef idx="0"/>
          <a:effectRef idx="0"/>
          <a:fontRef idx="minor"/>
        </p:style>
      </p:sp>
      <p:sp>
        <p:nvSpPr>
          <p:cNvPr id="333" name="Line 16"/>
          <p:cNvSpPr/>
          <p:nvPr/>
        </p:nvSpPr>
        <p:spPr>
          <a:xfrm flipH="1">
            <a:off x="2133360" y="3733560"/>
            <a:ext cx="1219320" cy="0"/>
          </a:xfrm>
          <a:prstGeom prst="line">
            <a:avLst/>
          </a:prstGeom>
          <a:ln w="9360">
            <a:solidFill>
              <a:schemeClr val="tx1"/>
            </a:solidFill>
            <a:prstDash val="dash"/>
            <a:round/>
          </a:ln>
        </p:spPr>
        <p:style>
          <a:lnRef idx="0"/>
          <a:fillRef idx="0"/>
          <a:effectRef idx="0"/>
          <a:fontRef idx="minor"/>
        </p:style>
      </p:sp>
      <p:sp>
        <p:nvSpPr>
          <p:cNvPr id="334" name="CustomShape 17"/>
          <p:cNvSpPr/>
          <p:nvPr/>
        </p:nvSpPr>
        <p:spPr>
          <a:xfrm>
            <a:off x="3200400" y="5257800"/>
            <a:ext cx="533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a:t>
            </a:r>
            <a:endParaRPr b="0" lang="en-US" sz="1800" spc="-1" strike="noStrike">
              <a:latin typeface="Arial"/>
            </a:endParaRPr>
          </a:p>
        </p:txBody>
      </p:sp>
      <p:sp>
        <p:nvSpPr>
          <p:cNvPr id="335" name="CustomShape 18"/>
          <p:cNvSpPr/>
          <p:nvPr/>
        </p:nvSpPr>
        <p:spPr>
          <a:xfrm>
            <a:off x="1447920" y="3505320"/>
            <a:ext cx="837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Production Theory</a:t>
            </a:r>
            <a:endParaRPr b="0" lang="en-US" sz="4400" spc="-1" strike="noStrike">
              <a:solidFill>
                <a:srgbClr val="000000"/>
              </a:solidFill>
              <a:latin typeface="Calibri"/>
            </a:endParaRPr>
          </a:p>
        </p:txBody>
      </p:sp>
      <p:pic>
        <p:nvPicPr>
          <p:cNvPr id="337" name="Picture 2" descr=""/>
          <p:cNvPicPr/>
          <p:nvPr/>
        </p:nvPicPr>
        <p:blipFill>
          <a:blip r:embed="rId1"/>
          <a:stretch/>
        </p:blipFill>
        <p:spPr>
          <a:xfrm>
            <a:off x="914400" y="1219320"/>
            <a:ext cx="7467120" cy="4906440"/>
          </a:xfrm>
          <a:prstGeom prst="rect">
            <a:avLst/>
          </a:prstGeom>
          <a:ln w="9360">
            <a:noFill/>
          </a:ln>
        </p:spPr>
      </p:pic>
      <p:sp>
        <p:nvSpPr>
          <p:cNvPr id="338"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E59FB1F8-2BE7-4B16-AE54-7FBE49B62852}" type="slidenum">
              <a:rPr b="0" lang="en-US" sz="1200" spc="-1" strike="noStrike">
                <a:solidFill>
                  <a:srgbClr val="8b8b8b"/>
                </a:solidFill>
                <a:latin typeface="Calibri"/>
              </a:rPr>
              <a:t>19</a:t>
            </a:fld>
            <a:endParaRPr b="0" lang="en-US" sz="1200" spc="-1" strike="noStrike">
              <a:latin typeface="Times New Roman"/>
            </a:endParaRPr>
          </a:p>
        </p:txBody>
      </p:sp>
      <p:sp>
        <p:nvSpPr>
          <p:cNvPr id="339"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40" name="TextShape 4"/>
          <p:cNvSpPr txBox="1"/>
          <p:nvPr/>
        </p:nvSpPr>
        <p:spPr>
          <a:xfrm>
            <a:off x="457200" y="6356520"/>
            <a:ext cx="2133360" cy="364680"/>
          </a:xfrm>
          <a:prstGeom prst="rect">
            <a:avLst/>
          </a:prstGeom>
          <a:noFill/>
          <a:ln>
            <a:noFill/>
          </a:ln>
        </p:spPr>
        <p:txBody>
          <a:bodyPr anchor="ctr">
            <a:noAutofit/>
          </a:bodyPr>
          <a:p>
            <a:pPr>
              <a:lnSpc>
                <a:spcPct val="100000"/>
              </a:lnSpc>
            </a:pPr>
            <a:fld id="{87709E3C-BBC0-4FD9-A9FA-E9758EDD94E3}" type="datetime1">
              <a:rPr b="0" lang="en-US" sz="1200" spc="-1" strike="noStrike">
                <a:solidFill>
                  <a:srgbClr val="8b8b8b"/>
                </a:solidFill>
                <a:latin typeface="Calibri"/>
              </a:rPr>
              <a:t>08/24/2020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34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Demand and Supply</a:t>
            </a:r>
            <a:endParaRPr b="0" lang="en-US" sz="4400" spc="-1" strike="noStrike">
              <a:solidFill>
                <a:srgbClr val="000000"/>
              </a:solidFill>
              <a:latin typeface="Calibri"/>
            </a:endParaRPr>
          </a:p>
        </p:txBody>
      </p:sp>
      <p:sp>
        <p:nvSpPr>
          <p:cNvPr id="34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Consumer demand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Law of Demand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Firm supply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Law of Supply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Market Equilibrium</a:t>
            </a:r>
            <a:endParaRPr b="0" lang="en-US" sz="3200" spc="-1" strike="noStrike">
              <a:solidFill>
                <a:srgbClr val="000000"/>
              </a:solidFill>
              <a:latin typeface="Calibri"/>
            </a:endParaRPr>
          </a:p>
        </p:txBody>
      </p:sp>
      <p:sp>
        <p:nvSpPr>
          <p:cNvPr id="343" name="TextShape 3"/>
          <p:cNvSpPr txBox="1"/>
          <p:nvPr/>
        </p:nvSpPr>
        <p:spPr>
          <a:xfrm>
            <a:off x="457200" y="6356520"/>
            <a:ext cx="2133360" cy="364680"/>
          </a:xfrm>
          <a:prstGeom prst="rect">
            <a:avLst/>
          </a:prstGeom>
          <a:noFill/>
          <a:ln>
            <a:noFill/>
          </a:ln>
        </p:spPr>
        <p:txBody>
          <a:bodyPr anchor="ctr">
            <a:noAutofit/>
          </a:bodyPr>
          <a:p>
            <a:pPr>
              <a:lnSpc>
                <a:spcPct val="100000"/>
              </a:lnSpc>
            </a:pPr>
            <a:fld id="{5F1F4219-C533-4C70-957D-8A5430EDEE7B}" type="datetime1">
              <a:rPr b="0" lang="en-US" sz="1200" spc="-1" strike="noStrike">
                <a:solidFill>
                  <a:srgbClr val="8b8b8b"/>
                </a:solidFill>
                <a:latin typeface="Calibri"/>
              </a:rPr>
              <a:t>08/24/2020</a:t>
            </a:fld>
            <a:endParaRPr b="0" lang="en-US" sz="1200" spc="-1" strike="noStrike">
              <a:latin typeface="Times New Roman"/>
            </a:endParaRPr>
          </a:p>
        </p:txBody>
      </p:sp>
      <p:sp>
        <p:nvSpPr>
          <p:cNvPr id="344"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45"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B0817B4B-6C88-4821-B6A1-58BD5882E9B9}" type="slidenum">
              <a:rPr b="0" lang="en-US" sz="1200" spc="-1" strike="noStrike">
                <a:solidFill>
                  <a:srgbClr val="8b8b8b"/>
                </a:solidFill>
                <a:latin typeface="Calibri"/>
              </a:rPr>
              <a:t>19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34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Consumer Demand</a:t>
            </a:r>
            <a:endParaRPr b="0" lang="en-US" sz="4400" spc="-1" strike="noStrike">
              <a:solidFill>
                <a:srgbClr val="000000"/>
              </a:solidFill>
              <a:latin typeface="Calibri"/>
            </a:endParaRPr>
          </a:p>
        </p:txBody>
      </p:sp>
      <p:sp>
        <p:nvSpPr>
          <p:cNvPr id="347" name="TextShape 2"/>
          <p:cNvSpPr txBox="1"/>
          <p:nvPr/>
        </p:nvSpPr>
        <p:spPr>
          <a:xfrm>
            <a:off x="457200" y="1600200"/>
            <a:ext cx="8229240" cy="4525560"/>
          </a:xfrm>
          <a:prstGeom prst="rect">
            <a:avLst/>
          </a:prstGeom>
          <a:noFill/>
          <a:ln>
            <a:noFill/>
          </a:ln>
        </p:spPr>
        <p:txBody>
          <a:bodyPr>
            <a:normAutofit fontScale="80000"/>
          </a:bodyPr>
          <a:p>
            <a:pPr marL="609480" indent="-609120">
              <a:lnSpc>
                <a:spcPct val="90000"/>
              </a:lnSpc>
              <a:spcBef>
                <a:spcPts val="561"/>
              </a:spcBef>
              <a:buClr>
                <a:srgbClr val="000000"/>
              </a:buClr>
              <a:buFont typeface="Arial"/>
              <a:buChar char="•"/>
            </a:pPr>
            <a:r>
              <a:rPr b="0" lang="en-US" sz="2800" spc="-1" strike="noStrike">
                <a:solidFill>
                  <a:srgbClr val="000000"/>
                </a:solidFill>
                <a:latin typeface="Calibri"/>
              </a:rPr>
              <a:t>What affects consumer demand?</a:t>
            </a:r>
            <a:endParaRPr b="0" lang="en-US" sz="2800" spc="-1" strike="noStrike">
              <a:solidFill>
                <a:srgbClr val="000000"/>
              </a:solidFill>
              <a:latin typeface="Calibri"/>
            </a:endParaRPr>
          </a:p>
          <a:p>
            <a:pPr lvl="1" marL="990720" indent="-533160">
              <a:lnSpc>
                <a:spcPct val="90000"/>
              </a:lnSpc>
              <a:spcBef>
                <a:spcPts val="479"/>
              </a:spcBef>
              <a:buClr>
                <a:srgbClr val="008000"/>
              </a:buClr>
              <a:buSzPct val="80000"/>
              <a:buFont typeface="Wingdings" charset="2"/>
              <a:buAutoNum type="arabicPeriod"/>
            </a:pPr>
            <a:r>
              <a:rPr b="0" lang="en-US" sz="2400" spc="-1" strike="noStrike">
                <a:solidFill>
                  <a:srgbClr val="000000"/>
                </a:solidFill>
                <a:latin typeface="Calibri"/>
              </a:rPr>
              <a:t>Price of the product</a:t>
            </a:r>
            <a:endParaRPr b="0" lang="en-US" sz="2400" spc="-1" strike="noStrike">
              <a:solidFill>
                <a:srgbClr val="000000"/>
              </a:solidFill>
              <a:latin typeface="Calibri"/>
            </a:endParaRPr>
          </a:p>
          <a:p>
            <a:pPr lvl="1" marL="990720" indent="-533160">
              <a:lnSpc>
                <a:spcPct val="90000"/>
              </a:lnSpc>
              <a:spcBef>
                <a:spcPts val="479"/>
              </a:spcBef>
              <a:buClr>
                <a:srgbClr val="008000"/>
              </a:buClr>
              <a:buSzPct val="80000"/>
              <a:buFont typeface="Wingdings" charset="2"/>
              <a:buAutoNum type="arabicPeriod"/>
            </a:pPr>
            <a:r>
              <a:rPr b="0" lang="en-US" sz="2400" spc="-1" strike="noStrike">
                <a:solidFill>
                  <a:srgbClr val="000000"/>
                </a:solidFill>
                <a:latin typeface="Calibri"/>
              </a:rPr>
              <a:t>Consumer income</a:t>
            </a:r>
            <a:endParaRPr b="0" lang="en-US" sz="2400" spc="-1" strike="noStrike">
              <a:solidFill>
                <a:srgbClr val="000000"/>
              </a:solidFill>
              <a:latin typeface="Calibri"/>
            </a:endParaRPr>
          </a:p>
          <a:p>
            <a:pPr lvl="1" marL="990720" indent="-533160">
              <a:lnSpc>
                <a:spcPct val="90000"/>
              </a:lnSpc>
              <a:spcBef>
                <a:spcPts val="479"/>
              </a:spcBef>
              <a:buClr>
                <a:srgbClr val="008000"/>
              </a:buClr>
              <a:buSzPct val="80000"/>
              <a:buFont typeface="Wingdings" charset="2"/>
              <a:buAutoNum type="arabicPeriod"/>
            </a:pPr>
            <a:r>
              <a:rPr b="0" lang="en-US" sz="2400" spc="-1" strike="noStrike">
                <a:solidFill>
                  <a:srgbClr val="000000"/>
                </a:solidFill>
                <a:latin typeface="Calibri"/>
              </a:rPr>
              <a:t>Price of substitute goods</a:t>
            </a:r>
            <a:endParaRPr b="0" lang="en-US" sz="2400" spc="-1" strike="noStrike">
              <a:solidFill>
                <a:srgbClr val="000000"/>
              </a:solidFill>
              <a:latin typeface="Calibri"/>
            </a:endParaRPr>
          </a:p>
          <a:p>
            <a:pPr lvl="1" marL="990720" indent="-533160">
              <a:lnSpc>
                <a:spcPct val="90000"/>
              </a:lnSpc>
              <a:spcBef>
                <a:spcPts val="479"/>
              </a:spcBef>
              <a:buClr>
                <a:srgbClr val="008000"/>
              </a:buClr>
              <a:buSzPct val="80000"/>
              <a:buFont typeface="Wingdings" charset="2"/>
              <a:buAutoNum type="arabicPeriod"/>
            </a:pPr>
            <a:r>
              <a:rPr b="0" lang="en-US" sz="2400" spc="-1" strike="noStrike">
                <a:solidFill>
                  <a:srgbClr val="000000"/>
                </a:solidFill>
                <a:latin typeface="Calibri"/>
              </a:rPr>
              <a:t>Price of complementary goods</a:t>
            </a:r>
            <a:endParaRPr b="0" lang="en-US" sz="2400" spc="-1" strike="noStrike">
              <a:solidFill>
                <a:srgbClr val="000000"/>
              </a:solidFill>
              <a:latin typeface="Calibri"/>
            </a:endParaRPr>
          </a:p>
          <a:p>
            <a:pPr lvl="1" marL="990720" indent="-533160">
              <a:lnSpc>
                <a:spcPct val="90000"/>
              </a:lnSpc>
              <a:spcBef>
                <a:spcPts val="479"/>
              </a:spcBef>
              <a:buClr>
                <a:srgbClr val="008000"/>
              </a:buClr>
              <a:buSzPct val="80000"/>
              <a:buFont typeface="Wingdings" charset="2"/>
              <a:buAutoNum type="arabicPeriod"/>
            </a:pPr>
            <a:r>
              <a:rPr b="0" lang="en-US" sz="2400" spc="-1" strike="noStrike">
                <a:solidFill>
                  <a:srgbClr val="000000"/>
                </a:solidFill>
                <a:latin typeface="Calibri"/>
              </a:rPr>
              <a:t>Consumer tastes and advertising</a:t>
            </a:r>
            <a:endParaRPr b="0" lang="en-US" sz="2400" spc="-1" strike="noStrike">
              <a:solidFill>
                <a:srgbClr val="000000"/>
              </a:solidFill>
              <a:latin typeface="Calibri"/>
            </a:endParaRPr>
          </a:p>
          <a:p>
            <a:pPr lvl="1" marL="990720" indent="-533160">
              <a:lnSpc>
                <a:spcPct val="90000"/>
              </a:lnSpc>
              <a:spcBef>
                <a:spcPts val="479"/>
              </a:spcBef>
              <a:buClr>
                <a:srgbClr val="008000"/>
              </a:buClr>
              <a:buSzPct val="80000"/>
              <a:buFont typeface="Wingdings" charset="2"/>
              <a:buAutoNum type="arabicPeriod"/>
            </a:pPr>
            <a:r>
              <a:rPr b="0" lang="en-US" sz="2400" spc="-1" strike="noStrike">
                <a:solidFill>
                  <a:srgbClr val="000000"/>
                </a:solidFill>
                <a:latin typeface="Calibri"/>
              </a:rPr>
              <a:t>Consumer expectations about future prices</a:t>
            </a:r>
            <a:endParaRPr b="0" lang="en-US" sz="2400" spc="-1" strike="noStrike">
              <a:solidFill>
                <a:srgbClr val="000000"/>
              </a:solidFill>
              <a:latin typeface="Calibri"/>
            </a:endParaRPr>
          </a:p>
          <a:p>
            <a:pPr lvl="1" marL="990720" indent="-533160">
              <a:lnSpc>
                <a:spcPct val="90000"/>
              </a:lnSpc>
              <a:spcBef>
                <a:spcPts val="479"/>
              </a:spcBef>
              <a:buClr>
                <a:srgbClr val="008000"/>
              </a:buClr>
              <a:buSzPct val="80000"/>
              <a:buFont typeface="Wingdings" charset="2"/>
              <a:buAutoNum type="arabicPeriod"/>
            </a:pPr>
            <a:r>
              <a:rPr b="0" lang="en-US" sz="2400" spc="-1" strike="noStrike">
                <a:solidFill>
                  <a:srgbClr val="000000"/>
                </a:solidFill>
                <a:latin typeface="Calibri"/>
              </a:rPr>
              <a:t>Insurance</a:t>
            </a:r>
            <a:endParaRPr b="0" lang="en-US" sz="2400" spc="-1" strike="noStrike">
              <a:solidFill>
                <a:srgbClr val="000000"/>
              </a:solidFill>
              <a:latin typeface="Calibri"/>
            </a:endParaRPr>
          </a:p>
          <a:p>
            <a:pPr>
              <a:lnSpc>
                <a:spcPct val="90000"/>
              </a:lnSpc>
              <a:spcBef>
                <a:spcPts val="561"/>
              </a:spcBef>
            </a:pPr>
            <a:endParaRPr b="0" lang="en-US" sz="2400" spc="-1" strike="noStrike">
              <a:solidFill>
                <a:srgbClr val="000000"/>
              </a:solidFill>
              <a:latin typeface="Calibri"/>
            </a:endParaRPr>
          </a:p>
          <a:p>
            <a:pPr marL="609480" indent="-609120">
              <a:lnSpc>
                <a:spcPct val="90000"/>
              </a:lnSpc>
              <a:spcBef>
                <a:spcPts val="561"/>
              </a:spcBef>
              <a:buClr>
                <a:srgbClr val="000000"/>
              </a:buClr>
              <a:buFont typeface="Arial"/>
              <a:buChar char="•"/>
            </a:pPr>
            <a:r>
              <a:rPr b="0" lang="en-US" sz="2800" spc="-1" strike="noStrike">
                <a:solidFill>
                  <a:srgbClr val="000000"/>
                </a:solidFill>
                <a:latin typeface="Calibri"/>
              </a:rPr>
              <a:t>Item 2 to 7 are held constant in the demand schedule.</a:t>
            </a:r>
            <a:endParaRPr b="0" lang="en-US" sz="2800" spc="-1" strike="noStrike">
              <a:solidFill>
                <a:srgbClr val="000000"/>
              </a:solidFill>
              <a:latin typeface="Calibri"/>
            </a:endParaRPr>
          </a:p>
          <a:p>
            <a:pPr marL="609480" indent="-609120">
              <a:lnSpc>
                <a:spcPct val="90000"/>
              </a:lnSpc>
              <a:spcBef>
                <a:spcPts val="561"/>
              </a:spcBef>
              <a:buClr>
                <a:srgbClr val="000000"/>
              </a:buClr>
              <a:buFont typeface="Arial"/>
              <a:buChar char="•"/>
            </a:pPr>
            <a:r>
              <a:rPr b="0" lang="en-US" sz="2800" spc="-1" strike="noStrike">
                <a:solidFill>
                  <a:srgbClr val="000000"/>
                </a:solidFill>
                <a:latin typeface="Calibri"/>
              </a:rPr>
              <a:t>Changes in item 2 to 7 will shift the demand curve.</a:t>
            </a:r>
            <a:endParaRPr b="0" lang="en-US" sz="2800" spc="-1" strike="noStrike">
              <a:solidFill>
                <a:srgbClr val="000000"/>
              </a:solidFill>
              <a:latin typeface="Calibri"/>
            </a:endParaRPr>
          </a:p>
        </p:txBody>
      </p:sp>
      <p:sp>
        <p:nvSpPr>
          <p:cNvPr id="348" name="TextShape 3"/>
          <p:cNvSpPr txBox="1"/>
          <p:nvPr/>
        </p:nvSpPr>
        <p:spPr>
          <a:xfrm>
            <a:off x="457200" y="6356520"/>
            <a:ext cx="2133360" cy="364680"/>
          </a:xfrm>
          <a:prstGeom prst="rect">
            <a:avLst/>
          </a:prstGeom>
          <a:noFill/>
          <a:ln>
            <a:noFill/>
          </a:ln>
        </p:spPr>
        <p:txBody>
          <a:bodyPr anchor="ctr">
            <a:noAutofit/>
          </a:bodyPr>
          <a:p>
            <a:pPr>
              <a:lnSpc>
                <a:spcPct val="100000"/>
              </a:lnSpc>
            </a:pPr>
            <a:fld id="{7D42221E-8484-406F-97EB-DE9DDB62238B}" type="datetime1">
              <a:rPr b="0" lang="en-US" sz="1200" spc="-1" strike="noStrike">
                <a:solidFill>
                  <a:srgbClr val="8b8b8b"/>
                </a:solidFill>
                <a:latin typeface="Calibri"/>
              </a:rPr>
              <a:t>08/24/2020</a:t>
            </a:fld>
            <a:endParaRPr b="0" lang="en-US" sz="1200" spc="-1" strike="noStrike">
              <a:latin typeface="Times New Roman"/>
            </a:endParaRPr>
          </a:p>
        </p:txBody>
      </p:sp>
      <p:sp>
        <p:nvSpPr>
          <p:cNvPr id="34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5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70F05062-EACF-44FD-BAA2-556F61EBCF80}" type="slidenum">
              <a:rPr b="0" lang="en-US" sz="1200" spc="-1" strike="noStrike">
                <a:solidFill>
                  <a:srgbClr val="8b8b8b"/>
                </a:solidFill>
                <a:latin typeface="Calibri"/>
              </a:rPr>
              <a:t>25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35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Law of Demand</a:t>
            </a:r>
            <a:endParaRPr b="0" lang="en-US" sz="4400" spc="-1" strike="noStrike">
              <a:solidFill>
                <a:srgbClr val="000000"/>
              </a:solidFill>
              <a:latin typeface="Calibri"/>
            </a:endParaRPr>
          </a:p>
        </p:txBody>
      </p:sp>
      <p:sp>
        <p:nvSpPr>
          <p:cNvPr id="35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Holding 2-7 constant the demand curve is downward sloping.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That is, as prices increase, demand goes down.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53" name="TextShape 3"/>
          <p:cNvSpPr txBox="1"/>
          <p:nvPr/>
        </p:nvSpPr>
        <p:spPr>
          <a:xfrm>
            <a:off x="457200" y="6356520"/>
            <a:ext cx="2133360" cy="364680"/>
          </a:xfrm>
          <a:prstGeom prst="rect">
            <a:avLst/>
          </a:prstGeom>
          <a:noFill/>
          <a:ln>
            <a:noFill/>
          </a:ln>
        </p:spPr>
        <p:txBody>
          <a:bodyPr anchor="ctr">
            <a:noAutofit/>
          </a:bodyPr>
          <a:p>
            <a:pPr>
              <a:lnSpc>
                <a:spcPct val="100000"/>
              </a:lnSpc>
            </a:pPr>
            <a:fld id="{5AE9332C-02BC-4FFA-9ED6-61A63410134C}" type="datetime1">
              <a:rPr b="0" lang="en-US" sz="1200" spc="-1" strike="noStrike">
                <a:solidFill>
                  <a:srgbClr val="8b8b8b"/>
                </a:solidFill>
                <a:latin typeface="Calibri"/>
              </a:rPr>
              <a:t>08/24/2020</a:t>
            </a:fld>
            <a:endParaRPr b="0" lang="en-US" sz="1200" spc="-1" strike="noStrike">
              <a:latin typeface="Times New Roman"/>
            </a:endParaRPr>
          </a:p>
        </p:txBody>
      </p:sp>
      <p:sp>
        <p:nvSpPr>
          <p:cNvPr id="354"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55"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4A86EF9A-5743-490A-B2B7-FEC4A4A12CA5}" type="slidenum">
              <a:rPr b="0" lang="en-US" sz="1200" spc="-1" strike="noStrike">
                <a:solidFill>
                  <a:srgbClr val="8b8b8b"/>
                </a:solidFill>
                <a:latin typeface="Calibri"/>
              </a:rPr>
              <a:t>25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35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Market Demand</a:t>
            </a:r>
            <a:endParaRPr b="0" lang="en-US" sz="4400" spc="-1" strike="noStrike">
              <a:solidFill>
                <a:srgbClr val="000000"/>
              </a:solidFill>
              <a:latin typeface="Calibri"/>
            </a:endParaRPr>
          </a:p>
        </p:txBody>
      </p:sp>
      <p:sp>
        <p:nvSpPr>
          <p:cNvPr id="357" name="TextShape 2"/>
          <p:cNvSpPr txBox="1"/>
          <p:nvPr/>
        </p:nvSpPr>
        <p:spPr>
          <a:xfrm>
            <a:off x="457200" y="6356520"/>
            <a:ext cx="2133360" cy="364680"/>
          </a:xfrm>
          <a:prstGeom prst="rect">
            <a:avLst/>
          </a:prstGeom>
          <a:noFill/>
          <a:ln>
            <a:noFill/>
          </a:ln>
        </p:spPr>
        <p:txBody>
          <a:bodyPr anchor="ctr">
            <a:noAutofit/>
          </a:bodyPr>
          <a:p>
            <a:pPr>
              <a:lnSpc>
                <a:spcPct val="100000"/>
              </a:lnSpc>
            </a:pPr>
            <a:fld id="{2D2E8D57-15C4-4768-8BB3-6271110F3E6A}" type="datetime1">
              <a:rPr b="0" lang="en-US" sz="1200" spc="-1" strike="noStrike">
                <a:solidFill>
                  <a:srgbClr val="8b8b8b"/>
                </a:solidFill>
                <a:latin typeface="Calibri"/>
              </a:rPr>
              <a:t>08/24/2020</a:t>
            </a:fld>
            <a:endParaRPr b="0" lang="en-US" sz="1200" spc="-1" strike="noStrike">
              <a:latin typeface="Times New Roman"/>
            </a:endParaRPr>
          </a:p>
        </p:txBody>
      </p:sp>
      <p:sp>
        <p:nvSpPr>
          <p:cNvPr id="358"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59"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5B1B84BF-D3D8-4A2E-8EE4-12DFB5F40750}" type="slidenum">
              <a:rPr b="0" lang="en-US" sz="1200" spc="-1" strike="noStrike">
                <a:solidFill>
                  <a:srgbClr val="8b8b8b"/>
                </a:solidFill>
                <a:latin typeface="Calibri"/>
              </a:rPr>
              <a:t>25</a:t>
            </a:fld>
            <a:endParaRPr b="0" lang="en-US" sz="1200" spc="-1" strike="noStrike">
              <a:latin typeface="Times New Roman"/>
            </a:endParaRPr>
          </a:p>
        </p:txBody>
      </p:sp>
      <p:sp>
        <p:nvSpPr>
          <p:cNvPr id="360" name="Line 5"/>
          <p:cNvSpPr/>
          <p:nvPr/>
        </p:nvSpPr>
        <p:spPr>
          <a:xfrm>
            <a:off x="1371600" y="2895480"/>
            <a:ext cx="5486400" cy="0"/>
          </a:xfrm>
          <a:prstGeom prst="line">
            <a:avLst/>
          </a:prstGeom>
          <a:ln w="9360">
            <a:solidFill>
              <a:schemeClr val="tx1"/>
            </a:solidFill>
            <a:prstDash val="dash"/>
            <a:round/>
          </a:ln>
        </p:spPr>
        <p:style>
          <a:lnRef idx="0"/>
          <a:fillRef idx="0"/>
          <a:effectRef idx="0"/>
          <a:fontRef idx="minor"/>
        </p:style>
      </p:sp>
      <p:sp>
        <p:nvSpPr>
          <p:cNvPr id="361" name="Line 6"/>
          <p:cNvSpPr/>
          <p:nvPr/>
        </p:nvSpPr>
        <p:spPr>
          <a:xfrm flipV="1">
            <a:off x="1371600" y="2284200"/>
            <a:ext cx="0" cy="2590920"/>
          </a:xfrm>
          <a:prstGeom prst="line">
            <a:avLst/>
          </a:prstGeom>
          <a:ln w="9360">
            <a:solidFill>
              <a:schemeClr val="tx1"/>
            </a:solidFill>
            <a:round/>
            <a:tailEnd len="med" type="triangle" w="med"/>
          </a:ln>
        </p:spPr>
        <p:style>
          <a:lnRef idx="0"/>
          <a:fillRef idx="0"/>
          <a:effectRef idx="0"/>
          <a:fontRef idx="minor"/>
        </p:style>
      </p:sp>
      <p:sp>
        <p:nvSpPr>
          <p:cNvPr id="362" name="Line 7"/>
          <p:cNvSpPr/>
          <p:nvPr/>
        </p:nvSpPr>
        <p:spPr>
          <a:xfrm>
            <a:off x="1371600" y="4875120"/>
            <a:ext cx="1828800" cy="0"/>
          </a:xfrm>
          <a:prstGeom prst="line">
            <a:avLst/>
          </a:prstGeom>
          <a:ln w="9360">
            <a:solidFill>
              <a:schemeClr val="tx1"/>
            </a:solidFill>
            <a:round/>
            <a:tailEnd len="med" type="triangle" w="med"/>
          </a:ln>
        </p:spPr>
        <p:style>
          <a:lnRef idx="0"/>
          <a:fillRef idx="0"/>
          <a:effectRef idx="0"/>
          <a:fontRef idx="minor"/>
        </p:style>
      </p:sp>
      <p:sp>
        <p:nvSpPr>
          <p:cNvPr id="363" name="Line 8"/>
          <p:cNvSpPr/>
          <p:nvPr/>
        </p:nvSpPr>
        <p:spPr>
          <a:xfrm>
            <a:off x="1600200" y="2512800"/>
            <a:ext cx="838080" cy="2133720"/>
          </a:xfrm>
          <a:prstGeom prst="line">
            <a:avLst/>
          </a:prstGeom>
          <a:ln w="28440">
            <a:solidFill>
              <a:srgbClr val="800000"/>
            </a:solidFill>
            <a:round/>
          </a:ln>
        </p:spPr>
        <p:style>
          <a:lnRef idx="0"/>
          <a:fillRef idx="0"/>
          <a:effectRef idx="0"/>
          <a:fontRef idx="minor"/>
        </p:style>
      </p:sp>
      <p:sp>
        <p:nvSpPr>
          <p:cNvPr id="364" name="CustomShape 9"/>
          <p:cNvSpPr/>
          <p:nvPr/>
        </p:nvSpPr>
        <p:spPr>
          <a:xfrm>
            <a:off x="76320" y="2590920"/>
            <a:ext cx="121896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per pizza in $</a:t>
            </a:r>
            <a:endParaRPr b="0" lang="en-US" sz="1800" spc="-1" strike="noStrike">
              <a:latin typeface="Arial"/>
            </a:endParaRPr>
          </a:p>
        </p:txBody>
      </p:sp>
      <p:sp>
        <p:nvSpPr>
          <p:cNvPr id="365" name="CustomShape 10"/>
          <p:cNvSpPr/>
          <p:nvPr/>
        </p:nvSpPr>
        <p:spPr>
          <a:xfrm>
            <a:off x="1523880" y="4890960"/>
            <a:ext cx="25142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366" name="Line 11"/>
          <p:cNvSpPr/>
          <p:nvPr/>
        </p:nvSpPr>
        <p:spPr>
          <a:xfrm flipV="1">
            <a:off x="3886200" y="2286000"/>
            <a:ext cx="0" cy="2590560"/>
          </a:xfrm>
          <a:prstGeom prst="line">
            <a:avLst/>
          </a:prstGeom>
          <a:ln w="9360">
            <a:solidFill>
              <a:schemeClr val="tx1"/>
            </a:solidFill>
            <a:round/>
            <a:tailEnd len="med" type="triangle" w="med"/>
          </a:ln>
        </p:spPr>
        <p:style>
          <a:lnRef idx="0"/>
          <a:fillRef idx="0"/>
          <a:effectRef idx="0"/>
          <a:fontRef idx="minor"/>
        </p:style>
      </p:sp>
      <p:sp>
        <p:nvSpPr>
          <p:cNvPr id="367" name="Line 12"/>
          <p:cNvSpPr/>
          <p:nvPr/>
        </p:nvSpPr>
        <p:spPr>
          <a:xfrm>
            <a:off x="3886200" y="4876560"/>
            <a:ext cx="1828800" cy="0"/>
          </a:xfrm>
          <a:prstGeom prst="line">
            <a:avLst/>
          </a:prstGeom>
          <a:ln w="9360">
            <a:solidFill>
              <a:schemeClr val="tx1"/>
            </a:solidFill>
            <a:round/>
            <a:tailEnd len="med" type="triangle" w="med"/>
          </a:ln>
        </p:spPr>
        <p:style>
          <a:lnRef idx="0"/>
          <a:fillRef idx="0"/>
          <a:effectRef idx="0"/>
          <a:fontRef idx="minor"/>
        </p:style>
      </p:sp>
      <p:sp>
        <p:nvSpPr>
          <p:cNvPr id="368" name="Line 13"/>
          <p:cNvSpPr/>
          <p:nvPr/>
        </p:nvSpPr>
        <p:spPr>
          <a:xfrm>
            <a:off x="3962160" y="2590560"/>
            <a:ext cx="1524240" cy="1981440"/>
          </a:xfrm>
          <a:prstGeom prst="line">
            <a:avLst/>
          </a:prstGeom>
          <a:ln w="28440">
            <a:solidFill>
              <a:srgbClr val="800000"/>
            </a:solidFill>
            <a:round/>
          </a:ln>
        </p:spPr>
        <p:style>
          <a:lnRef idx="0"/>
          <a:fillRef idx="0"/>
          <a:effectRef idx="0"/>
          <a:fontRef idx="minor"/>
        </p:style>
      </p:sp>
      <p:sp>
        <p:nvSpPr>
          <p:cNvPr id="369" name="CustomShape 14"/>
          <p:cNvSpPr/>
          <p:nvPr/>
        </p:nvSpPr>
        <p:spPr>
          <a:xfrm>
            <a:off x="3886200" y="4890960"/>
            <a:ext cx="23619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370" name="Line 15"/>
          <p:cNvSpPr/>
          <p:nvPr/>
        </p:nvSpPr>
        <p:spPr>
          <a:xfrm>
            <a:off x="6400800" y="4876560"/>
            <a:ext cx="1828800" cy="0"/>
          </a:xfrm>
          <a:prstGeom prst="line">
            <a:avLst/>
          </a:prstGeom>
          <a:ln w="9360">
            <a:solidFill>
              <a:schemeClr val="tx1"/>
            </a:solidFill>
            <a:round/>
            <a:tailEnd len="med" type="triangle" w="med"/>
          </a:ln>
        </p:spPr>
        <p:style>
          <a:lnRef idx="0"/>
          <a:fillRef idx="0"/>
          <a:effectRef idx="0"/>
          <a:fontRef idx="minor"/>
        </p:style>
      </p:sp>
      <p:sp>
        <p:nvSpPr>
          <p:cNvPr id="371" name="Line 16"/>
          <p:cNvSpPr/>
          <p:nvPr/>
        </p:nvSpPr>
        <p:spPr>
          <a:xfrm>
            <a:off x="6553080" y="2514600"/>
            <a:ext cx="1828800" cy="1904760"/>
          </a:xfrm>
          <a:prstGeom prst="line">
            <a:avLst/>
          </a:prstGeom>
          <a:ln w="28440">
            <a:solidFill>
              <a:srgbClr val="800000"/>
            </a:solidFill>
            <a:round/>
          </a:ln>
        </p:spPr>
        <p:style>
          <a:lnRef idx="0"/>
          <a:fillRef idx="0"/>
          <a:effectRef idx="0"/>
          <a:fontRef idx="minor"/>
        </p:style>
      </p:sp>
      <p:sp>
        <p:nvSpPr>
          <p:cNvPr id="372" name="CustomShape 17"/>
          <p:cNvSpPr/>
          <p:nvPr/>
        </p:nvSpPr>
        <p:spPr>
          <a:xfrm>
            <a:off x="6400800" y="4890960"/>
            <a:ext cx="23619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373" name="Line 18"/>
          <p:cNvSpPr/>
          <p:nvPr/>
        </p:nvSpPr>
        <p:spPr>
          <a:xfrm flipV="1">
            <a:off x="6400800" y="2286000"/>
            <a:ext cx="0" cy="2590560"/>
          </a:xfrm>
          <a:prstGeom prst="line">
            <a:avLst/>
          </a:prstGeom>
          <a:ln w="9360">
            <a:solidFill>
              <a:schemeClr val="tx1"/>
            </a:solidFill>
            <a:round/>
            <a:tailEnd len="med" type="triangle" w="med"/>
          </a:ln>
        </p:spPr>
        <p:style>
          <a:lnRef idx="0"/>
          <a:fillRef idx="0"/>
          <a:effectRef idx="0"/>
          <a:fontRef idx="minor"/>
        </p:style>
      </p:sp>
      <p:sp>
        <p:nvSpPr>
          <p:cNvPr id="374" name="Line 19"/>
          <p:cNvSpPr/>
          <p:nvPr/>
        </p:nvSpPr>
        <p:spPr>
          <a:xfrm>
            <a:off x="1752480" y="2895480"/>
            <a:ext cx="0" cy="1981080"/>
          </a:xfrm>
          <a:prstGeom prst="line">
            <a:avLst/>
          </a:prstGeom>
          <a:ln w="9360">
            <a:solidFill>
              <a:schemeClr val="tx1"/>
            </a:solidFill>
            <a:prstDash val="dash"/>
            <a:round/>
          </a:ln>
        </p:spPr>
        <p:style>
          <a:lnRef idx="0"/>
          <a:fillRef idx="0"/>
          <a:effectRef idx="0"/>
          <a:fontRef idx="minor"/>
        </p:style>
      </p:sp>
      <p:sp>
        <p:nvSpPr>
          <p:cNvPr id="375" name="Line 20"/>
          <p:cNvSpPr/>
          <p:nvPr/>
        </p:nvSpPr>
        <p:spPr>
          <a:xfrm>
            <a:off x="4190760" y="2895480"/>
            <a:ext cx="0" cy="1981080"/>
          </a:xfrm>
          <a:prstGeom prst="line">
            <a:avLst/>
          </a:prstGeom>
          <a:ln w="9360">
            <a:solidFill>
              <a:schemeClr val="tx1"/>
            </a:solidFill>
            <a:prstDash val="dash"/>
            <a:round/>
          </a:ln>
        </p:spPr>
        <p:style>
          <a:lnRef idx="0"/>
          <a:fillRef idx="0"/>
          <a:effectRef idx="0"/>
          <a:fontRef idx="minor"/>
        </p:style>
      </p:sp>
      <p:sp>
        <p:nvSpPr>
          <p:cNvPr id="376" name="Line 21"/>
          <p:cNvSpPr/>
          <p:nvPr/>
        </p:nvSpPr>
        <p:spPr>
          <a:xfrm>
            <a:off x="6933960" y="2895480"/>
            <a:ext cx="0" cy="1981080"/>
          </a:xfrm>
          <a:prstGeom prst="line">
            <a:avLst/>
          </a:prstGeom>
          <a:ln w="9360">
            <a:solidFill>
              <a:schemeClr val="tx1"/>
            </a:solidFill>
            <a:prstDash val="dash"/>
            <a:round/>
          </a:ln>
        </p:spPr>
        <p:style>
          <a:lnRef idx="0"/>
          <a:fillRef idx="0"/>
          <a:effectRef idx="0"/>
          <a:fontRef idx="minor"/>
        </p:style>
      </p:sp>
      <p:sp>
        <p:nvSpPr>
          <p:cNvPr id="377" name="CustomShape 22"/>
          <p:cNvSpPr/>
          <p:nvPr/>
        </p:nvSpPr>
        <p:spPr>
          <a:xfrm>
            <a:off x="1066680" y="2819520"/>
            <a:ext cx="533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378" name="CustomShape 23"/>
          <p:cNvSpPr/>
          <p:nvPr/>
        </p:nvSpPr>
        <p:spPr>
          <a:xfrm>
            <a:off x="1828800" y="457200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4</a:t>
            </a:r>
            <a:endParaRPr b="0" lang="en-US" sz="1800" spc="-1" strike="noStrike">
              <a:latin typeface="Arial"/>
            </a:endParaRPr>
          </a:p>
        </p:txBody>
      </p:sp>
      <p:sp>
        <p:nvSpPr>
          <p:cNvPr id="379" name="CustomShape 24"/>
          <p:cNvSpPr/>
          <p:nvPr/>
        </p:nvSpPr>
        <p:spPr>
          <a:xfrm>
            <a:off x="4343400" y="457200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a:t>
            </a:r>
            <a:endParaRPr b="0" lang="en-US" sz="1800" spc="-1" strike="noStrike">
              <a:latin typeface="Arial"/>
            </a:endParaRPr>
          </a:p>
        </p:txBody>
      </p:sp>
      <p:sp>
        <p:nvSpPr>
          <p:cNvPr id="380" name="CustomShape 25"/>
          <p:cNvSpPr/>
          <p:nvPr/>
        </p:nvSpPr>
        <p:spPr>
          <a:xfrm>
            <a:off x="7086600" y="4572000"/>
            <a:ext cx="533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6</a:t>
            </a:r>
            <a:endParaRPr b="0" lang="en-US" sz="1800" spc="-1" strike="noStrike">
              <a:latin typeface="Arial"/>
            </a:endParaRPr>
          </a:p>
        </p:txBody>
      </p:sp>
      <p:sp>
        <p:nvSpPr>
          <p:cNvPr id="381" name="CustomShape 26"/>
          <p:cNvSpPr/>
          <p:nvPr/>
        </p:nvSpPr>
        <p:spPr>
          <a:xfrm>
            <a:off x="1523880" y="1905120"/>
            <a:ext cx="1980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John’s demand</a:t>
            </a:r>
            <a:endParaRPr b="0" lang="en-US" sz="1800" spc="-1" strike="noStrike">
              <a:latin typeface="Arial"/>
            </a:endParaRPr>
          </a:p>
        </p:txBody>
      </p:sp>
      <p:sp>
        <p:nvSpPr>
          <p:cNvPr id="382" name="CustomShape 27"/>
          <p:cNvSpPr/>
          <p:nvPr/>
        </p:nvSpPr>
        <p:spPr>
          <a:xfrm>
            <a:off x="4114800" y="1905120"/>
            <a:ext cx="1752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Mary’s demand</a:t>
            </a:r>
            <a:endParaRPr b="0" lang="en-US" sz="1800" spc="-1" strike="noStrike">
              <a:latin typeface="Arial"/>
            </a:endParaRPr>
          </a:p>
        </p:txBody>
      </p:sp>
      <p:sp>
        <p:nvSpPr>
          <p:cNvPr id="383" name="CustomShape 28"/>
          <p:cNvSpPr/>
          <p:nvPr/>
        </p:nvSpPr>
        <p:spPr>
          <a:xfrm>
            <a:off x="6705720" y="1828800"/>
            <a:ext cx="18284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Market demand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38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The Supply Curve</a:t>
            </a:r>
            <a:endParaRPr b="0" lang="en-US" sz="4400" spc="-1" strike="noStrike">
              <a:solidFill>
                <a:srgbClr val="000000"/>
              </a:solidFill>
              <a:latin typeface="Calibri"/>
            </a:endParaRPr>
          </a:p>
        </p:txBody>
      </p:sp>
      <p:sp>
        <p:nvSpPr>
          <p:cNvPr id="385" name="TextShape 2"/>
          <p:cNvSpPr txBox="1"/>
          <p:nvPr/>
        </p:nvSpPr>
        <p:spPr>
          <a:xfrm>
            <a:off x="457200" y="1600200"/>
            <a:ext cx="8229240" cy="4525560"/>
          </a:xfrm>
          <a:prstGeom prst="rect">
            <a:avLst/>
          </a:prstGeom>
          <a:noFill/>
          <a:ln>
            <a:noFill/>
          </a:ln>
        </p:spPr>
        <p:txBody>
          <a:bodyPr>
            <a:normAutofit fontScale="78000"/>
          </a:bodyPr>
          <a:p>
            <a:pPr marL="609480" indent="-609120">
              <a:lnSpc>
                <a:spcPct val="100000"/>
              </a:lnSpc>
              <a:spcBef>
                <a:spcPts val="641"/>
              </a:spcBef>
              <a:tabLst>
                <a:tab algn="l" pos="0"/>
              </a:tabLst>
            </a:pPr>
            <a:r>
              <a:rPr b="0" lang="en-US" sz="3200" spc="-1" strike="noStrike">
                <a:solidFill>
                  <a:srgbClr val="000000"/>
                </a:solidFill>
                <a:latin typeface="Calibri"/>
              </a:rPr>
              <a:t>Sellers decisions are influenced by:</a:t>
            </a:r>
            <a:endParaRPr b="0" lang="en-US" sz="3200" spc="-1" strike="noStrike">
              <a:solidFill>
                <a:srgbClr val="000000"/>
              </a:solidFill>
              <a:latin typeface="Calibri"/>
            </a:endParaRPr>
          </a:p>
          <a:p>
            <a:pPr lvl="1" marL="990720" indent="-533160">
              <a:lnSpc>
                <a:spcPct val="100000"/>
              </a:lnSpc>
              <a:spcBef>
                <a:spcPts val="561"/>
              </a:spcBef>
              <a:buClr>
                <a:srgbClr val="000000"/>
              </a:buClr>
              <a:buFont typeface="Wingdings" charset="2"/>
              <a:buAutoNum type="arabicPeriod"/>
              <a:tabLst>
                <a:tab algn="l" pos="0"/>
              </a:tabLst>
            </a:pPr>
            <a:r>
              <a:rPr b="0" lang="en-US" sz="2800" spc="-1" strike="noStrike">
                <a:solidFill>
                  <a:srgbClr val="000000"/>
                </a:solidFill>
                <a:latin typeface="Calibri"/>
              </a:rPr>
              <a:t>Price of the product</a:t>
            </a:r>
            <a:endParaRPr b="0" lang="en-US" sz="2800" spc="-1" strike="noStrike">
              <a:solidFill>
                <a:srgbClr val="000000"/>
              </a:solidFill>
              <a:latin typeface="Calibri"/>
            </a:endParaRPr>
          </a:p>
          <a:p>
            <a:pPr lvl="1" marL="990720" indent="-533160">
              <a:lnSpc>
                <a:spcPct val="100000"/>
              </a:lnSpc>
              <a:spcBef>
                <a:spcPts val="561"/>
              </a:spcBef>
              <a:buClr>
                <a:srgbClr val="000000"/>
              </a:buClr>
              <a:buFont typeface="Wingdings" charset="2"/>
              <a:buAutoNum type="arabicPeriod"/>
              <a:tabLst>
                <a:tab algn="l" pos="0"/>
              </a:tabLst>
            </a:pPr>
            <a:r>
              <a:rPr b="0" lang="en-US" sz="2800" spc="-1" strike="noStrike">
                <a:solidFill>
                  <a:srgbClr val="000000"/>
                </a:solidFill>
                <a:latin typeface="Calibri"/>
              </a:rPr>
              <a:t>Cost of the inputs used in production (e.g. wages, cost of electricity, etc.)</a:t>
            </a:r>
            <a:endParaRPr b="0" lang="en-US" sz="2800" spc="-1" strike="noStrike">
              <a:solidFill>
                <a:srgbClr val="000000"/>
              </a:solidFill>
              <a:latin typeface="Calibri"/>
            </a:endParaRPr>
          </a:p>
          <a:p>
            <a:pPr lvl="1" marL="990720" indent="-533160">
              <a:lnSpc>
                <a:spcPct val="100000"/>
              </a:lnSpc>
              <a:spcBef>
                <a:spcPts val="561"/>
              </a:spcBef>
              <a:buClr>
                <a:srgbClr val="000000"/>
              </a:buClr>
              <a:buFont typeface="Wingdings" charset="2"/>
              <a:buAutoNum type="arabicPeriod"/>
              <a:tabLst>
                <a:tab algn="l" pos="0"/>
              </a:tabLst>
            </a:pPr>
            <a:r>
              <a:rPr b="0" lang="en-US" sz="2800" spc="-1" strike="noStrike">
                <a:solidFill>
                  <a:srgbClr val="000000"/>
                </a:solidFill>
                <a:latin typeface="Calibri"/>
              </a:rPr>
              <a:t>State of production technology</a:t>
            </a:r>
            <a:endParaRPr b="0" lang="en-US" sz="2800" spc="-1" strike="noStrike">
              <a:solidFill>
                <a:srgbClr val="000000"/>
              </a:solidFill>
              <a:latin typeface="Calibri"/>
            </a:endParaRPr>
          </a:p>
          <a:p>
            <a:pPr lvl="1" marL="990720" indent="-533160">
              <a:lnSpc>
                <a:spcPct val="100000"/>
              </a:lnSpc>
              <a:spcBef>
                <a:spcPts val="561"/>
              </a:spcBef>
              <a:buClr>
                <a:srgbClr val="000000"/>
              </a:buClr>
              <a:buFont typeface="Wingdings" charset="2"/>
              <a:buAutoNum type="arabicPeriod"/>
              <a:tabLst>
                <a:tab algn="l" pos="0"/>
              </a:tabLst>
            </a:pPr>
            <a:r>
              <a:rPr b="0" lang="en-US" sz="2800" spc="-1" strike="noStrike">
                <a:solidFill>
                  <a:srgbClr val="000000"/>
                </a:solidFill>
                <a:latin typeface="Calibri"/>
              </a:rPr>
              <a:t>Number of producers in the market</a:t>
            </a:r>
            <a:endParaRPr b="0" lang="en-US" sz="2800" spc="-1" strike="noStrike">
              <a:solidFill>
                <a:srgbClr val="000000"/>
              </a:solidFill>
              <a:latin typeface="Calibri"/>
            </a:endParaRPr>
          </a:p>
          <a:p>
            <a:pPr lvl="1" marL="990720" indent="-533160">
              <a:lnSpc>
                <a:spcPct val="100000"/>
              </a:lnSpc>
              <a:spcBef>
                <a:spcPts val="561"/>
              </a:spcBef>
              <a:buClr>
                <a:srgbClr val="000000"/>
              </a:buClr>
              <a:buFont typeface="Wingdings" charset="2"/>
              <a:buAutoNum type="arabicPeriod"/>
              <a:tabLst>
                <a:tab algn="l" pos="0"/>
              </a:tabLst>
            </a:pPr>
            <a:r>
              <a:rPr b="0" lang="en-US" sz="2800" spc="-1" strike="noStrike">
                <a:solidFill>
                  <a:srgbClr val="000000"/>
                </a:solidFill>
                <a:latin typeface="Calibri"/>
              </a:rPr>
              <a:t>Producer expectation about future prices</a:t>
            </a:r>
            <a:endParaRPr b="0" lang="en-US" sz="2800" spc="-1" strike="noStrike">
              <a:solidFill>
                <a:srgbClr val="000000"/>
              </a:solidFill>
              <a:latin typeface="Calibri"/>
            </a:endParaRPr>
          </a:p>
          <a:p>
            <a:pPr lvl="1" marL="990720" indent="-533160">
              <a:lnSpc>
                <a:spcPct val="100000"/>
              </a:lnSpc>
              <a:spcBef>
                <a:spcPts val="561"/>
              </a:spcBef>
              <a:buClr>
                <a:srgbClr val="000000"/>
              </a:buClr>
              <a:buFont typeface="Wingdings" charset="2"/>
              <a:buAutoNum type="arabicPeriod"/>
              <a:tabLst>
                <a:tab algn="l" pos="0"/>
              </a:tabLst>
            </a:pPr>
            <a:r>
              <a:rPr b="0" lang="en-US" sz="2800" spc="-1" strike="noStrike">
                <a:solidFill>
                  <a:srgbClr val="000000"/>
                </a:solidFill>
                <a:latin typeface="Calibri"/>
              </a:rPr>
              <a:t>Taxes or subsidies from the government</a:t>
            </a:r>
            <a:endParaRPr b="0" lang="en-US" sz="2800" spc="-1" strike="noStrike">
              <a:solidFill>
                <a:srgbClr val="000000"/>
              </a:solidFill>
              <a:latin typeface="Calibri"/>
            </a:endParaRPr>
          </a:p>
          <a:p>
            <a:pPr marL="590400" indent="-5331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Items 2-6 are supply shifters.</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386" name="TextShape 3"/>
          <p:cNvSpPr txBox="1"/>
          <p:nvPr/>
        </p:nvSpPr>
        <p:spPr>
          <a:xfrm>
            <a:off x="457200" y="6356520"/>
            <a:ext cx="2133360" cy="364680"/>
          </a:xfrm>
          <a:prstGeom prst="rect">
            <a:avLst/>
          </a:prstGeom>
          <a:noFill/>
          <a:ln>
            <a:noFill/>
          </a:ln>
        </p:spPr>
        <p:txBody>
          <a:bodyPr anchor="ctr">
            <a:noAutofit/>
          </a:bodyPr>
          <a:p>
            <a:pPr>
              <a:lnSpc>
                <a:spcPct val="100000"/>
              </a:lnSpc>
            </a:pPr>
            <a:fld id="{8F5AD57A-812E-4A4E-9953-B33389CC3ECD}" type="datetime1">
              <a:rPr b="0" lang="en-US" sz="1200" spc="-1" strike="noStrike">
                <a:solidFill>
                  <a:srgbClr val="8b8b8b"/>
                </a:solidFill>
                <a:latin typeface="Calibri"/>
              </a:rPr>
              <a:t>08/24/2020</a:t>
            </a:fld>
            <a:endParaRPr b="0" lang="en-US" sz="1200" spc="-1" strike="noStrike">
              <a:latin typeface="Times New Roman"/>
            </a:endParaRPr>
          </a:p>
        </p:txBody>
      </p:sp>
      <p:sp>
        <p:nvSpPr>
          <p:cNvPr id="387"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88"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42626DF3-38D6-4A23-9254-197571778D9A}" type="slidenum">
              <a:rPr b="0" lang="en-US" sz="1200" spc="-1" strike="noStrike">
                <a:solidFill>
                  <a:srgbClr val="8b8b8b"/>
                </a:solidFill>
                <a:latin typeface="Calibri"/>
              </a:rPr>
              <a:t>28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38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Law of Supply</a:t>
            </a:r>
            <a:endParaRPr b="0" lang="en-US" sz="4400" spc="-1" strike="noStrike">
              <a:solidFill>
                <a:srgbClr val="000000"/>
              </a:solidFill>
              <a:latin typeface="Calibri"/>
            </a:endParaRPr>
          </a:p>
        </p:txBody>
      </p:sp>
      <p:sp>
        <p:nvSpPr>
          <p:cNvPr id="390" name="TextShape 2"/>
          <p:cNvSpPr txBox="1"/>
          <p:nvPr/>
        </p:nvSpPr>
        <p:spPr>
          <a:xfrm>
            <a:off x="457200" y="1600200"/>
            <a:ext cx="8229240" cy="1447560"/>
          </a:xfrm>
          <a:prstGeom prst="rect">
            <a:avLst/>
          </a:prstGeom>
          <a:noFill/>
          <a:ln>
            <a:noFill/>
          </a:ln>
        </p:spPr>
        <p:txBody>
          <a:bodyPr>
            <a:normAutofit/>
          </a:bodyPr>
          <a:p>
            <a:pPr marL="343080" indent="-342720">
              <a:lnSpc>
                <a:spcPct val="80000"/>
              </a:lnSpc>
              <a:spcBef>
                <a:spcPts val="641"/>
              </a:spcBef>
              <a:buClr>
                <a:srgbClr val="000000"/>
              </a:buClr>
              <a:buFont typeface="Arial"/>
              <a:buChar char="•"/>
            </a:pPr>
            <a:r>
              <a:rPr b="0" lang="en-US" sz="3200" spc="-1" strike="noStrike">
                <a:solidFill>
                  <a:srgbClr val="000000"/>
                </a:solidFill>
                <a:latin typeface="Calibri"/>
              </a:rPr>
              <a:t>As prices increase, supply increases.</a:t>
            </a:r>
            <a:endParaRPr b="0" lang="en-US" sz="3200" spc="-1" strike="noStrike">
              <a:solidFill>
                <a:srgbClr val="000000"/>
              </a:solidFill>
              <a:latin typeface="Calibri"/>
            </a:endParaRPr>
          </a:p>
          <a:p>
            <a:pPr marL="343080" indent="-342720">
              <a:lnSpc>
                <a:spcPct val="80000"/>
              </a:lnSpc>
              <a:spcBef>
                <a:spcPts val="641"/>
              </a:spcBef>
              <a:buClr>
                <a:srgbClr val="000000"/>
              </a:buClr>
              <a:buFont typeface="Arial"/>
              <a:buChar char="•"/>
            </a:pPr>
            <a:r>
              <a:rPr b="0" lang="en-US" sz="3200" spc="-1" strike="noStrike">
                <a:solidFill>
                  <a:srgbClr val="000000"/>
                </a:solidFill>
                <a:latin typeface="Calibri"/>
              </a:rPr>
              <a:t>Upward sloping supply curves.</a:t>
            </a:r>
            <a:endParaRPr b="0" lang="en-US" sz="3200" spc="-1" strike="noStrike">
              <a:solidFill>
                <a:srgbClr val="000000"/>
              </a:solidFill>
              <a:latin typeface="Calibri"/>
            </a:endParaRPr>
          </a:p>
          <a:p>
            <a:pPr marL="343080" indent="-342720">
              <a:lnSpc>
                <a:spcPct val="80000"/>
              </a:lnSpc>
              <a:spcBef>
                <a:spcPts val="641"/>
              </a:spcBef>
              <a:buClr>
                <a:srgbClr val="000000"/>
              </a:buClr>
              <a:buFont typeface="Arial"/>
              <a:buChar char="•"/>
            </a:pPr>
            <a:r>
              <a:rPr b="0" lang="en-US" sz="3200" spc="-1" strike="noStrike">
                <a:solidFill>
                  <a:srgbClr val="000000"/>
                </a:solidFill>
                <a:latin typeface="Calibri"/>
              </a:rPr>
              <a:t>The marginal principle.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391" name="TextShape 3"/>
          <p:cNvSpPr txBox="1"/>
          <p:nvPr/>
        </p:nvSpPr>
        <p:spPr>
          <a:xfrm>
            <a:off x="457200" y="6356520"/>
            <a:ext cx="2133360" cy="364680"/>
          </a:xfrm>
          <a:prstGeom prst="rect">
            <a:avLst/>
          </a:prstGeom>
          <a:noFill/>
          <a:ln>
            <a:noFill/>
          </a:ln>
        </p:spPr>
        <p:txBody>
          <a:bodyPr anchor="ctr">
            <a:noAutofit/>
          </a:bodyPr>
          <a:p>
            <a:pPr>
              <a:lnSpc>
                <a:spcPct val="100000"/>
              </a:lnSpc>
            </a:pPr>
            <a:fld id="{0D32E165-A772-4004-9AE4-D949B8BC581A}" type="datetime1">
              <a:rPr b="0" lang="en-US" sz="1200" spc="-1" strike="noStrike">
                <a:solidFill>
                  <a:srgbClr val="8b8b8b"/>
                </a:solidFill>
                <a:latin typeface="Calibri"/>
              </a:rPr>
              <a:t>08/24/2020</a:t>
            </a:fld>
            <a:endParaRPr b="0" lang="en-US" sz="1200" spc="-1" strike="noStrike">
              <a:latin typeface="Times New Roman"/>
            </a:endParaRPr>
          </a:p>
        </p:txBody>
      </p:sp>
      <p:sp>
        <p:nvSpPr>
          <p:cNvPr id="392"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393"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2161FAB4-2FC4-426C-9D60-0C5304F02C4C}" type="slidenum">
              <a:rPr b="0" lang="en-US" sz="1200" spc="-1" strike="noStrike">
                <a:solidFill>
                  <a:srgbClr val="8b8b8b"/>
                </a:solidFill>
                <a:latin typeface="Calibri"/>
              </a:rPr>
              <a:t>29</a:t>
            </a:fld>
            <a:endParaRPr b="0" lang="en-US" sz="1200" spc="-1" strike="noStrike">
              <a:latin typeface="Times New Roman"/>
            </a:endParaRPr>
          </a:p>
        </p:txBody>
      </p:sp>
      <p:sp>
        <p:nvSpPr>
          <p:cNvPr id="394" name="Line 6"/>
          <p:cNvSpPr/>
          <p:nvPr/>
        </p:nvSpPr>
        <p:spPr>
          <a:xfrm flipV="1">
            <a:off x="1523880" y="2819160"/>
            <a:ext cx="0" cy="2971800"/>
          </a:xfrm>
          <a:prstGeom prst="line">
            <a:avLst/>
          </a:prstGeom>
          <a:ln w="9360">
            <a:solidFill>
              <a:schemeClr val="tx1"/>
            </a:solidFill>
            <a:round/>
            <a:tailEnd len="med" type="triangle" w="med"/>
          </a:ln>
        </p:spPr>
        <p:style>
          <a:lnRef idx="0"/>
          <a:fillRef idx="0"/>
          <a:effectRef idx="0"/>
          <a:fontRef idx="minor"/>
        </p:style>
      </p:sp>
      <p:sp>
        <p:nvSpPr>
          <p:cNvPr id="395" name="Line 7"/>
          <p:cNvSpPr/>
          <p:nvPr/>
        </p:nvSpPr>
        <p:spPr>
          <a:xfrm>
            <a:off x="1523880" y="5790960"/>
            <a:ext cx="5486400" cy="0"/>
          </a:xfrm>
          <a:prstGeom prst="line">
            <a:avLst/>
          </a:prstGeom>
          <a:ln w="9360">
            <a:solidFill>
              <a:schemeClr val="tx1"/>
            </a:solidFill>
            <a:round/>
            <a:tailEnd len="med" type="triangle" w="med"/>
          </a:ln>
        </p:spPr>
        <p:style>
          <a:lnRef idx="0"/>
          <a:fillRef idx="0"/>
          <a:effectRef idx="0"/>
          <a:fontRef idx="minor"/>
        </p:style>
      </p:sp>
      <p:sp>
        <p:nvSpPr>
          <p:cNvPr id="396" name="Line 8"/>
          <p:cNvSpPr/>
          <p:nvPr/>
        </p:nvSpPr>
        <p:spPr>
          <a:xfrm>
            <a:off x="1523880" y="3429000"/>
            <a:ext cx="4495680" cy="0"/>
          </a:xfrm>
          <a:prstGeom prst="line">
            <a:avLst/>
          </a:prstGeom>
          <a:ln w="28440">
            <a:solidFill>
              <a:srgbClr val="ffcc00"/>
            </a:solidFill>
            <a:round/>
          </a:ln>
        </p:spPr>
        <p:style>
          <a:lnRef idx="0"/>
          <a:fillRef idx="0"/>
          <a:effectRef idx="0"/>
          <a:fontRef idx="minor"/>
        </p:style>
      </p:sp>
      <p:sp>
        <p:nvSpPr>
          <p:cNvPr id="397" name="Line 9"/>
          <p:cNvSpPr/>
          <p:nvPr/>
        </p:nvSpPr>
        <p:spPr>
          <a:xfrm>
            <a:off x="1523880" y="4038480"/>
            <a:ext cx="4495680" cy="0"/>
          </a:xfrm>
          <a:prstGeom prst="line">
            <a:avLst/>
          </a:prstGeom>
          <a:ln w="28440">
            <a:solidFill>
              <a:srgbClr val="ffcc00"/>
            </a:solidFill>
            <a:round/>
          </a:ln>
        </p:spPr>
        <p:style>
          <a:lnRef idx="0"/>
          <a:fillRef idx="0"/>
          <a:effectRef idx="0"/>
          <a:fontRef idx="minor"/>
        </p:style>
      </p:sp>
      <p:sp>
        <p:nvSpPr>
          <p:cNvPr id="398" name="Line 10"/>
          <p:cNvSpPr/>
          <p:nvPr/>
        </p:nvSpPr>
        <p:spPr>
          <a:xfrm flipV="1">
            <a:off x="2361960" y="2971800"/>
            <a:ext cx="3048120" cy="1981080"/>
          </a:xfrm>
          <a:prstGeom prst="line">
            <a:avLst/>
          </a:prstGeom>
          <a:ln w="28440">
            <a:solidFill>
              <a:srgbClr val="ff0000"/>
            </a:solidFill>
            <a:round/>
          </a:ln>
        </p:spPr>
        <p:style>
          <a:lnRef idx="0"/>
          <a:fillRef idx="0"/>
          <a:effectRef idx="0"/>
          <a:fontRef idx="minor"/>
        </p:style>
      </p:sp>
      <p:sp>
        <p:nvSpPr>
          <p:cNvPr id="399" name="CustomShape 11"/>
          <p:cNvSpPr/>
          <p:nvPr/>
        </p:nvSpPr>
        <p:spPr>
          <a:xfrm>
            <a:off x="1066680" y="321480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a:t>
            </a:r>
            <a:endParaRPr b="0" lang="en-US" sz="1800" spc="-1" strike="noStrike">
              <a:latin typeface="Arial"/>
            </a:endParaRPr>
          </a:p>
        </p:txBody>
      </p:sp>
      <p:sp>
        <p:nvSpPr>
          <p:cNvPr id="400" name="CustomShape 12"/>
          <p:cNvSpPr/>
          <p:nvPr/>
        </p:nvSpPr>
        <p:spPr>
          <a:xfrm>
            <a:off x="1143000" y="380988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401" name="CustomShape 13"/>
          <p:cNvSpPr/>
          <p:nvPr/>
        </p:nvSpPr>
        <p:spPr>
          <a:xfrm rot="16200000">
            <a:off x="-579240" y="3399120"/>
            <a:ext cx="2742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MB or MC in $</a:t>
            </a:r>
            <a:endParaRPr b="0" lang="en-US" sz="1800" spc="-1" strike="noStrike">
              <a:latin typeface="Arial"/>
            </a:endParaRPr>
          </a:p>
        </p:txBody>
      </p:sp>
      <p:sp>
        <p:nvSpPr>
          <p:cNvPr id="402" name="CustomShape 14"/>
          <p:cNvSpPr/>
          <p:nvPr/>
        </p:nvSpPr>
        <p:spPr>
          <a:xfrm>
            <a:off x="5410080" y="2743200"/>
            <a:ext cx="1828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Marginal Cost</a:t>
            </a:r>
            <a:endParaRPr b="0" lang="en-US" sz="1800" spc="-1" strike="noStrike">
              <a:latin typeface="Arial"/>
            </a:endParaRPr>
          </a:p>
        </p:txBody>
      </p:sp>
      <p:sp>
        <p:nvSpPr>
          <p:cNvPr id="403" name="Line 15"/>
          <p:cNvSpPr/>
          <p:nvPr/>
        </p:nvSpPr>
        <p:spPr>
          <a:xfrm>
            <a:off x="3733560" y="4038480"/>
            <a:ext cx="0" cy="1752480"/>
          </a:xfrm>
          <a:prstGeom prst="line">
            <a:avLst/>
          </a:prstGeom>
          <a:ln w="9360">
            <a:solidFill>
              <a:schemeClr val="tx1"/>
            </a:solidFill>
            <a:prstDash val="dash"/>
            <a:round/>
          </a:ln>
        </p:spPr>
        <p:style>
          <a:lnRef idx="0"/>
          <a:fillRef idx="0"/>
          <a:effectRef idx="0"/>
          <a:fontRef idx="minor"/>
        </p:style>
      </p:sp>
      <p:sp>
        <p:nvSpPr>
          <p:cNvPr id="404" name="Line 16"/>
          <p:cNvSpPr/>
          <p:nvPr/>
        </p:nvSpPr>
        <p:spPr>
          <a:xfrm>
            <a:off x="4724280" y="3429000"/>
            <a:ext cx="0" cy="2361960"/>
          </a:xfrm>
          <a:prstGeom prst="line">
            <a:avLst/>
          </a:prstGeom>
          <a:ln w="9360">
            <a:solidFill>
              <a:schemeClr val="tx1"/>
            </a:solidFill>
            <a:prstDash val="dash"/>
            <a:round/>
          </a:ln>
        </p:spPr>
        <p:style>
          <a:lnRef idx="0"/>
          <a:fillRef idx="0"/>
          <a:effectRef idx="0"/>
          <a:fontRef idx="minor"/>
        </p:style>
      </p:sp>
      <p:sp>
        <p:nvSpPr>
          <p:cNvPr id="405" name="CustomShape 17"/>
          <p:cNvSpPr/>
          <p:nvPr/>
        </p:nvSpPr>
        <p:spPr>
          <a:xfrm>
            <a:off x="3505320" y="5791320"/>
            <a:ext cx="837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300</a:t>
            </a:r>
            <a:endParaRPr b="0" lang="en-US" sz="1800" spc="-1" strike="noStrike">
              <a:latin typeface="Arial"/>
            </a:endParaRPr>
          </a:p>
        </p:txBody>
      </p:sp>
      <p:sp>
        <p:nvSpPr>
          <p:cNvPr id="406" name="CustomShape 18"/>
          <p:cNvSpPr/>
          <p:nvPr/>
        </p:nvSpPr>
        <p:spPr>
          <a:xfrm>
            <a:off x="4495680" y="5791320"/>
            <a:ext cx="837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400</a:t>
            </a:r>
            <a:endParaRPr b="0" lang="en-US" sz="1800" spc="-1" strike="noStrike">
              <a:latin typeface="Arial"/>
            </a:endParaRPr>
          </a:p>
        </p:txBody>
      </p:sp>
      <p:sp>
        <p:nvSpPr>
          <p:cNvPr id="407" name="CustomShape 19"/>
          <p:cNvSpPr/>
          <p:nvPr/>
        </p:nvSpPr>
        <p:spPr>
          <a:xfrm>
            <a:off x="5486400" y="5334120"/>
            <a:ext cx="22856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408" name="Line 20"/>
          <p:cNvSpPr/>
          <p:nvPr/>
        </p:nvSpPr>
        <p:spPr>
          <a:xfrm flipV="1">
            <a:off x="2438280" y="3581280"/>
            <a:ext cx="0" cy="380880"/>
          </a:xfrm>
          <a:prstGeom prst="line">
            <a:avLst/>
          </a:prstGeom>
          <a:ln w="9360">
            <a:solidFill>
              <a:schemeClr val="tx1"/>
            </a:solidFill>
            <a:round/>
            <a:tailEnd len="med" type="triangle" w="med"/>
          </a:ln>
        </p:spPr>
        <p:style>
          <a:lnRef idx="0"/>
          <a:fillRef idx="0"/>
          <a:effectRef idx="0"/>
          <a:fontRef idx="minor"/>
        </p:style>
      </p:sp>
      <p:sp>
        <p:nvSpPr>
          <p:cNvPr id="409" name="Line 21"/>
          <p:cNvSpPr/>
          <p:nvPr/>
        </p:nvSpPr>
        <p:spPr>
          <a:xfrm>
            <a:off x="3962160" y="5257800"/>
            <a:ext cx="685800" cy="0"/>
          </a:xfrm>
          <a:prstGeom prst="line">
            <a:avLst/>
          </a:prstGeom>
          <a:ln w="9360">
            <a:solidFill>
              <a:schemeClr val="tx1"/>
            </a:solidFill>
            <a:round/>
            <a:tailEnd len="med" type="triangle" w="med"/>
          </a:ln>
        </p:spPr>
        <p:style>
          <a:lnRef idx="0"/>
          <a:fillRef idx="0"/>
          <a:effectRef idx="0"/>
          <a:fontRef idx="minor"/>
        </p:style>
      </p:sp>
      <p:sp>
        <p:nvSpPr>
          <p:cNvPr id="410" name="CustomShape 22"/>
          <p:cNvSpPr/>
          <p:nvPr/>
        </p:nvSpPr>
        <p:spPr>
          <a:xfrm>
            <a:off x="6248520" y="3747960"/>
            <a:ext cx="1828440" cy="11869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Marginal Benefit = Marginal Revenue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990" spc="-1" strike="noStrike">
                <a:solidFill>
                  <a:srgbClr val="000000"/>
                </a:solidFill>
                <a:latin typeface="Arial"/>
              </a:rPr>
              <a:t>Graphs in Economics</a:t>
            </a:r>
            <a:endParaRPr b="0" lang="en-US" sz="3990" spc="-1" strike="noStrike">
              <a:latin typeface="Arial"/>
            </a:endParaRPr>
          </a:p>
        </p:txBody>
      </p:sp>
      <p:sp>
        <p:nvSpPr>
          <p:cNvPr id="212" name="CustomShape 2"/>
          <p:cNvSpPr/>
          <p:nvPr/>
        </p:nvSpPr>
        <p:spPr>
          <a:xfrm>
            <a:off x="457200" y="1604880"/>
            <a:ext cx="8228160" cy="3976560"/>
          </a:xfrm>
          <a:prstGeom prst="rect">
            <a:avLst/>
          </a:prstGeom>
          <a:noFill/>
          <a:ln>
            <a:noFill/>
          </a:ln>
        </p:spPr>
        <p:style>
          <a:lnRef idx="0"/>
          <a:fillRef idx="0"/>
          <a:effectRef idx="0"/>
          <a:fontRef idx="minor"/>
        </p:style>
        <p:txBody>
          <a:bodyPr lIns="0" rIns="0" tIns="0" bIns="0">
            <a:noAutofit/>
          </a:bodyPr>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Graphs of two variables </a:t>
            </a:r>
            <a:endParaRPr b="0" lang="en-US" sz="2910" spc="-1" strike="noStrike">
              <a:latin typeface="Arial"/>
            </a:endParaRPr>
          </a:p>
          <a:p>
            <a:pPr marL="98280">
              <a:lnSpc>
                <a:spcPct val="100000"/>
              </a:lnSpc>
            </a:pPr>
            <a:endParaRPr b="0" lang="en-US" sz="291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1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Supply Curves and Market Supply</a:t>
            </a:r>
            <a:endParaRPr b="0" lang="en-US" sz="4400" spc="-1" strike="noStrike">
              <a:solidFill>
                <a:srgbClr val="000000"/>
              </a:solidFill>
              <a:latin typeface="Calibri"/>
            </a:endParaRPr>
          </a:p>
        </p:txBody>
      </p:sp>
      <p:sp>
        <p:nvSpPr>
          <p:cNvPr id="412" name="TextShape 2"/>
          <p:cNvSpPr txBox="1"/>
          <p:nvPr/>
        </p:nvSpPr>
        <p:spPr>
          <a:xfrm>
            <a:off x="457200" y="6356520"/>
            <a:ext cx="2133360" cy="364680"/>
          </a:xfrm>
          <a:prstGeom prst="rect">
            <a:avLst/>
          </a:prstGeom>
          <a:noFill/>
          <a:ln>
            <a:noFill/>
          </a:ln>
        </p:spPr>
        <p:txBody>
          <a:bodyPr anchor="ctr">
            <a:noAutofit/>
          </a:bodyPr>
          <a:p>
            <a:pPr>
              <a:lnSpc>
                <a:spcPct val="100000"/>
              </a:lnSpc>
            </a:pPr>
            <a:fld id="{C4295F20-0A4D-4A1F-B778-0A292FBC90A8}" type="datetime1">
              <a:rPr b="0" lang="en-US" sz="1200" spc="-1" strike="noStrike">
                <a:solidFill>
                  <a:srgbClr val="8b8b8b"/>
                </a:solidFill>
                <a:latin typeface="Calibri"/>
              </a:rPr>
              <a:t>08/24/2020</a:t>
            </a:fld>
            <a:endParaRPr b="0" lang="en-US" sz="1200" spc="-1" strike="noStrike">
              <a:latin typeface="Times New Roman"/>
            </a:endParaRPr>
          </a:p>
        </p:txBody>
      </p:sp>
      <p:sp>
        <p:nvSpPr>
          <p:cNvPr id="413"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14"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73566655-DD57-4205-8B30-978E66156A0A}" type="slidenum">
              <a:rPr b="0" lang="en-US" sz="1200" spc="-1" strike="noStrike">
                <a:solidFill>
                  <a:srgbClr val="8b8b8b"/>
                </a:solidFill>
                <a:latin typeface="Calibri"/>
              </a:rPr>
              <a:t>29</a:t>
            </a:fld>
            <a:endParaRPr b="0" lang="en-US" sz="1200" spc="-1" strike="noStrike">
              <a:latin typeface="Times New Roman"/>
            </a:endParaRPr>
          </a:p>
        </p:txBody>
      </p:sp>
      <p:sp>
        <p:nvSpPr>
          <p:cNvPr id="415" name="Line 5"/>
          <p:cNvSpPr/>
          <p:nvPr/>
        </p:nvSpPr>
        <p:spPr>
          <a:xfrm>
            <a:off x="1295280" y="3962160"/>
            <a:ext cx="5486400" cy="0"/>
          </a:xfrm>
          <a:prstGeom prst="line">
            <a:avLst/>
          </a:prstGeom>
          <a:ln w="9360">
            <a:solidFill>
              <a:schemeClr val="tx1"/>
            </a:solidFill>
            <a:prstDash val="dash"/>
            <a:round/>
          </a:ln>
        </p:spPr>
        <p:style>
          <a:lnRef idx="0"/>
          <a:fillRef idx="0"/>
          <a:effectRef idx="0"/>
          <a:fontRef idx="minor"/>
        </p:style>
      </p:sp>
      <p:sp>
        <p:nvSpPr>
          <p:cNvPr id="416" name="Line 6"/>
          <p:cNvSpPr/>
          <p:nvPr/>
        </p:nvSpPr>
        <p:spPr>
          <a:xfrm flipV="1">
            <a:off x="1295280" y="2360520"/>
            <a:ext cx="0" cy="2590560"/>
          </a:xfrm>
          <a:prstGeom prst="line">
            <a:avLst/>
          </a:prstGeom>
          <a:ln w="9360">
            <a:solidFill>
              <a:schemeClr val="tx1"/>
            </a:solidFill>
            <a:round/>
            <a:tailEnd len="med" type="triangle" w="med"/>
          </a:ln>
        </p:spPr>
        <p:style>
          <a:lnRef idx="0"/>
          <a:fillRef idx="0"/>
          <a:effectRef idx="0"/>
          <a:fontRef idx="minor"/>
        </p:style>
      </p:sp>
      <p:sp>
        <p:nvSpPr>
          <p:cNvPr id="417" name="Line 7"/>
          <p:cNvSpPr/>
          <p:nvPr/>
        </p:nvSpPr>
        <p:spPr>
          <a:xfrm>
            <a:off x="1295280" y="4951080"/>
            <a:ext cx="1828800" cy="0"/>
          </a:xfrm>
          <a:prstGeom prst="line">
            <a:avLst/>
          </a:prstGeom>
          <a:ln w="9360">
            <a:solidFill>
              <a:schemeClr val="tx1"/>
            </a:solidFill>
            <a:round/>
            <a:tailEnd len="med" type="triangle" w="med"/>
          </a:ln>
        </p:spPr>
        <p:style>
          <a:lnRef idx="0"/>
          <a:fillRef idx="0"/>
          <a:effectRef idx="0"/>
          <a:fontRef idx="minor"/>
        </p:style>
      </p:sp>
      <p:sp>
        <p:nvSpPr>
          <p:cNvPr id="418" name="CustomShape 8"/>
          <p:cNvSpPr/>
          <p:nvPr/>
        </p:nvSpPr>
        <p:spPr>
          <a:xfrm>
            <a:off x="0" y="2286000"/>
            <a:ext cx="121896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per pizza in $</a:t>
            </a:r>
            <a:endParaRPr b="0" lang="en-US" sz="1800" spc="-1" strike="noStrike">
              <a:latin typeface="Arial"/>
            </a:endParaRPr>
          </a:p>
        </p:txBody>
      </p:sp>
      <p:sp>
        <p:nvSpPr>
          <p:cNvPr id="419" name="CustomShape 9"/>
          <p:cNvSpPr/>
          <p:nvPr/>
        </p:nvSpPr>
        <p:spPr>
          <a:xfrm>
            <a:off x="1447920" y="4967280"/>
            <a:ext cx="25142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420" name="Line 10"/>
          <p:cNvSpPr/>
          <p:nvPr/>
        </p:nvSpPr>
        <p:spPr>
          <a:xfrm flipV="1">
            <a:off x="3809880" y="2361960"/>
            <a:ext cx="0" cy="2590920"/>
          </a:xfrm>
          <a:prstGeom prst="line">
            <a:avLst/>
          </a:prstGeom>
          <a:ln w="9360">
            <a:solidFill>
              <a:schemeClr val="tx1"/>
            </a:solidFill>
            <a:round/>
            <a:tailEnd len="med" type="triangle" w="med"/>
          </a:ln>
        </p:spPr>
        <p:style>
          <a:lnRef idx="0"/>
          <a:fillRef idx="0"/>
          <a:effectRef idx="0"/>
          <a:fontRef idx="minor"/>
        </p:style>
      </p:sp>
      <p:sp>
        <p:nvSpPr>
          <p:cNvPr id="421" name="Line 11"/>
          <p:cNvSpPr/>
          <p:nvPr/>
        </p:nvSpPr>
        <p:spPr>
          <a:xfrm>
            <a:off x="3809880" y="4952880"/>
            <a:ext cx="1828800" cy="0"/>
          </a:xfrm>
          <a:prstGeom prst="line">
            <a:avLst/>
          </a:prstGeom>
          <a:ln w="9360">
            <a:solidFill>
              <a:schemeClr val="tx1"/>
            </a:solidFill>
            <a:round/>
            <a:tailEnd len="med" type="triangle" w="med"/>
          </a:ln>
        </p:spPr>
        <p:style>
          <a:lnRef idx="0"/>
          <a:fillRef idx="0"/>
          <a:effectRef idx="0"/>
          <a:fontRef idx="minor"/>
        </p:style>
      </p:sp>
      <p:sp>
        <p:nvSpPr>
          <p:cNvPr id="422" name="Line 12"/>
          <p:cNvSpPr/>
          <p:nvPr/>
        </p:nvSpPr>
        <p:spPr>
          <a:xfrm flipV="1">
            <a:off x="3962160" y="2666880"/>
            <a:ext cx="838440" cy="1600200"/>
          </a:xfrm>
          <a:prstGeom prst="line">
            <a:avLst/>
          </a:prstGeom>
          <a:ln w="28440">
            <a:solidFill>
              <a:schemeClr val="accent2"/>
            </a:solidFill>
            <a:round/>
          </a:ln>
        </p:spPr>
        <p:style>
          <a:lnRef idx="0"/>
          <a:fillRef idx="0"/>
          <a:effectRef idx="0"/>
          <a:fontRef idx="minor"/>
        </p:style>
      </p:sp>
      <p:sp>
        <p:nvSpPr>
          <p:cNvPr id="423" name="CustomShape 13"/>
          <p:cNvSpPr/>
          <p:nvPr/>
        </p:nvSpPr>
        <p:spPr>
          <a:xfrm>
            <a:off x="3809880" y="4967280"/>
            <a:ext cx="23619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424" name="Line 14"/>
          <p:cNvSpPr/>
          <p:nvPr/>
        </p:nvSpPr>
        <p:spPr>
          <a:xfrm>
            <a:off x="6324480" y="4952880"/>
            <a:ext cx="1828800" cy="0"/>
          </a:xfrm>
          <a:prstGeom prst="line">
            <a:avLst/>
          </a:prstGeom>
          <a:ln w="9360">
            <a:solidFill>
              <a:schemeClr val="tx1"/>
            </a:solidFill>
            <a:round/>
            <a:tailEnd len="med" type="triangle" w="med"/>
          </a:ln>
        </p:spPr>
        <p:style>
          <a:lnRef idx="0"/>
          <a:fillRef idx="0"/>
          <a:effectRef idx="0"/>
          <a:fontRef idx="minor"/>
        </p:style>
      </p:sp>
      <p:sp>
        <p:nvSpPr>
          <p:cNvPr id="425" name="CustomShape 15"/>
          <p:cNvSpPr/>
          <p:nvPr/>
        </p:nvSpPr>
        <p:spPr>
          <a:xfrm>
            <a:off x="6324480" y="4967280"/>
            <a:ext cx="23619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426" name="Line 16"/>
          <p:cNvSpPr/>
          <p:nvPr/>
        </p:nvSpPr>
        <p:spPr>
          <a:xfrm flipV="1">
            <a:off x="6324480" y="2361960"/>
            <a:ext cx="0" cy="2590920"/>
          </a:xfrm>
          <a:prstGeom prst="line">
            <a:avLst/>
          </a:prstGeom>
          <a:ln w="9360">
            <a:solidFill>
              <a:schemeClr val="tx1"/>
            </a:solidFill>
            <a:round/>
            <a:tailEnd len="med" type="triangle" w="med"/>
          </a:ln>
        </p:spPr>
        <p:style>
          <a:lnRef idx="0"/>
          <a:fillRef idx="0"/>
          <a:effectRef idx="0"/>
          <a:fontRef idx="minor"/>
        </p:style>
      </p:sp>
      <p:sp>
        <p:nvSpPr>
          <p:cNvPr id="427" name="Line 17"/>
          <p:cNvSpPr/>
          <p:nvPr/>
        </p:nvSpPr>
        <p:spPr>
          <a:xfrm>
            <a:off x="1676160" y="3962160"/>
            <a:ext cx="0" cy="990720"/>
          </a:xfrm>
          <a:prstGeom prst="line">
            <a:avLst/>
          </a:prstGeom>
          <a:ln w="9360">
            <a:solidFill>
              <a:schemeClr val="tx1"/>
            </a:solidFill>
            <a:prstDash val="dash"/>
            <a:round/>
          </a:ln>
        </p:spPr>
        <p:style>
          <a:lnRef idx="0"/>
          <a:fillRef idx="0"/>
          <a:effectRef idx="0"/>
          <a:fontRef idx="minor"/>
        </p:style>
      </p:sp>
      <p:sp>
        <p:nvSpPr>
          <p:cNvPr id="428" name="Line 18"/>
          <p:cNvSpPr/>
          <p:nvPr/>
        </p:nvSpPr>
        <p:spPr>
          <a:xfrm>
            <a:off x="4114800" y="3962160"/>
            <a:ext cx="0" cy="990720"/>
          </a:xfrm>
          <a:prstGeom prst="line">
            <a:avLst/>
          </a:prstGeom>
          <a:ln w="9360">
            <a:solidFill>
              <a:schemeClr val="tx1"/>
            </a:solidFill>
            <a:prstDash val="dash"/>
            <a:round/>
          </a:ln>
        </p:spPr>
        <p:style>
          <a:lnRef idx="0"/>
          <a:fillRef idx="0"/>
          <a:effectRef idx="0"/>
          <a:fontRef idx="minor"/>
        </p:style>
      </p:sp>
      <p:sp>
        <p:nvSpPr>
          <p:cNvPr id="429" name="Line 19"/>
          <p:cNvSpPr/>
          <p:nvPr/>
        </p:nvSpPr>
        <p:spPr>
          <a:xfrm>
            <a:off x="6858000" y="3962160"/>
            <a:ext cx="0" cy="990720"/>
          </a:xfrm>
          <a:prstGeom prst="line">
            <a:avLst/>
          </a:prstGeom>
          <a:ln w="9360">
            <a:solidFill>
              <a:schemeClr val="tx1"/>
            </a:solidFill>
            <a:prstDash val="dash"/>
            <a:round/>
          </a:ln>
        </p:spPr>
        <p:style>
          <a:lnRef idx="0"/>
          <a:fillRef idx="0"/>
          <a:effectRef idx="0"/>
          <a:fontRef idx="minor"/>
        </p:style>
      </p:sp>
      <p:sp>
        <p:nvSpPr>
          <p:cNvPr id="430" name="CustomShape 20"/>
          <p:cNvSpPr/>
          <p:nvPr/>
        </p:nvSpPr>
        <p:spPr>
          <a:xfrm>
            <a:off x="838080" y="3809880"/>
            <a:ext cx="533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4</a:t>
            </a:r>
            <a:endParaRPr b="0" lang="en-US" sz="1800" spc="-1" strike="noStrike">
              <a:latin typeface="Arial"/>
            </a:endParaRPr>
          </a:p>
        </p:txBody>
      </p:sp>
      <p:sp>
        <p:nvSpPr>
          <p:cNvPr id="431" name="CustomShape 21"/>
          <p:cNvSpPr/>
          <p:nvPr/>
        </p:nvSpPr>
        <p:spPr>
          <a:xfrm>
            <a:off x="1752480" y="4648320"/>
            <a:ext cx="685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100</a:t>
            </a:r>
            <a:endParaRPr b="0" lang="en-US" sz="1800" spc="-1" strike="noStrike">
              <a:latin typeface="Arial"/>
            </a:endParaRPr>
          </a:p>
        </p:txBody>
      </p:sp>
      <p:sp>
        <p:nvSpPr>
          <p:cNvPr id="432" name="CustomShape 22"/>
          <p:cNvSpPr/>
          <p:nvPr/>
        </p:nvSpPr>
        <p:spPr>
          <a:xfrm>
            <a:off x="4267080" y="4648320"/>
            <a:ext cx="609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100</a:t>
            </a:r>
            <a:endParaRPr b="0" lang="en-US" sz="1800" spc="-1" strike="noStrike">
              <a:latin typeface="Arial"/>
            </a:endParaRPr>
          </a:p>
        </p:txBody>
      </p:sp>
      <p:sp>
        <p:nvSpPr>
          <p:cNvPr id="433" name="CustomShape 23"/>
          <p:cNvSpPr/>
          <p:nvPr/>
        </p:nvSpPr>
        <p:spPr>
          <a:xfrm>
            <a:off x="7010280" y="4648320"/>
            <a:ext cx="9140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10,000</a:t>
            </a:r>
            <a:endParaRPr b="0" lang="en-US" sz="1800" spc="-1" strike="noStrike">
              <a:latin typeface="Arial"/>
            </a:endParaRPr>
          </a:p>
        </p:txBody>
      </p:sp>
      <p:sp>
        <p:nvSpPr>
          <p:cNvPr id="434" name="CustomShape 24"/>
          <p:cNvSpPr/>
          <p:nvPr/>
        </p:nvSpPr>
        <p:spPr>
          <a:xfrm>
            <a:off x="1447920" y="1981080"/>
            <a:ext cx="1980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Firm 1supply</a:t>
            </a:r>
            <a:endParaRPr b="0" lang="en-US" sz="1800" spc="-1" strike="noStrike">
              <a:latin typeface="Arial"/>
            </a:endParaRPr>
          </a:p>
        </p:txBody>
      </p:sp>
      <p:sp>
        <p:nvSpPr>
          <p:cNvPr id="435" name="CustomShape 25"/>
          <p:cNvSpPr/>
          <p:nvPr/>
        </p:nvSpPr>
        <p:spPr>
          <a:xfrm>
            <a:off x="3733920" y="1981080"/>
            <a:ext cx="3123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Firm 2 supply….Firm n</a:t>
            </a:r>
            <a:endParaRPr b="0" lang="en-US" sz="1800" spc="-1" strike="noStrike">
              <a:latin typeface="Arial"/>
            </a:endParaRPr>
          </a:p>
        </p:txBody>
      </p:sp>
      <p:sp>
        <p:nvSpPr>
          <p:cNvPr id="436" name="CustomShape 26"/>
          <p:cNvSpPr/>
          <p:nvPr/>
        </p:nvSpPr>
        <p:spPr>
          <a:xfrm>
            <a:off x="6629400" y="1905120"/>
            <a:ext cx="1828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Market supply</a:t>
            </a:r>
            <a:endParaRPr b="0" lang="en-US" sz="1800" spc="-1" strike="noStrike">
              <a:latin typeface="Arial"/>
            </a:endParaRPr>
          </a:p>
        </p:txBody>
      </p:sp>
      <p:sp>
        <p:nvSpPr>
          <p:cNvPr id="437" name="Line 27"/>
          <p:cNvSpPr/>
          <p:nvPr/>
        </p:nvSpPr>
        <p:spPr>
          <a:xfrm flipV="1">
            <a:off x="1447560" y="2743200"/>
            <a:ext cx="838440" cy="1600200"/>
          </a:xfrm>
          <a:prstGeom prst="line">
            <a:avLst/>
          </a:prstGeom>
          <a:ln w="28440">
            <a:solidFill>
              <a:schemeClr val="accent2"/>
            </a:solidFill>
            <a:round/>
          </a:ln>
        </p:spPr>
        <p:style>
          <a:lnRef idx="0"/>
          <a:fillRef idx="0"/>
          <a:effectRef idx="0"/>
          <a:fontRef idx="minor"/>
        </p:style>
      </p:sp>
      <p:sp>
        <p:nvSpPr>
          <p:cNvPr id="438" name="Line 28"/>
          <p:cNvSpPr/>
          <p:nvPr/>
        </p:nvSpPr>
        <p:spPr>
          <a:xfrm flipV="1">
            <a:off x="6553080" y="2895480"/>
            <a:ext cx="838080" cy="1600200"/>
          </a:xfrm>
          <a:prstGeom prst="line">
            <a:avLst/>
          </a:prstGeom>
          <a:ln w="28440">
            <a:solidFill>
              <a:schemeClr val="accent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3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Market Equilibrium</a:t>
            </a:r>
            <a:endParaRPr b="0" lang="en-US" sz="4400" spc="-1" strike="noStrike">
              <a:solidFill>
                <a:srgbClr val="000000"/>
              </a:solidFill>
              <a:latin typeface="Calibri"/>
            </a:endParaRPr>
          </a:p>
        </p:txBody>
      </p:sp>
      <p:sp>
        <p:nvSpPr>
          <p:cNvPr id="440"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When the quantity of the product supplied </a:t>
            </a:r>
            <a:r>
              <a:rPr b="1" lang="en-US" sz="3200" spc="-1" strike="noStrike">
                <a:solidFill>
                  <a:srgbClr val="000000"/>
                </a:solidFill>
                <a:latin typeface="Calibri"/>
              </a:rPr>
              <a:t>equals</a:t>
            </a:r>
            <a:r>
              <a:rPr b="0" lang="en-US" sz="3200" spc="-1" strike="noStrike">
                <a:solidFill>
                  <a:srgbClr val="000000"/>
                </a:solidFill>
                <a:latin typeface="Calibri"/>
              </a:rPr>
              <a:t> the quantity of the product demanded, this is called a market equilibrium.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equilibrium there is no pressure to change the price anymore.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441" name="TextShape 3"/>
          <p:cNvSpPr txBox="1"/>
          <p:nvPr/>
        </p:nvSpPr>
        <p:spPr>
          <a:xfrm>
            <a:off x="457200" y="6356520"/>
            <a:ext cx="2133360" cy="364680"/>
          </a:xfrm>
          <a:prstGeom prst="rect">
            <a:avLst/>
          </a:prstGeom>
          <a:noFill/>
          <a:ln>
            <a:noFill/>
          </a:ln>
        </p:spPr>
        <p:txBody>
          <a:bodyPr anchor="ctr">
            <a:noAutofit/>
          </a:bodyPr>
          <a:p>
            <a:pPr>
              <a:lnSpc>
                <a:spcPct val="100000"/>
              </a:lnSpc>
            </a:pPr>
            <a:fld id="{46991BBD-9944-41EB-97B7-0A690EA603EC}" type="datetime1">
              <a:rPr b="0" lang="en-US" sz="1200" spc="-1" strike="noStrike">
                <a:solidFill>
                  <a:srgbClr val="8b8b8b"/>
                </a:solidFill>
                <a:latin typeface="Calibri"/>
              </a:rPr>
              <a:t>08/24/2020</a:t>
            </a:fld>
            <a:endParaRPr b="0" lang="en-US" sz="1200" spc="-1" strike="noStrike">
              <a:latin typeface="Times New Roman"/>
            </a:endParaRPr>
          </a:p>
        </p:txBody>
      </p:sp>
      <p:sp>
        <p:nvSpPr>
          <p:cNvPr id="442"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43"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098190C-D51E-480A-872C-84A6877D44B2}" type="slidenum">
              <a:rPr b="0" lang="en-US" sz="1200" spc="-1" strike="noStrike">
                <a:solidFill>
                  <a:srgbClr val="8b8b8b"/>
                </a:solidFill>
                <a:latin typeface="Calibri"/>
              </a:rPr>
              <a:t>29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4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Excess Supply and Excess Demand</a:t>
            </a:r>
            <a:endParaRPr b="0" lang="en-US" sz="4400" spc="-1" strike="noStrike">
              <a:solidFill>
                <a:srgbClr val="000000"/>
              </a:solidFill>
              <a:latin typeface="Calibri"/>
            </a:endParaRPr>
          </a:p>
        </p:txBody>
      </p:sp>
      <p:sp>
        <p:nvSpPr>
          <p:cNvPr id="445" name="TextShape 2"/>
          <p:cNvSpPr txBox="1"/>
          <p:nvPr/>
        </p:nvSpPr>
        <p:spPr>
          <a:xfrm>
            <a:off x="457200" y="6356520"/>
            <a:ext cx="2133360" cy="364680"/>
          </a:xfrm>
          <a:prstGeom prst="rect">
            <a:avLst/>
          </a:prstGeom>
          <a:noFill/>
          <a:ln>
            <a:noFill/>
          </a:ln>
        </p:spPr>
        <p:txBody>
          <a:bodyPr anchor="ctr">
            <a:noAutofit/>
          </a:bodyPr>
          <a:p>
            <a:pPr>
              <a:lnSpc>
                <a:spcPct val="100000"/>
              </a:lnSpc>
            </a:pPr>
            <a:fld id="{D65865A7-77F2-46C4-834E-E4EDE7E9E6A7}" type="datetime1">
              <a:rPr b="0" lang="en-US" sz="1200" spc="-1" strike="noStrike">
                <a:solidFill>
                  <a:srgbClr val="8b8b8b"/>
                </a:solidFill>
                <a:latin typeface="Calibri"/>
              </a:rPr>
              <a:t>08/24/2020</a:t>
            </a:fld>
            <a:endParaRPr b="0" lang="en-US" sz="1200" spc="-1" strike="noStrike">
              <a:latin typeface="Times New Roman"/>
            </a:endParaRPr>
          </a:p>
        </p:txBody>
      </p:sp>
      <p:sp>
        <p:nvSpPr>
          <p:cNvPr id="446"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47"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4D19C0B1-C89E-4A89-BEDE-77A31BE2648B}" type="slidenum">
              <a:rPr b="0" lang="en-US" sz="1200" spc="-1" strike="noStrike">
                <a:solidFill>
                  <a:srgbClr val="8b8b8b"/>
                </a:solidFill>
                <a:latin typeface="Calibri"/>
              </a:rPr>
              <a:t>29</a:t>
            </a:fld>
            <a:endParaRPr b="0" lang="en-US" sz="1200" spc="-1" strike="noStrike">
              <a:latin typeface="Times New Roman"/>
            </a:endParaRPr>
          </a:p>
        </p:txBody>
      </p:sp>
      <p:sp>
        <p:nvSpPr>
          <p:cNvPr id="448" name="Line 5"/>
          <p:cNvSpPr/>
          <p:nvPr/>
        </p:nvSpPr>
        <p:spPr>
          <a:xfrm flipV="1">
            <a:off x="1676160" y="2300040"/>
            <a:ext cx="0" cy="2971800"/>
          </a:xfrm>
          <a:prstGeom prst="line">
            <a:avLst/>
          </a:prstGeom>
          <a:ln w="9360">
            <a:solidFill>
              <a:schemeClr val="tx1"/>
            </a:solidFill>
            <a:round/>
            <a:tailEnd len="med" type="triangle" w="med"/>
          </a:ln>
        </p:spPr>
        <p:style>
          <a:lnRef idx="0"/>
          <a:fillRef idx="0"/>
          <a:effectRef idx="0"/>
          <a:fontRef idx="minor"/>
        </p:style>
      </p:sp>
      <p:sp>
        <p:nvSpPr>
          <p:cNvPr id="449" name="Line 6"/>
          <p:cNvSpPr/>
          <p:nvPr/>
        </p:nvSpPr>
        <p:spPr>
          <a:xfrm>
            <a:off x="1676160" y="5271840"/>
            <a:ext cx="5486400" cy="0"/>
          </a:xfrm>
          <a:prstGeom prst="line">
            <a:avLst/>
          </a:prstGeom>
          <a:ln w="9360">
            <a:solidFill>
              <a:schemeClr val="tx1"/>
            </a:solidFill>
            <a:round/>
            <a:tailEnd len="med" type="triangle" w="med"/>
          </a:ln>
        </p:spPr>
        <p:style>
          <a:lnRef idx="0"/>
          <a:fillRef idx="0"/>
          <a:effectRef idx="0"/>
          <a:fontRef idx="minor"/>
        </p:style>
      </p:sp>
      <p:sp>
        <p:nvSpPr>
          <p:cNvPr id="450" name="Line 7"/>
          <p:cNvSpPr/>
          <p:nvPr/>
        </p:nvSpPr>
        <p:spPr>
          <a:xfrm>
            <a:off x="2057400" y="2376360"/>
            <a:ext cx="3581280" cy="2209680"/>
          </a:xfrm>
          <a:prstGeom prst="line">
            <a:avLst/>
          </a:prstGeom>
          <a:ln w="28440">
            <a:solidFill>
              <a:srgbClr val="ff0000"/>
            </a:solidFill>
            <a:round/>
          </a:ln>
        </p:spPr>
        <p:style>
          <a:lnRef idx="0"/>
          <a:fillRef idx="0"/>
          <a:effectRef idx="0"/>
          <a:fontRef idx="minor"/>
        </p:style>
      </p:sp>
      <p:sp>
        <p:nvSpPr>
          <p:cNvPr id="451" name="Line 8"/>
          <p:cNvSpPr/>
          <p:nvPr/>
        </p:nvSpPr>
        <p:spPr>
          <a:xfrm flipV="1">
            <a:off x="2514600" y="2452680"/>
            <a:ext cx="3047760" cy="1981080"/>
          </a:xfrm>
          <a:prstGeom prst="line">
            <a:avLst/>
          </a:prstGeom>
          <a:ln w="28440">
            <a:solidFill>
              <a:schemeClr val="accent2"/>
            </a:solidFill>
            <a:round/>
          </a:ln>
        </p:spPr>
        <p:style>
          <a:lnRef idx="0"/>
          <a:fillRef idx="0"/>
          <a:effectRef idx="0"/>
          <a:fontRef idx="minor"/>
        </p:style>
      </p:sp>
      <p:sp>
        <p:nvSpPr>
          <p:cNvPr id="452" name="CustomShape 9"/>
          <p:cNvSpPr/>
          <p:nvPr/>
        </p:nvSpPr>
        <p:spPr>
          <a:xfrm>
            <a:off x="1219320" y="269568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a:t>
            </a:r>
            <a:endParaRPr b="0" lang="en-US" sz="1800" spc="-1" strike="noStrike">
              <a:latin typeface="Arial"/>
            </a:endParaRPr>
          </a:p>
        </p:txBody>
      </p:sp>
      <p:sp>
        <p:nvSpPr>
          <p:cNvPr id="453" name="CustomShape 10"/>
          <p:cNvSpPr/>
          <p:nvPr/>
        </p:nvSpPr>
        <p:spPr>
          <a:xfrm>
            <a:off x="1295280" y="329076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454" name="Line 11"/>
          <p:cNvSpPr/>
          <p:nvPr/>
        </p:nvSpPr>
        <p:spPr>
          <a:xfrm>
            <a:off x="3886200" y="3519360"/>
            <a:ext cx="0" cy="1752480"/>
          </a:xfrm>
          <a:prstGeom prst="line">
            <a:avLst/>
          </a:prstGeom>
          <a:ln w="9360">
            <a:solidFill>
              <a:schemeClr val="tx1"/>
            </a:solidFill>
            <a:prstDash val="dash"/>
            <a:round/>
          </a:ln>
        </p:spPr>
        <p:style>
          <a:lnRef idx="0"/>
          <a:fillRef idx="0"/>
          <a:effectRef idx="0"/>
          <a:fontRef idx="minor"/>
        </p:style>
      </p:sp>
      <p:sp>
        <p:nvSpPr>
          <p:cNvPr id="455" name="Line 12"/>
          <p:cNvSpPr/>
          <p:nvPr/>
        </p:nvSpPr>
        <p:spPr>
          <a:xfrm>
            <a:off x="4876560" y="2909880"/>
            <a:ext cx="0" cy="2361960"/>
          </a:xfrm>
          <a:prstGeom prst="line">
            <a:avLst/>
          </a:prstGeom>
          <a:ln w="9360">
            <a:solidFill>
              <a:schemeClr val="tx1"/>
            </a:solidFill>
            <a:prstDash val="dash"/>
            <a:round/>
          </a:ln>
        </p:spPr>
        <p:style>
          <a:lnRef idx="0"/>
          <a:fillRef idx="0"/>
          <a:effectRef idx="0"/>
          <a:fontRef idx="minor"/>
        </p:style>
      </p:sp>
      <p:sp>
        <p:nvSpPr>
          <p:cNvPr id="456" name="CustomShape 13"/>
          <p:cNvSpPr/>
          <p:nvPr/>
        </p:nvSpPr>
        <p:spPr>
          <a:xfrm>
            <a:off x="3657600" y="5272200"/>
            <a:ext cx="837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30</a:t>
            </a:r>
            <a:endParaRPr b="0" lang="en-US" sz="1800" spc="-1" strike="noStrike">
              <a:latin typeface="Arial"/>
            </a:endParaRPr>
          </a:p>
        </p:txBody>
      </p:sp>
      <p:sp>
        <p:nvSpPr>
          <p:cNvPr id="457" name="CustomShape 14"/>
          <p:cNvSpPr/>
          <p:nvPr/>
        </p:nvSpPr>
        <p:spPr>
          <a:xfrm>
            <a:off x="4648320" y="5272200"/>
            <a:ext cx="8377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50</a:t>
            </a:r>
            <a:endParaRPr b="0" lang="en-US" sz="1800" spc="-1" strike="noStrike">
              <a:latin typeface="Arial"/>
            </a:endParaRPr>
          </a:p>
        </p:txBody>
      </p:sp>
      <p:sp>
        <p:nvSpPr>
          <p:cNvPr id="458" name="CustomShape 15"/>
          <p:cNvSpPr/>
          <p:nvPr/>
        </p:nvSpPr>
        <p:spPr>
          <a:xfrm>
            <a:off x="5638680" y="4815000"/>
            <a:ext cx="22856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Pizzas per month</a:t>
            </a:r>
            <a:endParaRPr b="0" lang="en-US" sz="1800" spc="-1" strike="noStrike">
              <a:latin typeface="Arial"/>
            </a:endParaRPr>
          </a:p>
        </p:txBody>
      </p:sp>
      <p:sp>
        <p:nvSpPr>
          <p:cNvPr id="459" name="Line 16"/>
          <p:cNvSpPr/>
          <p:nvPr/>
        </p:nvSpPr>
        <p:spPr>
          <a:xfrm flipH="1">
            <a:off x="1676160" y="3519360"/>
            <a:ext cx="2210040" cy="0"/>
          </a:xfrm>
          <a:prstGeom prst="line">
            <a:avLst/>
          </a:prstGeom>
          <a:ln w="9360">
            <a:solidFill>
              <a:schemeClr val="tx1"/>
            </a:solidFill>
            <a:prstDash val="dash"/>
            <a:round/>
          </a:ln>
        </p:spPr>
        <p:style>
          <a:lnRef idx="0"/>
          <a:fillRef idx="0"/>
          <a:effectRef idx="0"/>
          <a:fontRef idx="minor"/>
        </p:style>
      </p:sp>
      <p:sp>
        <p:nvSpPr>
          <p:cNvPr id="460" name="Line 17"/>
          <p:cNvSpPr/>
          <p:nvPr/>
        </p:nvSpPr>
        <p:spPr>
          <a:xfrm>
            <a:off x="3276360" y="3976560"/>
            <a:ext cx="1219320" cy="0"/>
          </a:xfrm>
          <a:prstGeom prst="line">
            <a:avLst/>
          </a:prstGeom>
          <a:ln w="9360">
            <a:solidFill>
              <a:schemeClr val="tx1"/>
            </a:solidFill>
            <a:round/>
            <a:headEnd len="med" type="triangle" w="med"/>
            <a:tailEnd len="med" type="triangle" w="med"/>
          </a:ln>
        </p:spPr>
        <p:style>
          <a:lnRef idx="0"/>
          <a:fillRef idx="0"/>
          <a:effectRef idx="0"/>
          <a:fontRef idx="minor"/>
        </p:style>
      </p:sp>
      <p:sp>
        <p:nvSpPr>
          <p:cNvPr id="461" name="Line 18"/>
          <p:cNvSpPr/>
          <p:nvPr/>
        </p:nvSpPr>
        <p:spPr>
          <a:xfrm>
            <a:off x="3276360" y="2909880"/>
            <a:ext cx="1219320" cy="0"/>
          </a:xfrm>
          <a:prstGeom prst="line">
            <a:avLst/>
          </a:prstGeom>
          <a:ln w="9360">
            <a:solidFill>
              <a:schemeClr val="tx1"/>
            </a:solidFill>
            <a:round/>
            <a:headEnd len="med" type="triangle" w="med"/>
            <a:tailEnd len="med" type="triangle" w="med"/>
          </a:ln>
        </p:spPr>
        <p:style>
          <a:lnRef idx="0"/>
          <a:fillRef idx="0"/>
          <a:effectRef idx="0"/>
          <a:fontRef idx="minor"/>
        </p:style>
      </p:sp>
      <p:sp>
        <p:nvSpPr>
          <p:cNvPr id="462" name="Line 19"/>
          <p:cNvSpPr/>
          <p:nvPr/>
        </p:nvSpPr>
        <p:spPr>
          <a:xfrm>
            <a:off x="2819160" y="2909880"/>
            <a:ext cx="0" cy="2361960"/>
          </a:xfrm>
          <a:prstGeom prst="line">
            <a:avLst/>
          </a:prstGeom>
          <a:ln w="9360">
            <a:solidFill>
              <a:schemeClr val="tx1"/>
            </a:solidFill>
            <a:prstDash val="dash"/>
            <a:round/>
          </a:ln>
        </p:spPr>
        <p:style>
          <a:lnRef idx="0"/>
          <a:fillRef idx="0"/>
          <a:effectRef idx="0"/>
          <a:fontRef idx="minor"/>
        </p:style>
      </p:sp>
      <p:sp>
        <p:nvSpPr>
          <p:cNvPr id="463" name="CustomShape 20"/>
          <p:cNvSpPr/>
          <p:nvPr/>
        </p:nvSpPr>
        <p:spPr>
          <a:xfrm>
            <a:off x="2666880" y="5272200"/>
            <a:ext cx="4568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15</a:t>
            </a:r>
            <a:endParaRPr b="0" lang="en-US" sz="1800" spc="-1" strike="noStrike">
              <a:latin typeface="Arial"/>
            </a:endParaRPr>
          </a:p>
        </p:txBody>
      </p:sp>
      <p:sp>
        <p:nvSpPr>
          <p:cNvPr id="464" name="CustomShape 21"/>
          <p:cNvSpPr/>
          <p:nvPr/>
        </p:nvSpPr>
        <p:spPr>
          <a:xfrm>
            <a:off x="1295280" y="390060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6</a:t>
            </a:r>
            <a:endParaRPr b="0" lang="en-US" sz="1800" spc="-1" strike="noStrike">
              <a:latin typeface="Arial"/>
            </a:endParaRPr>
          </a:p>
        </p:txBody>
      </p:sp>
      <p:sp>
        <p:nvSpPr>
          <p:cNvPr id="465" name="CustomShape 22"/>
          <p:cNvSpPr/>
          <p:nvPr/>
        </p:nvSpPr>
        <p:spPr>
          <a:xfrm>
            <a:off x="2743200" y="2071800"/>
            <a:ext cx="213336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Excess supply at </a:t>
            </a:r>
            <a:br/>
            <a:r>
              <a:rPr b="0" lang="en-US" sz="1800" spc="-1" strike="noStrike">
                <a:solidFill>
                  <a:srgbClr val="000000"/>
                </a:solidFill>
                <a:latin typeface="Calibri"/>
              </a:rPr>
              <a:t>p = $10</a:t>
            </a:r>
            <a:endParaRPr b="0" lang="en-US" sz="1800" spc="-1" strike="noStrike">
              <a:latin typeface="Arial"/>
            </a:endParaRPr>
          </a:p>
        </p:txBody>
      </p:sp>
      <p:sp>
        <p:nvSpPr>
          <p:cNvPr id="466" name="CustomShape 23"/>
          <p:cNvSpPr/>
          <p:nvPr/>
        </p:nvSpPr>
        <p:spPr>
          <a:xfrm>
            <a:off x="3048120" y="4173480"/>
            <a:ext cx="1828440" cy="912600"/>
          </a:xfrm>
          <a:prstGeom prst="rect">
            <a:avLst/>
          </a:prstGeom>
          <a:solidFill>
            <a:schemeClr val="bg1"/>
          </a:solid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Excess demand at p = $6</a:t>
            </a:r>
            <a:endParaRPr b="0" lang="en-US" sz="1800" spc="-1" strike="noStrike">
              <a:latin typeface="Arial"/>
            </a:endParaRPr>
          </a:p>
        </p:txBody>
      </p:sp>
      <p:sp>
        <p:nvSpPr>
          <p:cNvPr id="467" name="CustomShape 24"/>
          <p:cNvSpPr/>
          <p:nvPr/>
        </p:nvSpPr>
        <p:spPr>
          <a:xfrm>
            <a:off x="1295280" y="2068920"/>
            <a:ext cx="609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6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Excess Demand</a:t>
            </a:r>
            <a:endParaRPr b="0" lang="en-US" sz="4400" spc="-1" strike="noStrike">
              <a:solidFill>
                <a:srgbClr val="000000"/>
              </a:solidFill>
              <a:latin typeface="Calibri"/>
            </a:endParaRPr>
          </a:p>
        </p:txBody>
      </p:sp>
      <p:sp>
        <p:nvSpPr>
          <p:cNvPr id="46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Excess demand causes prices to rise.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Consumers are willing to buy more than producers are willing to sell.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Firms will increase the selling price for their limited supply of pizza and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Anxious consumers will pay the higher price to get one of the rare products.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470" name="TextShape 3"/>
          <p:cNvSpPr txBox="1"/>
          <p:nvPr/>
        </p:nvSpPr>
        <p:spPr>
          <a:xfrm>
            <a:off x="457200" y="6356520"/>
            <a:ext cx="2133360" cy="364680"/>
          </a:xfrm>
          <a:prstGeom prst="rect">
            <a:avLst/>
          </a:prstGeom>
          <a:noFill/>
          <a:ln>
            <a:noFill/>
          </a:ln>
        </p:spPr>
        <p:txBody>
          <a:bodyPr anchor="ctr">
            <a:noAutofit/>
          </a:bodyPr>
          <a:p>
            <a:pPr>
              <a:lnSpc>
                <a:spcPct val="100000"/>
              </a:lnSpc>
            </a:pPr>
            <a:fld id="{1D200871-FCA7-4692-BA78-D4146F517753}" type="datetime1">
              <a:rPr b="0" lang="en-US" sz="1200" spc="-1" strike="noStrike">
                <a:solidFill>
                  <a:srgbClr val="8b8b8b"/>
                </a:solidFill>
                <a:latin typeface="Calibri"/>
              </a:rPr>
              <a:t>08/24/2020</a:t>
            </a:fld>
            <a:endParaRPr b="0" lang="en-US" sz="1200" spc="-1" strike="noStrike">
              <a:latin typeface="Times New Roman"/>
            </a:endParaRPr>
          </a:p>
        </p:txBody>
      </p:sp>
      <p:sp>
        <p:nvSpPr>
          <p:cNvPr id="47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7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1D50B037-8524-40FA-92EC-F7AA8C8CFD73}" type="slidenum">
              <a:rPr b="0" lang="en-US" sz="1200" spc="-1" strike="noStrike">
                <a:solidFill>
                  <a:srgbClr val="8b8b8b"/>
                </a:solidFill>
                <a:latin typeface="Calibri"/>
              </a:rPr>
              <a:t>29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7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Price Increase</a:t>
            </a:r>
            <a:endParaRPr b="0" lang="en-US" sz="4400" spc="-1" strike="noStrike">
              <a:solidFill>
                <a:srgbClr val="000000"/>
              </a:solidFill>
              <a:latin typeface="Calibri"/>
            </a:endParaRPr>
          </a:p>
        </p:txBody>
      </p:sp>
      <p:sp>
        <p:nvSpPr>
          <p:cNvPr id="474" name="TextShape 2"/>
          <p:cNvSpPr txBox="1"/>
          <p:nvPr/>
        </p:nvSpPr>
        <p:spPr>
          <a:xfrm>
            <a:off x="457200" y="1600200"/>
            <a:ext cx="8229240" cy="4525560"/>
          </a:xfrm>
          <a:prstGeom prst="rect">
            <a:avLst/>
          </a:prstGeom>
          <a:noFill/>
          <a:ln>
            <a:noFill/>
          </a:ln>
        </p:spPr>
        <p:txBody>
          <a:bodyPr>
            <a:normAutofit fontScale="83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 prices increase two things will happen,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Fewer goods are demanded as the market moves upward on the demand curve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More goods are supplied as the market moves up the supply curve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Hence the gap between quantity demanded and supplied narrows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Price continuous to rise until excess demand is eliminated</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475" name="TextShape 3"/>
          <p:cNvSpPr txBox="1"/>
          <p:nvPr/>
        </p:nvSpPr>
        <p:spPr>
          <a:xfrm>
            <a:off x="457200" y="6356520"/>
            <a:ext cx="2133360" cy="364680"/>
          </a:xfrm>
          <a:prstGeom prst="rect">
            <a:avLst/>
          </a:prstGeom>
          <a:noFill/>
          <a:ln>
            <a:noFill/>
          </a:ln>
        </p:spPr>
        <p:txBody>
          <a:bodyPr anchor="ctr">
            <a:noAutofit/>
          </a:bodyPr>
          <a:p>
            <a:pPr>
              <a:lnSpc>
                <a:spcPct val="100000"/>
              </a:lnSpc>
            </a:pPr>
            <a:fld id="{0366F016-A10B-41DA-96B1-7DA319A26B3E}" type="datetime1">
              <a:rPr b="0" lang="en-US" sz="1200" spc="-1" strike="noStrike">
                <a:solidFill>
                  <a:srgbClr val="8b8b8b"/>
                </a:solidFill>
                <a:latin typeface="Calibri"/>
              </a:rPr>
              <a:t>08/24/2020</a:t>
            </a:fld>
            <a:endParaRPr b="0" lang="en-US" sz="1200" spc="-1" strike="noStrike">
              <a:latin typeface="Times New Roman"/>
            </a:endParaRPr>
          </a:p>
        </p:txBody>
      </p:sp>
      <p:sp>
        <p:nvSpPr>
          <p:cNvPr id="47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7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647FEE91-7C3C-41B5-A050-38490C6EF4C0}" type="slidenum">
              <a:rPr b="0" lang="en-US" sz="1200" spc="-1" strike="noStrike">
                <a:solidFill>
                  <a:srgbClr val="8b8b8b"/>
                </a:solidFill>
                <a:latin typeface="Calibri"/>
              </a:rPr>
              <a:t>34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7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Excess Supply</a:t>
            </a:r>
            <a:endParaRPr b="0" lang="en-US" sz="4400" spc="-1" strike="noStrike">
              <a:solidFill>
                <a:srgbClr val="000000"/>
              </a:solidFill>
              <a:latin typeface="Calibri"/>
            </a:endParaRPr>
          </a:p>
        </p:txBody>
      </p:sp>
      <p:sp>
        <p:nvSpPr>
          <p:cNvPr id="47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Excess supply causes prices to drop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Producers are willing to sell more than consumers are willing to buy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To sell the extra goods firms lower prices.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The market moves downward along the demand curve as prices drop</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The market moves downward on the supply curve</a:t>
            </a:r>
            <a:endParaRPr b="0" lang="en-US" sz="2800" spc="-1" strike="noStrike">
              <a:solidFill>
                <a:srgbClr val="000000"/>
              </a:solidFill>
              <a:latin typeface="Calibri"/>
            </a:endParaRPr>
          </a:p>
        </p:txBody>
      </p:sp>
      <p:sp>
        <p:nvSpPr>
          <p:cNvPr id="480" name="TextShape 3"/>
          <p:cNvSpPr txBox="1"/>
          <p:nvPr/>
        </p:nvSpPr>
        <p:spPr>
          <a:xfrm>
            <a:off x="457200" y="6356520"/>
            <a:ext cx="2133360" cy="364680"/>
          </a:xfrm>
          <a:prstGeom prst="rect">
            <a:avLst/>
          </a:prstGeom>
          <a:noFill/>
          <a:ln>
            <a:noFill/>
          </a:ln>
        </p:spPr>
        <p:txBody>
          <a:bodyPr anchor="ctr">
            <a:noAutofit/>
          </a:bodyPr>
          <a:p>
            <a:pPr>
              <a:lnSpc>
                <a:spcPct val="100000"/>
              </a:lnSpc>
            </a:pPr>
            <a:fld id="{1A89E6BA-C748-4810-9880-CB9BF8544141}" type="datetime1">
              <a:rPr b="0" lang="en-US" sz="1200" spc="-1" strike="noStrike">
                <a:solidFill>
                  <a:srgbClr val="8b8b8b"/>
                </a:solidFill>
                <a:latin typeface="Calibri"/>
              </a:rPr>
              <a:t>08/24/2020</a:t>
            </a:fld>
            <a:endParaRPr b="0" lang="en-US" sz="1200" spc="-1" strike="noStrike">
              <a:latin typeface="Times New Roman"/>
            </a:endParaRPr>
          </a:p>
        </p:txBody>
      </p:sp>
      <p:sp>
        <p:nvSpPr>
          <p:cNvPr id="48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8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CA7E3BF-CD12-4831-876E-0E9F33578B08}" type="slidenum">
              <a:rPr b="0" lang="en-US" sz="1200" spc="-1" strike="noStrike">
                <a:solidFill>
                  <a:srgbClr val="8b8b8b"/>
                </a:solidFill>
                <a:latin typeface="Calibri"/>
              </a:rPr>
              <a:t>34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8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Market Effects of Demand Changes</a:t>
            </a:r>
            <a:endParaRPr b="0" lang="en-US" sz="4400" spc="-1" strike="noStrike">
              <a:solidFill>
                <a:srgbClr val="000000"/>
              </a:solidFill>
              <a:latin typeface="Calibri"/>
            </a:endParaRPr>
          </a:p>
        </p:txBody>
      </p:sp>
      <p:sp>
        <p:nvSpPr>
          <p:cNvPr id="484" name="TextShape 2"/>
          <p:cNvSpPr txBox="1"/>
          <p:nvPr/>
        </p:nvSpPr>
        <p:spPr>
          <a:xfrm>
            <a:off x="457200" y="1295280"/>
            <a:ext cx="8229240" cy="5105160"/>
          </a:xfrm>
          <a:prstGeom prst="rect">
            <a:avLst/>
          </a:prstGeom>
          <a:noFill/>
          <a:ln>
            <a:noFill/>
          </a:ln>
        </p:spPr>
        <p:txBody>
          <a:bodyPr>
            <a:normAutofit fontScale="70000"/>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What shifts the demand curve to the right?</a:t>
            </a:r>
            <a:endParaRPr b="0" lang="en-US" sz="3200" spc="-1" strike="noStrike">
              <a:solidFill>
                <a:srgbClr val="000000"/>
              </a:solidFill>
              <a:latin typeface="Calibri"/>
            </a:endParaRPr>
          </a:p>
          <a:p>
            <a:pPr lvl="1" marL="971640" indent="-514080">
              <a:lnSpc>
                <a:spcPct val="90000"/>
              </a:lnSpc>
              <a:spcBef>
                <a:spcPts val="561"/>
              </a:spcBef>
              <a:buClr>
                <a:srgbClr val="000000"/>
              </a:buClr>
              <a:buFont typeface="Calibri"/>
              <a:buAutoNum type="arabicPeriod"/>
            </a:pPr>
            <a:r>
              <a:rPr b="0" lang="en-US" sz="2800" spc="-1" strike="noStrike">
                <a:solidFill>
                  <a:srgbClr val="000000"/>
                </a:solidFill>
                <a:latin typeface="Calibri"/>
              </a:rPr>
              <a:t>Income increase (given it is a normal good)</a:t>
            </a:r>
            <a:endParaRPr b="0" lang="en-US" sz="2800" spc="-1" strike="noStrike">
              <a:solidFill>
                <a:srgbClr val="000000"/>
              </a:solidFill>
              <a:latin typeface="Calibri"/>
            </a:endParaRPr>
          </a:p>
          <a:p>
            <a:pPr lvl="1" marL="971640" indent="-514080">
              <a:lnSpc>
                <a:spcPct val="90000"/>
              </a:lnSpc>
              <a:spcBef>
                <a:spcPts val="561"/>
              </a:spcBef>
              <a:buClr>
                <a:srgbClr val="000000"/>
              </a:buClr>
              <a:buFont typeface="Calibri"/>
              <a:buAutoNum type="arabicPeriod"/>
            </a:pPr>
            <a:r>
              <a:rPr b="0" lang="en-US" sz="2800" spc="-1" strike="noStrike">
                <a:solidFill>
                  <a:srgbClr val="000000"/>
                </a:solidFill>
                <a:latin typeface="Calibri"/>
              </a:rPr>
              <a:t>Increase in price of  a substitute good</a:t>
            </a:r>
            <a:endParaRPr b="0" lang="en-US" sz="2800" spc="-1" strike="noStrike">
              <a:solidFill>
                <a:srgbClr val="000000"/>
              </a:solidFill>
              <a:latin typeface="Calibri"/>
            </a:endParaRPr>
          </a:p>
          <a:p>
            <a:pPr lvl="1" marL="971640" indent="-514080">
              <a:lnSpc>
                <a:spcPct val="90000"/>
              </a:lnSpc>
              <a:spcBef>
                <a:spcPts val="561"/>
              </a:spcBef>
              <a:buClr>
                <a:srgbClr val="000000"/>
              </a:buClr>
              <a:buFont typeface="Calibri"/>
              <a:buAutoNum type="arabicPeriod"/>
            </a:pPr>
            <a:r>
              <a:rPr b="0" lang="en-US" sz="2800" spc="-1" strike="noStrike">
                <a:solidFill>
                  <a:srgbClr val="000000"/>
                </a:solidFill>
                <a:latin typeface="Calibri"/>
              </a:rPr>
              <a:t>Decrease in price of a complementary good</a:t>
            </a:r>
            <a:endParaRPr b="0" lang="en-US" sz="2800" spc="-1" strike="noStrike">
              <a:solidFill>
                <a:srgbClr val="000000"/>
              </a:solidFill>
              <a:latin typeface="Calibri"/>
            </a:endParaRPr>
          </a:p>
          <a:p>
            <a:pPr lvl="1" marL="971640" indent="-514080">
              <a:lnSpc>
                <a:spcPct val="90000"/>
              </a:lnSpc>
              <a:spcBef>
                <a:spcPts val="561"/>
              </a:spcBef>
              <a:buClr>
                <a:srgbClr val="000000"/>
              </a:buClr>
              <a:buFont typeface="Calibri"/>
              <a:buAutoNum type="arabicPeriod"/>
            </a:pPr>
            <a:r>
              <a:rPr b="0" lang="en-US" sz="2800" spc="-1" strike="noStrike">
                <a:solidFill>
                  <a:srgbClr val="000000"/>
                </a:solidFill>
                <a:latin typeface="Calibri"/>
              </a:rPr>
              <a:t>Increase in population</a:t>
            </a:r>
            <a:endParaRPr b="0" lang="en-US" sz="2800" spc="-1" strike="noStrike">
              <a:solidFill>
                <a:srgbClr val="000000"/>
              </a:solidFill>
              <a:latin typeface="Calibri"/>
            </a:endParaRPr>
          </a:p>
          <a:p>
            <a:pPr lvl="1" marL="971640" indent="-514080">
              <a:lnSpc>
                <a:spcPct val="90000"/>
              </a:lnSpc>
              <a:spcBef>
                <a:spcPts val="561"/>
              </a:spcBef>
              <a:buClr>
                <a:srgbClr val="000000"/>
              </a:buClr>
              <a:buFont typeface="Calibri"/>
              <a:buAutoNum type="arabicPeriod"/>
            </a:pPr>
            <a:r>
              <a:rPr b="0" lang="en-US" sz="2800" spc="-1" strike="noStrike">
                <a:solidFill>
                  <a:srgbClr val="000000"/>
                </a:solidFill>
                <a:latin typeface="Calibri"/>
              </a:rPr>
              <a:t>Shift in consumer tastes (e.g. favorable advertising)</a:t>
            </a:r>
            <a:endParaRPr b="0" lang="en-US" sz="2800" spc="-1" strike="noStrike">
              <a:solidFill>
                <a:srgbClr val="000000"/>
              </a:solidFill>
              <a:latin typeface="Calibri"/>
            </a:endParaRPr>
          </a:p>
          <a:p>
            <a:pPr lvl="1" marL="971640" indent="-514080">
              <a:lnSpc>
                <a:spcPct val="90000"/>
              </a:lnSpc>
              <a:spcBef>
                <a:spcPts val="561"/>
              </a:spcBef>
              <a:buClr>
                <a:srgbClr val="000000"/>
              </a:buClr>
              <a:buFont typeface="Calibri"/>
              <a:buAutoNum type="arabicPeriod"/>
            </a:pPr>
            <a:r>
              <a:rPr b="0" lang="en-US" sz="2800" spc="-1" strike="noStrike">
                <a:solidFill>
                  <a:srgbClr val="000000"/>
                </a:solidFill>
                <a:latin typeface="Calibri"/>
              </a:rPr>
              <a:t>Expectations of higher future prices</a:t>
            </a:r>
            <a:endParaRPr b="0" lang="en-US" sz="2800" spc="-1" strike="noStrike">
              <a:solidFill>
                <a:srgbClr val="000000"/>
              </a:solidFill>
              <a:latin typeface="Calibri"/>
            </a:endParaRPr>
          </a:p>
          <a:p>
            <a:pPr lvl="1" marL="971640" indent="-514080">
              <a:lnSpc>
                <a:spcPct val="90000"/>
              </a:lnSpc>
              <a:spcBef>
                <a:spcPts val="561"/>
              </a:spcBef>
              <a:buClr>
                <a:srgbClr val="000000"/>
              </a:buClr>
              <a:buFont typeface="Calibri"/>
              <a:buAutoNum type="arabicPeriod"/>
            </a:pPr>
            <a:r>
              <a:rPr b="0" lang="en-US" sz="2800" spc="-1" strike="noStrike">
                <a:solidFill>
                  <a:srgbClr val="000000"/>
                </a:solidFill>
                <a:latin typeface="Calibri"/>
              </a:rPr>
              <a:t>Availability of Insurance (turns demand clockwise)</a:t>
            </a:r>
            <a:endParaRPr b="0" lang="en-US" sz="2800" spc="-1" strike="noStrike">
              <a:solidFill>
                <a:srgbClr val="000000"/>
              </a:solidFill>
              <a:latin typeface="Calibri"/>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The effect is an excess demand </a:t>
            </a:r>
            <a:r>
              <a:rPr b="0" lang="en-US" sz="2800" spc="-1" strike="noStrike">
                <a:solidFill>
                  <a:srgbClr val="000000"/>
                </a:solidFill>
                <a:latin typeface="Wingdings"/>
              </a:rPr>
              <a:t></a:t>
            </a:r>
            <a:r>
              <a:rPr b="0" lang="en-US" sz="2800" spc="-1" strike="noStrike">
                <a:solidFill>
                  <a:srgbClr val="000000"/>
                </a:solidFill>
                <a:latin typeface="Calibri"/>
              </a:rPr>
              <a:t> prices go up</a:t>
            </a:r>
            <a:endParaRPr b="0" lang="en-US" sz="2800" spc="-1" strike="noStrike">
              <a:solidFill>
                <a:srgbClr val="000000"/>
              </a:solidFill>
              <a:latin typeface="Calibri"/>
            </a:endParaRPr>
          </a:p>
        </p:txBody>
      </p:sp>
      <p:sp>
        <p:nvSpPr>
          <p:cNvPr id="485" name="TextShape 3"/>
          <p:cNvSpPr txBox="1"/>
          <p:nvPr/>
        </p:nvSpPr>
        <p:spPr>
          <a:xfrm>
            <a:off x="457200" y="6356520"/>
            <a:ext cx="2133360" cy="364680"/>
          </a:xfrm>
          <a:prstGeom prst="rect">
            <a:avLst/>
          </a:prstGeom>
          <a:noFill/>
          <a:ln>
            <a:noFill/>
          </a:ln>
        </p:spPr>
        <p:txBody>
          <a:bodyPr anchor="ctr">
            <a:noAutofit/>
          </a:bodyPr>
          <a:p>
            <a:pPr>
              <a:lnSpc>
                <a:spcPct val="100000"/>
              </a:lnSpc>
            </a:pPr>
            <a:fld id="{A8AD924E-08E6-45F7-B0B1-EE5CE23F847E}" type="datetime1">
              <a:rPr b="0" lang="en-US" sz="1200" spc="-1" strike="noStrike">
                <a:solidFill>
                  <a:srgbClr val="8b8b8b"/>
                </a:solidFill>
                <a:latin typeface="Calibri"/>
              </a:rPr>
              <a:t>08/24/2020</a:t>
            </a:fld>
            <a:endParaRPr b="0" lang="en-US" sz="1200" spc="-1" strike="noStrike">
              <a:latin typeface="Times New Roman"/>
            </a:endParaRPr>
          </a:p>
        </p:txBody>
      </p:sp>
      <p:sp>
        <p:nvSpPr>
          <p:cNvPr id="48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8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79AC7236-67CE-4FB5-AF10-2665603347C3}" type="slidenum">
              <a:rPr b="0" lang="en-US" sz="1200" spc="-1" strike="noStrike">
                <a:solidFill>
                  <a:srgbClr val="8b8b8b"/>
                </a:solidFill>
                <a:latin typeface="Calibri"/>
              </a:rPr>
              <a:t>36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8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Market Effects of Supply Changes</a:t>
            </a:r>
            <a:endParaRPr b="0" lang="en-US" sz="4400" spc="-1" strike="noStrike">
              <a:solidFill>
                <a:srgbClr val="000000"/>
              </a:solidFill>
              <a:latin typeface="Calibri"/>
            </a:endParaRPr>
          </a:p>
        </p:txBody>
      </p:sp>
      <p:sp>
        <p:nvSpPr>
          <p:cNvPr id="48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Supply increases , shifts to the right, if</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Decrease in inputs costs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Advance in technology</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Increase in the number of producers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Expectations of lower future prices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Subsidy.</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 supply shifts to the right, excess supply </a:t>
            </a:r>
            <a:r>
              <a:rPr b="0" lang="en-US" sz="3200" spc="-1" strike="noStrike">
                <a:solidFill>
                  <a:srgbClr val="000000"/>
                </a:solidFill>
                <a:latin typeface="Wingdings"/>
              </a:rPr>
              <a:t></a:t>
            </a:r>
            <a:r>
              <a:rPr b="0" lang="en-US" sz="3200" spc="-1" strike="noStrike">
                <a:solidFill>
                  <a:srgbClr val="000000"/>
                </a:solidFill>
                <a:latin typeface="Calibri"/>
              </a:rPr>
              <a:t> prices drop.</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490" name="TextShape 3"/>
          <p:cNvSpPr txBox="1"/>
          <p:nvPr/>
        </p:nvSpPr>
        <p:spPr>
          <a:xfrm>
            <a:off x="457200" y="6356520"/>
            <a:ext cx="2133360" cy="364680"/>
          </a:xfrm>
          <a:prstGeom prst="rect">
            <a:avLst/>
          </a:prstGeom>
          <a:noFill/>
          <a:ln>
            <a:noFill/>
          </a:ln>
        </p:spPr>
        <p:txBody>
          <a:bodyPr anchor="ctr">
            <a:noAutofit/>
          </a:bodyPr>
          <a:p>
            <a:pPr>
              <a:lnSpc>
                <a:spcPct val="100000"/>
              </a:lnSpc>
            </a:pPr>
            <a:fld id="{5B2DD5DB-5C59-4907-A2AD-DC9644219E47}" type="datetime1">
              <a:rPr b="0" lang="en-US" sz="1200" spc="-1" strike="noStrike">
                <a:solidFill>
                  <a:srgbClr val="8b8b8b"/>
                </a:solidFill>
                <a:latin typeface="Calibri"/>
              </a:rPr>
              <a:t>08/24/2020</a:t>
            </a:fld>
            <a:endParaRPr b="0" lang="en-US" sz="1200" spc="-1" strike="noStrike">
              <a:latin typeface="Times New Roman"/>
            </a:endParaRPr>
          </a:p>
        </p:txBody>
      </p:sp>
      <p:sp>
        <p:nvSpPr>
          <p:cNvPr id="49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9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C26003EF-275A-42B3-90FD-2EC1332C4421}" type="slidenum">
              <a:rPr b="0" lang="en-US" sz="1200" spc="-1" strike="noStrike">
                <a:solidFill>
                  <a:srgbClr val="8b8b8b"/>
                </a:solidFill>
                <a:latin typeface="Calibri"/>
              </a:rPr>
              <a:t>36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49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Substitutes and Complements</a:t>
            </a:r>
            <a:endParaRPr b="0" lang="en-US" sz="4400" spc="-1" strike="noStrike">
              <a:solidFill>
                <a:srgbClr val="000000"/>
              </a:solidFill>
              <a:latin typeface="Calibri"/>
            </a:endParaRPr>
          </a:p>
        </p:txBody>
      </p:sp>
      <p:pic>
        <p:nvPicPr>
          <p:cNvPr id="494" name="Picture 2" descr=""/>
          <p:cNvPicPr/>
          <p:nvPr/>
        </p:nvPicPr>
        <p:blipFill>
          <a:blip r:embed="rId1"/>
          <a:stretch/>
        </p:blipFill>
        <p:spPr>
          <a:xfrm>
            <a:off x="833400" y="1963080"/>
            <a:ext cx="7476840" cy="3800160"/>
          </a:xfrm>
          <a:prstGeom prst="rect">
            <a:avLst/>
          </a:prstGeom>
          <a:ln w="9360">
            <a:noFill/>
          </a:ln>
        </p:spPr>
      </p:pic>
      <p:sp>
        <p:nvSpPr>
          <p:cNvPr id="495" name="TextShape 2"/>
          <p:cNvSpPr txBox="1"/>
          <p:nvPr/>
        </p:nvSpPr>
        <p:spPr>
          <a:xfrm>
            <a:off x="457200" y="6356520"/>
            <a:ext cx="2133360" cy="364680"/>
          </a:xfrm>
          <a:prstGeom prst="rect">
            <a:avLst/>
          </a:prstGeom>
          <a:noFill/>
          <a:ln>
            <a:noFill/>
          </a:ln>
        </p:spPr>
        <p:txBody>
          <a:bodyPr anchor="ctr">
            <a:noAutofit/>
          </a:bodyPr>
          <a:p>
            <a:pPr>
              <a:lnSpc>
                <a:spcPct val="100000"/>
              </a:lnSpc>
            </a:pPr>
            <a:fld id="{AC3C8867-2100-4B48-A2A7-F15FD985F970}" type="datetime1">
              <a:rPr b="0" lang="en-US" sz="1200" spc="-1" strike="noStrike">
                <a:solidFill>
                  <a:srgbClr val="8b8b8b"/>
                </a:solidFill>
                <a:latin typeface="Calibri"/>
              </a:rPr>
              <a:t>08/24/2020</a:t>
            </a:fld>
            <a:endParaRPr b="0" lang="en-US" sz="1200" spc="-1" strike="noStrike">
              <a:latin typeface="Times New Roman"/>
            </a:endParaRPr>
          </a:p>
        </p:txBody>
      </p:sp>
      <p:sp>
        <p:nvSpPr>
          <p:cNvPr id="496"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497"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2DD87B2C-0C47-4952-BCC9-400509437B4A}" type="slidenum">
              <a:rPr b="0" lang="en-US" sz="1200" spc="-1" strike="noStrike">
                <a:solidFill>
                  <a:srgbClr val="8b8b8b"/>
                </a:solidFill>
                <a:latin typeface="Calibri"/>
              </a:rPr>
              <a:t>36</a:t>
            </a:fld>
            <a:endParaRPr b="0" lang="en-US" sz="1200" spc="-1" strike="noStrike">
              <a:latin typeface="Times New Roman"/>
            </a:endParaRPr>
          </a:p>
        </p:txBody>
      </p:sp>
      <p:sp>
        <p:nvSpPr>
          <p:cNvPr id="498" name="CustomShape 5"/>
          <p:cNvSpPr/>
          <p:nvPr/>
        </p:nvSpPr>
        <p:spPr>
          <a:xfrm rot="10800000">
            <a:off x="2819880" y="3353400"/>
            <a:ext cx="456840" cy="38052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499" name="CustomShape 6"/>
          <p:cNvSpPr/>
          <p:nvPr/>
        </p:nvSpPr>
        <p:spPr>
          <a:xfrm>
            <a:off x="3962520" y="1295280"/>
            <a:ext cx="1828440" cy="91332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Price of complement increases</a:t>
            </a:r>
            <a:endParaRPr b="0" lang="en-US" sz="1800" spc="-1" strike="noStrike">
              <a:latin typeface="Arial"/>
            </a:endParaRPr>
          </a:p>
        </p:txBody>
      </p:sp>
      <p:sp>
        <p:nvSpPr>
          <p:cNvPr id="500" name="Line 7"/>
          <p:cNvSpPr/>
          <p:nvPr/>
        </p:nvSpPr>
        <p:spPr>
          <a:xfrm>
            <a:off x="5333760" y="2514600"/>
            <a:ext cx="1371600" cy="144756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
        <p:nvSpPr>
          <p:cNvPr id="501" name="CustomShape 8"/>
          <p:cNvSpPr/>
          <p:nvPr/>
        </p:nvSpPr>
        <p:spPr>
          <a:xfrm>
            <a:off x="6705720" y="3733920"/>
            <a:ext cx="182844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D3 (high coffee prices</a:t>
            </a:r>
            <a:endParaRPr b="0" lang="en-US" sz="1600" spc="-1" strike="noStrike">
              <a:latin typeface="Arial"/>
            </a:endParaRPr>
          </a:p>
        </p:txBody>
      </p:sp>
      <p:sp>
        <p:nvSpPr>
          <p:cNvPr id="502" name="CustomShape 9"/>
          <p:cNvSpPr/>
          <p:nvPr/>
        </p:nvSpPr>
        <p:spPr>
          <a:xfrm rot="5400000">
            <a:off x="4386240" y="2480760"/>
            <a:ext cx="752760" cy="22824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503" name="CustomShape 10"/>
          <p:cNvSpPr/>
          <p:nvPr/>
        </p:nvSpPr>
        <p:spPr>
          <a:xfrm>
            <a:off x="6172200" y="1447920"/>
            <a:ext cx="1828440" cy="913320"/>
          </a:xfrm>
          <a:prstGeom prst="rect">
            <a:avLst/>
          </a:prstGeom>
          <a:solidFill>
            <a:schemeClr val="accent3">
              <a:lumMod val="20000"/>
              <a:lumOff val="80000"/>
            </a:schemeClr>
          </a:solid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Price of substitute increases</a:t>
            </a:r>
            <a:endParaRPr b="0" lang="en-US" sz="1800" spc="-1" strike="noStrike">
              <a:latin typeface="Arial"/>
            </a:endParaRPr>
          </a:p>
        </p:txBody>
      </p:sp>
      <p:sp>
        <p:nvSpPr>
          <p:cNvPr id="504" name="CustomShape 11"/>
          <p:cNvSpPr/>
          <p:nvPr/>
        </p:nvSpPr>
        <p:spPr>
          <a:xfrm rot="5400000">
            <a:off x="6138720" y="2556720"/>
            <a:ext cx="1133640" cy="76176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Consumer Surplus</a:t>
            </a:r>
            <a:endParaRPr b="0" lang="en-US" sz="4400" spc="-1" strike="noStrike">
              <a:solidFill>
                <a:srgbClr val="000000"/>
              </a:solidFill>
              <a:latin typeface="Calibri"/>
            </a:endParaRPr>
          </a:p>
        </p:txBody>
      </p:sp>
      <p:sp>
        <p:nvSpPr>
          <p:cNvPr id="50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Consumer surplus is the difference between the maximum amount a consumer is willing to pay for a product and the price that she pays for it.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Measures the net benefit of the consumer at the market price.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507" name="TextShape 3"/>
          <p:cNvSpPr txBox="1"/>
          <p:nvPr/>
        </p:nvSpPr>
        <p:spPr>
          <a:xfrm>
            <a:off x="457200" y="6356520"/>
            <a:ext cx="2133360" cy="364680"/>
          </a:xfrm>
          <a:prstGeom prst="rect">
            <a:avLst/>
          </a:prstGeom>
          <a:noFill/>
          <a:ln>
            <a:noFill/>
          </a:ln>
        </p:spPr>
        <p:txBody>
          <a:bodyPr anchor="ctr">
            <a:noAutofit/>
          </a:bodyPr>
          <a:p>
            <a:pPr>
              <a:lnSpc>
                <a:spcPct val="100000"/>
              </a:lnSpc>
            </a:pPr>
            <a:fld id="{39668D74-C89E-46FD-B56E-3799F493779C}" type="datetime1">
              <a:rPr b="0" lang="en-US" sz="1200" spc="-1" strike="noStrike">
                <a:solidFill>
                  <a:srgbClr val="8b8b8b"/>
                </a:solidFill>
                <a:latin typeface="Calibri"/>
              </a:rPr>
              <a:t>08/24/2020</a:t>
            </a:fld>
            <a:endParaRPr b="0" lang="en-US" sz="1200" spc="-1" strike="noStrike">
              <a:latin typeface="Times New Roman"/>
            </a:endParaRPr>
          </a:p>
        </p:txBody>
      </p:sp>
      <p:sp>
        <p:nvSpPr>
          <p:cNvPr id="508"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50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C1992EF-A196-44AA-A44B-5B8960876C72}" type="slidenum">
              <a:rPr b="0" lang="en-US" sz="1200" spc="-1" strike="noStrike">
                <a:solidFill>
                  <a:srgbClr val="8b8b8b"/>
                </a:solidFill>
                <a:latin typeface="Calibri"/>
              </a:rPr>
              <a:t>36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990" spc="-1" strike="noStrike">
                <a:solidFill>
                  <a:srgbClr val="000000"/>
                </a:solidFill>
                <a:latin typeface="Arial"/>
              </a:rPr>
              <a:t>Slope of a Line</a:t>
            </a:r>
            <a:endParaRPr b="0" lang="en-US" sz="3990" spc="-1" strike="noStrike">
              <a:latin typeface="Arial"/>
            </a:endParaRPr>
          </a:p>
        </p:txBody>
      </p:sp>
      <p:pic>
        <p:nvPicPr>
          <p:cNvPr id="214" name="Picture 467" descr=""/>
          <p:cNvPicPr/>
          <p:nvPr/>
        </p:nvPicPr>
        <p:blipFill>
          <a:blip r:embed="rId1"/>
          <a:stretch/>
        </p:blipFill>
        <p:spPr>
          <a:xfrm>
            <a:off x="1990800" y="1216800"/>
            <a:ext cx="5556600" cy="550152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Consumer Surplus</a:t>
            </a:r>
            <a:endParaRPr b="0" lang="en-US" sz="4400" spc="-1" strike="noStrike">
              <a:solidFill>
                <a:srgbClr val="000000"/>
              </a:solidFill>
              <a:latin typeface="Calibri"/>
            </a:endParaRPr>
          </a:p>
        </p:txBody>
      </p:sp>
      <p:sp>
        <p:nvSpPr>
          <p:cNvPr id="511" name="TextShape 2"/>
          <p:cNvSpPr txBox="1"/>
          <p:nvPr/>
        </p:nvSpPr>
        <p:spPr>
          <a:xfrm>
            <a:off x="457200" y="1600200"/>
            <a:ext cx="8229240" cy="68544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CS = 9 + 6 + 3 + 0 = 18</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512" name="TextShape 3"/>
          <p:cNvSpPr txBox="1"/>
          <p:nvPr/>
        </p:nvSpPr>
        <p:spPr>
          <a:xfrm>
            <a:off x="457200" y="6356520"/>
            <a:ext cx="2133360" cy="364680"/>
          </a:xfrm>
          <a:prstGeom prst="rect">
            <a:avLst/>
          </a:prstGeom>
          <a:noFill/>
          <a:ln>
            <a:noFill/>
          </a:ln>
        </p:spPr>
        <p:txBody>
          <a:bodyPr anchor="ctr">
            <a:noAutofit/>
          </a:bodyPr>
          <a:p>
            <a:pPr>
              <a:lnSpc>
                <a:spcPct val="100000"/>
              </a:lnSpc>
            </a:pPr>
            <a:fld id="{5FDC7E98-CBD3-435F-930F-4A97DEA26ACB}" type="datetime1">
              <a:rPr b="0" lang="en-US" sz="1200" spc="-1" strike="noStrike">
                <a:solidFill>
                  <a:srgbClr val="8b8b8b"/>
                </a:solidFill>
                <a:latin typeface="Calibri"/>
              </a:rPr>
              <a:t>08/24/2020</a:t>
            </a:fld>
            <a:endParaRPr b="0" lang="en-US" sz="1200" spc="-1" strike="noStrike">
              <a:latin typeface="Times New Roman"/>
            </a:endParaRPr>
          </a:p>
        </p:txBody>
      </p:sp>
      <p:sp>
        <p:nvSpPr>
          <p:cNvPr id="513"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514"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82C26EAF-F160-44C8-B5F4-84A649B9AB98}" type="slidenum">
              <a:rPr b="0" lang="en-US" sz="1200" spc="-1" strike="noStrike">
                <a:solidFill>
                  <a:srgbClr val="8b8b8b"/>
                </a:solidFill>
                <a:latin typeface="Calibri"/>
              </a:rPr>
              <a:t>36</a:t>
            </a:fld>
            <a:endParaRPr b="0" lang="en-US" sz="1200" spc="-1" strike="noStrike">
              <a:latin typeface="Times New Roman"/>
            </a:endParaRPr>
          </a:p>
        </p:txBody>
      </p:sp>
      <p:sp>
        <p:nvSpPr>
          <p:cNvPr id="515" name="Line 6"/>
          <p:cNvSpPr/>
          <p:nvPr/>
        </p:nvSpPr>
        <p:spPr>
          <a:xfrm flipV="1">
            <a:off x="2004840" y="2286000"/>
            <a:ext cx="0" cy="3581280"/>
          </a:xfrm>
          <a:prstGeom prst="line">
            <a:avLst/>
          </a:prstGeom>
          <a:ln w="9360">
            <a:solidFill>
              <a:schemeClr val="tx1"/>
            </a:solidFill>
            <a:round/>
            <a:tailEnd len="med" type="triangle" w="med"/>
          </a:ln>
        </p:spPr>
        <p:style>
          <a:lnRef idx="0"/>
          <a:fillRef idx="0"/>
          <a:effectRef idx="0"/>
          <a:fontRef idx="minor"/>
        </p:style>
      </p:sp>
      <p:sp>
        <p:nvSpPr>
          <p:cNvPr id="516" name="Line 7"/>
          <p:cNvSpPr/>
          <p:nvPr/>
        </p:nvSpPr>
        <p:spPr>
          <a:xfrm>
            <a:off x="2004840" y="5867280"/>
            <a:ext cx="5334120" cy="0"/>
          </a:xfrm>
          <a:prstGeom prst="line">
            <a:avLst/>
          </a:prstGeom>
          <a:ln w="9360">
            <a:solidFill>
              <a:schemeClr val="tx1"/>
            </a:solidFill>
            <a:round/>
            <a:tailEnd len="med" type="triangle" w="med"/>
          </a:ln>
        </p:spPr>
        <p:style>
          <a:lnRef idx="0"/>
          <a:fillRef idx="0"/>
          <a:effectRef idx="0"/>
          <a:fontRef idx="minor"/>
        </p:style>
      </p:sp>
      <p:sp>
        <p:nvSpPr>
          <p:cNvPr id="517" name="Line 8"/>
          <p:cNvSpPr/>
          <p:nvPr/>
        </p:nvSpPr>
        <p:spPr>
          <a:xfrm>
            <a:off x="2004840" y="2590560"/>
            <a:ext cx="4800600" cy="2133720"/>
          </a:xfrm>
          <a:prstGeom prst="line">
            <a:avLst/>
          </a:prstGeom>
          <a:ln w="28440">
            <a:solidFill>
              <a:srgbClr val="993300"/>
            </a:solidFill>
            <a:round/>
          </a:ln>
        </p:spPr>
        <p:style>
          <a:lnRef idx="0"/>
          <a:fillRef idx="0"/>
          <a:effectRef idx="0"/>
          <a:fontRef idx="minor"/>
        </p:style>
      </p:sp>
      <p:sp>
        <p:nvSpPr>
          <p:cNvPr id="518" name="Line 9"/>
          <p:cNvSpPr/>
          <p:nvPr/>
        </p:nvSpPr>
        <p:spPr>
          <a:xfrm>
            <a:off x="2766960" y="2971800"/>
            <a:ext cx="0" cy="2895480"/>
          </a:xfrm>
          <a:prstGeom prst="line">
            <a:avLst/>
          </a:prstGeom>
          <a:ln w="9360">
            <a:solidFill>
              <a:schemeClr val="tx1"/>
            </a:solidFill>
            <a:prstDash val="dash"/>
            <a:round/>
          </a:ln>
        </p:spPr>
        <p:style>
          <a:lnRef idx="0"/>
          <a:fillRef idx="0"/>
          <a:effectRef idx="0"/>
          <a:fontRef idx="minor"/>
        </p:style>
      </p:sp>
      <p:sp>
        <p:nvSpPr>
          <p:cNvPr id="519" name="Line 10"/>
          <p:cNvSpPr/>
          <p:nvPr/>
        </p:nvSpPr>
        <p:spPr>
          <a:xfrm>
            <a:off x="3452760" y="3276360"/>
            <a:ext cx="0" cy="2590920"/>
          </a:xfrm>
          <a:prstGeom prst="line">
            <a:avLst/>
          </a:prstGeom>
          <a:ln w="9360">
            <a:solidFill>
              <a:schemeClr val="tx1"/>
            </a:solidFill>
            <a:prstDash val="dash"/>
            <a:round/>
          </a:ln>
        </p:spPr>
        <p:style>
          <a:lnRef idx="0"/>
          <a:fillRef idx="0"/>
          <a:effectRef idx="0"/>
          <a:fontRef idx="minor"/>
        </p:style>
      </p:sp>
      <p:sp>
        <p:nvSpPr>
          <p:cNvPr id="520" name="Line 11"/>
          <p:cNvSpPr/>
          <p:nvPr/>
        </p:nvSpPr>
        <p:spPr>
          <a:xfrm>
            <a:off x="4138560" y="3581280"/>
            <a:ext cx="0" cy="2286000"/>
          </a:xfrm>
          <a:prstGeom prst="line">
            <a:avLst/>
          </a:prstGeom>
          <a:ln w="9360">
            <a:solidFill>
              <a:schemeClr val="tx1"/>
            </a:solidFill>
            <a:prstDash val="dash"/>
            <a:round/>
          </a:ln>
        </p:spPr>
        <p:style>
          <a:lnRef idx="0"/>
          <a:fillRef idx="0"/>
          <a:effectRef idx="0"/>
          <a:fontRef idx="minor"/>
        </p:style>
      </p:sp>
      <p:sp>
        <p:nvSpPr>
          <p:cNvPr id="521" name="Line 12"/>
          <p:cNvSpPr/>
          <p:nvPr/>
        </p:nvSpPr>
        <p:spPr>
          <a:xfrm>
            <a:off x="4824360" y="3886200"/>
            <a:ext cx="0" cy="1981080"/>
          </a:xfrm>
          <a:prstGeom prst="line">
            <a:avLst/>
          </a:prstGeom>
          <a:ln w="9360">
            <a:solidFill>
              <a:schemeClr val="tx1"/>
            </a:solidFill>
            <a:prstDash val="dash"/>
            <a:round/>
          </a:ln>
        </p:spPr>
        <p:style>
          <a:lnRef idx="0"/>
          <a:fillRef idx="0"/>
          <a:effectRef idx="0"/>
          <a:fontRef idx="minor"/>
        </p:style>
      </p:sp>
      <p:sp>
        <p:nvSpPr>
          <p:cNvPr id="522" name="Line 13"/>
          <p:cNvSpPr/>
          <p:nvPr/>
        </p:nvSpPr>
        <p:spPr>
          <a:xfrm>
            <a:off x="5510160" y="4190760"/>
            <a:ext cx="0" cy="1676520"/>
          </a:xfrm>
          <a:prstGeom prst="line">
            <a:avLst/>
          </a:prstGeom>
          <a:ln w="9360">
            <a:solidFill>
              <a:schemeClr val="tx1"/>
            </a:solidFill>
            <a:prstDash val="dash"/>
            <a:round/>
          </a:ln>
        </p:spPr>
        <p:style>
          <a:lnRef idx="0"/>
          <a:fillRef idx="0"/>
          <a:effectRef idx="0"/>
          <a:fontRef idx="minor"/>
        </p:style>
      </p:sp>
      <p:sp>
        <p:nvSpPr>
          <p:cNvPr id="523" name="Line 14"/>
          <p:cNvSpPr/>
          <p:nvPr/>
        </p:nvSpPr>
        <p:spPr>
          <a:xfrm flipH="1">
            <a:off x="2004840" y="3886200"/>
            <a:ext cx="4952880" cy="0"/>
          </a:xfrm>
          <a:prstGeom prst="line">
            <a:avLst/>
          </a:prstGeom>
          <a:ln w="28440">
            <a:solidFill>
              <a:srgbClr val="ffcc00"/>
            </a:solidFill>
            <a:round/>
          </a:ln>
        </p:spPr>
        <p:style>
          <a:lnRef idx="0"/>
          <a:fillRef idx="0"/>
          <a:effectRef idx="0"/>
          <a:fontRef idx="minor"/>
        </p:style>
      </p:sp>
      <p:sp>
        <p:nvSpPr>
          <p:cNvPr id="524" name="CustomShape 15"/>
          <p:cNvSpPr/>
          <p:nvPr/>
        </p:nvSpPr>
        <p:spPr>
          <a:xfrm rot="16200000">
            <a:off x="636120" y="2621880"/>
            <a:ext cx="15235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Prices in $</a:t>
            </a:r>
            <a:endParaRPr b="0" lang="en-US" sz="2000" spc="-1" strike="noStrike">
              <a:latin typeface="Arial"/>
            </a:endParaRPr>
          </a:p>
        </p:txBody>
      </p:sp>
      <p:sp>
        <p:nvSpPr>
          <p:cNvPr id="525" name="CustomShape 16"/>
          <p:cNvSpPr/>
          <p:nvPr/>
        </p:nvSpPr>
        <p:spPr>
          <a:xfrm>
            <a:off x="2044800" y="2971800"/>
            <a:ext cx="682200" cy="890280"/>
          </a:xfrm>
          <a:prstGeom prst="rect">
            <a:avLst/>
          </a:prstGeom>
          <a:solidFill>
            <a:schemeClr val="accent1"/>
          </a:solidFill>
          <a:ln w="9360">
            <a:noFill/>
          </a:ln>
        </p:spPr>
        <p:style>
          <a:lnRef idx="0"/>
          <a:fillRef idx="0"/>
          <a:effectRef idx="0"/>
          <a:fontRef idx="minor"/>
        </p:style>
      </p:sp>
      <p:sp>
        <p:nvSpPr>
          <p:cNvPr id="526" name="CustomShape 17"/>
          <p:cNvSpPr/>
          <p:nvPr/>
        </p:nvSpPr>
        <p:spPr>
          <a:xfrm>
            <a:off x="2768760" y="3298680"/>
            <a:ext cx="682200" cy="563040"/>
          </a:xfrm>
          <a:prstGeom prst="rect">
            <a:avLst/>
          </a:prstGeom>
          <a:solidFill>
            <a:srgbClr val="e2ecb2"/>
          </a:solidFill>
          <a:ln w="9360">
            <a:noFill/>
          </a:ln>
        </p:spPr>
        <p:style>
          <a:lnRef idx="0"/>
          <a:fillRef idx="0"/>
          <a:effectRef idx="0"/>
          <a:fontRef idx="minor"/>
        </p:style>
      </p:sp>
      <p:sp>
        <p:nvSpPr>
          <p:cNvPr id="527" name="CustomShape 18"/>
          <p:cNvSpPr/>
          <p:nvPr/>
        </p:nvSpPr>
        <p:spPr>
          <a:xfrm>
            <a:off x="3467160" y="3546360"/>
            <a:ext cx="642600" cy="315720"/>
          </a:xfrm>
          <a:prstGeom prst="rect">
            <a:avLst/>
          </a:prstGeom>
          <a:solidFill>
            <a:srgbClr val="f4caaa"/>
          </a:solidFill>
          <a:ln w="9360">
            <a:noFill/>
          </a:ln>
        </p:spPr>
        <p:style>
          <a:lnRef idx="0"/>
          <a:fillRef idx="0"/>
          <a:effectRef idx="0"/>
          <a:fontRef idx="minor"/>
        </p:style>
      </p:sp>
      <p:sp>
        <p:nvSpPr>
          <p:cNvPr id="528" name="CustomShape 19"/>
          <p:cNvSpPr/>
          <p:nvPr/>
        </p:nvSpPr>
        <p:spPr>
          <a:xfrm>
            <a:off x="2496960" y="2533680"/>
            <a:ext cx="71892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Juan</a:t>
            </a:r>
            <a:endParaRPr b="0" lang="en-US" sz="2000" spc="-1" strike="noStrike">
              <a:latin typeface="Arial"/>
            </a:endParaRPr>
          </a:p>
        </p:txBody>
      </p:sp>
      <p:sp>
        <p:nvSpPr>
          <p:cNvPr id="529" name="CustomShape 20"/>
          <p:cNvSpPr/>
          <p:nvPr/>
        </p:nvSpPr>
        <p:spPr>
          <a:xfrm>
            <a:off x="3321000" y="2914560"/>
            <a:ext cx="83628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Tupak</a:t>
            </a:r>
            <a:endParaRPr b="0" lang="en-US" sz="2000" spc="-1" strike="noStrike">
              <a:latin typeface="Arial"/>
            </a:endParaRPr>
          </a:p>
        </p:txBody>
      </p:sp>
      <p:sp>
        <p:nvSpPr>
          <p:cNvPr id="530" name="CustomShape 21"/>
          <p:cNvSpPr/>
          <p:nvPr/>
        </p:nvSpPr>
        <p:spPr>
          <a:xfrm>
            <a:off x="4197240" y="3265560"/>
            <a:ext cx="7567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Tim</a:t>
            </a:r>
            <a:endParaRPr b="0" lang="en-US" sz="2000" spc="-1" strike="noStrike">
              <a:latin typeface="Arial"/>
            </a:endParaRPr>
          </a:p>
        </p:txBody>
      </p:sp>
      <p:sp>
        <p:nvSpPr>
          <p:cNvPr id="531" name="CustomShape 22"/>
          <p:cNvSpPr/>
          <p:nvPr/>
        </p:nvSpPr>
        <p:spPr>
          <a:xfrm>
            <a:off x="4978440" y="3448080"/>
            <a:ext cx="13186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Sarah </a:t>
            </a:r>
            <a:endParaRPr b="0" lang="en-US" sz="2000" spc="-1" strike="noStrike">
              <a:latin typeface="Arial"/>
            </a:endParaRPr>
          </a:p>
        </p:txBody>
      </p:sp>
      <p:sp>
        <p:nvSpPr>
          <p:cNvPr id="532" name="CustomShape 23"/>
          <p:cNvSpPr/>
          <p:nvPr/>
        </p:nvSpPr>
        <p:spPr>
          <a:xfrm>
            <a:off x="5697360" y="3960720"/>
            <a:ext cx="93960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Fred </a:t>
            </a:r>
            <a:endParaRPr b="0" lang="en-US" sz="2000" spc="-1" strike="noStrike">
              <a:latin typeface="Arial"/>
            </a:endParaRPr>
          </a:p>
        </p:txBody>
      </p:sp>
      <p:sp>
        <p:nvSpPr>
          <p:cNvPr id="533" name="Line 24"/>
          <p:cNvSpPr/>
          <p:nvPr/>
        </p:nvSpPr>
        <p:spPr>
          <a:xfrm flipH="1">
            <a:off x="2012760" y="4154400"/>
            <a:ext cx="3475080" cy="0"/>
          </a:xfrm>
          <a:prstGeom prst="line">
            <a:avLst/>
          </a:prstGeom>
          <a:ln w="9360">
            <a:solidFill>
              <a:schemeClr val="tx1"/>
            </a:solidFill>
            <a:prstDash val="dash"/>
            <a:round/>
          </a:ln>
        </p:spPr>
        <p:style>
          <a:lnRef idx="0"/>
          <a:fillRef idx="0"/>
          <a:effectRef idx="0"/>
          <a:fontRef idx="minor"/>
        </p:style>
      </p:sp>
      <p:sp>
        <p:nvSpPr>
          <p:cNvPr id="534" name="CustomShape 25"/>
          <p:cNvSpPr/>
          <p:nvPr/>
        </p:nvSpPr>
        <p:spPr>
          <a:xfrm>
            <a:off x="2679840" y="590400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a:t>
            </a:r>
            <a:endParaRPr b="0" lang="en-US" sz="2000" spc="-1" strike="noStrike">
              <a:latin typeface="Arial"/>
            </a:endParaRPr>
          </a:p>
        </p:txBody>
      </p:sp>
      <p:sp>
        <p:nvSpPr>
          <p:cNvPr id="535" name="CustomShape 26"/>
          <p:cNvSpPr/>
          <p:nvPr/>
        </p:nvSpPr>
        <p:spPr>
          <a:xfrm>
            <a:off x="3314880" y="591012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a:t>
            </a:r>
            <a:endParaRPr b="0" lang="en-US" sz="2000" spc="-1" strike="noStrike">
              <a:latin typeface="Arial"/>
            </a:endParaRPr>
          </a:p>
        </p:txBody>
      </p:sp>
      <p:sp>
        <p:nvSpPr>
          <p:cNvPr id="536" name="CustomShape 27"/>
          <p:cNvSpPr/>
          <p:nvPr/>
        </p:nvSpPr>
        <p:spPr>
          <a:xfrm>
            <a:off x="3938760" y="592308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3</a:t>
            </a:r>
            <a:endParaRPr b="0" lang="en-US" sz="2000" spc="-1" strike="noStrike">
              <a:latin typeface="Arial"/>
            </a:endParaRPr>
          </a:p>
        </p:txBody>
      </p:sp>
      <p:sp>
        <p:nvSpPr>
          <p:cNvPr id="537" name="CustomShape 28"/>
          <p:cNvSpPr/>
          <p:nvPr/>
        </p:nvSpPr>
        <p:spPr>
          <a:xfrm>
            <a:off x="4664160" y="593244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4</a:t>
            </a:r>
            <a:endParaRPr b="0" lang="en-US" sz="2000" spc="-1" strike="noStrike">
              <a:latin typeface="Arial"/>
            </a:endParaRPr>
          </a:p>
        </p:txBody>
      </p:sp>
      <p:sp>
        <p:nvSpPr>
          <p:cNvPr id="538" name="CustomShape 29"/>
          <p:cNvSpPr/>
          <p:nvPr/>
        </p:nvSpPr>
        <p:spPr>
          <a:xfrm>
            <a:off x="5353200" y="595152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5</a:t>
            </a:r>
            <a:endParaRPr b="0" lang="en-US" sz="2000" spc="-1" strike="noStrike">
              <a:latin typeface="Arial"/>
            </a:endParaRPr>
          </a:p>
        </p:txBody>
      </p:sp>
      <p:sp>
        <p:nvSpPr>
          <p:cNvPr id="539" name="CustomShape 30"/>
          <p:cNvSpPr/>
          <p:nvPr/>
        </p:nvSpPr>
        <p:spPr>
          <a:xfrm>
            <a:off x="6494400" y="5918040"/>
            <a:ext cx="1971360" cy="1004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Number of lawns cut per week</a:t>
            </a:r>
            <a:endParaRPr b="0" lang="en-US" sz="2000" spc="-1" strike="noStrike">
              <a:latin typeface="Arial"/>
            </a:endParaRPr>
          </a:p>
        </p:txBody>
      </p:sp>
      <p:sp>
        <p:nvSpPr>
          <p:cNvPr id="540" name="CustomShape 31"/>
          <p:cNvSpPr/>
          <p:nvPr/>
        </p:nvSpPr>
        <p:spPr>
          <a:xfrm>
            <a:off x="1555920" y="2430360"/>
            <a:ext cx="62820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25</a:t>
            </a:r>
            <a:endParaRPr b="0" lang="en-US" sz="2000" spc="-1" strike="noStrike">
              <a:latin typeface="Arial"/>
            </a:endParaRPr>
          </a:p>
        </p:txBody>
      </p:sp>
      <p:sp>
        <p:nvSpPr>
          <p:cNvPr id="541" name="CustomShape 32"/>
          <p:cNvSpPr/>
          <p:nvPr/>
        </p:nvSpPr>
        <p:spPr>
          <a:xfrm>
            <a:off x="1584360" y="2798640"/>
            <a:ext cx="7441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22</a:t>
            </a:r>
            <a:endParaRPr b="0" lang="en-US" sz="2000" spc="-1" strike="noStrike">
              <a:latin typeface="Arial"/>
            </a:endParaRPr>
          </a:p>
        </p:txBody>
      </p:sp>
      <p:sp>
        <p:nvSpPr>
          <p:cNvPr id="542" name="CustomShape 33"/>
          <p:cNvSpPr/>
          <p:nvPr/>
        </p:nvSpPr>
        <p:spPr>
          <a:xfrm>
            <a:off x="1563840" y="3075120"/>
            <a:ext cx="626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19</a:t>
            </a:r>
            <a:endParaRPr b="0" lang="en-US" sz="2000" spc="-1" strike="noStrike">
              <a:latin typeface="Arial"/>
            </a:endParaRPr>
          </a:p>
        </p:txBody>
      </p:sp>
      <p:sp>
        <p:nvSpPr>
          <p:cNvPr id="543" name="CustomShape 34"/>
          <p:cNvSpPr/>
          <p:nvPr/>
        </p:nvSpPr>
        <p:spPr>
          <a:xfrm>
            <a:off x="1579680" y="3335400"/>
            <a:ext cx="57420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16</a:t>
            </a:r>
            <a:endParaRPr b="0" lang="en-US" sz="2000" spc="-1" strike="noStrike">
              <a:latin typeface="Arial"/>
            </a:endParaRPr>
          </a:p>
        </p:txBody>
      </p:sp>
      <p:sp>
        <p:nvSpPr>
          <p:cNvPr id="544" name="CustomShape 35"/>
          <p:cNvSpPr/>
          <p:nvPr/>
        </p:nvSpPr>
        <p:spPr>
          <a:xfrm>
            <a:off x="1596960" y="3687840"/>
            <a:ext cx="7189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13</a:t>
            </a:r>
            <a:endParaRPr b="0" lang="en-US" sz="2000" spc="-1" strike="noStrike">
              <a:latin typeface="Arial"/>
            </a:endParaRPr>
          </a:p>
        </p:txBody>
      </p:sp>
      <p:sp>
        <p:nvSpPr>
          <p:cNvPr id="545" name="CustomShape 36"/>
          <p:cNvSpPr/>
          <p:nvPr/>
        </p:nvSpPr>
        <p:spPr>
          <a:xfrm>
            <a:off x="1589040" y="3987720"/>
            <a:ext cx="5871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10</a:t>
            </a:r>
            <a:endParaRPr b="0" lang="en-US" sz="2000" spc="-1" strike="noStrike">
              <a:latin typeface="Arial"/>
            </a:endParaRPr>
          </a:p>
        </p:txBody>
      </p:sp>
      <p:sp>
        <p:nvSpPr>
          <p:cNvPr id="546" name="CustomShape 37"/>
          <p:cNvSpPr/>
          <p:nvPr/>
        </p:nvSpPr>
        <p:spPr>
          <a:xfrm>
            <a:off x="6834240" y="4532400"/>
            <a:ext cx="1096560" cy="1004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Demand curve</a:t>
            </a:r>
            <a:endParaRPr b="0" lang="en-US" sz="2000" spc="-1" strike="noStrike">
              <a:latin typeface="Arial"/>
            </a:endParaRPr>
          </a:p>
        </p:txBody>
      </p:sp>
      <p:sp>
        <p:nvSpPr>
          <p:cNvPr id="547" name="CustomShape 38"/>
          <p:cNvSpPr/>
          <p:nvPr/>
        </p:nvSpPr>
        <p:spPr>
          <a:xfrm>
            <a:off x="152280" y="3657600"/>
            <a:ext cx="12949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Market Price = $13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457200" y="274680"/>
            <a:ext cx="8229240" cy="86796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Producer Surplus</a:t>
            </a:r>
            <a:endParaRPr b="0" lang="en-US" sz="4400" spc="-1" strike="noStrike">
              <a:solidFill>
                <a:srgbClr val="000000"/>
              </a:solidFill>
              <a:latin typeface="Calibri"/>
            </a:endParaRPr>
          </a:p>
        </p:txBody>
      </p:sp>
      <p:sp>
        <p:nvSpPr>
          <p:cNvPr id="549" name="TextShape 2"/>
          <p:cNvSpPr txBox="1"/>
          <p:nvPr/>
        </p:nvSpPr>
        <p:spPr>
          <a:xfrm>
            <a:off x="228600" y="1219320"/>
            <a:ext cx="8915040" cy="1599840"/>
          </a:xfrm>
          <a:prstGeom prst="rect">
            <a:avLst/>
          </a:prstGeom>
          <a:noFill/>
          <a:ln>
            <a:noFill/>
          </a:ln>
        </p:spPr>
        <p:txBody>
          <a:bodyPr>
            <a:normAutofit fontScale="47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PS is the difference between the price a producer receives for a product and the minimum amount the producer is willing to accept for the product.</a:t>
            </a: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Calibri"/>
              </a:rPr>
              <a:t>PS = 8 + 6+ 3 + 0 = 17</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550" name="TextShape 3"/>
          <p:cNvSpPr txBox="1"/>
          <p:nvPr/>
        </p:nvSpPr>
        <p:spPr>
          <a:xfrm>
            <a:off x="457200" y="6356520"/>
            <a:ext cx="2133360" cy="364680"/>
          </a:xfrm>
          <a:prstGeom prst="rect">
            <a:avLst/>
          </a:prstGeom>
          <a:noFill/>
          <a:ln>
            <a:noFill/>
          </a:ln>
        </p:spPr>
        <p:txBody>
          <a:bodyPr anchor="ctr">
            <a:noAutofit/>
          </a:bodyPr>
          <a:p>
            <a:pPr>
              <a:lnSpc>
                <a:spcPct val="100000"/>
              </a:lnSpc>
            </a:pPr>
            <a:fld id="{B410FFAD-1C0F-46CA-9B6A-49953B773D07}" type="datetime1">
              <a:rPr b="0" lang="en-US" sz="1200" spc="-1" strike="noStrike">
                <a:solidFill>
                  <a:srgbClr val="8b8b8b"/>
                </a:solidFill>
                <a:latin typeface="Calibri"/>
              </a:rPr>
              <a:t>08/24/2020</a:t>
            </a:fld>
            <a:endParaRPr b="0" lang="en-US" sz="1200" spc="-1" strike="noStrike">
              <a:latin typeface="Times New Roman"/>
            </a:endParaRPr>
          </a:p>
        </p:txBody>
      </p:sp>
      <p:sp>
        <p:nvSpPr>
          <p:cNvPr id="55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55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F3BEA9A7-CF16-4290-ACC8-281199CA8DF4}" type="slidenum">
              <a:rPr b="0" lang="en-US" sz="1200" spc="-1" strike="noStrike">
                <a:solidFill>
                  <a:srgbClr val="8b8b8b"/>
                </a:solidFill>
                <a:latin typeface="Calibri"/>
              </a:rPr>
              <a:t>41</a:t>
            </a:fld>
            <a:endParaRPr b="0" lang="en-US" sz="1200" spc="-1" strike="noStrike">
              <a:latin typeface="Times New Roman"/>
            </a:endParaRPr>
          </a:p>
        </p:txBody>
      </p:sp>
      <p:sp>
        <p:nvSpPr>
          <p:cNvPr id="553" name="Line 6"/>
          <p:cNvSpPr/>
          <p:nvPr/>
        </p:nvSpPr>
        <p:spPr>
          <a:xfrm flipV="1">
            <a:off x="2081160" y="2286000"/>
            <a:ext cx="0" cy="3581280"/>
          </a:xfrm>
          <a:prstGeom prst="line">
            <a:avLst/>
          </a:prstGeom>
          <a:ln w="9360">
            <a:solidFill>
              <a:schemeClr val="tx1"/>
            </a:solidFill>
            <a:round/>
            <a:tailEnd len="med" type="triangle" w="med"/>
          </a:ln>
        </p:spPr>
        <p:style>
          <a:lnRef idx="0"/>
          <a:fillRef idx="0"/>
          <a:effectRef idx="0"/>
          <a:fontRef idx="minor"/>
        </p:style>
      </p:sp>
      <p:sp>
        <p:nvSpPr>
          <p:cNvPr id="554" name="Line 7"/>
          <p:cNvSpPr/>
          <p:nvPr/>
        </p:nvSpPr>
        <p:spPr>
          <a:xfrm>
            <a:off x="2081160" y="5867280"/>
            <a:ext cx="5333760" cy="0"/>
          </a:xfrm>
          <a:prstGeom prst="line">
            <a:avLst/>
          </a:prstGeom>
          <a:ln w="9360">
            <a:solidFill>
              <a:schemeClr val="tx1"/>
            </a:solidFill>
            <a:round/>
            <a:tailEnd len="med" type="triangle" w="med"/>
          </a:ln>
        </p:spPr>
        <p:style>
          <a:lnRef idx="0"/>
          <a:fillRef idx="0"/>
          <a:effectRef idx="0"/>
          <a:fontRef idx="minor"/>
        </p:style>
      </p:sp>
      <p:sp>
        <p:nvSpPr>
          <p:cNvPr id="555" name="Line 8"/>
          <p:cNvSpPr/>
          <p:nvPr/>
        </p:nvSpPr>
        <p:spPr>
          <a:xfrm>
            <a:off x="2842920" y="3925800"/>
            <a:ext cx="0" cy="1941480"/>
          </a:xfrm>
          <a:prstGeom prst="line">
            <a:avLst/>
          </a:prstGeom>
          <a:ln w="9360">
            <a:solidFill>
              <a:schemeClr val="tx1"/>
            </a:solidFill>
            <a:prstDash val="dash"/>
            <a:round/>
          </a:ln>
        </p:spPr>
        <p:style>
          <a:lnRef idx="0"/>
          <a:fillRef idx="0"/>
          <a:effectRef idx="0"/>
          <a:fontRef idx="minor"/>
        </p:style>
      </p:sp>
      <p:sp>
        <p:nvSpPr>
          <p:cNvPr id="556" name="Line 9"/>
          <p:cNvSpPr/>
          <p:nvPr/>
        </p:nvSpPr>
        <p:spPr>
          <a:xfrm>
            <a:off x="3528720" y="3956040"/>
            <a:ext cx="0" cy="1911240"/>
          </a:xfrm>
          <a:prstGeom prst="line">
            <a:avLst/>
          </a:prstGeom>
          <a:ln w="9360">
            <a:solidFill>
              <a:schemeClr val="tx1"/>
            </a:solidFill>
            <a:prstDash val="dash"/>
            <a:round/>
          </a:ln>
        </p:spPr>
        <p:style>
          <a:lnRef idx="0"/>
          <a:fillRef idx="0"/>
          <a:effectRef idx="0"/>
          <a:fontRef idx="minor"/>
        </p:style>
      </p:sp>
      <p:sp>
        <p:nvSpPr>
          <p:cNvPr id="557" name="Line 10"/>
          <p:cNvSpPr/>
          <p:nvPr/>
        </p:nvSpPr>
        <p:spPr>
          <a:xfrm>
            <a:off x="4214520" y="3933720"/>
            <a:ext cx="0" cy="1933560"/>
          </a:xfrm>
          <a:prstGeom prst="line">
            <a:avLst/>
          </a:prstGeom>
          <a:ln w="9360">
            <a:solidFill>
              <a:schemeClr val="tx1"/>
            </a:solidFill>
            <a:prstDash val="dash"/>
            <a:round/>
          </a:ln>
        </p:spPr>
        <p:style>
          <a:lnRef idx="0"/>
          <a:fillRef idx="0"/>
          <a:effectRef idx="0"/>
          <a:fontRef idx="minor"/>
        </p:style>
      </p:sp>
      <p:sp>
        <p:nvSpPr>
          <p:cNvPr id="558" name="Line 11"/>
          <p:cNvSpPr/>
          <p:nvPr/>
        </p:nvSpPr>
        <p:spPr>
          <a:xfrm>
            <a:off x="4900320" y="3886200"/>
            <a:ext cx="0" cy="1981080"/>
          </a:xfrm>
          <a:prstGeom prst="line">
            <a:avLst/>
          </a:prstGeom>
          <a:ln w="9360">
            <a:solidFill>
              <a:schemeClr val="tx1"/>
            </a:solidFill>
            <a:prstDash val="dash"/>
            <a:round/>
          </a:ln>
        </p:spPr>
        <p:style>
          <a:lnRef idx="0"/>
          <a:fillRef idx="0"/>
          <a:effectRef idx="0"/>
          <a:fontRef idx="minor"/>
        </p:style>
      </p:sp>
      <p:sp>
        <p:nvSpPr>
          <p:cNvPr id="559" name="Line 12"/>
          <p:cNvSpPr/>
          <p:nvPr/>
        </p:nvSpPr>
        <p:spPr>
          <a:xfrm>
            <a:off x="5573520" y="3525480"/>
            <a:ext cx="12600" cy="2341800"/>
          </a:xfrm>
          <a:prstGeom prst="line">
            <a:avLst/>
          </a:prstGeom>
          <a:ln w="9360">
            <a:solidFill>
              <a:schemeClr val="tx1"/>
            </a:solidFill>
            <a:prstDash val="dash"/>
            <a:round/>
          </a:ln>
        </p:spPr>
        <p:style>
          <a:lnRef idx="0"/>
          <a:fillRef idx="0"/>
          <a:effectRef idx="0"/>
          <a:fontRef idx="minor"/>
        </p:style>
      </p:sp>
      <p:sp>
        <p:nvSpPr>
          <p:cNvPr id="560" name="Line 13"/>
          <p:cNvSpPr/>
          <p:nvPr/>
        </p:nvSpPr>
        <p:spPr>
          <a:xfrm flipH="1">
            <a:off x="2081160" y="3886200"/>
            <a:ext cx="4952880" cy="0"/>
          </a:xfrm>
          <a:prstGeom prst="line">
            <a:avLst/>
          </a:prstGeom>
          <a:ln w="28440">
            <a:solidFill>
              <a:srgbClr val="ffcc00"/>
            </a:solidFill>
            <a:round/>
          </a:ln>
        </p:spPr>
        <p:style>
          <a:lnRef idx="0"/>
          <a:fillRef idx="0"/>
          <a:effectRef idx="0"/>
          <a:fontRef idx="minor"/>
        </p:style>
      </p:sp>
      <p:sp>
        <p:nvSpPr>
          <p:cNvPr id="561" name="CustomShape 14"/>
          <p:cNvSpPr/>
          <p:nvPr/>
        </p:nvSpPr>
        <p:spPr>
          <a:xfrm rot="16200000">
            <a:off x="978840" y="2614680"/>
            <a:ext cx="12949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Prices in $</a:t>
            </a:r>
            <a:endParaRPr b="0" lang="en-US" sz="1800" spc="-1" strike="noStrike">
              <a:latin typeface="Arial"/>
            </a:endParaRPr>
          </a:p>
        </p:txBody>
      </p:sp>
      <p:sp>
        <p:nvSpPr>
          <p:cNvPr id="562" name="CustomShape 15"/>
          <p:cNvSpPr/>
          <p:nvPr/>
        </p:nvSpPr>
        <p:spPr>
          <a:xfrm>
            <a:off x="4935600" y="3960720"/>
            <a:ext cx="9396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Fred </a:t>
            </a:r>
            <a:endParaRPr b="0" lang="en-US" sz="1800" spc="-1" strike="noStrike">
              <a:latin typeface="Arial"/>
            </a:endParaRPr>
          </a:p>
        </p:txBody>
      </p:sp>
      <p:sp>
        <p:nvSpPr>
          <p:cNvPr id="563" name="CustomShape 16"/>
          <p:cNvSpPr/>
          <p:nvPr/>
        </p:nvSpPr>
        <p:spPr>
          <a:xfrm>
            <a:off x="2755800" y="5904000"/>
            <a:ext cx="3664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a:t>
            </a:r>
            <a:endParaRPr b="0" lang="en-US" sz="1800" spc="-1" strike="noStrike">
              <a:latin typeface="Arial"/>
            </a:endParaRPr>
          </a:p>
        </p:txBody>
      </p:sp>
      <p:sp>
        <p:nvSpPr>
          <p:cNvPr id="564" name="CustomShape 17"/>
          <p:cNvSpPr/>
          <p:nvPr/>
        </p:nvSpPr>
        <p:spPr>
          <a:xfrm>
            <a:off x="3390840" y="5910120"/>
            <a:ext cx="3664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a:t>
            </a:r>
            <a:endParaRPr b="0" lang="en-US" sz="1800" spc="-1" strike="noStrike">
              <a:latin typeface="Arial"/>
            </a:endParaRPr>
          </a:p>
        </p:txBody>
      </p:sp>
      <p:sp>
        <p:nvSpPr>
          <p:cNvPr id="565" name="CustomShape 18"/>
          <p:cNvSpPr/>
          <p:nvPr/>
        </p:nvSpPr>
        <p:spPr>
          <a:xfrm>
            <a:off x="4014720" y="5923080"/>
            <a:ext cx="3664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3</a:t>
            </a:r>
            <a:endParaRPr b="0" lang="en-US" sz="1800" spc="-1" strike="noStrike">
              <a:latin typeface="Arial"/>
            </a:endParaRPr>
          </a:p>
        </p:txBody>
      </p:sp>
      <p:sp>
        <p:nvSpPr>
          <p:cNvPr id="566" name="CustomShape 19"/>
          <p:cNvSpPr/>
          <p:nvPr/>
        </p:nvSpPr>
        <p:spPr>
          <a:xfrm>
            <a:off x="4740120" y="5932440"/>
            <a:ext cx="3664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4</a:t>
            </a:r>
            <a:endParaRPr b="0" lang="en-US" sz="1800" spc="-1" strike="noStrike">
              <a:latin typeface="Arial"/>
            </a:endParaRPr>
          </a:p>
        </p:txBody>
      </p:sp>
      <p:sp>
        <p:nvSpPr>
          <p:cNvPr id="567" name="CustomShape 20"/>
          <p:cNvSpPr/>
          <p:nvPr/>
        </p:nvSpPr>
        <p:spPr>
          <a:xfrm>
            <a:off x="5429160" y="5951520"/>
            <a:ext cx="3664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5</a:t>
            </a:r>
            <a:endParaRPr b="0" lang="en-US" sz="1800" spc="-1" strike="noStrike">
              <a:latin typeface="Arial"/>
            </a:endParaRPr>
          </a:p>
        </p:txBody>
      </p:sp>
      <p:sp>
        <p:nvSpPr>
          <p:cNvPr id="568" name="CustomShape 21"/>
          <p:cNvSpPr/>
          <p:nvPr/>
        </p:nvSpPr>
        <p:spPr>
          <a:xfrm>
            <a:off x="6570720" y="5918040"/>
            <a:ext cx="197136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Number of lawns cut per week</a:t>
            </a:r>
            <a:endParaRPr b="0" lang="en-US" sz="1800" spc="-1" strike="noStrike">
              <a:latin typeface="Arial"/>
            </a:endParaRPr>
          </a:p>
        </p:txBody>
      </p:sp>
      <p:sp>
        <p:nvSpPr>
          <p:cNvPr id="569" name="CustomShape 22"/>
          <p:cNvSpPr/>
          <p:nvPr/>
        </p:nvSpPr>
        <p:spPr>
          <a:xfrm>
            <a:off x="1631880" y="2430360"/>
            <a:ext cx="6282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25</a:t>
            </a:r>
            <a:endParaRPr b="0" lang="en-US" sz="1800" spc="-1" strike="noStrike">
              <a:latin typeface="Arial"/>
            </a:endParaRPr>
          </a:p>
        </p:txBody>
      </p:sp>
      <p:sp>
        <p:nvSpPr>
          <p:cNvPr id="570" name="CustomShape 23"/>
          <p:cNvSpPr/>
          <p:nvPr/>
        </p:nvSpPr>
        <p:spPr>
          <a:xfrm>
            <a:off x="1660680" y="2798640"/>
            <a:ext cx="744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22</a:t>
            </a:r>
            <a:endParaRPr b="0" lang="en-US" sz="1800" spc="-1" strike="noStrike">
              <a:latin typeface="Arial"/>
            </a:endParaRPr>
          </a:p>
        </p:txBody>
      </p:sp>
      <p:sp>
        <p:nvSpPr>
          <p:cNvPr id="571" name="CustomShape 24"/>
          <p:cNvSpPr/>
          <p:nvPr/>
        </p:nvSpPr>
        <p:spPr>
          <a:xfrm>
            <a:off x="1639800" y="3075120"/>
            <a:ext cx="626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19</a:t>
            </a:r>
            <a:endParaRPr b="0" lang="en-US" sz="1800" spc="-1" strike="noStrike">
              <a:latin typeface="Arial"/>
            </a:endParaRPr>
          </a:p>
        </p:txBody>
      </p:sp>
      <p:sp>
        <p:nvSpPr>
          <p:cNvPr id="572" name="CustomShape 25"/>
          <p:cNvSpPr/>
          <p:nvPr/>
        </p:nvSpPr>
        <p:spPr>
          <a:xfrm>
            <a:off x="1655640" y="3335400"/>
            <a:ext cx="5742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16</a:t>
            </a:r>
            <a:endParaRPr b="0" lang="en-US" sz="1800" spc="-1" strike="noStrike">
              <a:latin typeface="Arial"/>
            </a:endParaRPr>
          </a:p>
        </p:txBody>
      </p:sp>
      <p:sp>
        <p:nvSpPr>
          <p:cNvPr id="573" name="CustomShape 26"/>
          <p:cNvSpPr/>
          <p:nvPr/>
        </p:nvSpPr>
        <p:spPr>
          <a:xfrm>
            <a:off x="1673280" y="3687840"/>
            <a:ext cx="7189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13</a:t>
            </a:r>
            <a:endParaRPr b="0" lang="en-US" sz="1800" spc="-1" strike="noStrike">
              <a:latin typeface="Arial"/>
            </a:endParaRPr>
          </a:p>
        </p:txBody>
      </p:sp>
      <p:sp>
        <p:nvSpPr>
          <p:cNvPr id="574" name="CustomShape 27"/>
          <p:cNvSpPr/>
          <p:nvPr/>
        </p:nvSpPr>
        <p:spPr>
          <a:xfrm>
            <a:off x="1665360" y="4051440"/>
            <a:ext cx="587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a:t>
            </a:r>
            <a:endParaRPr b="0" lang="en-US" sz="1800" spc="-1" strike="noStrike">
              <a:latin typeface="Arial"/>
            </a:endParaRPr>
          </a:p>
        </p:txBody>
      </p:sp>
      <p:sp>
        <p:nvSpPr>
          <p:cNvPr id="575" name="CustomShape 28"/>
          <p:cNvSpPr/>
          <p:nvPr/>
        </p:nvSpPr>
        <p:spPr>
          <a:xfrm>
            <a:off x="7157880" y="2651040"/>
            <a:ext cx="109656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Supply curve</a:t>
            </a:r>
            <a:endParaRPr b="0" lang="en-US" sz="1800" spc="-1" strike="noStrike">
              <a:latin typeface="Arial"/>
            </a:endParaRPr>
          </a:p>
        </p:txBody>
      </p:sp>
      <p:sp>
        <p:nvSpPr>
          <p:cNvPr id="576" name="Line 29"/>
          <p:cNvSpPr/>
          <p:nvPr/>
        </p:nvSpPr>
        <p:spPr>
          <a:xfrm flipV="1">
            <a:off x="2116080" y="2625480"/>
            <a:ext cx="5029200" cy="2835360"/>
          </a:xfrm>
          <a:prstGeom prst="line">
            <a:avLst/>
          </a:prstGeom>
          <a:ln w="28440">
            <a:solidFill>
              <a:srgbClr val="0000ff"/>
            </a:solidFill>
            <a:round/>
          </a:ln>
        </p:spPr>
        <p:style>
          <a:lnRef idx="0"/>
          <a:fillRef idx="0"/>
          <a:effectRef idx="0"/>
          <a:fontRef idx="minor"/>
        </p:style>
      </p:sp>
      <p:sp>
        <p:nvSpPr>
          <p:cNvPr id="577" name="CustomShape 30"/>
          <p:cNvSpPr/>
          <p:nvPr/>
        </p:nvSpPr>
        <p:spPr>
          <a:xfrm>
            <a:off x="2133720" y="3924360"/>
            <a:ext cx="682200" cy="1099800"/>
          </a:xfrm>
          <a:prstGeom prst="rect">
            <a:avLst/>
          </a:prstGeom>
          <a:solidFill>
            <a:srgbClr val="3c8e94"/>
          </a:solidFill>
          <a:ln w="9360">
            <a:noFill/>
          </a:ln>
        </p:spPr>
        <p:style>
          <a:lnRef idx="0"/>
          <a:fillRef idx="0"/>
          <a:effectRef idx="0"/>
          <a:fontRef idx="minor"/>
        </p:style>
      </p:sp>
      <p:sp>
        <p:nvSpPr>
          <p:cNvPr id="578" name="CustomShape 31"/>
          <p:cNvSpPr/>
          <p:nvPr/>
        </p:nvSpPr>
        <p:spPr>
          <a:xfrm>
            <a:off x="2867040" y="3933720"/>
            <a:ext cx="630000" cy="707760"/>
          </a:xfrm>
          <a:prstGeom prst="rect">
            <a:avLst/>
          </a:prstGeom>
          <a:solidFill>
            <a:srgbClr val="c1d658"/>
          </a:solidFill>
          <a:ln w="9360">
            <a:noFill/>
          </a:ln>
        </p:spPr>
        <p:style>
          <a:lnRef idx="0"/>
          <a:fillRef idx="0"/>
          <a:effectRef idx="0"/>
          <a:fontRef idx="minor"/>
        </p:style>
      </p:sp>
      <p:sp>
        <p:nvSpPr>
          <p:cNvPr id="579" name="CustomShape 32"/>
          <p:cNvSpPr/>
          <p:nvPr/>
        </p:nvSpPr>
        <p:spPr>
          <a:xfrm>
            <a:off x="3551400" y="3921120"/>
            <a:ext cx="642600" cy="340920"/>
          </a:xfrm>
          <a:prstGeom prst="rect">
            <a:avLst/>
          </a:prstGeom>
          <a:solidFill>
            <a:srgbClr val="e78c47"/>
          </a:solidFill>
          <a:ln w="9360">
            <a:noFill/>
          </a:ln>
        </p:spPr>
        <p:style>
          <a:lnRef idx="0"/>
          <a:fillRef idx="0"/>
          <a:effectRef idx="0"/>
          <a:fontRef idx="minor"/>
        </p:style>
      </p:sp>
      <p:sp>
        <p:nvSpPr>
          <p:cNvPr id="580" name="CustomShape 33"/>
          <p:cNvSpPr/>
          <p:nvPr/>
        </p:nvSpPr>
        <p:spPr>
          <a:xfrm>
            <a:off x="2886120" y="5106960"/>
            <a:ext cx="6663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Jim</a:t>
            </a:r>
            <a:endParaRPr b="0" lang="en-US" sz="1800" spc="-1" strike="noStrike">
              <a:latin typeface="Arial"/>
            </a:endParaRPr>
          </a:p>
        </p:txBody>
      </p:sp>
      <p:sp>
        <p:nvSpPr>
          <p:cNvPr id="581" name="CustomShape 34"/>
          <p:cNvSpPr/>
          <p:nvPr/>
        </p:nvSpPr>
        <p:spPr>
          <a:xfrm>
            <a:off x="3618000" y="4676760"/>
            <a:ext cx="626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Bea</a:t>
            </a:r>
            <a:endParaRPr b="0" lang="en-US" sz="1800" spc="-1" strike="noStrike">
              <a:latin typeface="Arial"/>
            </a:endParaRPr>
          </a:p>
        </p:txBody>
      </p:sp>
      <p:sp>
        <p:nvSpPr>
          <p:cNvPr id="582" name="CustomShape 35"/>
          <p:cNvSpPr/>
          <p:nvPr/>
        </p:nvSpPr>
        <p:spPr>
          <a:xfrm>
            <a:off x="4145040" y="4233960"/>
            <a:ext cx="9140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Claire</a:t>
            </a:r>
            <a:endParaRPr b="0" lang="en-US" sz="1800" spc="-1" strike="noStrike">
              <a:latin typeface="Arial"/>
            </a:endParaRPr>
          </a:p>
        </p:txBody>
      </p:sp>
      <p:sp>
        <p:nvSpPr>
          <p:cNvPr id="583" name="CustomShape 36"/>
          <p:cNvSpPr/>
          <p:nvPr/>
        </p:nvSpPr>
        <p:spPr>
          <a:xfrm>
            <a:off x="1776240" y="4414680"/>
            <a:ext cx="3520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7</a:t>
            </a:r>
            <a:endParaRPr b="0" lang="en-US" sz="1800" spc="-1" strike="noStrike">
              <a:latin typeface="Arial"/>
            </a:endParaRPr>
          </a:p>
        </p:txBody>
      </p:sp>
      <p:sp>
        <p:nvSpPr>
          <p:cNvPr id="584" name="CustomShape 37"/>
          <p:cNvSpPr/>
          <p:nvPr/>
        </p:nvSpPr>
        <p:spPr>
          <a:xfrm>
            <a:off x="1789200" y="4821120"/>
            <a:ext cx="3394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5</a:t>
            </a:r>
            <a:endParaRPr b="0" lang="en-US" sz="1800" spc="-1" strike="noStrike">
              <a:latin typeface="Arial"/>
            </a:endParaRPr>
          </a:p>
        </p:txBody>
      </p:sp>
      <p:sp>
        <p:nvSpPr>
          <p:cNvPr id="585" name="Line 38"/>
          <p:cNvSpPr/>
          <p:nvPr/>
        </p:nvSpPr>
        <p:spPr>
          <a:xfrm flipH="1">
            <a:off x="2076120" y="3500280"/>
            <a:ext cx="3475080" cy="0"/>
          </a:xfrm>
          <a:prstGeom prst="line">
            <a:avLst/>
          </a:prstGeom>
          <a:ln w="9360">
            <a:solidFill>
              <a:schemeClr val="tx1"/>
            </a:solidFill>
            <a:prstDash val="dash"/>
            <a:round/>
          </a:ln>
        </p:spPr>
        <p:style>
          <a:lnRef idx="0"/>
          <a:fillRef idx="0"/>
          <a:effectRef idx="0"/>
          <a:fontRef idx="minor"/>
        </p:style>
      </p:sp>
      <p:sp>
        <p:nvSpPr>
          <p:cNvPr id="586" name="CustomShape 39"/>
          <p:cNvSpPr/>
          <p:nvPr/>
        </p:nvSpPr>
        <p:spPr>
          <a:xfrm>
            <a:off x="5622840" y="3373560"/>
            <a:ext cx="13186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George</a:t>
            </a:r>
            <a:endParaRPr b="0" lang="en-US" sz="1800" spc="-1" strike="noStrike">
              <a:latin typeface="Arial"/>
            </a:endParaRPr>
          </a:p>
        </p:txBody>
      </p:sp>
      <p:sp>
        <p:nvSpPr>
          <p:cNvPr id="587" name="CustomShape 40"/>
          <p:cNvSpPr/>
          <p:nvPr/>
        </p:nvSpPr>
        <p:spPr>
          <a:xfrm>
            <a:off x="380880" y="3657600"/>
            <a:ext cx="12949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Market Price = $13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Market Equilibrium</a:t>
            </a:r>
            <a:endParaRPr b="0" lang="en-US" sz="4400" spc="-1" strike="noStrike">
              <a:solidFill>
                <a:srgbClr val="000000"/>
              </a:solidFill>
              <a:latin typeface="Calibri"/>
            </a:endParaRPr>
          </a:p>
        </p:txBody>
      </p:sp>
      <p:sp>
        <p:nvSpPr>
          <p:cNvPr id="589" name="TextShape 2"/>
          <p:cNvSpPr txBox="1"/>
          <p:nvPr/>
        </p:nvSpPr>
        <p:spPr>
          <a:xfrm>
            <a:off x="457200" y="6356520"/>
            <a:ext cx="2133360" cy="364680"/>
          </a:xfrm>
          <a:prstGeom prst="rect">
            <a:avLst/>
          </a:prstGeom>
          <a:noFill/>
          <a:ln>
            <a:noFill/>
          </a:ln>
        </p:spPr>
        <p:txBody>
          <a:bodyPr anchor="ctr">
            <a:noAutofit/>
          </a:bodyPr>
          <a:p>
            <a:pPr>
              <a:lnSpc>
                <a:spcPct val="100000"/>
              </a:lnSpc>
            </a:pPr>
            <a:fld id="{4F347B14-17D4-400A-8244-015FC82C0131}" type="datetime1">
              <a:rPr b="0" lang="en-US" sz="1200" spc="-1" strike="noStrike">
                <a:solidFill>
                  <a:srgbClr val="8b8b8b"/>
                </a:solidFill>
                <a:latin typeface="Calibri"/>
              </a:rPr>
              <a:t>08/24/2020</a:t>
            </a:fld>
            <a:endParaRPr b="0" lang="en-US" sz="1200" spc="-1" strike="noStrike">
              <a:latin typeface="Times New Roman"/>
            </a:endParaRPr>
          </a:p>
        </p:txBody>
      </p:sp>
      <p:sp>
        <p:nvSpPr>
          <p:cNvPr id="590"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591"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48AB8CD9-D541-4F1D-AC8D-258F951B5CF7}" type="slidenum">
              <a:rPr b="0" lang="en-US" sz="1200" spc="-1" strike="noStrike">
                <a:solidFill>
                  <a:srgbClr val="8b8b8b"/>
                </a:solidFill>
                <a:latin typeface="Calibri"/>
              </a:rPr>
              <a:t>41</a:t>
            </a:fld>
            <a:endParaRPr b="0" lang="en-US" sz="1200" spc="-1" strike="noStrike">
              <a:latin typeface="Times New Roman"/>
            </a:endParaRPr>
          </a:p>
        </p:txBody>
      </p:sp>
      <p:sp>
        <p:nvSpPr>
          <p:cNvPr id="592" name="Line 5"/>
          <p:cNvSpPr/>
          <p:nvPr/>
        </p:nvSpPr>
        <p:spPr>
          <a:xfrm flipV="1">
            <a:off x="1844640" y="1908000"/>
            <a:ext cx="0" cy="3581640"/>
          </a:xfrm>
          <a:prstGeom prst="line">
            <a:avLst/>
          </a:prstGeom>
          <a:ln w="9360">
            <a:solidFill>
              <a:schemeClr val="tx1"/>
            </a:solidFill>
            <a:round/>
            <a:tailEnd len="med" type="triangle" w="med"/>
          </a:ln>
        </p:spPr>
        <p:style>
          <a:lnRef idx="0"/>
          <a:fillRef idx="0"/>
          <a:effectRef idx="0"/>
          <a:fontRef idx="minor"/>
        </p:style>
      </p:sp>
      <p:sp>
        <p:nvSpPr>
          <p:cNvPr id="593" name="Line 6"/>
          <p:cNvSpPr/>
          <p:nvPr/>
        </p:nvSpPr>
        <p:spPr>
          <a:xfrm>
            <a:off x="1844640" y="5489640"/>
            <a:ext cx="5333760" cy="0"/>
          </a:xfrm>
          <a:prstGeom prst="line">
            <a:avLst/>
          </a:prstGeom>
          <a:ln w="9360">
            <a:solidFill>
              <a:schemeClr val="tx1"/>
            </a:solidFill>
            <a:round/>
            <a:tailEnd len="med" type="triangle" w="med"/>
          </a:ln>
        </p:spPr>
        <p:style>
          <a:lnRef idx="0"/>
          <a:fillRef idx="0"/>
          <a:effectRef idx="0"/>
          <a:fontRef idx="minor"/>
        </p:style>
      </p:sp>
      <p:sp>
        <p:nvSpPr>
          <p:cNvPr id="594" name="Line 7"/>
          <p:cNvSpPr/>
          <p:nvPr/>
        </p:nvSpPr>
        <p:spPr>
          <a:xfrm>
            <a:off x="1844640" y="2212920"/>
            <a:ext cx="4800600" cy="2133720"/>
          </a:xfrm>
          <a:prstGeom prst="line">
            <a:avLst/>
          </a:prstGeom>
          <a:ln w="28440">
            <a:solidFill>
              <a:srgbClr val="993300"/>
            </a:solidFill>
            <a:round/>
          </a:ln>
        </p:spPr>
        <p:style>
          <a:lnRef idx="0"/>
          <a:fillRef idx="0"/>
          <a:effectRef idx="0"/>
          <a:fontRef idx="minor"/>
        </p:style>
      </p:sp>
      <p:sp>
        <p:nvSpPr>
          <p:cNvPr id="595" name="Line 8"/>
          <p:cNvSpPr/>
          <p:nvPr/>
        </p:nvSpPr>
        <p:spPr>
          <a:xfrm>
            <a:off x="2606400" y="2593800"/>
            <a:ext cx="0" cy="2895840"/>
          </a:xfrm>
          <a:prstGeom prst="line">
            <a:avLst/>
          </a:prstGeom>
          <a:ln w="9360">
            <a:solidFill>
              <a:schemeClr val="tx1"/>
            </a:solidFill>
            <a:prstDash val="dash"/>
            <a:round/>
          </a:ln>
        </p:spPr>
        <p:style>
          <a:lnRef idx="0"/>
          <a:fillRef idx="0"/>
          <a:effectRef idx="0"/>
          <a:fontRef idx="minor"/>
        </p:style>
      </p:sp>
      <p:sp>
        <p:nvSpPr>
          <p:cNvPr id="596" name="Line 9"/>
          <p:cNvSpPr/>
          <p:nvPr/>
        </p:nvSpPr>
        <p:spPr>
          <a:xfrm>
            <a:off x="3292200" y="2898720"/>
            <a:ext cx="0" cy="2590920"/>
          </a:xfrm>
          <a:prstGeom prst="line">
            <a:avLst/>
          </a:prstGeom>
          <a:ln w="9360">
            <a:solidFill>
              <a:schemeClr val="tx1"/>
            </a:solidFill>
            <a:prstDash val="dash"/>
            <a:round/>
          </a:ln>
        </p:spPr>
        <p:style>
          <a:lnRef idx="0"/>
          <a:fillRef idx="0"/>
          <a:effectRef idx="0"/>
          <a:fontRef idx="minor"/>
        </p:style>
      </p:sp>
      <p:sp>
        <p:nvSpPr>
          <p:cNvPr id="597" name="Line 10"/>
          <p:cNvSpPr/>
          <p:nvPr/>
        </p:nvSpPr>
        <p:spPr>
          <a:xfrm>
            <a:off x="3978000" y="3203640"/>
            <a:ext cx="0" cy="2286000"/>
          </a:xfrm>
          <a:prstGeom prst="line">
            <a:avLst/>
          </a:prstGeom>
          <a:ln w="9360">
            <a:solidFill>
              <a:schemeClr val="tx1"/>
            </a:solidFill>
            <a:prstDash val="dash"/>
            <a:round/>
          </a:ln>
        </p:spPr>
        <p:style>
          <a:lnRef idx="0"/>
          <a:fillRef idx="0"/>
          <a:effectRef idx="0"/>
          <a:fontRef idx="minor"/>
        </p:style>
      </p:sp>
      <p:sp>
        <p:nvSpPr>
          <p:cNvPr id="598" name="Line 11"/>
          <p:cNvSpPr/>
          <p:nvPr/>
        </p:nvSpPr>
        <p:spPr>
          <a:xfrm>
            <a:off x="4663800" y="3508200"/>
            <a:ext cx="0" cy="1981440"/>
          </a:xfrm>
          <a:prstGeom prst="line">
            <a:avLst/>
          </a:prstGeom>
          <a:ln w="9360">
            <a:solidFill>
              <a:schemeClr val="tx1"/>
            </a:solidFill>
            <a:prstDash val="dash"/>
            <a:round/>
          </a:ln>
        </p:spPr>
        <p:style>
          <a:lnRef idx="0"/>
          <a:fillRef idx="0"/>
          <a:effectRef idx="0"/>
          <a:fontRef idx="minor"/>
        </p:style>
      </p:sp>
      <p:sp>
        <p:nvSpPr>
          <p:cNvPr id="599" name="Line 12"/>
          <p:cNvSpPr/>
          <p:nvPr/>
        </p:nvSpPr>
        <p:spPr>
          <a:xfrm>
            <a:off x="5349600" y="3813120"/>
            <a:ext cx="0" cy="1676520"/>
          </a:xfrm>
          <a:prstGeom prst="line">
            <a:avLst/>
          </a:prstGeom>
          <a:ln w="9360">
            <a:solidFill>
              <a:schemeClr val="tx1"/>
            </a:solidFill>
            <a:prstDash val="dash"/>
            <a:round/>
          </a:ln>
        </p:spPr>
        <p:style>
          <a:lnRef idx="0"/>
          <a:fillRef idx="0"/>
          <a:effectRef idx="0"/>
          <a:fontRef idx="minor"/>
        </p:style>
      </p:sp>
      <p:sp>
        <p:nvSpPr>
          <p:cNvPr id="600" name="Line 13"/>
          <p:cNvSpPr/>
          <p:nvPr/>
        </p:nvSpPr>
        <p:spPr>
          <a:xfrm flipH="1">
            <a:off x="1844640" y="3508200"/>
            <a:ext cx="4952880" cy="0"/>
          </a:xfrm>
          <a:prstGeom prst="line">
            <a:avLst/>
          </a:prstGeom>
          <a:ln w="28440">
            <a:solidFill>
              <a:srgbClr val="ffcc00"/>
            </a:solidFill>
            <a:round/>
          </a:ln>
        </p:spPr>
        <p:style>
          <a:lnRef idx="0"/>
          <a:fillRef idx="0"/>
          <a:effectRef idx="0"/>
          <a:fontRef idx="minor"/>
        </p:style>
      </p:sp>
      <p:sp>
        <p:nvSpPr>
          <p:cNvPr id="601" name="CustomShape 14"/>
          <p:cNvSpPr/>
          <p:nvPr/>
        </p:nvSpPr>
        <p:spPr>
          <a:xfrm rot="16200000">
            <a:off x="709920" y="2090520"/>
            <a:ext cx="137448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Prices in $</a:t>
            </a:r>
            <a:endParaRPr b="0" lang="en-US" sz="2000" spc="-1" strike="noStrike">
              <a:latin typeface="Arial"/>
            </a:endParaRPr>
          </a:p>
        </p:txBody>
      </p:sp>
      <p:sp>
        <p:nvSpPr>
          <p:cNvPr id="602" name="CustomShape 15"/>
          <p:cNvSpPr/>
          <p:nvPr/>
        </p:nvSpPr>
        <p:spPr>
          <a:xfrm>
            <a:off x="1884240" y="2594160"/>
            <a:ext cx="682200" cy="890280"/>
          </a:xfrm>
          <a:prstGeom prst="rect">
            <a:avLst/>
          </a:prstGeom>
          <a:solidFill>
            <a:schemeClr val="accent1"/>
          </a:solidFill>
          <a:ln w="9360">
            <a:noFill/>
          </a:ln>
        </p:spPr>
        <p:style>
          <a:lnRef idx="0"/>
          <a:fillRef idx="0"/>
          <a:effectRef idx="0"/>
          <a:fontRef idx="minor"/>
        </p:style>
      </p:sp>
      <p:sp>
        <p:nvSpPr>
          <p:cNvPr id="603" name="CustomShape 16"/>
          <p:cNvSpPr/>
          <p:nvPr/>
        </p:nvSpPr>
        <p:spPr>
          <a:xfrm>
            <a:off x="2608200" y="2921040"/>
            <a:ext cx="682200" cy="563040"/>
          </a:xfrm>
          <a:prstGeom prst="rect">
            <a:avLst/>
          </a:prstGeom>
          <a:solidFill>
            <a:srgbClr val="e2ecb2"/>
          </a:solidFill>
          <a:ln w="9360">
            <a:noFill/>
          </a:ln>
        </p:spPr>
        <p:style>
          <a:lnRef idx="0"/>
          <a:fillRef idx="0"/>
          <a:effectRef idx="0"/>
          <a:fontRef idx="minor"/>
        </p:style>
      </p:sp>
      <p:sp>
        <p:nvSpPr>
          <p:cNvPr id="604" name="CustomShape 17"/>
          <p:cNvSpPr/>
          <p:nvPr/>
        </p:nvSpPr>
        <p:spPr>
          <a:xfrm>
            <a:off x="3306600" y="3168720"/>
            <a:ext cx="642600" cy="315720"/>
          </a:xfrm>
          <a:prstGeom prst="rect">
            <a:avLst/>
          </a:prstGeom>
          <a:solidFill>
            <a:srgbClr val="f4caaa"/>
          </a:solidFill>
          <a:ln w="9360">
            <a:noFill/>
          </a:ln>
        </p:spPr>
        <p:style>
          <a:lnRef idx="0"/>
          <a:fillRef idx="0"/>
          <a:effectRef idx="0"/>
          <a:fontRef idx="minor"/>
        </p:style>
      </p:sp>
      <p:sp>
        <p:nvSpPr>
          <p:cNvPr id="605" name="CustomShape 18"/>
          <p:cNvSpPr/>
          <p:nvPr/>
        </p:nvSpPr>
        <p:spPr>
          <a:xfrm>
            <a:off x="2336760" y="2156040"/>
            <a:ext cx="71892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Juan</a:t>
            </a:r>
            <a:endParaRPr b="0" lang="en-US" sz="2000" spc="-1" strike="noStrike">
              <a:latin typeface="Arial"/>
            </a:endParaRPr>
          </a:p>
        </p:txBody>
      </p:sp>
      <p:sp>
        <p:nvSpPr>
          <p:cNvPr id="606" name="CustomShape 19"/>
          <p:cNvSpPr/>
          <p:nvPr/>
        </p:nvSpPr>
        <p:spPr>
          <a:xfrm>
            <a:off x="3160800" y="2536920"/>
            <a:ext cx="83628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Tupak</a:t>
            </a:r>
            <a:endParaRPr b="0" lang="en-US" sz="2000" spc="-1" strike="noStrike">
              <a:latin typeface="Arial"/>
            </a:endParaRPr>
          </a:p>
        </p:txBody>
      </p:sp>
      <p:sp>
        <p:nvSpPr>
          <p:cNvPr id="607" name="CustomShape 20"/>
          <p:cNvSpPr/>
          <p:nvPr/>
        </p:nvSpPr>
        <p:spPr>
          <a:xfrm>
            <a:off x="4037040" y="2887920"/>
            <a:ext cx="7567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Tim</a:t>
            </a:r>
            <a:endParaRPr b="0" lang="en-US" sz="2000" spc="-1" strike="noStrike">
              <a:latin typeface="Arial"/>
            </a:endParaRPr>
          </a:p>
        </p:txBody>
      </p:sp>
      <p:sp>
        <p:nvSpPr>
          <p:cNvPr id="608" name="CustomShape 21"/>
          <p:cNvSpPr/>
          <p:nvPr/>
        </p:nvSpPr>
        <p:spPr>
          <a:xfrm>
            <a:off x="5537160" y="3583080"/>
            <a:ext cx="93960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Fred </a:t>
            </a:r>
            <a:endParaRPr b="0" lang="en-US" sz="2000" spc="-1" strike="noStrike">
              <a:latin typeface="Arial"/>
            </a:endParaRPr>
          </a:p>
        </p:txBody>
      </p:sp>
      <p:sp>
        <p:nvSpPr>
          <p:cNvPr id="609" name="CustomShape 22"/>
          <p:cNvSpPr/>
          <p:nvPr/>
        </p:nvSpPr>
        <p:spPr>
          <a:xfrm>
            <a:off x="2519280" y="552636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a:t>
            </a:r>
            <a:endParaRPr b="0" lang="en-US" sz="2000" spc="-1" strike="noStrike">
              <a:latin typeface="Arial"/>
            </a:endParaRPr>
          </a:p>
        </p:txBody>
      </p:sp>
      <p:sp>
        <p:nvSpPr>
          <p:cNvPr id="610" name="CustomShape 23"/>
          <p:cNvSpPr/>
          <p:nvPr/>
        </p:nvSpPr>
        <p:spPr>
          <a:xfrm>
            <a:off x="3154320" y="553248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a:t>
            </a:r>
            <a:endParaRPr b="0" lang="en-US" sz="2000" spc="-1" strike="noStrike">
              <a:latin typeface="Arial"/>
            </a:endParaRPr>
          </a:p>
        </p:txBody>
      </p:sp>
      <p:sp>
        <p:nvSpPr>
          <p:cNvPr id="611" name="CustomShape 24"/>
          <p:cNvSpPr/>
          <p:nvPr/>
        </p:nvSpPr>
        <p:spPr>
          <a:xfrm>
            <a:off x="3778200" y="554544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3</a:t>
            </a:r>
            <a:endParaRPr b="0" lang="en-US" sz="2000" spc="-1" strike="noStrike">
              <a:latin typeface="Arial"/>
            </a:endParaRPr>
          </a:p>
        </p:txBody>
      </p:sp>
      <p:sp>
        <p:nvSpPr>
          <p:cNvPr id="612" name="CustomShape 25"/>
          <p:cNvSpPr/>
          <p:nvPr/>
        </p:nvSpPr>
        <p:spPr>
          <a:xfrm>
            <a:off x="4503600" y="555480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4</a:t>
            </a:r>
            <a:endParaRPr b="0" lang="en-US" sz="2000" spc="-1" strike="noStrike">
              <a:latin typeface="Arial"/>
            </a:endParaRPr>
          </a:p>
        </p:txBody>
      </p:sp>
      <p:sp>
        <p:nvSpPr>
          <p:cNvPr id="613" name="CustomShape 26"/>
          <p:cNvSpPr/>
          <p:nvPr/>
        </p:nvSpPr>
        <p:spPr>
          <a:xfrm>
            <a:off x="5192640" y="5573880"/>
            <a:ext cx="366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5</a:t>
            </a:r>
            <a:endParaRPr b="0" lang="en-US" sz="2000" spc="-1" strike="noStrike">
              <a:latin typeface="Arial"/>
            </a:endParaRPr>
          </a:p>
        </p:txBody>
      </p:sp>
      <p:sp>
        <p:nvSpPr>
          <p:cNvPr id="614" name="CustomShape 27"/>
          <p:cNvSpPr/>
          <p:nvPr/>
        </p:nvSpPr>
        <p:spPr>
          <a:xfrm>
            <a:off x="6334200" y="5540400"/>
            <a:ext cx="1971360" cy="1004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Number of lawns cut per week</a:t>
            </a:r>
            <a:endParaRPr b="0" lang="en-US" sz="2000" spc="-1" strike="noStrike">
              <a:latin typeface="Arial"/>
            </a:endParaRPr>
          </a:p>
        </p:txBody>
      </p:sp>
      <p:sp>
        <p:nvSpPr>
          <p:cNvPr id="615" name="CustomShape 28"/>
          <p:cNvSpPr/>
          <p:nvPr/>
        </p:nvSpPr>
        <p:spPr>
          <a:xfrm>
            <a:off x="1395360" y="2052720"/>
            <a:ext cx="62820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25</a:t>
            </a:r>
            <a:endParaRPr b="0" lang="en-US" sz="2000" spc="-1" strike="noStrike">
              <a:latin typeface="Arial"/>
            </a:endParaRPr>
          </a:p>
        </p:txBody>
      </p:sp>
      <p:sp>
        <p:nvSpPr>
          <p:cNvPr id="616" name="CustomShape 29"/>
          <p:cNvSpPr/>
          <p:nvPr/>
        </p:nvSpPr>
        <p:spPr>
          <a:xfrm>
            <a:off x="1424160" y="2421000"/>
            <a:ext cx="7441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22</a:t>
            </a:r>
            <a:endParaRPr b="0" lang="en-US" sz="2000" spc="-1" strike="noStrike">
              <a:latin typeface="Arial"/>
            </a:endParaRPr>
          </a:p>
        </p:txBody>
      </p:sp>
      <p:sp>
        <p:nvSpPr>
          <p:cNvPr id="617" name="CustomShape 30"/>
          <p:cNvSpPr/>
          <p:nvPr/>
        </p:nvSpPr>
        <p:spPr>
          <a:xfrm>
            <a:off x="1403280" y="2697480"/>
            <a:ext cx="626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19</a:t>
            </a:r>
            <a:endParaRPr b="0" lang="en-US" sz="2000" spc="-1" strike="noStrike">
              <a:latin typeface="Arial"/>
            </a:endParaRPr>
          </a:p>
        </p:txBody>
      </p:sp>
      <p:sp>
        <p:nvSpPr>
          <p:cNvPr id="618" name="CustomShape 31"/>
          <p:cNvSpPr/>
          <p:nvPr/>
        </p:nvSpPr>
        <p:spPr>
          <a:xfrm>
            <a:off x="1419120" y="2957760"/>
            <a:ext cx="57420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16</a:t>
            </a:r>
            <a:endParaRPr b="0" lang="en-US" sz="2000" spc="-1" strike="noStrike">
              <a:latin typeface="Arial"/>
            </a:endParaRPr>
          </a:p>
        </p:txBody>
      </p:sp>
      <p:sp>
        <p:nvSpPr>
          <p:cNvPr id="619" name="CustomShape 32"/>
          <p:cNvSpPr/>
          <p:nvPr/>
        </p:nvSpPr>
        <p:spPr>
          <a:xfrm>
            <a:off x="1436760" y="3310200"/>
            <a:ext cx="7189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13</a:t>
            </a:r>
            <a:endParaRPr b="0" lang="en-US" sz="2000" spc="-1" strike="noStrike">
              <a:latin typeface="Arial"/>
            </a:endParaRPr>
          </a:p>
        </p:txBody>
      </p:sp>
      <p:sp>
        <p:nvSpPr>
          <p:cNvPr id="620" name="CustomShape 33"/>
          <p:cNvSpPr/>
          <p:nvPr/>
        </p:nvSpPr>
        <p:spPr>
          <a:xfrm>
            <a:off x="1428840" y="3673440"/>
            <a:ext cx="5871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10</a:t>
            </a:r>
            <a:endParaRPr b="0" lang="en-US" sz="2000" spc="-1" strike="noStrike">
              <a:latin typeface="Arial"/>
            </a:endParaRPr>
          </a:p>
        </p:txBody>
      </p:sp>
      <p:sp>
        <p:nvSpPr>
          <p:cNvPr id="621" name="CustomShape 34"/>
          <p:cNvSpPr/>
          <p:nvPr/>
        </p:nvSpPr>
        <p:spPr>
          <a:xfrm>
            <a:off x="6673680" y="4154760"/>
            <a:ext cx="1096560" cy="1004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Demand curve</a:t>
            </a:r>
            <a:endParaRPr b="0" lang="en-US" sz="2000" spc="-1" strike="noStrike">
              <a:latin typeface="Arial"/>
            </a:endParaRPr>
          </a:p>
        </p:txBody>
      </p:sp>
      <p:sp>
        <p:nvSpPr>
          <p:cNvPr id="622" name="Line 35"/>
          <p:cNvSpPr/>
          <p:nvPr/>
        </p:nvSpPr>
        <p:spPr>
          <a:xfrm flipV="1">
            <a:off x="1879560" y="2247840"/>
            <a:ext cx="5029200" cy="2835360"/>
          </a:xfrm>
          <a:prstGeom prst="line">
            <a:avLst/>
          </a:prstGeom>
          <a:ln w="28440">
            <a:solidFill>
              <a:srgbClr val="0000ff"/>
            </a:solidFill>
            <a:round/>
          </a:ln>
        </p:spPr>
        <p:style>
          <a:lnRef idx="0"/>
          <a:fillRef idx="0"/>
          <a:effectRef idx="0"/>
          <a:fontRef idx="minor"/>
        </p:style>
      </p:sp>
      <p:sp>
        <p:nvSpPr>
          <p:cNvPr id="623" name="CustomShape 36"/>
          <p:cNvSpPr/>
          <p:nvPr/>
        </p:nvSpPr>
        <p:spPr>
          <a:xfrm>
            <a:off x="1897200" y="3546720"/>
            <a:ext cx="682200" cy="1099800"/>
          </a:xfrm>
          <a:prstGeom prst="rect">
            <a:avLst/>
          </a:prstGeom>
          <a:solidFill>
            <a:srgbClr val="3c8e94"/>
          </a:solidFill>
          <a:ln w="9360">
            <a:noFill/>
          </a:ln>
        </p:spPr>
        <p:style>
          <a:lnRef idx="0"/>
          <a:fillRef idx="0"/>
          <a:effectRef idx="0"/>
          <a:fontRef idx="minor"/>
        </p:style>
      </p:sp>
      <p:sp>
        <p:nvSpPr>
          <p:cNvPr id="624" name="CustomShape 37"/>
          <p:cNvSpPr/>
          <p:nvPr/>
        </p:nvSpPr>
        <p:spPr>
          <a:xfrm>
            <a:off x="2630520" y="3556080"/>
            <a:ext cx="630000" cy="707760"/>
          </a:xfrm>
          <a:prstGeom prst="rect">
            <a:avLst/>
          </a:prstGeom>
          <a:solidFill>
            <a:srgbClr val="c1d658"/>
          </a:solidFill>
          <a:ln w="9360">
            <a:noFill/>
          </a:ln>
        </p:spPr>
        <p:style>
          <a:lnRef idx="0"/>
          <a:fillRef idx="0"/>
          <a:effectRef idx="0"/>
          <a:fontRef idx="minor"/>
        </p:style>
      </p:sp>
      <p:sp>
        <p:nvSpPr>
          <p:cNvPr id="625" name="CustomShape 38"/>
          <p:cNvSpPr/>
          <p:nvPr/>
        </p:nvSpPr>
        <p:spPr>
          <a:xfrm>
            <a:off x="3314880" y="3543480"/>
            <a:ext cx="642600" cy="340920"/>
          </a:xfrm>
          <a:prstGeom prst="rect">
            <a:avLst/>
          </a:prstGeom>
          <a:solidFill>
            <a:srgbClr val="e78c47"/>
          </a:solidFill>
          <a:ln w="9360">
            <a:noFill/>
          </a:ln>
        </p:spPr>
        <p:style>
          <a:lnRef idx="0"/>
          <a:fillRef idx="0"/>
          <a:effectRef idx="0"/>
          <a:fontRef idx="minor"/>
        </p:style>
      </p:sp>
      <p:sp>
        <p:nvSpPr>
          <p:cNvPr id="626" name="CustomShape 39"/>
          <p:cNvSpPr/>
          <p:nvPr/>
        </p:nvSpPr>
        <p:spPr>
          <a:xfrm>
            <a:off x="2649600" y="4729320"/>
            <a:ext cx="6663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Jim</a:t>
            </a:r>
            <a:endParaRPr b="0" lang="en-US" sz="2000" spc="-1" strike="noStrike">
              <a:latin typeface="Arial"/>
            </a:endParaRPr>
          </a:p>
        </p:txBody>
      </p:sp>
      <p:sp>
        <p:nvSpPr>
          <p:cNvPr id="627" name="CustomShape 40"/>
          <p:cNvSpPr/>
          <p:nvPr/>
        </p:nvSpPr>
        <p:spPr>
          <a:xfrm>
            <a:off x="3381480" y="4299120"/>
            <a:ext cx="626760" cy="699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Bea</a:t>
            </a:r>
            <a:endParaRPr b="0" lang="en-US" sz="2000" spc="-1" strike="noStrike">
              <a:latin typeface="Arial"/>
            </a:endParaRPr>
          </a:p>
        </p:txBody>
      </p:sp>
      <p:sp>
        <p:nvSpPr>
          <p:cNvPr id="628" name="CustomShape 41"/>
          <p:cNvSpPr/>
          <p:nvPr/>
        </p:nvSpPr>
        <p:spPr>
          <a:xfrm>
            <a:off x="3908520" y="3856320"/>
            <a:ext cx="91404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Claire</a:t>
            </a:r>
            <a:endParaRPr b="0" lang="en-US" sz="2000" spc="-1" strike="noStrike">
              <a:latin typeface="Arial"/>
            </a:endParaRPr>
          </a:p>
        </p:txBody>
      </p:sp>
      <p:sp>
        <p:nvSpPr>
          <p:cNvPr id="629" name="CustomShape 42"/>
          <p:cNvSpPr/>
          <p:nvPr/>
        </p:nvSpPr>
        <p:spPr>
          <a:xfrm>
            <a:off x="5700600" y="1986120"/>
            <a:ext cx="1410840" cy="7002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Supply Curve</a:t>
            </a:r>
            <a:endParaRPr b="0" lang="en-US" sz="2000" spc="-1" strike="noStrike">
              <a:latin typeface="Arial"/>
            </a:endParaRPr>
          </a:p>
        </p:txBody>
      </p:sp>
      <p:sp>
        <p:nvSpPr>
          <p:cNvPr id="630" name="CustomShape 43"/>
          <p:cNvSpPr/>
          <p:nvPr/>
        </p:nvSpPr>
        <p:spPr>
          <a:xfrm>
            <a:off x="1539720" y="4037040"/>
            <a:ext cx="3520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7</a:t>
            </a:r>
            <a:endParaRPr b="0" lang="en-US" sz="2000" spc="-1" strike="noStrike">
              <a:latin typeface="Arial"/>
            </a:endParaRPr>
          </a:p>
        </p:txBody>
      </p:sp>
      <p:sp>
        <p:nvSpPr>
          <p:cNvPr id="631" name="CustomShape 44"/>
          <p:cNvSpPr/>
          <p:nvPr/>
        </p:nvSpPr>
        <p:spPr>
          <a:xfrm>
            <a:off x="1552680" y="4443480"/>
            <a:ext cx="33948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5</a:t>
            </a:r>
            <a:endParaRPr b="0" lang="en-US" sz="2000" spc="-1" strike="noStrike">
              <a:latin typeface="Arial"/>
            </a:endParaRPr>
          </a:p>
        </p:txBody>
      </p:sp>
      <p:sp>
        <p:nvSpPr>
          <p:cNvPr id="632" name="CustomShape 45"/>
          <p:cNvSpPr/>
          <p:nvPr/>
        </p:nvSpPr>
        <p:spPr>
          <a:xfrm>
            <a:off x="304920" y="3200400"/>
            <a:ext cx="12949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Market Price = $13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Market Equilibrium</a:t>
            </a:r>
            <a:endParaRPr b="0" lang="en-US" sz="4400" spc="-1" strike="noStrike">
              <a:solidFill>
                <a:srgbClr val="000000"/>
              </a:solidFill>
              <a:latin typeface="Calibri"/>
            </a:endParaRPr>
          </a:p>
        </p:txBody>
      </p:sp>
      <p:sp>
        <p:nvSpPr>
          <p:cNvPr id="634" name="TextShape 2"/>
          <p:cNvSpPr txBox="1"/>
          <p:nvPr/>
        </p:nvSpPr>
        <p:spPr>
          <a:xfrm>
            <a:off x="457200" y="1600200"/>
            <a:ext cx="8229240" cy="4525560"/>
          </a:xfrm>
          <a:prstGeom prst="rect">
            <a:avLst/>
          </a:prstGeom>
          <a:noFill/>
          <a:ln>
            <a:noFill/>
          </a:ln>
        </p:spPr>
        <p:txBody>
          <a:bodyPr>
            <a:normAutofit fontScale="62000"/>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Total surplus = CS + PS</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Market equilibrium creates the highest possible surplus </a:t>
            </a:r>
            <a:r>
              <a:rPr b="0" lang="en-US" sz="3200" spc="-1" strike="noStrike">
                <a:solidFill>
                  <a:srgbClr val="000000"/>
                </a:solidFill>
                <a:latin typeface="Wingdings"/>
              </a:rPr>
              <a:t></a:t>
            </a:r>
            <a:r>
              <a:rPr b="0" lang="en-US" sz="3200" spc="-1" strike="noStrike">
                <a:solidFill>
                  <a:srgbClr val="000000"/>
                </a:solidFill>
                <a:latin typeface="Calibri"/>
              </a:rPr>
              <a:t> market equilibrium is efficient</a:t>
            </a:r>
            <a:endParaRPr b="0" lang="en-US" sz="32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Market equilibrium ensures that all mutually beneficial transactions happen</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After we reach equilibrium point, there are no more transactions that would benefit a buyer AND a seller</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If no spillovers occur the market reaches the price and quantity that maximizes the total surplus of the market and is therefore efficient.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NO central planner needed</a:t>
            </a:r>
            <a:endParaRPr b="0" lang="en-US" sz="2800" spc="-1" strike="noStrike">
              <a:solidFill>
                <a:srgbClr val="000000"/>
              </a:solidFill>
              <a:latin typeface="Calibri"/>
            </a:endParaRPr>
          </a:p>
        </p:txBody>
      </p:sp>
      <p:sp>
        <p:nvSpPr>
          <p:cNvPr id="635" name="TextShape 3"/>
          <p:cNvSpPr txBox="1"/>
          <p:nvPr/>
        </p:nvSpPr>
        <p:spPr>
          <a:xfrm>
            <a:off x="457200" y="6356520"/>
            <a:ext cx="2133360" cy="364680"/>
          </a:xfrm>
          <a:prstGeom prst="rect">
            <a:avLst/>
          </a:prstGeom>
          <a:noFill/>
          <a:ln>
            <a:noFill/>
          </a:ln>
        </p:spPr>
        <p:txBody>
          <a:bodyPr anchor="ctr">
            <a:noAutofit/>
          </a:bodyPr>
          <a:p>
            <a:pPr>
              <a:lnSpc>
                <a:spcPct val="100000"/>
              </a:lnSpc>
            </a:pPr>
            <a:fld id="{DBFB7B96-78FC-4ECC-9569-4BD6420AD49B}" type="datetime1">
              <a:rPr b="0" lang="en-US" sz="1200" spc="-1" strike="noStrike">
                <a:solidFill>
                  <a:srgbClr val="8b8b8b"/>
                </a:solidFill>
                <a:latin typeface="Calibri"/>
              </a:rPr>
              <a:t>08/24/2020</a:t>
            </a:fld>
            <a:endParaRPr b="0" lang="en-US" sz="1200" spc="-1" strike="noStrike">
              <a:latin typeface="Times New Roman"/>
            </a:endParaRPr>
          </a:p>
        </p:txBody>
      </p:sp>
      <p:sp>
        <p:nvSpPr>
          <p:cNvPr id="63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63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1EE35D60-9671-462D-8A11-CE7CFEF6902F}" type="slidenum">
              <a:rPr b="0" lang="en-US" sz="1200" spc="-1" strike="noStrike">
                <a:solidFill>
                  <a:srgbClr val="8b8b8b"/>
                </a:solidFill>
                <a:latin typeface="Calibri"/>
              </a:rPr>
              <a:t>43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Inefficiencies – Price Ceiling</a:t>
            </a:r>
            <a:endParaRPr b="0" lang="en-US" sz="4400" spc="-1" strike="noStrike">
              <a:solidFill>
                <a:srgbClr val="000000"/>
              </a:solidFill>
              <a:latin typeface="Calibri"/>
            </a:endParaRPr>
          </a:p>
        </p:txBody>
      </p:sp>
      <p:sp>
        <p:nvSpPr>
          <p:cNvPr id="639" name="TextShape 2"/>
          <p:cNvSpPr txBox="1"/>
          <p:nvPr/>
        </p:nvSpPr>
        <p:spPr>
          <a:xfrm>
            <a:off x="609480" y="1219320"/>
            <a:ext cx="8229240" cy="1294920"/>
          </a:xfrm>
          <a:prstGeom prst="rect">
            <a:avLst/>
          </a:prstGeom>
          <a:noFill/>
          <a:ln>
            <a:noFill/>
          </a:ln>
        </p:spPr>
        <p:txBody>
          <a:bodyPr>
            <a:noAutofit/>
          </a:bodyPr>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Price ceiling establishes a maximum price</a:t>
            </a:r>
            <a:endParaRPr b="0" lang="en-US" sz="28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0" lang="en-US" sz="2400" spc="-1" strike="noStrike">
                <a:solidFill>
                  <a:srgbClr val="000000"/>
                </a:solidFill>
                <a:latin typeface="Calibri"/>
              </a:rPr>
              <a:t>Rent control, gasoline prices, medical goods,…</a:t>
            </a:r>
            <a:endParaRPr b="0" lang="en-US" sz="2400" spc="-1" strike="noStrike">
              <a:solidFill>
                <a:srgbClr val="000000"/>
              </a:solidFill>
              <a:latin typeface="Calibri"/>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Total surplus goes down.</a:t>
            </a:r>
            <a:endParaRPr b="0" lang="en-US" sz="2800" spc="-1" strike="noStrike">
              <a:solidFill>
                <a:srgbClr val="000000"/>
              </a:solidFill>
              <a:latin typeface="Calibri"/>
            </a:endParaRPr>
          </a:p>
        </p:txBody>
      </p:sp>
      <p:sp>
        <p:nvSpPr>
          <p:cNvPr id="640" name="TextShape 3"/>
          <p:cNvSpPr txBox="1"/>
          <p:nvPr/>
        </p:nvSpPr>
        <p:spPr>
          <a:xfrm>
            <a:off x="457200" y="6356520"/>
            <a:ext cx="2133360" cy="364680"/>
          </a:xfrm>
          <a:prstGeom prst="rect">
            <a:avLst/>
          </a:prstGeom>
          <a:noFill/>
          <a:ln>
            <a:noFill/>
          </a:ln>
        </p:spPr>
        <p:txBody>
          <a:bodyPr anchor="ctr">
            <a:noAutofit/>
          </a:bodyPr>
          <a:p>
            <a:pPr>
              <a:lnSpc>
                <a:spcPct val="100000"/>
              </a:lnSpc>
            </a:pPr>
            <a:fld id="{F0A672E4-96C4-481C-AA0C-EFB45D4C8515}" type="datetime1">
              <a:rPr b="0" lang="en-US" sz="1200" spc="-1" strike="noStrike">
                <a:solidFill>
                  <a:srgbClr val="8b8b8b"/>
                </a:solidFill>
                <a:latin typeface="Calibri"/>
              </a:rPr>
              <a:t>08/24/2020</a:t>
            </a:fld>
            <a:endParaRPr b="0" lang="en-US" sz="1200" spc="-1" strike="noStrike">
              <a:latin typeface="Times New Roman"/>
            </a:endParaRPr>
          </a:p>
        </p:txBody>
      </p:sp>
      <p:sp>
        <p:nvSpPr>
          <p:cNvPr id="64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64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1C8A2511-3FE1-476E-8700-B18EC0E2F18E}" type="slidenum">
              <a:rPr b="0" lang="en-US" sz="1200" spc="-1" strike="noStrike">
                <a:solidFill>
                  <a:srgbClr val="8b8b8b"/>
                </a:solidFill>
                <a:latin typeface="Calibri"/>
              </a:rPr>
              <a:t>43</a:t>
            </a:fld>
            <a:endParaRPr b="0" lang="en-US" sz="1200" spc="-1" strike="noStrike">
              <a:latin typeface="Times New Roman"/>
            </a:endParaRPr>
          </a:p>
        </p:txBody>
      </p:sp>
      <p:sp>
        <p:nvSpPr>
          <p:cNvPr id="643" name="Line 6"/>
          <p:cNvSpPr/>
          <p:nvPr/>
        </p:nvSpPr>
        <p:spPr>
          <a:xfrm flipV="1">
            <a:off x="1508040" y="2446200"/>
            <a:ext cx="0" cy="3448080"/>
          </a:xfrm>
          <a:prstGeom prst="line">
            <a:avLst/>
          </a:prstGeom>
          <a:ln w="9360">
            <a:solidFill>
              <a:schemeClr val="tx1"/>
            </a:solidFill>
            <a:round/>
            <a:tailEnd len="med" type="triangle" w="med"/>
          </a:ln>
        </p:spPr>
        <p:style>
          <a:lnRef idx="0"/>
          <a:fillRef idx="0"/>
          <a:effectRef idx="0"/>
          <a:fontRef idx="minor"/>
        </p:style>
      </p:sp>
      <p:sp>
        <p:nvSpPr>
          <p:cNvPr id="644" name="Line 7"/>
          <p:cNvSpPr/>
          <p:nvPr/>
        </p:nvSpPr>
        <p:spPr>
          <a:xfrm>
            <a:off x="1508040" y="5894280"/>
            <a:ext cx="4911480" cy="0"/>
          </a:xfrm>
          <a:prstGeom prst="line">
            <a:avLst/>
          </a:prstGeom>
          <a:ln w="9360">
            <a:solidFill>
              <a:schemeClr val="tx1"/>
            </a:solidFill>
            <a:round/>
            <a:tailEnd len="med" type="triangle" w="med"/>
          </a:ln>
        </p:spPr>
        <p:style>
          <a:lnRef idx="0"/>
          <a:fillRef idx="0"/>
          <a:effectRef idx="0"/>
          <a:fontRef idx="minor"/>
        </p:style>
      </p:sp>
      <p:sp>
        <p:nvSpPr>
          <p:cNvPr id="645" name="Line 8"/>
          <p:cNvSpPr/>
          <p:nvPr/>
        </p:nvSpPr>
        <p:spPr>
          <a:xfrm flipV="1">
            <a:off x="1495080" y="2719080"/>
            <a:ext cx="4596120" cy="2600280"/>
          </a:xfrm>
          <a:prstGeom prst="line">
            <a:avLst/>
          </a:prstGeom>
          <a:ln w="28440">
            <a:solidFill>
              <a:srgbClr val="0000ff"/>
            </a:solidFill>
            <a:round/>
          </a:ln>
        </p:spPr>
        <p:style>
          <a:lnRef idx="0"/>
          <a:fillRef idx="0"/>
          <a:effectRef idx="0"/>
          <a:fontRef idx="minor"/>
        </p:style>
      </p:sp>
      <p:sp>
        <p:nvSpPr>
          <p:cNvPr id="646" name="Line 9"/>
          <p:cNvSpPr/>
          <p:nvPr/>
        </p:nvSpPr>
        <p:spPr>
          <a:xfrm>
            <a:off x="1495080" y="2733480"/>
            <a:ext cx="4519800" cy="2900520"/>
          </a:xfrm>
          <a:prstGeom prst="line">
            <a:avLst/>
          </a:prstGeom>
          <a:ln w="28440">
            <a:solidFill>
              <a:srgbClr val="993300"/>
            </a:solidFill>
            <a:round/>
          </a:ln>
        </p:spPr>
        <p:style>
          <a:lnRef idx="0"/>
          <a:fillRef idx="0"/>
          <a:effectRef idx="0"/>
          <a:fontRef idx="minor"/>
        </p:style>
      </p:sp>
      <p:sp>
        <p:nvSpPr>
          <p:cNvPr id="647" name="Line 10"/>
          <p:cNvSpPr/>
          <p:nvPr/>
        </p:nvSpPr>
        <p:spPr>
          <a:xfrm flipH="1">
            <a:off x="1508040" y="4562280"/>
            <a:ext cx="4430520" cy="0"/>
          </a:xfrm>
          <a:prstGeom prst="line">
            <a:avLst/>
          </a:prstGeom>
          <a:ln w="28440">
            <a:solidFill>
              <a:srgbClr val="ffcc00"/>
            </a:solidFill>
            <a:round/>
          </a:ln>
        </p:spPr>
        <p:style>
          <a:lnRef idx="0"/>
          <a:fillRef idx="0"/>
          <a:effectRef idx="0"/>
          <a:fontRef idx="minor"/>
        </p:style>
      </p:sp>
      <p:sp>
        <p:nvSpPr>
          <p:cNvPr id="648" name="CustomShape 11"/>
          <p:cNvSpPr/>
          <p:nvPr/>
        </p:nvSpPr>
        <p:spPr>
          <a:xfrm rot="5400000">
            <a:off x="1804320" y="4293360"/>
            <a:ext cx="680760" cy="1250640"/>
          </a:xfrm>
          <a:prstGeom prst="rtTriangle">
            <a:avLst/>
          </a:prstGeom>
          <a:solidFill>
            <a:srgbClr val="00ccff">
              <a:alpha val="43000"/>
            </a:srgbClr>
          </a:solidFill>
          <a:ln w="9360">
            <a:noFill/>
          </a:ln>
        </p:spPr>
        <p:style>
          <a:lnRef idx="0"/>
          <a:fillRef idx="0"/>
          <a:effectRef idx="0"/>
          <a:fontRef idx="minor"/>
        </p:style>
      </p:sp>
      <p:sp>
        <p:nvSpPr>
          <p:cNvPr id="649" name="CustomShape 12"/>
          <p:cNvSpPr/>
          <p:nvPr/>
        </p:nvSpPr>
        <p:spPr>
          <a:xfrm>
            <a:off x="1523880" y="3467160"/>
            <a:ext cx="135864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Consumer surplus</a:t>
            </a:r>
            <a:endParaRPr b="0" lang="en-US" sz="1800" spc="-1" strike="noStrike">
              <a:latin typeface="Arial"/>
            </a:endParaRPr>
          </a:p>
        </p:txBody>
      </p:sp>
      <p:sp>
        <p:nvSpPr>
          <p:cNvPr id="650" name="CustomShape 13"/>
          <p:cNvSpPr/>
          <p:nvPr/>
        </p:nvSpPr>
        <p:spPr>
          <a:xfrm>
            <a:off x="1460520" y="4665600"/>
            <a:ext cx="14760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PS</a:t>
            </a:r>
            <a:endParaRPr b="0" lang="en-US" sz="1800" spc="-1" strike="noStrike">
              <a:latin typeface="Arial"/>
            </a:endParaRPr>
          </a:p>
        </p:txBody>
      </p:sp>
      <p:sp>
        <p:nvSpPr>
          <p:cNvPr id="651" name="CustomShape 14"/>
          <p:cNvSpPr/>
          <p:nvPr/>
        </p:nvSpPr>
        <p:spPr>
          <a:xfrm>
            <a:off x="304920" y="2943360"/>
            <a:ext cx="1634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in $</a:t>
            </a:r>
            <a:endParaRPr b="0" lang="en-US" sz="1800" spc="-1" strike="noStrike">
              <a:latin typeface="Arial"/>
            </a:endParaRPr>
          </a:p>
        </p:txBody>
      </p:sp>
      <p:sp>
        <p:nvSpPr>
          <p:cNvPr id="652" name="CustomShape 15"/>
          <p:cNvSpPr/>
          <p:nvPr/>
        </p:nvSpPr>
        <p:spPr>
          <a:xfrm>
            <a:off x="6342120" y="5294160"/>
            <a:ext cx="189360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Miles of taxi service per day</a:t>
            </a:r>
            <a:endParaRPr b="0" lang="en-US" sz="1800" spc="-1" strike="noStrike">
              <a:latin typeface="Arial"/>
            </a:endParaRPr>
          </a:p>
        </p:txBody>
      </p:sp>
      <p:sp>
        <p:nvSpPr>
          <p:cNvPr id="653" name="CustomShape 16"/>
          <p:cNvSpPr/>
          <p:nvPr/>
        </p:nvSpPr>
        <p:spPr>
          <a:xfrm>
            <a:off x="5610240" y="2948040"/>
            <a:ext cx="1815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Supply </a:t>
            </a:r>
            <a:endParaRPr b="0" lang="en-US" sz="1800" spc="-1" strike="noStrike">
              <a:latin typeface="Arial"/>
            </a:endParaRPr>
          </a:p>
        </p:txBody>
      </p:sp>
      <p:sp>
        <p:nvSpPr>
          <p:cNvPr id="654" name="CustomShape 17"/>
          <p:cNvSpPr/>
          <p:nvPr/>
        </p:nvSpPr>
        <p:spPr>
          <a:xfrm>
            <a:off x="5184720" y="4842000"/>
            <a:ext cx="1580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Demand </a:t>
            </a:r>
            <a:endParaRPr b="0" lang="en-US" sz="1800" spc="-1" strike="noStrike">
              <a:latin typeface="Arial"/>
            </a:endParaRPr>
          </a:p>
        </p:txBody>
      </p:sp>
      <p:sp>
        <p:nvSpPr>
          <p:cNvPr id="655" name="CustomShape 18"/>
          <p:cNvSpPr/>
          <p:nvPr/>
        </p:nvSpPr>
        <p:spPr>
          <a:xfrm>
            <a:off x="3489480" y="3605040"/>
            <a:ext cx="8218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E</a:t>
            </a:r>
            <a:endParaRPr b="0" lang="en-US" sz="1800" spc="-1" strike="noStrike">
              <a:latin typeface="Arial"/>
            </a:endParaRPr>
          </a:p>
        </p:txBody>
      </p:sp>
      <p:sp>
        <p:nvSpPr>
          <p:cNvPr id="656" name="CustomShape 19"/>
          <p:cNvSpPr/>
          <p:nvPr/>
        </p:nvSpPr>
        <p:spPr>
          <a:xfrm>
            <a:off x="960480" y="3909960"/>
            <a:ext cx="599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3</a:t>
            </a:r>
            <a:endParaRPr b="0" lang="en-US" sz="1800" spc="-1" strike="noStrike">
              <a:latin typeface="Arial"/>
            </a:endParaRPr>
          </a:p>
        </p:txBody>
      </p:sp>
      <p:sp>
        <p:nvSpPr>
          <p:cNvPr id="657" name="Line 20"/>
          <p:cNvSpPr/>
          <p:nvPr/>
        </p:nvSpPr>
        <p:spPr>
          <a:xfrm>
            <a:off x="3624120" y="4170240"/>
            <a:ext cx="0" cy="1711440"/>
          </a:xfrm>
          <a:prstGeom prst="line">
            <a:avLst/>
          </a:prstGeom>
          <a:ln w="9360">
            <a:solidFill>
              <a:schemeClr val="tx1"/>
            </a:solidFill>
            <a:prstDash val="dash"/>
            <a:round/>
          </a:ln>
        </p:spPr>
        <p:style>
          <a:lnRef idx="0"/>
          <a:fillRef idx="0"/>
          <a:effectRef idx="0"/>
          <a:fontRef idx="minor"/>
        </p:style>
      </p:sp>
      <p:sp>
        <p:nvSpPr>
          <p:cNvPr id="658" name="CustomShape 21"/>
          <p:cNvSpPr/>
          <p:nvPr/>
        </p:nvSpPr>
        <p:spPr>
          <a:xfrm>
            <a:off x="3376440" y="5921280"/>
            <a:ext cx="13586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10,000</a:t>
            </a:r>
            <a:endParaRPr b="0" lang="en-US" sz="1800" spc="-1" strike="noStrike">
              <a:latin typeface="Arial"/>
            </a:endParaRPr>
          </a:p>
        </p:txBody>
      </p:sp>
      <p:sp>
        <p:nvSpPr>
          <p:cNvPr id="659" name="CustomShape 22"/>
          <p:cNvSpPr/>
          <p:nvPr/>
        </p:nvSpPr>
        <p:spPr>
          <a:xfrm>
            <a:off x="1522440" y="3645000"/>
            <a:ext cx="1265040" cy="861480"/>
          </a:xfrm>
          <a:prstGeom prst="rect">
            <a:avLst/>
          </a:prstGeom>
          <a:solidFill>
            <a:srgbClr val="ff99cc">
              <a:alpha val="15000"/>
            </a:srgbClr>
          </a:solidFill>
          <a:ln w="9360">
            <a:noFill/>
          </a:ln>
        </p:spPr>
        <p:style>
          <a:lnRef idx="0"/>
          <a:fillRef idx="0"/>
          <a:effectRef idx="0"/>
          <a:fontRef idx="minor"/>
        </p:style>
      </p:sp>
      <p:sp>
        <p:nvSpPr>
          <p:cNvPr id="660" name="CustomShape 23"/>
          <p:cNvSpPr/>
          <p:nvPr/>
        </p:nvSpPr>
        <p:spPr>
          <a:xfrm>
            <a:off x="1522440" y="2820960"/>
            <a:ext cx="1277640" cy="823680"/>
          </a:xfrm>
          <a:prstGeom prst="rtTriangle">
            <a:avLst/>
          </a:prstGeom>
          <a:solidFill>
            <a:srgbClr val="ff99cc">
              <a:alpha val="19000"/>
            </a:srgbClr>
          </a:solidFill>
          <a:ln w="9360">
            <a:noFill/>
          </a:ln>
        </p:spPr>
        <p:style>
          <a:lnRef idx="0"/>
          <a:fillRef idx="0"/>
          <a:effectRef idx="0"/>
          <a:fontRef idx="minor"/>
        </p:style>
      </p:sp>
      <p:sp>
        <p:nvSpPr>
          <p:cNvPr id="661" name="Line 24"/>
          <p:cNvSpPr/>
          <p:nvPr/>
        </p:nvSpPr>
        <p:spPr>
          <a:xfrm flipH="1" flipV="1">
            <a:off x="1522080" y="4101840"/>
            <a:ext cx="2089440" cy="12960"/>
          </a:xfrm>
          <a:prstGeom prst="line">
            <a:avLst/>
          </a:prstGeom>
          <a:ln w="9360">
            <a:solidFill>
              <a:schemeClr val="tx1"/>
            </a:solidFill>
            <a:prstDash val="dash"/>
            <a:round/>
          </a:ln>
        </p:spPr>
        <p:style>
          <a:lnRef idx="0"/>
          <a:fillRef idx="0"/>
          <a:effectRef idx="0"/>
          <a:fontRef idx="minor"/>
        </p:style>
      </p:sp>
      <p:sp>
        <p:nvSpPr>
          <p:cNvPr id="662" name="CustomShape 25"/>
          <p:cNvSpPr/>
          <p:nvPr/>
        </p:nvSpPr>
        <p:spPr>
          <a:xfrm>
            <a:off x="855720" y="4402080"/>
            <a:ext cx="5742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2.5</a:t>
            </a:r>
            <a:endParaRPr b="0" lang="en-US" sz="1800" spc="-1" strike="noStrike">
              <a:latin typeface="Arial"/>
            </a:endParaRPr>
          </a:p>
        </p:txBody>
      </p:sp>
      <p:sp>
        <p:nvSpPr>
          <p:cNvPr id="663" name="Line 26"/>
          <p:cNvSpPr/>
          <p:nvPr/>
        </p:nvSpPr>
        <p:spPr>
          <a:xfrm>
            <a:off x="2814480" y="4636800"/>
            <a:ext cx="0" cy="1266840"/>
          </a:xfrm>
          <a:prstGeom prst="line">
            <a:avLst/>
          </a:prstGeom>
          <a:ln w="9360">
            <a:solidFill>
              <a:schemeClr val="tx1"/>
            </a:solidFill>
            <a:prstDash val="dash"/>
            <a:round/>
          </a:ln>
        </p:spPr>
        <p:style>
          <a:lnRef idx="0"/>
          <a:fillRef idx="0"/>
          <a:effectRef idx="0"/>
          <a:fontRef idx="minor"/>
        </p:style>
      </p:sp>
      <p:sp>
        <p:nvSpPr>
          <p:cNvPr id="664" name="CustomShape 27"/>
          <p:cNvSpPr/>
          <p:nvPr/>
        </p:nvSpPr>
        <p:spPr>
          <a:xfrm>
            <a:off x="5891040" y="4067280"/>
            <a:ext cx="195696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Maximum price (ceiling)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1523880" y="3505320"/>
            <a:ext cx="1265040" cy="1014120"/>
          </a:xfrm>
          <a:prstGeom prst="rect">
            <a:avLst/>
          </a:prstGeom>
          <a:solidFill>
            <a:schemeClr val="accent5">
              <a:lumMod val="60000"/>
              <a:lumOff val="40000"/>
            </a:schemeClr>
          </a:solidFill>
          <a:ln w="9360">
            <a:noFill/>
          </a:ln>
        </p:spPr>
        <p:style>
          <a:lnRef idx="0"/>
          <a:fillRef idx="0"/>
          <a:effectRef idx="0"/>
          <a:fontRef idx="minor"/>
        </p:style>
      </p:sp>
      <p:sp>
        <p:nvSpPr>
          <p:cNvPr id="666" name="TextShape 2"/>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Inefficiencies – Price Floor</a:t>
            </a:r>
            <a:endParaRPr b="0" lang="en-US" sz="4400" spc="-1" strike="noStrike">
              <a:solidFill>
                <a:srgbClr val="000000"/>
              </a:solidFill>
              <a:latin typeface="Calibri"/>
            </a:endParaRPr>
          </a:p>
        </p:txBody>
      </p:sp>
      <p:sp>
        <p:nvSpPr>
          <p:cNvPr id="667" name="TextShape 3"/>
          <p:cNvSpPr txBox="1"/>
          <p:nvPr/>
        </p:nvSpPr>
        <p:spPr>
          <a:xfrm>
            <a:off x="609480" y="1219320"/>
            <a:ext cx="8229240" cy="1294920"/>
          </a:xfrm>
          <a:prstGeom prst="rect">
            <a:avLst/>
          </a:prstGeom>
          <a:noFill/>
          <a:ln>
            <a:noFill/>
          </a:ln>
        </p:spPr>
        <p:txBody>
          <a:bodyPr>
            <a:noAutofit/>
          </a:bodyPr>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Price floor establishes a minimum price</a:t>
            </a:r>
            <a:endParaRPr b="0" lang="en-US" sz="2800" spc="-1" strike="noStrike">
              <a:solidFill>
                <a:srgbClr val="000000"/>
              </a:solidFill>
              <a:latin typeface="Calibri"/>
            </a:endParaRPr>
          </a:p>
          <a:p>
            <a:pPr lvl="1" marL="743040" indent="-285480">
              <a:lnSpc>
                <a:spcPct val="90000"/>
              </a:lnSpc>
              <a:spcBef>
                <a:spcPts val="479"/>
              </a:spcBef>
              <a:buClr>
                <a:srgbClr val="000000"/>
              </a:buClr>
              <a:buFont typeface="Arial"/>
              <a:buChar char="–"/>
            </a:pPr>
            <a:r>
              <a:rPr b="0" lang="en-US" sz="2400" spc="-1" strike="noStrike">
                <a:solidFill>
                  <a:srgbClr val="000000"/>
                </a:solidFill>
                <a:latin typeface="Calibri"/>
              </a:rPr>
              <a:t>wages,…</a:t>
            </a:r>
            <a:endParaRPr b="0" lang="en-US" sz="2400" spc="-1" strike="noStrike">
              <a:solidFill>
                <a:srgbClr val="000000"/>
              </a:solidFill>
              <a:latin typeface="Calibri"/>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Calibri"/>
              </a:rPr>
              <a:t>Total surplus goes down.</a:t>
            </a:r>
            <a:endParaRPr b="0" lang="en-US" sz="2800" spc="-1" strike="noStrike">
              <a:solidFill>
                <a:srgbClr val="000000"/>
              </a:solidFill>
              <a:latin typeface="Calibri"/>
            </a:endParaRPr>
          </a:p>
        </p:txBody>
      </p:sp>
      <p:sp>
        <p:nvSpPr>
          <p:cNvPr id="668" name="TextShape 4"/>
          <p:cNvSpPr txBox="1"/>
          <p:nvPr/>
        </p:nvSpPr>
        <p:spPr>
          <a:xfrm>
            <a:off x="457200" y="6356520"/>
            <a:ext cx="2133360" cy="364680"/>
          </a:xfrm>
          <a:prstGeom prst="rect">
            <a:avLst/>
          </a:prstGeom>
          <a:noFill/>
          <a:ln>
            <a:noFill/>
          </a:ln>
        </p:spPr>
        <p:txBody>
          <a:bodyPr anchor="ctr">
            <a:noAutofit/>
          </a:bodyPr>
          <a:p>
            <a:pPr>
              <a:lnSpc>
                <a:spcPct val="100000"/>
              </a:lnSpc>
            </a:pPr>
            <a:fld id="{12E59E4F-F852-45B3-8F43-34AD5A8EA897}" type="datetime1">
              <a:rPr b="0" lang="en-US" sz="1200" spc="-1" strike="noStrike">
                <a:solidFill>
                  <a:srgbClr val="8b8b8b"/>
                </a:solidFill>
                <a:latin typeface="Calibri"/>
              </a:rPr>
              <a:t>08/24/2020</a:t>
            </a:fld>
            <a:endParaRPr b="0" lang="en-US" sz="1200" spc="-1" strike="noStrike">
              <a:latin typeface="Times New Roman"/>
            </a:endParaRPr>
          </a:p>
        </p:txBody>
      </p:sp>
      <p:sp>
        <p:nvSpPr>
          <p:cNvPr id="669" name="TextShape 5"/>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670" name="TextShape 6"/>
          <p:cNvSpPr txBox="1"/>
          <p:nvPr/>
        </p:nvSpPr>
        <p:spPr>
          <a:xfrm>
            <a:off x="6553080" y="6356520"/>
            <a:ext cx="2133360" cy="364680"/>
          </a:xfrm>
          <a:prstGeom prst="rect">
            <a:avLst/>
          </a:prstGeom>
          <a:noFill/>
          <a:ln>
            <a:noFill/>
          </a:ln>
        </p:spPr>
        <p:txBody>
          <a:bodyPr anchor="ctr">
            <a:noAutofit/>
          </a:bodyPr>
          <a:p>
            <a:pPr algn="r">
              <a:lnSpc>
                <a:spcPct val="100000"/>
              </a:lnSpc>
            </a:pPr>
            <a:fld id="{0DA82B53-4659-4812-92FB-9270E0E6E8C9}" type="slidenum">
              <a:rPr b="0" lang="en-US" sz="1200" spc="-1" strike="noStrike">
                <a:solidFill>
                  <a:srgbClr val="8b8b8b"/>
                </a:solidFill>
                <a:latin typeface="Calibri"/>
              </a:rPr>
              <a:t>43</a:t>
            </a:fld>
            <a:endParaRPr b="0" lang="en-US" sz="1200" spc="-1" strike="noStrike">
              <a:latin typeface="Times New Roman"/>
            </a:endParaRPr>
          </a:p>
        </p:txBody>
      </p:sp>
      <p:sp>
        <p:nvSpPr>
          <p:cNvPr id="671" name="Line 7"/>
          <p:cNvSpPr/>
          <p:nvPr/>
        </p:nvSpPr>
        <p:spPr>
          <a:xfrm flipV="1">
            <a:off x="1508040" y="2446200"/>
            <a:ext cx="0" cy="3448080"/>
          </a:xfrm>
          <a:prstGeom prst="line">
            <a:avLst/>
          </a:prstGeom>
          <a:ln w="9360">
            <a:solidFill>
              <a:schemeClr val="tx1"/>
            </a:solidFill>
            <a:round/>
            <a:tailEnd len="med" type="triangle" w="med"/>
          </a:ln>
        </p:spPr>
        <p:style>
          <a:lnRef idx="0"/>
          <a:fillRef idx="0"/>
          <a:effectRef idx="0"/>
          <a:fontRef idx="minor"/>
        </p:style>
      </p:sp>
      <p:sp>
        <p:nvSpPr>
          <p:cNvPr id="672" name="Line 8"/>
          <p:cNvSpPr/>
          <p:nvPr/>
        </p:nvSpPr>
        <p:spPr>
          <a:xfrm>
            <a:off x="1508040" y="5894280"/>
            <a:ext cx="4911480" cy="0"/>
          </a:xfrm>
          <a:prstGeom prst="line">
            <a:avLst/>
          </a:prstGeom>
          <a:ln w="9360">
            <a:solidFill>
              <a:schemeClr val="tx1"/>
            </a:solidFill>
            <a:round/>
            <a:tailEnd len="med" type="triangle" w="med"/>
          </a:ln>
        </p:spPr>
        <p:style>
          <a:lnRef idx="0"/>
          <a:fillRef idx="0"/>
          <a:effectRef idx="0"/>
          <a:fontRef idx="minor"/>
        </p:style>
      </p:sp>
      <p:sp>
        <p:nvSpPr>
          <p:cNvPr id="673" name="Line 9"/>
          <p:cNvSpPr/>
          <p:nvPr/>
        </p:nvSpPr>
        <p:spPr>
          <a:xfrm flipV="1">
            <a:off x="1495080" y="2719080"/>
            <a:ext cx="4596120" cy="2600280"/>
          </a:xfrm>
          <a:prstGeom prst="line">
            <a:avLst/>
          </a:prstGeom>
          <a:ln w="28440">
            <a:solidFill>
              <a:srgbClr val="0000ff"/>
            </a:solidFill>
            <a:round/>
          </a:ln>
        </p:spPr>
        <p:style>
          <a:lnRef idx="0"/>
          <a:fillRef idx="0"/>
          <a:effectRef idx="0"/>
          <a:fontRef idx="minor"/>
        </p:style>
      </p:sp>
      <p:sp>
        <p:nvSpPr>
          <p:cNvPr id="674" name="Line 10"/>
          <p:cNvSpPr/>
          <p:nvPr/>
        </p:nvSpPr>
        <p:spPr>
          <a:xfrm>
            <a:off x="1495080" y="2733480"/>
            <a:ext cx="4519800" cy="2900520"/>
          </a:xfrm>
          <a:prstGeom prst="line">
            <a:avLst/>
          </a:prstGeom>
          <a:ln w="28440">
            <a:solidFill>
              <a:srgbClr val="993300"/>
            </a:solidFill>
            <a:round/>
          </a:ln>
        </p:spPr>
        <p:style>
          <a:lnRef idx="0"/>
          <a:fillRef idx="0"/>
          <a:effectRef idx="0"/>
          <a:fontRef idx="minor"/>
        </p:style>
      </p:sp>
      <p:sp>
        <p:nvSpPr>
          <p:cNvPr id="675" name="Line 11"/>
          <p:cNvSpPr/>
          <p:nvPr/>
        </p:nvSpPr>
        <p:spPr>
          <a:xfrm flipH="1">
            <a:off x="1523880" y="3504960"/>
            <a:ext cx="4430520" cy="0"/>
          </a:xfrm>
          <a:prstGeom prst="line">
            <a:avLst/>
          </a:prstGeom>
          <a:ln w="28440">
            <a:solidFill>
              <a:srgbClr val="ffcc00"/>
            </a:solidFill>
            <a:round/>
          </a:ln>
        </p:spPr>
        <p:style>
          <a:lnRef idx="0"/>
          <a:fillRef idx="0"/>
          <a:effectRef idx="0"/>
          <a:fontRef idx="minor"/>
        </p:style>
      </p:sp>
      <p:sp>
        <p:nvSpPr>
          <p:cNvPr id="676" name="CustomShape 12"/>
          <p:cNvSpPr/>
          <p:nvPr/>
        </p:nvSpPr>
        <p:spPr>
          <a:xfrm rot="5400000">
            <a:off x="1787760" y="4227120"/>
            <a:ext cx="763200" cy="1299960"/>
          </a:xfrm>
          <a:prstGeom prst="rtTriangle">
            <a:avLst/>
          </a:prstGeom>
          <a:solidFill>
            <a:srgbClr val="93cddd"/>
          </a:solidFill>
          <a:ln w="9360">
            <a:noFill/>
          </a:ln>
        </p:spPr>
        <p:style>
          <a:lnRef idx="0"/>
          <a:fillRef idx="0"/>
          <a:effectRef idx="0"/>
          <a:fontRef idx="minor"/>
        </p:style>
      </p:sp>
      <p:sp>
        <p:nvSpPr>
          <p:cNvPr id="677" name="CustomShape 13"/>
          <p:cNvSpPr/>
          <p:nvPr/>
        </p:nvSpPr>
        <p:spPr>
          <a:xfrm>
            <a:off x="1447920" y="2895480"/>
            <a:ext cx="13586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Firm surplus</a:t>
            </a:r>
            <a:endParaRPr b="0" lang="en-US" sz="1800" spc="-1" strike="noStrike">
              <a:latin typeface="Arial"/>
            </a:endParaRPr>
          </a:p>
        </p:txBody>
      </p:sp>
      <p:sp>
        <p:nvSpPr>
          <p:cNvPr id="678" name="CustomShape 14"/>
          <p:cNvSpPr/>
          <p:nvPr/>
        </p:nvSpPr>
        <p:spPr>
          <a:xfrm>
            <a:off x="1571760" y="3773160"/>
            <a:ext cx="147600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Worker Surplus</a:t>
            </a:r>
            <a:endParaRPr b="0" lang="en-US" sz="1800" spc="-1" strike="noStrike">
              <a:latin typeface="Arial"/>
            </a:endParaRPr>
          </a:p>
        </p:txBody>
      </p:sp>
      <p:sp>
        <p:nvSpPr>
          <p:cNvPr id="679" name="CustomShape 15"/>
          <p:cNvSpPr/>
          <p:nvPr/>
        </p:nvSpPr>
        <p:spPr>
          <a:xfrm>
            <a:off x="422280" y="2743200"/>
            <a:ext cx="1634760" cy="75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Wages</a:t>
            </a:r>
            <a:endParaRPr b="0" lang="en-US" sz="1800" spc="-1" strike="noStrike">
              <a:latin typeface="Arial"/>
            </a:endParaRPr>
          </a:p>
          <a:p>
            <a:pPr>
              <a:lnSpc>
                <a:spcPct val="100000"/>
              </a:lnSpc>
              <a:spcBef>
                <a:spcPts val="901"/>
              </a:spcBef>
            </a:pPr>
            <a:r>
              <a:rPr b="0" lang="en-US" sz="1800" spc="-1" strike="noStrike">
                <a:solidFill>
                  <a:srgbClr val="000000"/>
                </a:solidFill>
                <a:latin typeface="Calibri"/>
              </a:rPr>
              <a:t>in $</a:t>
            </a:r>
            <a:endParaRPr b="0" lang="en-US" sz="1800" spc="-1" strike="noStrike">
              <a:latin typeface="Arial"/>
            </a:endParaRPr>
          </a:p>
        </p:txBody>
      </p:sp>
      <p:sp>
        <p:nvSpPr>
          <p:cNvPr id="680" name="CustomShape 16"/>
          <p:cNvSpPr/>
          <p:nvPr/>
        </p:nvSpPr>
        <p:spPr>
          <a:xfrm>
            <a:off x="6342120" y="5294160"/>
            <a:ext cx="18936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Labor</a:t>
            </a:r>
            <a:endParaRPr b="0" lang="en-US" sz="1800" spc="-1" strike="noStrike">
              <a:latin typeface="Arial"/>
            </a:endParaRPr>
          </a:p>
        </p:txBody>
      </p:sp>
      <p:sp>
        <p:nvSpPr>
          <p:cNvPr id="681" name="CustomShape 17"/>
          <p:cNvSpPr/>
          <p:nvPr/>
        </p:nvSpPr>
        <p:spPr>
          <a:xfrm>
            <a:off x="6248520" y="2438280"/>
            <a:ext cx="20570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Supply (by workers) </a:t>
            </a:r>
            <a:endParaRPr b="0" lang="en-US" sz="1800" spc="-1" strike="noStrike">
              <a:latin typeface="Arial"/>
            </a:endParaRPr>
          </a:p>
        </p:txBody>
      </p:sp>
      <p:sp>
        <p:nvSpPr>
          <p:cNvPr id="682" name="CustomShape 18"/>
          <p:cNvSpPr/>
          <p:nvPr/>
        </p:nvSpPr>
        <p:spPr>
          <a:xfrm>
            <a:off x="5184720" y="4842000"/>
            <a:ext cx="205380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Demand (by firms) </a:t>
            </a:r>
            <a:endParaRPr b="0" lang="en-US" sz="1800" spc="-1" strike="noStrike">
              <a:latin typeface="Arial"/>
            </a:endParaRPr>
          </a:p>
        </p:txBody>
      </p:sp>
      <p:sp>
        <p:nvSpPr>
          <p:cNvPr id="683" name="CustomShape 19"/>
          <p:cNvSpPr/>
          <p:nvPr/>
        </p:nvSpPr>
        <p:spPr>
          <a:xfrm>
            <a:off x="3489480" y="3605040"/>
            <a:ext cx="8218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E</a:t>
            </a:r>
            <a:endParaRPr b="0" lang="en-US" sz="1800" spc="-1" strike="noStrike">
              <a:latin typeface="Arial"/>
            </a:endParaRPr>
          </a:p>
        </p:txBody>
      </p:sp>
      <p:sp>
        <p:nvSpPr>
          <p:cNvPr id="684" name="CustomShape 20"/>
          <p:cNvSpPr/>
          <p:nvPr/>
        </p:nvSpPr>
        <p:spPr>
          <a:xfrm>
            <a:off x="960480" y="3909960"/>
            <a:ext cx="599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3</a:t>
            </a:r>
            <a:endParaRPr b="0" lang="en-US" sz="1800" spc="-1" strike="noStrike">
              <a:latin typeface="Arial"/>
            </a:endParaRPr>
          </a:p>
        </p:txBody>
      </p:sp>
      <p:sp>
        <p:nvSpPr>
          <p:cNvPr id="685" name="Line 21"/>
          <p:cNvSpPr/>
          <p:nvPr/>
        </p:nvSpPr>
        <p:spPr>
          <a:xfrm>
            <a:off x="3624120" y="4170240"/>
            <a:ext cx="0" cy="1711440"/>
          </a:xfrm>
          <a:prstGeom prst="line">
            <a:avLst/>
          </a:prstGeom>
          <a:ln w="9360">
            <a:solidFill>
              <a:schemeClr val="tx1"/>
            </a:solidFill>
            <a:prstDash val="dash"/>
            <a:round/>
          </a:ln>
        </p:spPr>
        <p:style>
          <a:lnRef idx="0"/>
          <a:fillRef idx="0"/>
          <a:effectRef idx="0"/>
          <a:fontRef idx="minor"/>
        </p:style>
      </p:sp>
      <p:sp>
        <p:nvSpPr>
          <p:cNvPr id="686" name="CustomShape 22"/>
          <p:cNvSpPr/>
          <p:nvPr/>
        </p:nvSpPr>
        <p:spPr>
          <a:xfrm>
            <a:off x="3376440" y="5921280"/>
            <a:ext cx="13586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10,000</a:t>
            </a:r>
            <a:endParaRPr b="0" lang="en-US" sz="1800" spc="-1" strike="noStrike">
              <a:latin typeface="Arial"/>
            </a:endParaRPr>
          </a:p>
        </p:txBody>
      </p:sp>
      <p:sp>
        <p:nvSpPr>
          <p:cNvPr id="687" name="CustomShape 23"/>
          <p:cNvSpPr/>
          <p:nvPr/>
        </p:nvSpPr>
        <p:spPr>
          <a:xfrm>
            <a:off x="1541520" y="2666880"/>
            <a:ext cx="1277640" cy="823680"/>
          </a:xfrm>
          <a:prstGeom prst="rtTriangle">
            <a:avLst/>
          </a:prstGeom>
          <a:solidFill>
            <a:srgbClr val="ff99cc">
              <a:alpha val="19000"/>
            </a:srgbClr>
          </a:solidFill>
          <a:ln w="9360">
            <a:noFill/>
          </a:ln>
        </p:spPr>
        <p:style>
          <a:lnRef idx="0"/>
          <a:fillRef idx="0"/>
          <a:effectRef idx="0"/>
          <a:fontRef idx="minor"/>
        </p:style>
      </p:sp>
      <p:sp>
        <p:nvSpPr>
          <p:cNvPr id="688" name="Line 24"/>
          <p:cNvSpPr/>
          <p:nvPr/>
        </p:nvSpPr>
        <p:spPr>
          <a:xfrm flipH="1" flipV="1">
            <a:off x="1522080" y="4101840"/>
            <a:ext cx="2089440" cy="12960"/>
          </a:xfrm>
          <a:prstGeom prst="line">
            <a:avLst/>
          </a:prstGeom>
          <a:ln w="9360">
            <a:solidFill>
              <a:schemeClr val="tx1"/>
            </a:solidFill>
            <a:prstDash val="dash"/>
            <a:round/>
          </a:ln>
        </p:spPr>
        <p:style>
          <a:lnRef idx="0"/>
          <a:fillRef idx="0"/>
          <a:effectRef idx="0"/>
          <a:fontRef idx="minor"/>
        </p:style>
      </p:sp>
      <p:sp>
        <p:nvSpPr>
          <p:cNvPr id="689" name="CustomShape 25"/>
          <p:cNvSpPr/>
          <p:nvPr/>
        </p:nvSpPr>
        <p:spPr>
          <a:xfrm>
            <a:off x="855720" y="4402080"/>
            <a:ext cx="5742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2.5</a:t>
            </a:r>
            <a:endParaRPr b="0" lang="en-US" sz="1800" spc="-1" strike="noStrike">
              <a:latin typeface="Arial"/>
            </a:endParaRPr>
          </a:p>
        </p:txBody>
      </p:sp>
      <p:sp>
        <p:nvSpPr>
          <p:cNvPr id="690" name="Line 26"/>
          <p:cNvSpPr/>
          <p:nvPr/>
        </p:nvSpPr>
        <p:spPr>
          <a:xfrm>
            <a:off x="2814480" y="4636800"/>
            <a:ext cx="0" cy="1266840"/>
          </a:xfrm>
          <a:prstGeom prst="line">
            <a:avLst/>
          </a:prstGeom>
          <a:ln w="9360">
            <a:solidFill>
              <a:schemeClr val="tx1"/>
            </a:solidFill>
            <a:prstDash val="dash"/>
            <a:round/>
          </a:ln>
        </p:spPr>
        <p:style>
          <a:lnRef idx="0"/>
          <a:fillRef idx="0"/>
          <a:effectRef idx="0"/>
          <a:fontRef idx="minor"/>
        </p:style>
      </p:sp>
      <p:sp>
        <p:nvSpPr>
          <p:cNvPr id="691" name="CustomShape 27"/>
          <p:cNvSpPr/>
          <p:nvPr/>
        </p:nvSpPr>
        <p:spPr>
          <a:xfrm>
            <a:off x="6019920" y="3200400"/>
            <a:ext cx="195696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Minimum price (floor)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eada">
            <a:alpha val="38000"/>
          </a:srgbClr>
        </a:solidFill>
      </p:bgPr>
    </p:bg>
    <p:spTree>
      <p:nvGrpSpPr>
        <p:cNvPr id="1" name=""/>
        <p:cNvGrpSpPr/>
        <p:nvPr/>
      </p:nvGrpSpPr>
      <p:grpSpPr>
        <a:xfrm>
          <a:off x="0" y="0"/>
          <a:ext cx="0" cy="0"/>
          <a:chOff x="0" y="0"/>
          <a:chExt cx="0" cy="0"/>
        </a:xfrm>
      </p:grpSpPr>
      <p:sp>
        <p:nvSpPr>
          <p:cNvPr id="69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Market Failure: Externalities</a:t>
            </a:r>
            <a:endParaRPr b="0" lang="en-US" sz="4400" spc="-1" strike="noStrike">
              <a:solidFill>
                <a:srgbClr val="000000"/>
              </a:solidFill>
              <a:latin typeface="Calibri"/>
            </a:endParaRPr>
          </a:p>
        </p:txBody>
      </p:sp>
      <p:sp>
        <p:nvSpPr>
          <p:cNvPr id="693" name="TextShape 2"/>
          <p:cNvSpPr txBox="1"/>
          <p:nvPr/>
        </p:nvSpPr>
        <p:spPr>
          <a:xfrm>
            <a:off x="457200" y="1600200"/>
            <a:ext cx="8229240" cy="4525560"/>
          </a:xfrm>
          <a:prstGeom prst="rect">
            <a:avLst/>
          </a:prstGeom>
          <a:noFill/>
          <a:ln>
            <a:noFill/>
          </a:ln>
        </p:spPr>
        <p:txBody>
          <a:bodyPr>
            <a:noAutofit/>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When there are spillovers (externalities) present, </a:t>
            </a:r>
            <a:r>
              <a:rPr b="1" lang="en-US" sz="3200" spc="-1" strike="noStrike">
                <a:solidFill>
                  <a:srgbClr val="000000"/>
                </a:solidFill>
                <a:latin typeface="Calibri"/>
              </a:rPr>
              <a:t>government intervention </a:t>
            </a:r>
            <a:r>
              <a:rPr b="0" lang="en-US" sz="3200" spc="-1" strike="noStrike">
                <a:solidFill>
                  <a:srgbClr val="000000"/>
                </a:solidFill>
                <a:latin typeface="Calibri"/>
              </a:rPr>
              <a:t>may be beneficial.</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Remember: Externalities arise when for some goods, the cost or benefit of the good is not confined to the person or organization that decides how much of the good to produce or consume. </a:t>
            </a:r>
            <a:endParaRPr b="0" lang="en-US" sz="32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E.g. pollution is a negative externality.</a:t>
            </a:r>
            <a:endParaRPr b="0" lang="en-US" sz="2800" spc="-1" strike="noStrike">
              <a:solidFill>
                <a:srgbClr val="000000"/>
              </a:solidFill>
              <a:latin typeface="Calibri"/>
            </a:endParaRPr>
          </a:p>
          <a:p>
            <a:pPr>
              <a:lnSpc>
                <a:spcPct val="90000"/>
              </a:lnSpc>
              <a:spcBef>
                <a:spcPts val="64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694" name="TextShape 3"/>
          <p:cNvSpPr txBox="1"/>
          <p:nvPr/>
        </p:nvSpPr>
        <p:spPr>
          <a:xfrm>
            <a:off x="457200" y="6356520"/>
            <a:ext cx="2133360" cy="364680"/>
          </a:xfrm>
          <a:prstGeom prst="rect">
            <a:avLst/>
          </a:prstGeom>
          <a:noFill/>
          <a:ln>
            <a:noFill/>
          </a:ln>
        </p:spPr>
        <p:txBody>
          <a:bodyPr anchor="ctr">
            <a:noAutofit/>
          </a:bodyPr>
          <a:p>
            <a:pPr>
              <a:lnSpc>
                <a:spcPct val="100000"/>
              </a:lnSpc>
            </a:pPr>
            <a:fld id="{7CDED857-7559-4305-B695-A7380970F71A}" type="datetime1">
              <a:rPr b="0" lang="en-US" sz="1200" spc="-1" strike="noStrike">
                <a:solidFill>
                  <a:srgbClr val="8b8b8b"/>
                </a:solidFill>
                <a:latin typeface="Calibri"/>
              </a:rPr>
              <a:t>08/24/2020</a:t>
            </a:fld>
            <a:endParaRPr b="0" lang="en-US" sz="1200" spc="-1" strike="noStrike">
              <a:latin typeface="Times New Roman"/>
            </a:endParaRPr>
          </a:p>
        </p:txBody>
      </p:sp>
      <p:sp>
        <p:nvSpPr>
          <p:cNvPr id="69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69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8CB07D6F-0513-4AA8-91D2-45DFD20B7AFF}" type="slidenum">
              <a:rPr b="0" lang="en-US" sz="1200" spc="-1" strike="noStrike">
                <a:solidFill>
                  <a:srgbClr val="8b8b8b"/>
                </a:solidFill>
                <a:latin typeface="Calibri"/>
              </a:rPr>
              <a:t>46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The Price Elasticity of Demand</a:t>
            </a:r>
            <a:endParaRPr b="0" lang="en-US" sz="4400" spc="-1" strike="noStrike">
              <a:solidFill>
                <a:srgbClr val="000000"/>
              </a:solidFill>
              <a:latin typeface="Calibri"/>
            </a:endParaRPr>
          </a:p>
        </p:txBody>
      </p:sp>
      <p:sp>
        <p:nvSpPr>
          <p:cNvPr id="698" name="TextShape 2"/>
          <p:cNvSpPr txBox="1"/>
          <p:nvPr/>
        </p:nvSpPr>
        <p:spPr>
          <a:xfrm>
            <a:off x="457200" y="1600200"/>
            <a:ext cx="8229240" cy="4525560"/>
          </a:xfrm>
          <a:prstGeom prst="rect">
            <a:avLst/>
          </a:prstGeom>
          <a:noFill/>
          <a:ln>
            <a:noFill/>
          </a:ln>
        </p:spPr>
        <p:txBody>
          <a:bodyPr>
            <a:normAutofit fontScale="73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price of a good decreases, consumers buy more of it. But by how much?</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US" sz="3200" spc="-1" strike="noStrike">
                <a:solidFill>
                  <a:srgbClr val="000000"/>
                </a:solidFill>
                <a:latin typeface="Calibri"/>
              </a:rPr>
              <a:t>or</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E</a:t>
            </a:r>
            <a:r>
              <a:rPr b="0" lang="en-US" sz="3200" spc="-1" strike="noStrike" baseline="-25000">
                <a:solidFill>
                  <a:srgbClr val="000000"/>
                </a:solidFill>
                <a:latin typeface="Calibri"/>
              </a:rPr>
              <a:t>p</a:t>
            </a:r>
            <a:r>
              <a:rPr b="0" lang="en-US" sz="3200" spc="-1" strike="noStrike">
                <a:solidFill>
                  <a:srgbClr val="000000"/>
                </a:solidFill>
                <a:latin typeface="Calibri"/>
              </a:rPr>
              <a:t>=%</a:t>
            </a:r>
            <a:r>
              <a:rPr b="0" lang="en-US" sz="3200" spc="-1" strike="noStrike">
                <a:solidFill>
                  <a:srgbClr val="000000"/>
                </a:solidFill>
                <a:latin typeface="Symbol"/>
              </a:rPr>
              <a:t></a:t>
            </a:r>
            <a:r>
              <a:rPr b="0" lang="en-US" sz="3200" spc="-1" strike="noStrike">
                <a:solidFill>
                  <a:srgbClr val="000000"/>
                </a:solidFill>
                <a:latin typeface="Calibri"/>
              </a:rPr>
              <a:t>q / %</a:t>
            </a:r>
            <a:r>
              <a:rPr b="0" lang="en-US" sz="3200" spc="-1" strike="noStrike">
                <a:solidFill>
                  <a:srgbClr val="000000"/>
                </a:solidFill>
                <a:latin typeface="Symbol"/>
              </a:rPr>
              <a:t></a:t>
            </a:r>
            <a:r>
              <a:rPr b="0" lang="en-US" sz="3200" spc="-1" strike="noStrike">
                <a:solidFill>
                  <a:srgbClr val="000000"/>
                </a:solidFill>
                <a:latin typeface="Calibri"/>
              </a:rPr>
              <a:t>p</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Drop the signs! Why?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Hint: remember law of demand!</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699"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00"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99DA1A51-E0AE-47FE-A457-9AE69E62566E}" type="slidenum">
              <a:rPr b="0" lang="en-US" sz="1200" spc="-1" strike="noStrike">
                <a:solidFill>
                  <a:srgbClr val="8b8b8b"/>
                </a:solidFill>
                <a:latin typeface="Calibri"/>
              </a:rPr>
              <a:t>47</a:t>
            </a:fld>
            <a:endParaRPr b="0" lang="en-US" sz="1200" spc="-1" strike="noStrike">
              <a:latin typeface="Times New Roman"/>
            </a:endParaRPr>
          </a:p>
        </p:txBody>
      </p:sp>
      <p:pic>
        <p:nvPicPr>
          <p:cNvPr id="701" name="Picture 6" descr="price_elasticity_formula"/>
          <p:cNvPicPr/>
          <p:nvPr/>
        </p:nvPicPr>
        <p:blipFill>
          <a:blip r:embed="rId1">
            <a:alphaModFix amt="50000"/>
          </a:blip>
          <a:stretch/>
        </p:blipFill>
        <p:spPr>
          <a:xfrm>
            <a:off x="1758960" y="2666880"/>
            <a:ext cx="5403600" cy="1010880"/>
          </a:xfrm>
          <a:prstGeom prst="rect">
            <a:avLst/>
          </a:prstGeom>
          <a:ln>
            <a:noFill/>
          </a:ln>
        </p:spPr>
      </p:pic>
      <p:sp>
        <p:nvSpPr>
          <p:cNvPr id="702" name="TextShape 5"/>
          <p:cNvSpPr txBox="1"/>
          <p:nvPr/>
        </p:nvSpPr>
        <p:spPr>
          <a:xfrm>
            <a:off x="457200" y="6356520"/>
            <a:ext cx="2133360" cy="364680"/>
          </a:xfrm>
          <a:prstGeom prst="rect">
            <a:avLst/>
          </a:prstGeom>
          <a:noFill/>
          <a:ln>
            <a:noFill/>
          </a:ln>
        </p:spPr>
        <p:txBody>
          <a:bodyPr anchor="ctr">
            <a:noAutofit/>
          </a:bodyPr>
          <a:p>
            <a:pPr>
              <a:lnSpc>
                <a:spcPct val="100000"/>
              </a:lnSpc>
            </a:pPr>
            <a:fld id="{4A421CE6-EFA5-4CD1-9F70-7DD1E2E59F0F}" type="datetime1">
              <a:rPr b="0" lang="en-US" sz="1200" spc="-1" strike="noStrike">
                <a:solidFill>
                  <a:srgbClr val="8b8b8b"/>
                </a:solidFill>
                <a:latin typeface="Calibri"/>
              </a:rPr>
              <a:t>08/24/2020</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0"/>
                      </p:stCondLst>
                      <p:childTnLst>
                        <p:par>
                          <p:cTn id="132" fill="hold">
                            <p:stCondLst>
                              <p:cond delay="0"/>
                            </p:stCondLst>
                            <p:childTnLst>
                              <p:par>
                                <p:cTn id="133" nodeType="afterEffect" fill="hold" presetClass="entr" presetID="23" presetSubtype="16">
                                  <p:stCondLst>
                                    <p:cond delay="0"/>
                                  </p:stCondLst>
                                  <p:childTnLst>
                                    <p:set>
                                      <p:cBhvr>
                                        <p:cTn id="134" dur="1" fill="hold">
                                          <p:stCondLst>
                                            <p:cond delay="0"/>
                                          </p:stCondLst>
                                        </p:cTn>
                                        <p:tgtEl>
                                          <p:spTgt spid="701"/>
                                        </p:tgtEl>
                                        <p:attrNameLst>
                                          <p:attrName>style.visibility</p:attrName>
                                        </p:attrNameLst>
                                      </p:cBhvr>
                                      <p:to>
                                        <p:strVal val="visible"/>
                                      </p:to>
                                    </p:set>
                                    <p:anim calcmode="lin" valueType="num">
                                      <p:cBhvr additive="repl">
                                        <p:cTn id="135" dur="500" fill="hold"/>
                                        <p:tgtEl>
                                          <p:spTgt spid="701"/>
                                        </p:tgtEl>
                                        <p:attrNameLst>
                                          <p:attrName>ppt_w</p:attrName>
                                        </p:attrNameLst>
                                      </p:cBhvr>
                                      <p:tavLst>
                                        <p:tav tm="0">
                                          <p:val>
                                            <p:fltVal val="0"/>
                                          </p:val>
                                        </p:tav>
                                        <p:tav tm="100000">
                                          <p:val>
                                            <p:strVal val="#ppt_w"/>
                                          </p:val>
                                        </p:tav>
                                      </p:tavLst>
                                    </p:anim>
                                    <p:anim calcmode="lin" valueType="num">
                                      <p:cBhvr additive="repl">
                                        <p:cTn id="136" dur="500" fill="hold"/>
                                        <p:tgtEl>
                                          <p:spTgt spid="7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Price Elasticity: Example </a:t>
            </a:r>
            <a:endParaRPr b="0" lang="en-US" sz="4400" spc="-1" strike="noStrike">
              <a:solidFill>
                <a:srgbClr val="000000"/>
              </a:solidFill>
              <a:latin typeface="Calibri"/>
            </a:endParaRPr>
          </a:p>
        </p:txBody>
      </p:sp>
      <p:sp>
        <p:nvSpPr>
          <p:cNvPr id="70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tabLst>
                <a:tab algn="l" pos="0"/>
              </a:tabLst>
            </a:pPr>
            <a:r>
              <a:rPr b="0" lang="en-US" sz="3200" spc="-1" strike="noStrike">
                <a:solidFill>
                  <a:srgbClr val="000000"/>
                </a:solidFill>
                <a:latin typeface="Calibri"/>
              </a:rPr>
              <a:t>E</a:t>
            </a:r>
            <a:r>
              <a:rPr b="0" lang="en-US" sz="3200" spc="-1" strike="noStrike" baseline="-25000">
                <a:solidFill>
                  <a:srgbClr val="000000"/>
                </a:solidFill>
                <a:latin typeface="Calibri"/>
              </a:rPr>
              <a:t>p</a:t>
            </a:r>
            <a:r>
              <a:rPr b="0" lang="en-US" sz="3200" spc="-1" strike="noStrike" baseline="-25000">
                <a:solidFill>
                  <a:srgbClr val="000000"/>
                </a:solidFill>
                <a:latin typeface="Calibri"/>
              </a:rPr>
              <a:t>	</a:t>
            </a:r>
            <a:r>
              <a:rPr b="0" lang="en-US" sz="3200" spc="-1" strike="noStrike" baseline="-25000">
                <a:solidFill>
                  <a:srgbClr val="000000"/>
                </a:solidFill>
                <a:latin typeface="Calibri"/>
              </a:rPr>
              <a:t>	</a:t>
            </a:r>
            <a:r>
              <a:rPr b="0" lang="en-US" sz="3200" spc="-1" strike="noStrike">
                <a:solidFill>
                  <a:srgbClr val="000000"/>
                </a:solidFill>
                <a:latin typeface="Calibri"/>
              </a:rPr>
              <a:t>= [(85-100)/100] / [(2.20-2.00)/2.00]</a:t>
            </a:r>
            <a:endParaRPr b="0" lang="en-US" sz="3200" spc="-1" strike="noStrike">
              <a:solidFill>
                <a:srgbClr val="000000"/>
              </a:solidFill>
              <a:latin typeface="Calibri"/>
            </a:endParaRPr>
          </a:p>
          <a:p>
            <a:pPr marL="743040" indent="-285480">
              <a:lnSpc>
                <a:spcPct val="100000"/>
              </a:lnSpc>
              <a:spcBef>
                <a:spcPts val="56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-15% / 10% = -1.5</a:t>
            </a:r>
            <a:endParaRPr b="0" lang="en-US" sz="2800" spc="-1" strike="noStrike">
              <a:solidFill>
                <a:srgbClr val="000000"/>
              </a:solidFill>
              <a:latin typeface="Calibri"/>
            </a:endParaRPr>
          </a:p>
          <a:p>
            <a:pPr>
              <a:lnSpc>
                <a:spcPct val="100000"/>
              </a:lnSpc>
              <a:spcBef>
                <a:spcPts val="641"/>
              </a:spcBef>
              <a:tabLst>
                <a:tab algn="l" pos="0"/>
              </a:tabLst>
            </a:pPr>
            <a:endParaRPr b="0" lang="en-US" sz="2800" spc="-1" strike="noStrike">
              <a:solidFill>
                <a:srgbClr val="000000"/>
              </a:solidFill>
              <a:latin typeface="Calibri"/>
            </a:endParaRPr>
          </a:p>
        </p:txBody>
      </p:sp>
      <p:sp>
        <p:nvSpPr>
          <p:cNvPr id="705" name="TextShape 3"/>
          <p:cNvSpPr txBox="1"/>
          <p:nvPr/>
        </p:nvSpPr>
        <p:spPr>
          <a:xfrm>
            <a:off x="457200" y="6356520"/>
            <a:ext cx="2133360" cy="364680"/>
          </a:xfrm>
          <a:prstGeom prst="rect">
            <a:avLst/>
          </a:prstGeom>
          <a:noFill/>
          <a:ln>
            <a:noFill/>
          </a:ln>
        </p:spPr>
        <p:txBody>
          <a:bodyPr anchor="ctr">
            <a:noAutofit/>
          </a:bodyPr>
          <a:p>
            <a:pPr>
              <a:lnSpc>
                <a:spcPct val="100000"/>
              </a:lnSpc>
            </a:pPr>
            <a:fld id="{4DFBAC41-721A-4675-97DF-A0F6942B6951}" type="datetime1">
              <a:rPr b="0" lang="en-US" sz="1200" spc="-1" strike="noStrike">
                <a:solidFill>
                  <a:srgbClr val="8b8b8b"/>
                </a:solidFill>
                <a:latin typeface="Calibri"/>
              </a:rPr>
              <a:t>08/24/2020</a:t>
            </a:fld>
            <a:endParaRPr b="0" lang="en-US" sz="1200" spc="-1" strike="noStrike">
              <a:latin typeface="Times New Roman"/>
            </a:endParaRPr>
          </a:p>
        </p:txBody>
      </p:sp>
      <p:sp>
        <p:nvSpPr>
          <p:cNvPr id="70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0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06B9AEEF-63D6-4925-9C5E-9AE03EBFBA1D}" type="slidenum">
              <a:rPr b="0" lang="en-US" sz="1200" spc="-1" strike="noStrike">
                <a:solidFill>
                  <a:srgbClr val="8b8b8b"/>
                </a:solidFill>
                <a:latin typeface="Calibri"/>
              </a:rPr>
              <a:t>47</a:t>
            </a:fld>
            <a:endParaRPr b="0" lang="en-US" sz="1200" spc="-1" strike="noStrike">
              <a:latin typeface="Times New Roman"/>
            </a:endParaRPr>
          </a:p>
        </p:txBody>
      </p:sp>
      <p:sp>
        <p:nvSpPr>
          <p:cNvPr id="708" name="Line 6"/>
          <p:cNvSpPr/>
          <p:nvPr/>
        </p:nvSpPr>
        <p:spPr>
          <a:xfrm flipV="1">
            <a:off x="2590560" y="2833560"/>
            <a:ext cx="0" cy="2590920"/>
          </a:xfrm>
          <a:prstGeom prst="line">
            <a:avLst/>
          </a:prstGeom>
          <a:ln w="9360">
            <a:solidFill>
              <a:schemeClr val="tx1"/>
            </a:solidFill>
            <a:round/>
            <a:tailEnd len="med" type="triangle" w="med"/>
          </a:ln>
        </p:spPr>
        <p:style>
          <a:lnRef idx="0"/>
          <a:fillRef idx="0"/>
          <a:effectRef idx="0"/>
          <a:fontRef idx="minor"/>
        </p:style>
      </p:sp>
      <p:sp>
        <p:nvSpPr>
          <p:cNvPr id="709" name="Line 7"/>
          <p:cNvSpPr/>
          <p:nvPr/>
        </p:nvSpPr>
        <p:spPr>
          <a:xfrm>
            <a:off x="2590560" y="5424480"/>
            <a:ext cx="3657600" cy="0"/>
          </a:xfrm>
          <a:prstGeom prst="line">
            <a:avLst/>
          </a:prstGeom>
          <a:ln w="9360">
            <a:solidFill>
              <a:schemeClr val="tx1"/>
            </a:solidFill>
            <a:round/>
            <a:tailEnd len="med" type="triangle" w="med"/>
          </a:ln>
        </p:spPr>
        <p:style>
          <a:lnRef idx="0"/>
          <a:fillRef idx="0"/>
          <a:effectRef idx="0"/>
          <a:fontRef idx="minor"/>
        </p:style>
      </p:sp>
      <p:sp>
        <p:nvSpPr>
          <p:cNvPr id="710" name="Line 8"/>
          <p:cNvSpPr/>
          <p:nvPr/>
        </p:nvSpPr>
        <p:spPr>
          <a:xfrm>
            <a:off x="2895480" y="3138480"/>
            <a:ext cx="2895480" cy="1752480"/>
          </a:xfrm>
          <a:prstGeom prst="line">
            <a:avLst/>
          </a:prstGeom>
          <a:ln w="28440">
            <a:solidFill>
              <a:srgbClr val="993300"/>
            </a:solidFill>
            <a:round/>
          </a:ln>
        </p:spPr>
        <p:style>
          <a:lnRef idx="0"/>
          <a:fillRef idx="0"/>
          <a:effectRef idx="0"/>
          <a:fontRef idx="minor"/>
        </p:style>
      </p:sp>
      <p:sp>
        <p:nvSpPr>
          <p:cNvPr id="711" name="Line 9"/>
          <p:cNvSpPr/>
          <p:nvPr/>
        </p:nvSpPr>
        <p:spPr>
          <a:xfrm>
            <a:off x="2590560" y="3595680"/>
            <a:ext cx="990720" cy="0"/>
          </a:xfrm>
          <a:prstGeom prst="line">
            <a:avLst/>
          </a:prstGeom>
          <a:ln w="9360">
            <a:solidFill>
              <a:schemeClr val="tx1"/>
            </a:solidFill>
            <a:prstDash val="dash"/>
            <a:round/>
          </a:ln>
        </p:spPr>
        <p:style>
          <a:lnRef idx="0"/>
          <a:fillRef idx="0"/>
          <a:effectRef idx="0"/>
          <a:fontRef idx="minor"/>
        </p:style>
      </p:sp>
      <p:sp>
        <p:nvSpPr>
          <p:cNvPr id="712" name="Line 10"/>
          <p:cNvSpPr/>
          <p:nvPr/>
        </p:nvSpPr>
        <p:spPr>
          <a:xfrm>
            <a:off x="3581280" y="3595680"/>
            <a:ext cx="0" cy="1828800"/>
          </a:xfrm>
          <a:prstGeom prst="line">
            <a:avLst/>
          </a:prstGeom>
          <a:ln w="9360">
            <a:solidFill>
              <a:schemeClr val="tx1"/>
            </a:solidFill>
            <a:prstDash val="dash"/>
            <a:round/>
          </a:ln>
        </p:spPr>
        <p:style>
          <a:lnRef idx="0"/>
          <a:fillRef idx="0"/>
          <a:effectRef idx="0"/>
          <a:fontRef idx="minor"/>
        </p:style>
      </p:sp>
      <p:sp>
        <p:nvSpPr>
          <p:cNvPr id="713" name="Line 11"/>
          <p:cNvSpPr/>
          <p:nvPr/>
        </p:nvSpPr>
        <p:spPr>
          <a:xfrm>
            <a:off x="2590560" y="4128840"/>
            <a:ext cx="1905120" cy="0"/>
          </a:xfrm>
          <a:prstGeom prst="line">
            <a:avLst/>
          </a:prstGeom>
          <a:ln w="9360">
            <a:solidFill>
              <a:schemeClr val="tx1"/>
            </a:solidFill>
            <a:prstDash val="dash"/>
            <a:round/>
          </a:ln>
        </p:spPr>
        <p:style>
          <a:lnRef idx="0"/>
          <a:fillRef idx="0"/>
          <a:effectRef idx="0"/>
          <a:fontRef idx="minor"/>
        </p:style>
      </p:sp>
      <p:sp>
        <p:nvSpPr>
          <p:cNvPr id="714" name="Line 12"/>
          <p:cNvSpPr/>
          <p:nvPr/>
        </p:nvSpPr>
        <p:spPr>
          <a:xfrm>
            <a:off x="4495680" y="4128840"/>
            <a:ext cx="0" cy="1295640"/>
          </a:xfrm>
          <a:prstGeom prst="line">
            <a:avLst/>
          </a:prstGeom>
          <a:ln w="9360">
            <a:solidFill>
              <a:schemeClr val="tx1"/>
            </a:solidFill>
            <a:prstDash val="dash"/>
            <a:round/>
          </a:ln>
        </p:spPr>
        <p:style>
          <a:lnRef idx="0"/>
          <a:fillRef idx="0"/>
          <a:effectRef idx="0"/>
          <a:fontRef idx="minor"/>
        </p:style>
      </p:sp>
      <p:sp>
        <p:nvSpPr>
          <p:cNvPr id="715" name="CustomShape 13"/>
          <p:cNvSpPr/>
          <p:nvPr/>
        </p:nvSpPr>
        <p:spPr>
          <a:xfrm>
            <a:off x="1981080" y="344340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2.20</a:t>
            </a:r>
            <a:endParaRPr b="0" lang="en-US" sz="1800" spc="-1" strike="noStrike">
              <a:latin typeface="Arial"/>
            </a:endParaRPr>
          </a:p>
        </p:txBody>
      </p:sp>
      <p:sp>
        <p:nvSpPr>
          <p:cNvPr id="716" name="CustomShape 14"/>
          <p:cNvSpPr/>
          <p:nvPr/>
        </p:nvSpPr>
        <p:spPr>
          <a:xfrm>
            <a:off x="1981080" y="397656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2.00</a:t>
            </a:r>
            <a:endParaRPr b="0" lang="en-US" sz="1800" spc="-1" strike="noStrike">
              <a:latin typeface="Arial"/>
            </a:endParaRPr>
          </a:p>
        </p:txBody>
      </p:sp>
      <p:sp>
        <p:nvSpPr>
          <p:cNvPr id="717" name="CustomShape 15"/>
          <p:cNvSpPr/>
          <p:nvPr/>
        </p:nvSpPr>
        <p:spPr>
          <a:xfrm>
            <a:off x="3352680" y="542448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85</a:t>
            </a:r>
            <a:endParaRPr b="0" lang="en-US" sz="1800" spc="-1" strike="noStrike">
              <a:latin typeface="Arial"/>
            </a:endParaRPr>
          </a:p>
        </p:txBody>
      </p:sp>
      <p:sp>
        <p:nvSpPr>
          <p:cNvPr id="718" name="CustomShape 16"/>
          <p:cNvSpPr/>
          <p:nvPr/>
        </p:nvSpPr>
        <p:spPr>
          <a:xfrm>
            <a:off x="4419720" y="5424480"/>
            <a:ext cx="609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100</a:t>
            </a:r>
            <a:endParaRPr b="0" lang="en-US" sz="1800" spc="-1" strike="noStrike">
              <a:latin typeface="Arial"/>
            </a:endParaRPr>
          </a:p>
        </p:txBody>
      </p:sp>
      <p:sp>
        <p:nvSpPr>
          <p:cNvPr id="719" name="CustomShape 17"/>
          <p:cNvSpPr/>
          <p:nvPr/>
        </p:nvSpPr>
        <p:spPr>
          <a:xfrm>
            <a:off x="5562720" y="5119560"/>
            <a:ext cx="36572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Millions of gallons of milk/year</a:t>
            </a:r>
            <a:endParaRPr b="0" lang="en-US" sz="1800" spc="-1" strike="noStrike">
              <a:latin typeface="Arial"/>
            </a:endParaRPr>
          </a:p>
        </p:txBody>
      </p:sp>
      <p:sp>
        <p:nvSpPr>
          <p:cNvPr id="720" name="CustomShape 18"/>
          <p:cNvSpPr/>
          <p:nvPr/>
        </p:nvSpPr>
        <p:spPr>
          <a:xfrm>
            <a:off x="4495680" y="382428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a:t>
            </a:r>
            <a:endParaRPr b="0" lang="en-US" sz="1800" spc="-1" strike="noStrike">
              <a:latin typeface="Arial"/>
            </a:endParaRPr>
          </a:p>
        </p:txBody>
      </p:sp>
      <p:sp>
        <p:nvSpPr>
          <p:cNvPr id="721" name="CustomShape 19"/>
          <p:cNvSpPr/>
          <p:nvPr/>
        </p:nvSpPr>
        <p:spPr>
          <a:xfrm>
            <a:off x="3657600" y="321480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a:t>
            </a:r>
            <a:endParaRPr b="0" lang="en-US" sz="1800" spc="-1" strike="noStrike">
              <a:latin typeface="Arial"/>
            </a:endParaRPr>
          </a:p>
        </p:txBody>
      </p:sp>
      <p:sp>
        <p:nvSpPr>
          <p:cNvPr id="722" name="CustomShape 20"/>
          <p:cNvSpPr/>
          <p:nvPr/>
        </p:nvSpPr>
        <p:spPr>
          <a:xfrm rot="16200000">
            <a:off x="1057680" y="3529080"/>
            <a:ext cx="1752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of milk in $</a:t>
            </a:r>
            <a:endParaRPr b="0" lang="en-US" sz="1800" spc="-1" strike="noStrike">
              <a:latin typeface="Arial"/>
            </a:endParaRPr>
          </a:p>
        </p:txBody>
      </p:sp>
      <p:sp>
        <p:nvSpPr>
          <p:cNvPr id="723" name="CustomShape 21"/>
          <p:cNvSpPr/>
          <p:nvPr/>
        </p:nvSpPr>
        <p:spPr>
          <a:xfrm>
            <a:off x="4446720" y="2955960"/>
            <a:ext cx="4615920" cy="1461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change= 100*(new-old)/old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But this formula gives two different</a:t>
            </a:r>
            <a:endParaRPr b="0" lang="en-US" sz="1800" spc="-1" strike="noStrike">
              <a:latin typeface="Arial"/>
            </a:endParaRPr>
          </a:p>
          <a:p>
            <a:pPr>
              <a:lnSpc>
                <a:spcPct val="100000"/>
              </a:lnSpc>
            </a:pPr>
            <a:r>
              <a:rPr b="0" lang="en-US" sz="1800" spc="-1" strike="noStrike">
                <a:solidFill>
                  <a:srgbClr val="000000"/>
                </a:solidFill>
                <a:latin typeface="Calibri"/>
              </a:rPr>
              <a:t>values of elasticity, when moving from</a:t>
            </a:r>
            <a:endParaRPr b="0" lang="en-US" sz="1800" spc="-1" strike="noStrike">
              <a:latin typeface="Arial"/>
            </a:endParaRPr>
          </a:p>
          <a:p>
            <a:pPr>
              <a:lnSpc>
                <a:spcPct val="100000"/>
              </a:lnSpc>
            </a:pPr>
            <a:r>
              <a:rPr b="0" lang="en-US" sz="1800" spc="-1" strike="noStrike">
                <a:solidFill>
                  <a:srgbClr val="000000"/>
                </a:solidFill>
                <a:latin typeface="Calibri"/>
              </a:rPr>
              <a:t>a to b and b to 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ARC Price Elasticity</a:t>
            </a:r>
            <a:endParaRPr b="0" lang="en-US" sz="4400" spc="-1" strike="noStrike">
              <a:solidFill>
                <a:srgbClr val="000000"/>
              </a:solidFill>
              <a:latin typeface="Calibri"/>
            </a:endParaRPr>
          </a:p>
        </p:txBody>
      </p:sp>
      <p:sp>
        <p:nvSpPr>
          <p:cNvPr id="725"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Use average instead of base number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E.g. 185/2 instead of 100</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US" sz="3200" spc="-1" strike="noStrike">
                <a:solidFill>
                  <a:srgbClr val="000000"/>
                </a:solidFill>
                <a:latin typeface="Calibri"/>
              </a:rPr>
              <a:t>E</a:t>
            </a:r>
            <a:r>
              <a:rPr b="0" lang="en-US" sz="3200" spc="-1" strike="noStrike" baseline="-25000">
                <a:solidFill>
                  <a:srgbClr val="000000"/>
                </a:solidFill>
                <a:latin typeface="Calibri"/>
              </a:rPr>
              <a:t>p</a:t>
            </a:r>
            <a:r>
              <a:rPr b="0" lang="en-US" sz="3200" spc="-1" strike="noStrike" baseline="-25000">
                <a:solidFill>
                  <a:srgbClr val="000000"/>
                </a:solidFill>
                <a:latin typeface="Calibri"/>
              </a:rPr>
              <a:t>	</a:t>
            </a:r>
            <a:r>
              <a:rPr b="0" lang="en-US" sz="3200" spc="-1" strike="noStrike">
                <a:solidFill>
                  <a:srgbClr val="000000"/>
                </a:solidFill>
                <a:latin typeface="Calibri"/>
              </a:rPr>
              <a:t>= [(85-100)/(185)/2] / [(2.20-2.00)/4.20/2]</a:t>
            </a:r>
            <a:endParaRPr b="0" lang="en-US" sz="3200" spc="-1" strike="noStrike">
              <a:solidFill>
                <a:srgbClr val="000000"/>
              </a:solidFill>
              <a:latin typeface="Calibri"/>
            </a:endParaRPr>
          </a:p>
          <a:p>
            <a:pPr marL="743040" indent="-285480">
              <a:lnSpc>
                <a:spcPct val="100000"/>
              </a:lnSpc>
              <a:spcBef>
                <a:spcPts val="56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-1.6</a:t>
            </a:r>
            <a:endParaRPr b="0" lang="en-US" sz="2800" spc="-1" strike="noStrike">
              <a:solidFill>
                <a:srgbClr val="000000"/>
              </a:solidFill>
              <a:latin typeface="Calibri"/>
            </a:endParaRPr>
          </a:p>
        </p:txBody>
      </p:sp>
      <p:sp>
        <p:nvSpPr>
          <p:cNvPr id="726" name="TextShape 3"/>
          <p:cNvSpPr txBox="1"/>
          <p:nvPr/>
        </p:nvSpPr>
        <p:spPr>
          <a:xfrm>
            <a:off x="457200" y="6356520"/>
            <a:ext cx="2133360" cy="364680"/>
          </a:xfrm>
          <a:prstGeom prst="rect">
            <a:avLst/>
          </a:prstGeom>
          <a:noFill/>
          <a:ln>
            <a:noFill/>
          </a:ln>
        </p:spPr>
        <p:txBody>
          <a:bodyPr anchor="ctr">
            <a:noAutofit/>
          </a:bodyPr>
          <a:p>
            <a:pPr>
              <a:lnSpc>
                <a:spcPct val="100000"/>
              </a:lnSpc>
            </a:pPr>
            <a:fld id="{DD71F447-153C-4330-8258-8C8891670492}" type="datetime1">
              <a:rPr b="0" lang="en-US" sz="1200" spc="-1" strike="noStrike">
                <a:solidFill>
                  <a:srgbClr val="8b8b8b"/>
                </a:solidFill>
                <a:latin typeface="Calibri"/>
              </a:rPr>
              <a:t>08/24/2020</a:t>
            </a:fld>
            <a:endParaRPr b="0" lang="en-US" sz="1200" spc="-1" strike="noStrike">
              <a:latin typeface="Times New Roman"/>
            </a:endParaRPr>
          </a:p>
        </p:txBody>
      </p:sp>
      <p:sp>
        <p:nvSpPr>
          <p:cNvPr id="727"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28"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082CA0B-3083-45CC-9AB5-48A800206E2F}" type="slidenum">
              <a:rPr b="0" lang="en-US" sz="1200" spc="-1" strike="noStrike">
                <a:solidFill>
                  <a:srgbClr val="8b8b8b"/>
                </a:solidFill>
                <a:latin typeface="Calibri"/>
              </a:rPr>
              <a:t>47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990" spc="-1" strike="noStrike">
                <a:solidFill>
                  <a:srgbClr val="000000"/>
                </a:solidFill>
                <a:latin typeface="Arial"/>
              </a:rPr>
              <a:t>Equation of a line</a:t>
            </a:r>
            <a:endParaRPr b="0" lang="en-US" sz="3990" spc="-1" strike="noStrike">
              <a:latin typeface="Arial"/>
            </a:endParaRPr>
          </a:p>
        </p:txBody>
      </p:sp>
      <p:sp>
        <p:nvSpPr>
          <p:cNvPr id="216" name="CustomShape 2"/>
          <p:cNvSpPr/>
          <p:nvPr/>
        </p:nvSpPr>
        <p:spPr>
          <a:xfrm>
            <a:off x="457200" y="1604880"/>
            <a:ext cx="8228160" cy="3976560"/>
          </a:xfrm>
          <a:prstGeom prst="rect">
            <a:avLst/>
          </a:prstGeom>
          <a:noFill/>
          <a:ln>
            <a:noFill/>
          </a:ln>
        </p:spPr>
        <p:style>
          <a:lnRef idx="0"/>
          <a:fillRef idx="0"/>
          <a:effectRef idx="0"/>
          <a:fontRef idx="minor"/>
        </p:style>
        <p:txBody>
          <a:bodyPr lIns="0" rIns="0" tIns="0" bIns="0">
            <a:noAutofit/>
          </a:bodyPr>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y = mx + c , where</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Here, c is the y intercept (x = 0)</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Here, m = slope of the line</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And y and x are dependent and independent variables, respectively</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Slope of a line = change in y/ change in x</a:t>
            </a:r>
            <a:endParaRPr b="0" lang="en-US" sz="291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Point Elasticity</a:t>
            </a:r>
            <a:endParaRPr b="0" lang="en-US" sz="4400" spc="-1" strike="noStrike">
              <a:solidFill>
                <a:srgbClr val="000000"/>
              </a:solidFill>
              <a:latin typeface="Calibri"/>
            </a:endParaRPr>
          </a:p>
        </p:txBody>
      </p:sp>
      <p:sp>
        <p:nvSpPr>
          <p:cNvPr id="730" name="TextShape 2"/>
          <p:cNvSpPr txBox="1"/>
          <p:nvPr/>
        </p:nvSpPr>
        <p:spPr>
          <a:xfrm>
            <a:off x="457200" y="1600200"/>
            <a:ext cx="8229240" cy="4525560"/>
          </a:xfrm>
          <a:prstGeom prst="rect">
            <a:avLst/>
          </a:prstGeom>
          <a:noFill/>
          <a:ln>
            <a:noFill/>
          </a:ln>
        </p:spPr>
        <p:txBody>
          <a:bodyPr>
            <a:noAutofit/>
          </a:bodyPr>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i="1" lang="en-US" sz="3200" spc="-1" strike="noStrike">
                <a:solidFill>
                  <a:srgbClr val="000000"/>
                </a:solidFill>
                <a:latin typeface="Cambria Math"/>
              </a:rPr>
              <a:t>Calculates elasticity estimates at given points</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731" name="TextShape 3"/>
          <p:cNvSpPr txBox="1"/>
          <p:nvPr/>
        </p:nvSpPr>
        <p:spPr>
          <a:xfrm>
            <a:off x="457200" y="6356520"/>
            <a:ext cx="2133360" cy="364680"/>
          </a:xfrm>
          <a:prstGeom prst="rect">
            <a:avLst/>
          </a:prstGeom>
          <a:noFill/>
          <a:ln>
            <a:noFill/>
          </a:ln>
        </p:spPr>
        <p:txBody>
          <a:bodyPr anchor="ctr">
            <a:noAutofit/>
          </a:bodyPr>
          <a:p>
            <a:pPr>
              <a:lnSpc>
                <a:spcPct val="100000"/>
              </a:lnSpc>
            </a:pPr>
            <a:fld id="{C6130144-655E-4C24-9169-09D169876530}" type="datetime1">
              <a:rPr b="0" lang="en-US" sz="1200" spc="-1" strike="noStrike">
                <a:solidFill>
                  <a:srgbClr val="8b8b8b"/>
                </a:solidFill>
                <a:latin typeface="Calibri"/>
              </a:rPr>
              <a:t>08/24/2020</a:t>
            </a:fld>
            <a:endParaRPr b="0" lang="en-US" sz="1200" spc="-1" strike="noStrike">
              <a:latin typeface="Times New Roman"/>
            </a:endParaRPr>
          </a:p>
        </p:txBody>
      </p:sp>
      <p:sp>
        <p:nvSpPr>
          <p:cNvPr id="732"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33"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1D4E10AC-CC76-461E-A824-37B0F83C569A}" type="slidenum">
              <a:rPr b="0" lang="en-US" sz="1200" spc="-1" strike="noStrike">
                <a:solidFill>
                  <a:srgbClr val="8b8b8b"/>
                </a:solidFill>
                <a:latin typeface="Calibri"/>
              </a:rPr>
              <a:t>47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TextShape 1"/>
          <p:cNvSpPr txBox="1"/>
          <p:nvPr/>
        </p:nvSpPr>
        <p:spPr>
          <a:xfrm>
            <a:off x="457200" y="6356520"/>
            <a:ext cx="2133360" cy="364680"/>
          </a:xfrm>
          <a:prstGeom prst="rect">
            <a:avLst/>
          </a:prstGeom>
          <a:noFill/>
          <a:ln>
            <a:noFill/>
          </a:ln>
        </p:spPr>
        <p:txBody>
          <a:bodyPr anchor="ctr">
            <a:noAutofit/>
          </a:bodyPr>
          <a:p>
            <a:pPr>
              <a:lnSpc>
                <a:spcPct val="100000"/>
              </a:lnSpc>
            </a:pPr>
            <a:fld id="{468F88FA-302A-433E-AD6E-73B09958F80A}" type="datetime1">
              <a:rPr b="0" lang="en-US" sz="1200" spc="-1" strike="noStrike">
                <a:solidFill>
                  <a:srgbClr val="8b8b8b"/>
                </a:solidFill>
                <a:latin typeface="Calibri"/>
              </a:rPr>
              <a:t>08/24/2020</a:t>
            </a:fld>
            <a:endParaRPr b="0" lang="en-US" sz="1200" spc="-1" strike="noStrike">
              <a:latin typeface="Times New Roman"/>
            </a:endParaRPr>
          </a:p>
        </p:txBody>
      </p:sp>
      <p:sp>
        <p:nvSpPr>
          <p:cNvPr id="735" name="TextShape 2"/>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36"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02D523AA-2B7B-44A0-A8FE-238020D0D676}" type="slidenum">
              <a:rPr b="0" lang="en-US" sz="1200" spc="-1" strike="noStrike">
                <a:solidFill>
                  <a:srgbClr val="8b8b8b"/>
                </a:solidFill>
                <a:latin typeface="Calibri"/>
              </a:rPr>
              <a:t>47</a:t>
            </a:fld>
            <a:endParaRPr b="0" lang="en-US" sz="1200" spc="-1" strike="noStrike">
              <a:latin typeface="Times New Roman"/>
            </a:endParaRPr>
          </a:p>
        </p:txBody>
      </p:sp>
      <p:pic>
        <p:nvPicPr>
          <p:cNvPr id="737" name="Picture 7" descr=""/>
          <p:cNvPicPr/>
          <p:nvPr/>
        </p:nvPicPr>
        <p:blipFill>
          <a:blip r:embed="rId1"/>
          <a:stretch/>
        </p:blipFill>
        <p:spPr>
          <a:xfrm>
            <a:off x="470880" y="799560"/>
            <a:ext cx="8201880" cy="525816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Equation of a line and elasticity</a:t>
            </a:r>
            <a:endParaRPr b="0" lang="en-US" sz="4400" spc="-1" strike="noStrike">
              <a:solidFill>
                <a:srgbClr val="000000"/>
              </a:solidFill>
              <a:latin typeface="Calibri"/>
            </a:endParaRPr>
          </a:p>
        </p:txBody>
      </p:sp>
      <p:sp>
        <p:nvSpPr>
          <p:cNvPr id="739" name="TextShape 2"/>
          <p:cNvSpPr txBox="1"/>
          <p:nvPr/>
        </p:nvSpPr>
        <p:spPr>
          <a:xfrm>
            <a:off x="457200" y="1600200"/>
            <a:ext cx="8229240" cy="4525560"/>
          </a:xfrm>
          <a:prstGeom prst="rect">
            <a:avLst/>
          </a:prstGeom>
          <a:noFill/>
          <a:ln>
            <a:noFill/>
          </a:ln>
        </p:spPr>
        <p:txBody>
          <a:bodyPr>
            <a:noAutofit/>
          </a:bodyPr>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Calibri"/>
              </a:rPr>
              <a:t>Calculate elasticity at price = 1.50</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Calibri"/>
              </a:rPr>
              <a:t>When price=1.50, quantity is 6</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Calibri"/>
              </a:rPr>
              <a:t>when P=1.5 </a:t>
            </a:r>
            <a:endParaRPr b="0" lang="en-US" sz="3200" spc="-1" strike="noStrike">
              <a:solidFill>
                <a:srgbClr val="000000"/>
              </a:solidFill>
              <a:latin typeface="Calibri"/>
            </a:endParaRPr>
          </a:p>
        </p:txBody>
      </p:sp>
      <p:sp>
        <p:nvSpPr>
          <p:cNvPr id="740" name="TextShape 3"/>
          <p:cNvSpPr txBox="1"/>
          <p:nvPr/>
        </p:nvSpPr>
        <p:spPr>
          <a:xfrm>
            <a:off x="457200" y="6356520"/>
            <a:ext cx="2133360" cy="364680"/>
          </a:xfrm>
          <a:prstGeom prst="rect">
            <a:avLst/>
          </a:prstGeom>
          <a:noFill/>
          <a:ln>
            <a:noFill/>
          </a:ln>
        </p:spPr>
        <p:txBody>
          <a:bodyPr anchor="ctr">
            <a:noAutofit/>
          </a:bodyPr>
          <a:p>
            <a:pPr>
              <a:lnSpc>
                <a:spcPct val="100000"/>
              </a:lnSpc>
            </a:pPr>
            <a:fld id="{223A86AD-3190-4FED-9F16-C7D0DC05F388}" type="datetime1">
              <a:rPr b="0" lang="en-US" sz="1200" spc="-1" strike="noStrike">
                <a:solidFill>
                  <a:srgbClr val="8b8b8b"/>
                </a:solidFill>
                <a:latin typeface="Calibri"/>
              </a:rPr>
              <a:t>08/24/2020</a:t>
            </a:fld>
            <a:endParaRPr b="0" lang="en-US" sz="1200" spc="-1" strike="noStrike">
              <a:latin typeface="Times New Roman"/>
            </a:endParaRPr>
          </a:p>
        </p:txBody>
      </p:sp>
      <p:sp>
        <p:nvSpPr>
          <p:cNvPr id="74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4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CA47C6A-0DE8-4E71-91A0-BDCD41BD89CB}" type="slidenum">
              <a:rPr b="0" lang="en-US" sz="1200" spc="-1" strike="noStrike">
                <a:solidFill>
                  <a:srgbClr val="8b8b8b"/>
                </a:solidFill>
                <a:latin typeface="Calibri"/>
              </a:rPr>
              <a:t>47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Equation of a line and Elasticity</a:t>
            </a:r>
            <a:endParaRPr b="0" lang="en-US" sz="4400" spc="-1" strike="noStrike">
              <a:solidFill>
                <a:srgbClr val="000000"/>
              </a:solidFill>
              <a:latin typeface="Calibri"/>
            </a:endParaRPr>
          </a:p>
        </p:txBody>
      </p:sp>
      <p:graphicFrame>
        <p:nvGraphicFramePr>
          <p:cNvPr id="744" name="Table 2"/>
          <p:cNvGraphicFramePr/>
          <p:nvPr/>
        </p:nvGraphicFramePr>
        <p:xfrm>
          <a:off x="3714840" y="3541320"/>
          <a:ext cx="1714320" cy="0"/>
        </p:xfrm>
        <a:graphic>
          <a:graphicData uri="http://schemas.openxmlformats.org/drawingml/2006/table">
            <a:tbl>
              <a:tblPr/>
              <a:tblGrid>
                <a:gridCol w="732240"/>
                <a:gridCol w="982080"/>
              </a:tblGrid>
              <a:tr h="0">
                <a:tc>
                  <a:txBody>
                    <a:bodyPr lIns="47520" rIns="47520" tIns="47520" bIns="47520" anchor="ctr">
                      <a:noAutofit/>
                    </a:bodyPr>
                    <a:p>
                      <a:pPr>
                        <a:lnSpc>
                          <a:spcPct val="100000"/>
                        </a:lnSpc>
                      </a:pPr>
                      <a:r>
                        <a:rPr b="1" lang="en-US" sz="1800" spc="-1" strike="noStrike">
                          <a:solidFill>
                            <a:srgbClr val="555555"/>
                          </a:solidFill>
                          <a:latin typeface="Calibri"/>
                        </a:rPr>
                        <a:t>price2</a:t>
                      </a:r>
                      <a:endParaRPr b="0" lang="en-US" sz="1800" spc="-1" strike="noStrike">
                        <a:latin typeface="Arial"/>
                      </a:endParaRPr>
                    </a:p>
                  </a:txBody>
                  <a:tcPr marL="47520" marR="47520">
                    <a:lnR w="9360">
                      <a:solidFill>
                        <a:srgbClr val="cfd4d8"/>
                      </a:solidFill>
                    </a:lnR>
                    <a:lnB w="9360">
                      <a:solidFill>
                        <a:srgbClr val="cfd4d8"/>
                      </a:solidFill>
                    </a:lnB>
                    <a:noFill/>
                  </a:tcPr>
                </a:tc>
                <a:tc>
                  <a:txBody>
                    <a:bodyPr lIns="47520" rIns="47520" tIns="47520" bIns="47520" anchor="ctr">
                      <a:noAutofit/>
                    </a:bodyPr>
                    <a:p>
                      <a:pPr>
                        <a:lnSpc>
                          <a:spcPct val="100000"/>
                        </a:lnSpc>
                      </a:pPr>
                      <a:r>
                        <a:rPr b="1" lang="en-US" sz="1800" spc="-1" strike="noStrike">
                          <a:solidFill>
                            <a:srgbClr val="555555"/>
                          </a:solidFill>
                          <a:latin typeface="Calibri"/>
                        </a:rPr>
                        <a:t>quantity2</a:t>
                      </a:r>
                      <a:endParaRPr b="0" lang="en-US" sz="1800" spc="-1" strike="noStrike">
                        <a:latin typeface="Arial"/>
                      </a:endParaRPr>
                    </a:p>
                  </a:txBody>
                  <a:tcPr marL="47520" marR="47520">
                    <a:lnL w="9360">
                      <a:solidFill>
                        <a:srgbClr val="cfd4d8"/>
                      </a:solidFill>
                    </a:lnL>
                    <a:lnR w="9360">
                      <a:solidFill>
                        <a:srgbClr val="cfd4d8"/>
                      </a:solidFill>
                    </a:lnR>
                    <a:lnB w="9360">
                      <a:solidFill>
                        <a:srgbClr val="cfd4d8"/>
                      </a:solidFill>
                    </a:lnB>
                    <a:noFill/>
                  </a:tcPr>
                </a:tc>
              </a:tr>
            </a:tbl>
          </a:graphicData>
        </a:graphic>
      </p:graphicFrame>
      <p:sp>
        <p:nvSpPr>
          <p:cNvPr id="745" name="TextShape 3"/>
          <p:cNvSpPr txBox="1"/>
          <p:nvPr/>
        </p:nvSpPr>
        <p:spPr>
          <a:xfrm>
            <a:off x="457200" y="6356520"/>
            <a:ext cx="2133360" cy="364680"/>
          </a:xfrm>
          <a:prstGeom prst="rect">
            <a:avLst/>
          </a:prstGeom>
          <a:noFill/>
          <a:ln>
            <a:noFill/>
          </a:ln>
        </p:spPr>
        <p:txBody>
          <a:bodyPr anchor="ctr">
            <a:noAutofit/>
          </a:bodyPr>
          <a:p>
            <a:pPr>
              <a:lnSpc>
                <a:spcPct val="100000"/>
              </a:lnSpc>
            </a:pPr>
            <a:fld id="{7F52B3AA-A963-44DF-BAB6-9B2F46661043}" type="datetime1">
              <a:rPr b="0" lang="en-US" sz="1200" spc="-1" strike="noStrike">
                <a:solidFill>
                  <a:srgbClr val="8b8b8b"/>
                </a:solidFill>
                <a:latin typeface="Calibri"/>
              </a:rPr>
              <a:t>08/24/2020</a:t>
            </a:fld>
            <a:endParaRPr b="0" lang="en-US" sz="1200" spc="-1" strike="noStrike">
              <a:latin typeface="Times New Roman"/>
            </a:endParaRPr>
          </a:p>
        </p:txBody>
      </p:sp>
      <p:sp>
        <p:nvSpPr>
          <p:cNvPr id="74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4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22BFAE3-7590-42B7-A83C-B5B81CA3B782}" type="slidenum">
              <a:rPr b="0" lang="en-US" sz="1200" spc="-1" strike="noStrike">
                <a:solidFill>
                  <a:srgbClr val="8b8b8b"/>
                </a:solidFill>
                <a:latin typeface="Calibri"/>
              </a:rPr>
              <a:t>47</a:t>
            </a:fld>
            <a:endParaRPr b="0" lang="en-US" sz="1200" spc="-1" strike="noStrike">
              <a:latin typeface="Times New Roman"/>
            </a:endParaRPr>
          </a:p>
        </p:txBody>
      </p:sp>
      <p:graphicFrame>
        <p:nvGraphicFramePr>
          <p:cNvPr id="748" name="Table 6"/>
          <p:cNvGraphicFramePr/>
          <p:nvPr/>
        </p:nvGraphicFramePr>
        <p:xfrm>
          <a:off x="2955600" y="1523880"/>
          <a:ext cx="2479320" cy="4297320"/>
        </p:xfrm>
        <a:graphic>
          <a:graphicData uri="http://schemas.openxmlformats.org/drawingml/2006/table">
            <a:tbl>
              <a:tblPr/>
              <a:tblGrid>
                <a:gridCol w="1527120"/>
                <a:gridCol w="952200"/>
              </a:tblGrid>
              <a:tr h="663480">
                <a:tc>
                  <a:txBody>
                    <a:bodyPr lIns="47520" rIns="47520" anchor="ctr">
                      <a:noAutofit/>
                    </a:bodyPr>
                    <a:p>
                      <a:pPr>
                        <a:lnSpc>
                          <a:spcPct val="100000"/>
                        </a:lnSpc>
                      </a:pPr>
                      <a:r>
                        <a:rPr b="1" lang="en-US" sz="1800" spc="-1" strike="noStrike">
                          <a:solidFill>
                            <a:srgbClr val="555555"/>
                          </a:solidFill>
                          <a:latin typeface="Calibri"/>
                        </a:rPr>
                        <a:t>Price</a:t>
                      </a:r>
                      <a:endParaRPr b="0" lang="en-US" sz="1800" spc="-1" strike="noStrike">
                        <a:latin typeface="Arial"/>
                      </a:endParaRPr>
                    </a:p>
                  </a:txBody>
                  <a:tcPr marL="47520" marR="47520">
                    <a:lnL w="9360">
                      <a:solidFill>
                        <a:srgbClr val="cfd4d8"/>
                      </a:solidFill>
                    </a:lnL>
                    <a:lnR w="9360">
                      <a:solidFill>
                        <a:srgbClr val="cfd4d8"/>
                      </a:solidFill>
                    </a:lnR>
                    <a:lnB w="12240">
                      <a:solidFill>
                        <a:srgbClr val="cfd4d8"/>
                      </a:solidFill>
                    </a:lnB>
                    <a:noFill/>
                  </a:tcPr>
                </a:tc>
                <a:tc>
                  <a:txBody>
                    <a:bodyPr lIns="47520" rIns="47520" anchor="ctr">
                      <a:noAutofit/>
                    </a:bodyPr>
                    <a:p>
                      <a:pPr>
                        <a:lnSpc>
                          <a:spcPct val="100000"/>
                        </a:lnSpc>
                      </a:pPr>
                      <a:r>
                        <a:rPr b="1" lang="en-US" sz="1800" spc="-1" strike="noStrike">
                          <a:solidFill>
                            <a:srgbClr val="555555"/>
                          </a:solidFill>
                          <a:latin typeface="Calibri"/>
                        </a:rPr>
                        <a:t>Quantity</a:t>
                      </a:r>
                      <a:endParaRPr b="0" lang="en-US" sz="1800" spc="-1" strike="noStrike">
                        <a:latin typeface="Arial"/>
                      </a:endParaRPr>
                    </a:p>
                  </a:txBody>
                  <a:tcPr marL="47520" marR="47520">
                    <a:lnL w="9360">
                      <a:solidFill>
                        <a:srgbClr val="cfd4d8"/>
                      </a:solidFill>
                    </a:lnL>
                    <a:lnR w="9360">
                      <a:solidFill>
                        <a:srgbClr val="cfd4d8"/>
                      </a:solidFill>
                    </a:lnR>
                    <a:lnB w="12240">
                      <a:solidFill>
                        <a:srgbClr val="cfd4d8"/>
                      </a:solidFill>
                    </a:lnB>
                    <a:noFill/>
                  </a:tcPr>
                </a:tc>
              </a:tr>
              <a:tr h="363240">
                <a:tc>
                  <a:txBody>
                    <a:bodyPr lIns="47520" rIns="47520" tIns="37800" bIns="37800" anchor="ctr">
                      <a:noAutofit/>
                    </a:bodyPr>
                    <a:p>
                      <a:pPr algn="r">
                        <a:lnSpc>
                          <a:spcPct val="100000"/>
                        </a:lnSpc>
                      </a:pPr>
                      <a:r>
                        <a:rPr b="0" lang="en-US" sz="1800" spc="-1" strike="noStrike">
                          <a:solidFill>
                            <a:srgbClr val="000000"/>
                          </a:solidFill>
                          <a:latin typeface="Calibri"/>
                        </a:rPr>
                        <a:t>10</a:t>
                      </a:r>
                      <a:endParaRPr b="0" lang="en-US" sz="1800" spc="-1" strike="noStrike">
                        <a:latin typeface="Arial"/>
                      </a:endParaRPr>
                    </a:p>
                  </a:txBody>
                  <a:tcPr marL="47520" marR="47520">
                    <a:lnL w="9360">
                      <a:solidFill>
                        <a:srgbClr val="cfd4d8"/>
                      </a:solidFill>
                    </a:lnL>
                    <a:lnR w="9360">
                      <a:solidFill>
                        <a:srgbClr val="cfd4d8"/>
                      </a:solidFill>
                    </a:lnR>
                    <a:lnT w="12240">
                      <a:solidFill>
                        <a:srgbClr val="cfd4d8"/>
                      </a:solidFill>
                    </a:lnT>
                    <a:lnB w="9360">
                      <a:solidFill>
                        <a:srgbClr val="cfd4d8"/>
                      </a:solidFill>
                    </a:lnB>
                    <a:solidFill>
                      <a:srgbClr val="ffffff"/>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2</a:t>
                      </a:r>
                      <a:endParaRPr b="0" lang="en-US" sz="1800" spc="-1" strike="noStrike">
                        <a:latin typeface="Arial"/>
                      </a:endParaRPr>
                    </a:p>
                  </a:txBody>
                  <a:tcPr marL="47520" marR="47520">
                    <a:lnL w="9360">
                      <a:solidFill>
                        <a:srgbClr val="cfd4d8"/>
                      </a:solidFill>
                    </a:lnL>
                    <a:lnR w="9360">
                      <a:solidFill>
                        <a:srgbClr val="cfd4d8"/>
                      </a:solidFill>
                    </a:lnR>
                    <a:lnT w="12240">
                      <a:solidFill>
                        <a:srgbClr val="cfd4d8"/>
                      </a:solidFill>
                    </a:lnT>
                    <a:lnB w="9360">
                      <a:solidFill>
                        <a:srgbClr val="cfd4d8"/>
                      </a:solidFill>
                    </a:lnB>
                    <a:solidFill>
                      <a:srgbClr val="ffffff"/>
                    </a:solidFill>
                  </a:tcPr>
                </a:tc>
              </a:tr>
              <a:tr h="363240">
                <a:tc>
                  <a:txBody>
                    <a:bodyPr lIns="47520" rIns="47520" tIns="37800" bIns="37800" anchor="ctr">
                      <a:noAutofit/>
                    </a:bodyPr>
                    <a:p>
                      <a:pPr algn="r">
                        <a:lnSpc>
                          <a:spcPct val="100000"/>
                        </a:lnSpc>
                      </a:pPr>
                      <a:r>
                        <a:rPr b="0" lang="en-US" sz="1800" spc="-1" strike="noStrike">
                          <a:solidFill>
                            <a:srgbClr val="000000"/>
                          </a:solidFill>
                          <a:latin typeface="Calibri"/>
                        </a:rPr>
                        <a:t>9</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4</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r>
              <a:tr h="363240">
                <a:tc>
                  <a:txBody>
                    <a:bodyPr lIns="47520" rIns="47520" tIns="37800" bIns="37800" anchor="ctr">
                      <a:noAutofit/>
                    </a:bodyPr>
                    <a:p>
                      <a:pPr algn="r">
                        <a:lnSpc>
                          <a:spcPct val="100000"/>
                        </a:lnSpc>
                      </a:pPr>
                      <a:r>
                        <a:rPr b="0" lang="en-US" sz="1800" spc="-1" strike="noStrike">
                          <a:solidFill>
                            <a:srgbClr val="000000"/>
                          </a:solidFill>
                          <a:latin typeface="Calibri"/>
                        </a:rPr>
                        <a:t>8</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6</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r>
              <a:tr h="363240">
                <a:tc>
                  <a:txBody>
                    <a:bodyPr lIns="47520" rIns="47520" tIns="37800" bIns="37800" anchor="ctr">
                      <a:noAutofit/>
                    </a:bodyPr>
                    <a:p>
                      <a:pPr algn="r">
                        <a:lnSpc>
                          <a:spcPct val="100000"/>
                        </a:lnSpc>
                      </a:pPr>
                      <a:r>
                        <a:rPr b="0" lang="en-US" sz="1800" spc="-1" strike="noStrike">
                          <a:solidFill>
                            <a:srgbClr val="000000"/>
                          </a:solidFill>
                          <a:latin typeface="Calibri"/>
                        </a:rPr>
                        <a:t>7</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8</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r>
              <a:tr h="363240">
                <a:tc>
                  <a:txBody>
                    <a:bodyPr lIns="47520" rIns="47520" tIns="37800" bIns="37800" anchor="ctr">
                      <a:noAutofit/>
                    </a:bodyPr>
                    <a:p>
                      <a:pPr algn="r">
                        <a:lnSpc>
                          <a:spcPct val="100000"/>
                        </a:lnSpc>
                      </a:pPr>
                      <a:r>
                        <a:rPr b="0" lang="en-US" sz="1800" spc="-1" strike="noStrike">
                          <a:solidFill>
                            <a:srgbClr val="000000"/>
                          </a:solidFill>
                          <a:latin typeface="Calibri"/>
                        </a:rPr>
                        <a:t>6</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10</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r>
              <a:tr h="363240">
                <a:tc>
                  <a:txBody>
                    <a:bodyPr lIns="47520" rIns="47520" tIns="37800" bIns="37800" anchor="ctr">
                      <a:noAutofit/>
                    </a:bodyPr>
                    <a:p>
                      <a:pPr algn="r">
                        <a:lnSpc>
                          <a:spcPct val="100000"/>
                        </a:lnSpc>
                      </a:pPr>
                      <a:r>
                        <a:rPr b="0" lang="en-US" sz="1800" spc="-1" strike="noStrike">
                          <a:solidFill>
                            <a:srgbClr val="000000"/>
                          </a:solidFill>
                          <a:latin typeface="Calibri"/>
                        </a:rPr>
                        <a:t>5</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12</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r>
              <a:tr h="363240">
                <a:tc>
                  <a:txBody>
                    <a:bodyPr lIns="47520" rIns="47520" tIns="37800" bIns="37800" anchor="ctr">
                      <a:noAutofit/>
                    </a:bodyPr>
                    <a:p>
                      <a:pPr algn="r">
                        <a:lnSpc>
                          <a:spcPct val="100000"/>
                        </a:lnSpc>
                      </a:pPr>
                      <a:r>
                        <a:rPr b="0" lang="en-US" sz="1800" spc="-1" strike="noStrike">
                          <a:solidFill>
                            <a:srgbClr val="4f81bd"/>
                          </a:solidFill>
                          <a:latin typeface="Calibri"/>
                        </a:rPr>
                        <a:t>4</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c>
                  <a:txBody>
                    <a:bodyPr lIns="47520" rIns="47520" tIns="37800" bIns="37800" anchor="ctr">
                      <a:noAutofit/>
                    </a:bodyPr>
                    <a:p>
                      <a:pPr algn="r">
                        <a:lnSpc>
                          <a:spcPct val="100000"/>
                        </a:lnSpc>
                      </a:pPr>
                      <a:r>
                        <a:rPr b="0" lang="en-US" sz="1800" spc="-1" strike="noStrike">
                          <a:solidFill>
                            <a:srgbClr val="4f81bd"/>
                          </a:solidFill>
                          <a:latin typeface="Calibri"/>
                        </a:rPr>
                        <a:t>14</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r>
              <a:tr h="363240">
                <a:tc>
                  <a:txBody>
                    <a:bodyPr lIns="47520" rIns="47520" tIns="37800" bIns="37800" anchor="ctr">
                      <a:noAutofit/>
                    </a:bodyPr>
                    <a:p>
                      <a:pPr algn="r">
                        <a:lnSpc>
                          <a:spcPct val="100000"/>
                        </a:lnSpc>
                      </a:pPr>
                      <a:r>
                        <a:rPr b="0" lang="en-US" sz="1800" spc="-1" strike="noStrike">
                          <a:solidFill>
                            <a:srgbClr val="000000"/>
                          </a:solidFill>
                          <a:highlight>
                            <a:srgbClr val="ffff00"/>
                          </a:highlight>
                          <a:latin typeface="Calibri"/>
                        </a:rPr>
                        <a:t>3</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c>
                  <a:txBody>
                    <a:bodyPr lIns="47520" rIns="47520" tIns="37800" bIns="37800" anchor="ctr">
                      <a:noAutofit/>
                    </a:bodyPr>
                    <a:p>
                      <a:pPr algn="r">
                        <a:lnSpc>
                          <a:spcPct val="100000"/>
                        </a:lnSpc>
                      </a:pPr>
                      <a:r>
                        <a:rPr b="0" lang="en-US" sz="1800" spc="-1" strike="noStrike">
                          <a:solidFill>
                            <a:srgbClr val="000000"/>
                          </a:solidFill>
                          <a:highlight>
                            <a:srgbClr val="ffff00"/>
                          </a:highlight>
                          <a:latin typeface="Calibri"/>
                        </a:rPr>
                        <a:t>16</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r>
              <a:tr h="363240">
                <a:tc>
                  <a:txBody>
                    <a:bodyPr lIns="47520" rIns="47520" tIns="37800" bIns="37800" anchor="ctr">
                      <a:noAutofit/>
                    </a:bodyPr>
                    <a:p>
                      <a:pPr algn="r">
                        <a:lnSpc>
                          <a:spcPct val="100000"/>
                        </a:lnSpc>
                      </a:pPr>
                      <a:r>
                        <a:rPr b="0" lang="en-US" sz="1800" spc="-1" strike="noStrike">
                          <a:solidFill>
                            <a:srgbClr val="000000"/>
                          </a:solidFill>
                          <a:latin typeface="Calibri"/>
                        </a:rPr>
                        <a:t>2</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18</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fffff"/>
                    </a:solidFill>
                  </a:tcPr>
                </a:tc>
              </a:tr>
              <a:tr h="364680">
                <a:tc>
                  <a:txBody>
                    <a:bodyPr lIns="47520" rIns="47520" tIns="37800" bIns="37800" anchor="ctr">
                      <a:noAutofit/>
                    </a:bodyPr>
                    <a:p>
                      <a:pPr algn="r">
                        <a:lnSpc>
                          <a:spcPct val="100000"/>
                        </a:lnSpc>
                      </a:pPr>
                      <a:r>
                        <a:rPr b="0" lang="en-US" sz="1800" spc="-1" strike="noStrike">
                          <a:solidFill>
                            <a:srgbClr val="000000"/>
                          </a:solidFill>
                          <a:latin typeface="Calibri"/>
                        </a:rPr>
                        <a:t>1</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c>
                  <a:txBody>
                    <a:bodyPr lIns="47520" rIns="47520" tIns="37800" bIns="37800" anchor="ctr">
                      <a:noAutofit/>
                    </a:bodyPr>
                    <a:p>
                      <a:pPr algn="r">
                        <a:lnSpc>
                          <a:spcPct val="100000"/>
                        </a:lnSpc>
                      </a:pPr>
                      <a:r>
                        <a:rPr b="0" lang="en-US" sz="1800" spc="-1" strike="noStrike">
                          <a:solidFill>
                            <a:srgbClr val="000000"/>
                          </a:solidFill>
                          <a:latin typeface="Calibri"/>
                        </a:rPr>
                        <a:t>20</a:t>
                      </a:r>
                      <a:endParaRPr b="0" lang="en-US" sz="1800" spc="-1" strike="noStrike">
                        <a:latin typeface="Arial"/>
                      </a:endParaRPr>
                    </a:p>
                  </a:txBody>
                  <a:tcPr marL="47520" marR="47520">
                    <a:lnL w="9360">
                      <a:solidFill>
                        <a:srgbClr val="cfd4d8"/>
                      </a:solidFill>
                    </a:lnL>
                    <a:lnR w="9360">
                      <a:solidFill>
                        <a:srgbClr val="cfd4d8"/>
                      </a:solidFill>
                    </a:lnR>
                    <a:lnT w="9360">
                      <a:solidFill>
                        <a:srgbClr val="cfd4d8"/>
                      </a:solidFill>
                    </a:lnT>
                    <a:lnB w="9360">
                      <a:solidFill>
                        <a:srgbClr val="cfd4d8"/>
                      </a:solidFill>
                    </a:lnB>
                    <a:solidFill>
                      <a:srgbClr val="fdfdfd"/>
                    </a:solidFill>
                  </a:tcPr>
                </a:tc>
              </a:tr>
            </a:tbl>
          </a:graphicData>
        </a:graphic>
      </p:graphicFrame>
      <mc:AlternateContent>
        <mc:Choice xmlns:a14="http://schemas.microsoft.com/office/drawing/2010/main" Requires="a14">
          <p:sp>
            <p:nvSpPr>
              <p:cNvPr id="749" name="Formula 7"/>
              <p:cNvSpPr txBox="1"/>
              <p:nvPr/>
            </p:nvSpPr>
            <p:spPr>
              <a:xfrm>
                <a:off x="5638680" y="2147040"/>
                <a:ext cx="2316960" cy="664560"/>
              </a:xfrm>
              <a:prstGeom prst="rect">
                <a:avLst/>
              </a:prstGeom>
            </p:spPr>
            <p:txBody>
              <a:bodyPr/>
              <a:p>
                <a14:m>
                  <m:oMath xmlns:m="http://schemas.openxmlformats.org/officeDocument/2006/math">
                    <m:sSub>
                      <m:e>
                        <m:r>
                          <m:t xml:space="preserve">𝐸</m:t>
                        </m:r>
                      </m:e>
                      <m:sub>
                        <m:r>
                          <m:t xml:space="preserve">𝑥</m:t>
                        </m:r>
                      </m:sub>
                    </m:sSub>
                    <m:r>
                      <m:t xml:space="preserve">=</m:t>
                    </m:r>
                    <m:f>
                      <m:num>
                        <m:r>
                          <m:t xml:space="preserve">∆</m:t>
                        </m:r>
                        <m:r>
                          <m:t xml:space="preserve">𝑞𝑑</m:t>
                        </m:r>
                      </m:num>
                      <m:den>
                        <m:r>
                          <m:t xml:space="preserve">∆</m:t>
                        </m:r>
                        <m:r>
                          <m:t xml:space="preserve">𝑝𝑟𝑖𝑐𝑒</m:t>
                        </m:r>
                      </m:den>
                    </m:f>
                    <m:r>
                      <m:t xml:space="preserve">∗</m:t>
                    </m:r>
                    <m:f>
                      <m:num>
                        <m:r>
                          <m:t xml:space="preserve">𝑝𝑟𝑖𝑐</m:t>
                        </m:r>
                        <m:sSub>
                          <m:e>
                            <m:r>
                              <m:t xml:space="preserve">𝑒</m:t>
                            </m:r>
                          </m:e>
                          <m:sub>
                            <m:r>
                              <m:t xml:space="preserve">𝑥</m:t>
                            </m:r>
                          </m:sub>
                        </m:sSub>
                      </m:num>
                      <m:den>
                        <m:r>
                          <m:t xml:space="preserve">𝑞</m:t>
                        </m:r>
                        <m:sSub>
                          <m:e>
                            <m:r>
                              <m:t xml:space="preserve">𝑑</m:t>
                            </m:r>
                          </m:e>
                          <m:sub>
                            <m:r>
                              <m:t xml:space="preserve">𝑥</m:t>
                            </m:r>
                          </m:sub>
                        </m:sSub>
                      </m:den>
                    </m:f>
                  </m:oMath>
                </a14:m>
              </a:p>
            </p:txBody>
          </p:sp>
        </mc:Choice>
        <mc:Fallback/>
      </mc:AlternateContent>
      <p:sp>
        <p:nvSpPr>
          <p:cNvPr id="750" name="CustomShape 8"/>
          <p:cNvSpPr/>
          <p:nvPr/>
        </p:nvSpPr>
        <p:spPr>
          <a:xfrm>
            <a:off x="6106680" y="3429000"/>
            <a:ext cx="3258000" cy="1461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=-2/1 *3/16</a:t>
            </a:r>
            <a:endParaRPr b="0" lang="en-US" sz="1800" spc="-1" strike="noStrike">
              <a:latin typeface="Arial"/>
            </a:endParaRPr>
          </a:p>
          <a:p>
            <a:pPr>
              <a:lnSpc>
                <a:spcPct val="100000"/>
              </a:lnSpc>
            </a:pPr>
            <a:r>
              <a:rPr b="0" lang="en-US" sz="1800" spc="-1" strike="noStrike">
                <a:solidFill>
                  <a:srgbClr val="000000"/>
                </a:solidFill>
                <a:latin typeface="Calibri"/>
              </a:rPr>
              <a:t>=-3/8</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f81bd"/>
                </a:solidFill>
                <a:latin typeface="Calibri"/>
              </a:rPr>
              <a:t>Trick is to pick the nearest </a:t>
            </a:r>
            <a:endParaRPr b="0" lang="en-US" sz="1800" spc="-1" strike="noStrike">
              <a:latin typeface="Arial"/>
            </a:endParaRPr>
          </a:p>
          <a:p>
            <a:pPr>
              <a:lnSpc>
                <a:spcPct val="100000"/>
              </a:lnSpc>
            </a:pPr>
            <a:r>
              <a:rPr b="0" lang="en-US" sz="1800" spc="-1" strike="noStrike">
                <a:solidFill>
                  <a:srgbClr val="4f81bd"/>
                </a:solidFill>
                <a:latin typeface="Calibri"/>
              </a:rPr>
              <a:t>point</a:t>
            </a:r>
            <a:endParaRPr b="0" lang="en-US" sz="1800" spc="-1" strike="noStrike">
              <a:latin typeface="Arial"/>
            </a:endParaRPr>
          </a:p>
        </p:txBody>
      </p:sp>
      <p:sp>
        <p:nvSpPr>
          <p:cNvPr id="751" name="CustomShape 9"/>
          <p:cNvSpPr/>
          <p:nvPr/>
        </p:nvSpPr>
        <p:spPr>
          <a:xfrm>
            <a:off x="5475240" y="4876920"/>
            <a:ext cx="36774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1800" spc="-1" strike="noStrike">
                <a:solidFill>
                  <a:srgbClr val="000000"/>
                </a:solidFill>
                <a:latin typeface="Calibri"/>
              </a:rPr>
              <a:t>Alternative soln: Find equation</a:t>
            </a:r>
            <a:endParaRPr b="0" lang="en-US" sz="1800" spc="-1" strike="noStrike">
              <a:latin typeface="Arial"/>
            </a:endParaRPr>
          </a:p>
          <a:p>
            <a:pPr>
              <a:lnSpc>
                <a:spcPct val="100000"/>
              </a:lnSpc>
            </a:pPr>
            <a:r>
              <a:rPr b="0" i="1" lang="en-US" sz="1800" spc="-1" strike="noStrike">
                <a:solidFill>
                  <a:srgbClr val="000000"/>
                </a:solidFill>
                <a:latin typeface="Calibri"/>
              </a:rPr>
              <a:t>Of the line, use differentiation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TextShape 1"/>
          <p:cNvSpPr txBox="1"/>
          <p:nvPr/>
        </p:nvSpPr>
        <p:spPr>
          <a:xfrm>
            <a:off x="457200" y="6356520"/>
            <a:ext cx="2133360" cy="364680"/>
          </a:xfrm>
          <a:prstGeom prst="rect">
            <a:avLst/>
          </a:prstGeom>
          <a:noFill/>
          <a:ln>
            <a:noFill/>
          </a:ln>
        </p:spPr>
        <p:txBody>
          <a:bodyPr anchor="ctr">
            <a:noAutofit/>
          </a:bodyPr>
          <a:p>
            <a:pPr>
              <a:lnSpc>
                <a:spcPct val="100000"/>
              </a:lnSpc>
            </a:pPr>
            <a:fld id="{FC79A509-A4FE-4F71-82EE-BE9A84D61FDD}" type="datetime1">
              <a:rPr b="0" lang="en-US" sz="1200" spc="-1" strike="noStrike">
                <a:solidFill>
                  <a:srgbClr val="8b8b8b"/>
                </a:solidFill>
                <a:latin typeface="Calibri"/>
              </a:rPr>
              <a:t>08/24/2020</a:t>
            </a:fld>
            <a:endParaRPr b="0" lang="en-US" sz="1200" spc="-1" strike="noStrike">
              <a:latin typeface="Times New Roman"/>
            </a:endParaRPr>
          </a:p>
        </p:txBody>
      </p:sp>
      <p:sp>
        <p:nvSpPr>
          <p:cNvPr id="753" name="TextShape 2"/>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54" name="TextShape 3"/>
          <p:cNvSpPr txBox="1"/>
          <p:nvPr/>
        </p:nvSpPr>
        <p:spPr>
          <a:xfrm>
            <a:off x="6553080" y="6356520"/>
            <a:ext cx="2133360" cy="364680"/>
          </a:xfrm>
          <a:prstGeom prst="rect">
            <a:avLst/>
          </a:prstGeom>
          <a:noFill/>
          <a:ln>
            <a:noFill/>
          </a:ln>
        </p:spPr>
        <p:txBody>
          <a:bodyPr anchor="ctr">
            <a:noAutofit/>
          </a:bodyPr>
          <a:p>
            <a:pPr algn="r">
              <a:lnSpc>
                <a:spcPct val="100000"/>
              </a:lnSpc>
            </a:pPr>
            <a:fld id="{854746DC-2BA1-47AD-B408-93424C55C663}" type="slidenum">
              <a:rPr b="0" lang="en-US" sz="1200" spc="-1" strike="noStrike">
                <a:solidFill>
                  <a:srgbClr val="8b8b8b"/>
                </a:solidFill>
                <a:latin typeface="Calibri"/>
              </a:rPr>
              <a:t>47</a:t>
            </a:fld>
            <a:endParaRPr b="0" lang="en-US" sz="1200" spc="-1" strike="noStrike">
              <a:latin typeface="Times New Roman"/>
            </a:endParaRPr>
          </a:p>
        </p:txBody>
      </p:sp>
      <p:pic>
        <p:nvPicPr>
          <p:cNvPr id="755" name="Picture 6" descr=""/>
          <p:cNvPicPr/>
          <p:nvPr/>
        </p:nvPicPr>
        <p:blipFill>
          <a:blip r:embed="rId1"/>
          <a:stretch/>
        </p:blipFill>
        <p:spPr>
          <a:xfrm>
            <a:off x="471960" y="800280"/>
            <a:ext cx="8199720" cy="525672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Elasticity of Demand</a:t>
            </a:r>
            <a:endParaRPr b="0" lang="en-US" sz="4400" spc="-1" strike="noStrike">
              <a:solidFill>
                <a:srgbClr val="000000"/>
              </a:solidFill>
              <a:latin typeface="Calibri"/>
            </a:endParaRPr>
          </a:p>
        </p:txBody>
      </p:sp>
      <p:sp>
        <p:nvSpPr>
          <p:cNvPr id="757" name="TextShape 2"/>
          <p:cNvSpPr txBox="1"/>
          <p:nvPr/>
        </p:nvSpPr>
        <p:spPr>
          <a:xfrm>
            <a:off x="457200" y="1371600"/>
            <a:ext cx="8229240" cy="47541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Elastic</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If E</a:t>
            </a:r>
            <a:r>
              <a:rPr b="0" lang="en-US" sz="2800" spc="-1" strike="noStrike" baseline="-25000">
                <a:solidFill>
                  <a:srgbClr val="000000"/>
                </a:solidFill>
                <a:latin typeface="Calibri"/>
              </a:rPr>
              <a:t>p</a:t>
            </a:r>
            <a:r>
              <a:rPr b="0" lang="en-US" sz="2800" spc="-1" strike="noStrike">
                <a:solidFill>
                  <a:srgbClr val="000000"/>
                </a:solidFill>
                <a:latin typeface="Calibri"/>
              </a:rPr>
              <a:t> &gt; 1.0</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 price change, causes a relatively “larger” demand change.</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Inelastic</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If E</a:t>
            </a:r>
            <a:r>
              <a:rPr b="0" lang="en-US" sz="2800" spc="-1" strike="noStrike" baseline="-25000">
                <a:solidFill>
                  <a:srgbClr val="000000"/>
                </a:solidFill>
                <a:latin typeface="Calibri"/>
              </a:rPr>
              <a:t>p</a:t>
            </a:r>
            <a:r>
              <a:rPr b="0" lang="en-US" sz="2800" spc="-1" strike="noStrike">
                <a:solidFill>
                  <a:srgbClr val="000000"/>
                </a:solidFill>
                <a:latin typeface="Calibri"/>
              </a:rPr>
              <a:t>&lt;1.0</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Unitary elastic</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a:t>
            </a:r>
            <a:r>
              <a:rPr b="0" lang="en-US" sz="2800" spc="-1" strike="noStrike" baseline="-25000">
                <a:solidFill>
                  <a:srgbClr val="000000"/>
                </a:solidFill>
                <a:latin typeface="Calibri"/>
              </a:rPr>
              <a:t>p</a:t>
            </a:r>
            <a:r>
              <a:rPr b="0" lang="en-US" sz="2800" spc="-1" strike="noStrike">
                <a:solidFill>
                  <a:srgbClr val="000000"/>
                </a:solidFill>
                <a:latin typeface="Calibri"/>
              </a:rPr>
              <a:t> = 1</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758" name="TextShape 3"/>
          <p:cNvSpPr txBox="1"/>
          <p:nvPr/>
        </p:nvSpPr>
        <p:spPr>
          <a:xfrm>
            <a:off x="457200" y="6356520"/>
            <a:ext cx="2133360" cy="364680"/>
          </a:xfrm>
          <a:prstGeom prst="rect">
            <a:avLst/>
          </a:prstGeom>
          <a:noFill/>
          <a:ln>
            <a:noFill/>
          </a:ln>
        </p:spPr>
        <p:txBody>
          <a:bodyPr anchor="ctr">
            <a:noAutofit/>
          </a:bodyPr>
          <a:p>
            <a:pPr>
              <a:lnSpc>
                <a:spcPct val="100000"/>
              </a:lnSpc>
            </a:pPr>
            <a:fld id="{03A5AA0A-F7FE-41EE-810D-980E730D8ED6}" type="datetime1">
              <a:rPr b="0" lang="en-US" sz="1200" spc="-1" strike="noStrike">
                <a:solidFill>
                  <a:srgbClr val="8b8b8b"/>
                </a:solidFill>
                <a:latin typeface="Calibri"/>
              </a:rPr>
              <a:t>08/24/2020</a:t>
            </a:fld>
            <a:endParaRPr b="0" lang="en-US" sz="1200" spc="-1" strike="noStrike">
              <a:latin typeface="Times New Roman"/>
            </a:endParaRPr>
          </a:p>
        </p:txBody>
      </p:sp>
      <p:sp>
        <p:nvSpPr>
          <p:cNvPr id="75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6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BB856425-3922-4642-97E2-264451281FEF}" type="slidenum">
              <a:rPr b="0" lang="en-US" sz="1200" spc="-1" strike="noStrike">
                <a:solidFill>
                  <a:srgbClr val="8b8b8b"/>
                </a:solidFill>
                <a:latin typeface="Calibri"/>
              </a:rPr>
              <a:t>47</a:t>
            </a:fld>
            <a:endParaRPr b="0" lang="en-US" sz="1200" spc="-1" strike="noStrike">
              <a:latin typeface="Times New Roman"/>
            </a:endParaRPr>
          </a:p>
        </p:txBody>
      </p:sp>
      <p:sp>
        <p:nvSpPr>
          <p:cNvPr id="761" name="CustomShape 6"/>
          <p:cNvSpPr/>
          <p:nvPr/>
        </p:nvSpPr>
        <p:spPr>
          <a:xfrm>
            <a:off x="5974920" y="3601440"/>
            <a:ext cx="325188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Note: Drop the sign, when </a:t>
            </a:r>
            <a:endParaRPr b="0" lang="en-US" sz="1800" spc="-1" strike="noStrike">
              <a:latin typeface="Arial"/>
            </a:endParaRPr>
          </a:p>
          <a:p>
            <a:pPr>
              <a:lnSpc>
                <a:spcPct val="100000"/>
              </a:lnSpc>
            </a:pPr>
            <a:r>
              <a:rPr b="0" lang="en-US" sz="1800" spc="-1" strike="noStrike">
                <a:solidFill>
                  <a:srgbClr val="000000"/>
                </a:solidFill>
                <a:latin typeface="Calibri"/>
              </a:rPr>
              <a:t>evaluating this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Determinants of Elasticity</a:t>
            </a:r>
            <a:endParaRPr b="0" lang="en-US" sz="4400" spc="-1" strike="noStrike">
              <a:solidFill>
                <a:srgbClr val="000000"/>
              </a:solidFill>
              <a:latin typeface="Calibri"/>
            </a:endParaRPr>
          </a:p>
        </p:txBody>
      </p:sp>
      <p:sp>
        <p:nvSpPr>
          <p:cNvPr id="76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720"/>
              </a:spcBef>
              <a:buClr>
                <a:srgbClr val="000000"/>
              </a:buClr>
              <a:buFont typeface="Arial"/>
              <a:buChar char="•"/>
            </a:pPr>
            <a:r>
              <a:rPr b="0" lang="en-US" sz="3600" spc="-1" strike="noStrike">
                <a:solidFill>
                  <a:srgbClr val="000000"/>
                </a:solidFill>
                <a:latin typeface="Calibri"/>
              </a:rPr>
              <a:t>Availability of substitute goods.</a:t>
            </a:r>
            <a:endParaRPr b="0" lang="en-US" sz="3600" spc="-1" strike="noStrike">
              <a:solidFill>
                <a:srgbClr val="000000"/>
              </a:solidFill>
              <a:latin typeface="Calibri"/>
            </a:endParaRPr>
          </a:p>
          <a:p>
            <a:pPr lvl="1" marL="743040" indent="-285480">
              <a:lnSpc>
                <a:spcPct val="100000"/>
              </a:lnSpc>
              <a:spcBef>
                <a:spcPts val="641"/>
              </a:spcBef>
              <a:buClr>
                <a:srgbClr val="000000"/>
              </a:buClr>
              <a:buFont typeface="Arial"/>
              <a:buChar char="–"/>
            </a:pPr>
            <a:r>
              <a:rPr b="0" lang="en-US" sz="3200" spc="-1" strike="noStrike">
                <a:solidFill>
                  <a:srgbClr val="000000"/>
                </a:solidFill>
                <a:latin typeface="Calibri"/>
              </a:rPr>
              <a:t>More substitutes </a:t>
            </a:r>
            <a:r>
              <a:rPr b="0" lang="en-US" sz="3200" spc="-1" strike="noStrike">
                <a:solidFill>
                  <a:srgbClr val="000000"/>
                </a:solidFill>
                <a:latin typeface="Wingdings"/>
              </a:rPr>
              <a:t></a:t>
            </a:r>
            <a:r>
              <a:rPr b="0" lang="en-US" sz="3200" spc="-1" strike="noStrike">
                <a:solidFill>
                  <a:srgbClr val="000000"/>
                </a:solidFill>
                <a:latin typeface="Calibri"/>
              </a:rPr>
              <a:t> higher elasticity</a:t>
            </a:r>
            <a:endParaRPr b="0" lang="en-US" sz="3200" spc="-1" strike="noStrike">
              <a:solidFill>
                <a:srgbClr val="000000"/>
              </a:solidFill>
              <a:latin typeface="Calibri"/>
            </a:endParaRPr>
          </a:p>
          <a:p>
            <a:pPr lvl="1" marL="743040" indent="-285480">
              <a:lnSpc>
                <a:spcPct val="100000"/>
              </a:lnSpc>
              <a:spcBef>
                <a:spcPts val="641"/>
              </a:spcBef>
              <a:buClr>
                <a:srgbClr val="000000"/>
              </a:buClr>
              <a:buFont typeface="Arial"/>
              <a:buChar char="–"/>
            </a:pPr>
            <a:r>
              <a:rPr b="0" lang="en-US" sz="3200" spc="-1" strike="noStrike">
                <a:solidFill>
                  <a:srgbClr val="000000"/>
                </a:solidFill>
                <a:latin typeface="Calibri"/>
              </a:rPr>
              <a:t>Fewer substitutes </a:t>
            </a:r>
            <a:r>
              <a:rPr b="0" lang="en-US" sz="3200" spc="-1" strike="noStrike">
                <a:solidFill>
                  <a:srgbClr val="000000"/>
                </a:solidFill>
                <a:latin typeface="Wingdings"/>
              </a:rPr>
              <a:t></a:t>
            </a:r>
            <a:r>
              <a:rPr b="0" lang="en-US" sz="3200" spc="-1" strike="noStrike">
                <a:solidFill>
                  <a:srgbClr val="000000"/>
                </a:solidFill>
                <a:latin typeface="Calibri"/>
              </a:rPr>
              <a:t> lower elasticity</a:t>
            </a:r>
            <a:endParaRPr b="0" lang="en-US" sz="3200" spc="-1" strike="noStrike">
              <a:solidFill>
                <a:srgbClr val="000000"/>
              </a:solidFill>
              <a:latin typeface="Calibri"/>
            </a:endParaRPr>
          </a:p>
          <a:p>
            <a:pPr marL="743040" indent="-28548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720"/>
              </a:spcBef>
              <a:buClr>
                <a:srgbClr val="000000"/>
              </a:buClr>
              <a:buFont typeface="Arial"/>
              <a:buChar char="•"/>
              <a:tabLst>
                <a:tab algn="l" pos="0"/>
              </a:tabLst>
            </a:pPr>
            <a:r>
              <a:rPr b="0" lang="en-US" sz="3600" spc="-1" strike="noStrike">
                <a:solidFill>
                  <a:srgbClr val="000000"/>
                </a:solidFill>
                <a:latin typeface="Calibri"/>
              </a:rPr>
              <a:t>Time</a:t>
            </a:r>
            <a:endParaRPr b="0" lang="en-US" sz="3600" spc="-1" strike="noStrike">
              <a:solidFill>
                <a:srgbClr val="000000"/>
              </a:solidFill>
              <a:latin typeface="Calibri"/>
            </a:endParaRPr>
          </a:p>
          <a:p>
            <a:pPr lvl="1" marL="743040" indent="-2854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As time passes, demand becomes more elastic because consumers have more options.</a:t>
            </a:r>
            <a:endParaRPr b="0" lang="en-US" sz="3200" spc="-1" strike="noStrike">
              <a:solidFill>
                <a:srgbClr val="000000"/>
              </a:solidFill>
              <a:latin typeface="Calibri"/>
            </a:endParaRPr>
          </a:p>
        </p:txBody>
      </p:sp>
      <p:sp>
        <p:nvSpPr>
          <p:cNvPr id="764" name="TextShape 3"/>
          <p:cNvSpPr txBox="1"/>
          <p:nvPr/>
        </p:nvSpPr>
        <p:spPr>
          <a:xfrm>
            <a:off x="457200" y="6356520"/>
            <a:ext cx="2133360" cy="364680"/>
          </a:xfrm>
          <a:prstGeom prst="rect">
            <a:avLst/>
          </a:prstGeom>
          <a:noFill/>
          <a:ln>
            <a:noFill/>
          </a:ln>
        </p:spPr>
        <p:txBody>
          <a:bodyPr anchor="ctr">
            <a:noAutofit/>
          </a:bodyPr>
          <a:p>
            <a:pPr>
              <a:lnSpc>
                <a:spcPct val="100000"/>
              </a:lnSpc>
            </a:pPr>
            <a:fld id="{115113E5-0340-4892-A70B-BC4CCE9FD54D}" type="datetime1">
              <a:rPr b="0" lang="en-US" sz="1200" spc="-1" strike="noStrike">
                <a:solidFill>
                  <a:srgbClr val="8b8b8b"/>
                </a:solidFill>
                <a:latin typeface="Calibri"/>
              </a:rPr>
              <a:t>08/24/2020</a:t>
            </a:fld>
            <a:endParaRPr b="0" lang="en-US" sz="1200" spc="-1" strike="noStrike">
              <a:latin typeface="Times New Roman"/>
            </a:endParaRPr>
          </a:p>
        </p:txBody>
      </p:sp>
      <p:sp>
        <p:nvSpPr>
          <p:cNvPr id="76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6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C4EA86E2-56A7-469E-A122-887CAFF509FB}" type="slidenum">
              <a:rPr b="0" lang="en-US" sz="1200" spc="-1" strike="noStrike">
                <a:solidFill>
                  <a:srgbClr val="8b8b8b"/>
                </a:solidFill>
                <a:latin typeface="Calibri"/>
              </a:rPr>
              <a:t>56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Elasticity Along a Linear Demand Curve</a:t>
            </a:r>
            <a:endParaRPr b="0" lang="en-US" sz="4400" spc="-1" strike="noStrike">
              <a:solidFill>
                <a:srgbClr val="000000"/>
              </a:solidFill>
              <a:latin typeface="Calibri"/>
            </a:endParaRPr>
          </a:p>
        </p:txBody>
      </p:sp>
      <p:sp>
        <p:nvSpPr>
          <p:cNvPr id="768"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t>
            </a:r>
            <a:r>
              <a:rPr b="0" lang="en-US" sz="3200" spc="-1" strike="noStrike" baseline="-25000">
                <a:solidFill>
                  <a:srgbClr val="000000"/>
                </a:solidFill>
                <a:latin typeface="Calibri"/>
              </a:rPr>
              <a:t>p</a:t>
            </a:r>
            <a:r>
              <a:rPr b="0" lang="en-US" sz="3200" spc="-1" strike="noStrike">
                <a:solidFill>
                  <a:srgbClr val="000000"/>
                </a:solidFill>
                <a:latin typeface="Calibri"/>
              </a:rPr>
              <a:t> decreases as we move down the linear demand curve.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769" name="TextShape 3"/>
          <p:cNvSpPr txBox="1"/>
          <p:nvPr/>
        </p:nvSpPr>
        <p:spPr>
          <a:xfrm>
            <a:off x="457200" y="6356520"/>
            <a:ext cx="2133360" cy="364680"/>
          </a:xfrm>
          <a:prstGeom prst="rect">
            <a:avLst/>
          </a:prstGeom>
          <a:noFill/>
          <a:ln>
            <a:noFill/>
          </a:ln>
        </p:spPr>
        <p:txBody>
          <a:bodyPr anchor="ctr">
            <a:noAutofit/>
          </a:bodyPr>
          <a:p>
            <a:pPr>
              <a:lnSpc>
                <a:spcPct val="100000"/>
              </a:lnSpc>
            </a:pPr>
            <a:fld id="{9983F6A1-845D-43CC-A1AC-6FE20EC9E17B}" type="datetime1">
              <a:rPr b="0" lang="en-US" sz="1200" spc="-1" strike="noStrike">
                <a:solidFill>
                  <a:srgbClr val="8b8b8b"/>
                </a:solidFill>
                <a:latin typeface="Calibri"/>
              </a:rPr>
              <a:t>08/24/2020</a:t>
            </a:fld>
            <a:endParaRPr b="0" lang="en-US" sz="1200" spc="-1" strike="noStrike">
              <a:latin typeface="Times New Roman"/>
            </a:endParaRPr>
          </a:p>
        </p:txBody>
      </p:sp>
      <p:sp>
        <p:nvSpPr>
          <p:cNvPr id="770"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771"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89ABCF5-7615-4533-BE43-A62D57FE5E1C}" type="slidenum">
              <a:rPr b="0" lang="en-US" sz="1200" spc="-1" strike="noStrike">
                <a:solidFill>
                  <a:srgbClr val="8b8b8b"/>
                </a:solidFill>
                <a:latin typeface="Calibri"/>
              </a:rPr>
              <a:t>57</a:t>
            </a:fld>
            <a:endParaRPr b="0" lang="en-US" sz="1200" spc="-1" strike="noStrike">
              <a:latin typeface="Times New Roman"/>
            </a:endParaRPr>
          </a:p>
        </p:txBody>
      </p:sp>
      <p:sp>
        <p:nvSpPr>
          <p:cNvPr id="772" name="Line 6"/>
          <p:cNvSpPr/>
          <p:nvPr/>
        </p:nvSpPr>
        <p:spPr>
          <a:xfrm flipV="1">
            <a:off x="2514600" y="2743200"/>
            <a:ext cx="0" cy="2590560"/>
          </a:xfrm>
          <a:prstGeom prst="line">
            <a:avLst/>
          </a:prstGeom>
          <a:ln w="9360">
            <a:solidFill>
              <a:schemeClr val="tx1"/>
            </a:solidFill>
            <a:round/>
            <a:tailEnd len="med" type="triangle" w="med"/>
          </a:ln>
        </p:spPr>
        <p:style>
          <a:lnRef idx="0"/>
          <a:fillRef idx="0"/>
          <a:effectRef idx="0"/>
          <a:fontRef idx="minor"/>
        </p:style>
      </p:sp>
      <p:sp>
        <p:nvSpPr>
          <p:cNvPr id="773" name="Line 7"/>
          <p:cNvSpPr/>
          <p:nvPr/>
        </p:nvSpPr>
        <p:spPr>
          <a:xfrm>
            <a:off x="2514600" y="5333760"/>
            <a:ext cx="3657600" cy="0"/>
          </a:xfrm>
          <a:prstGeom prst="line">
            <a:avLst/>
          </a:prstGeom>
          <a:ln w="9360">
            <a:solidFill>
              <a:schemeClr val="tx1"/>
            </a:solidFill>
            <a:round/>
            <a:tailEnd len="med" type="triangle" w="med"/>
          </a:ln>
        </p:spPr>
        <p:style>
          <a:lnRef idx="0"/>
          <a:fillRef idx="0"/>
          <a:effectRef idx="0"/>
          <a:fontRef idx="minor"/>
        </p:style>
      </p:sp>
      <p:sp>
        <p:nvSpPr>
          <p:cNvPr id="774" name="Line 8"/>
          <p:cNvSpPr/>
          <p:nvPr/>
        </p:nvSpPr>
        <p:spPr>
          <a:xfrm>
            <a:off x="2514600" y="2895480"/>
            <a:ext cx="2971800" cy="2438280"/>
          </a:xfrm>
          <a:prstGeom prst="line">
            <a:avLst/>
          </a:prstGeom>
          <a:ln w="28440">
            <a:solidFill>
              <a:srgbClr val="993300"/>
            </a:solidFill>
            <a:round/>
          </a:ln>
        </p:spPr>
        <p:style>
          <a:lnRef idx="0"/>
          <a:fillRef idx="0"/>
          <a:effectRef idx="0"/>
          <a:fontRef idx="minor"/>
        </p:style>
      </p:sp>
      <p:sp>
        <p:nvSpPr>
          <p:cNvPr id="775" name="Line 9"/>
          <p:cNvSpPr/>
          <p:nvPr/>
        </p:nvSpPr>
        <p:spPr>
          <a:xfrm>
            <a:off x="2514600" y="3504960"/>
            <a:ext cx="685800" cy="0"/>
          </a:xfrm>
          <a:prstGeom prst="line">
            <a:avLst/>
          </a:prstGeom>
          <a:ln w="9360">
            <a:solidFill>
              <a:schemeClr val="tx1"/>
            </a:solidFill>
            <a:prstDash val="dash"/>
            <a:round/>
          </a:ln>
        </p:spPr>
        <p:style>
          <a:lnRef idx="0"/>
          <a:fillRef idx="0"/>
          <a:effectRef idx="0"/>
          <a:fontRef idx="minor"/>
        </p:style>
      </p:sp>
      <p:sp>
        <p:nvSpPr>
          <p:cNvPr id="776" name="Line 10"/>
          <p:cNvSpPr/>
          <p:nvPr/>
        </p:nvSpPr>
        <p:spPr>
          <a:xfrm>
            <a:off x="3200400" y="3504960"/>
            <a:ext cx="0" cy="1828800"/>
          </a:xfrm>
          <a:prstGeom prst="line">
            <a:avLst/>
          </a:prstGeom>
          <a:ln w="9360">
            <a:solidFill>
              <a:schemeClr val="tx1"/>
            </a:solidFill>
            <a:prstDash val="dash"/>
            <a:round/>
          </a:ln>
        </p:spPr>
        <p:style>
          <a:lnRef idx="0"/>
          <a:fillRef idx="0"/>
          <a:effectRef idx="0"/>
          <a:fontRef idx="minor"/>
        </p:style>
      </p:sp>
      <p:sp>
        <p:nvSpPr>
          <p:cNvPr id="777" name="Line 11"/>
          <p:cNvSpPr/>
          <p:nvPr/>
        </p:nvSpPr>
        <p:spPr>
          <a:xfrm>
            <a:off x="2514600" y="3733560"/>
            <a:ext cx="990360" cy="0"/>
          </a:xfrm>
          <a:prstGeom prst="line">
            <a:avLst/>
          </a:prstGeom>
          <a:ln w="9360">
            <a:solidFill>
              <a:schemeClr val="tx1"/>
            </a:solidFill>
            <a:prstDash val="dash"/>
            <a:round/>
          </a:ln>
        </p:spPr>
        <p:style>
          <a:lnRef idx="0"/>
          <a:fillRef idx="0"/>
          <a:effectRef idx="0"/>
          <a:fontRef idx="minor"/>
        </p:style>
      </p:sp>
      <p:sp>
        <p:nvSpPr>
          <p:cNvPr id="778" name="Line 12"/>
          <p:cNvSpPr/>
          <p:nvPr/>
        </p:nvSpPr>
        <p:spPr>
          <a:xfrm>
            <a:off x="3504960" y="3733560"/>
            <a:ext cx="0" cy="1600200"/>
          </a:xfrm>
          <a:prstGeom prst="line">
            <a:avLst/>
          </a:prstGeom>
          <a:ln w="9360">
            <a:solidFill>
              <a:schemeClr val="tx1"/>
            </a:solidFill>
            <a:prstDash val="dash"/>
            <a:round/>
          </a:ln>
        </p:spPr>
        <p:style>
          <a:lnRef idx="0"/>
          <a:fillRef idx="0"/>
          <a:effectRef idx="0"/>
          <a:fontRef idx="minor"/>
        </p:style>
      </p:sp>
      <p:sp>
        <p:nvSpPr>
          <p:cNvPr id="779" name="CustomShape 13"/>
          <p:cNvSpPr/>
          <p:nvPr/>
        </p:nvSpPr>
        <p:spPr>
          <a:xfrm>
            <a:off x="1905120" y="335268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80</a:t>
            </a:r>
            <a:endParaRPr b="0" lang="en-US" sz="1800" spc="-1" strike="noStrike">
              <a:latin typeface="Arial"/>
            </a:endParaRPr>
          </a:p>
        </p:txBody>
      </p:sp>
      <p:sp>
        <p:nvSpPr>
          <p:cNvPr id="780" name="CustomShape 14"/>
          <p:cNvSpPr/>
          <p:nvPr/>
        </p:nvSpPr>
        <p:spPr>
          <a:xfrm>
            <a:off x="1905120" y="365760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76</a:t>
            </a:r>
            <a:endParaRPr b="0" lang="en-US" sz="1800" spc="-1" strike="noStrike">
              <a:latin typeface="Arial"/>
            </a:endParaRPr>
          </a:p>
        </p:txBody>
      </p:sp>
      <p:sp>
        <p:nvSpPr>
          <p:cNvPr id="781" name="CustomShape 15"/>
          <p:cNvSpPr/>
          <p:nvPr/>
        </p:nvSpPr>
        <p:spPr>
          <a:xfrm>
            <a:off x="3276720" y="533412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12</a:t>
            </a:r>
            <a:endParaRPr b="0" lang="en-US" sz="1800" spc="-1" strike="noStrike">
              <a:latin typeface="Arial"/>
            </a:endParaRPr>
          </a:p>
        </p:txBody>
      </p:sp>
      <p:sp>
        <p:nvSpPr>
          <p:cNvPr id="782" name="CustomShape 16"/>
          <p:cNvSpPr/>
          <p:nvPr/>
        </p:nvSpPr>
        <p:spPr>
          <a:xfrm>
            <a:off x="2895480" y="533412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a:t>
            </a:r>
            <a:endParaRPr b="0" lang="en-US" sz="1800" spc="-1" strike="noStrike">
              <a:latin typeface="Arial"/>
            </a:endParaRPr>
          </a:p>
        </p:txBody>
      </p:sp>
      <p:sp>
        <p:nvSpPr>
          <p:cNvPr id="783" name="CustomShape 17"/>
          <p:cNvSpPr/>
          <p:nvPr/>
        </p:nvSpPr>
        <p:spPr>
          <a:xfrm>
            <a:off x="5791320" y="5348160"/>
            <a:ext cx="36572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a:t>
            </a:r>
            <a:endParaRPr b="0" lang="en-US" sz="1800" spc="-1" strike="noStrike">
              <a:latin typeface="Arial"/>
            </a:endParaRPr>
          </a:p>
        </p:txBody>
      </p:sp>
      <p:sp>
        <p:nvSpPr>
          <p:cNvPr id="784" name="CustomShape 18"/>
          <p:cNvSpPr/>
          <p:nvPr/>
        </p:nvSpPr>
        <p:spPr>
          <a:xfrm>
            <a:off x="3200400" y="320040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a:t>
            </a:r>
            <a:endParaRPr b="0" lang="en-US" sz="1800" spc="-1" strike="noStrike">
              <a:latin typeface="Arial"/>
            </a:endParaRPr>
          </a:p>
        </p:txBody>
      </p:sp>
      <p:sp>
        <p:nvSpPr>
          <p:cNvPr id="785" name="CustomShape 19"/>
          <p:cNvSpPr/>
          <p:nvPr/>
        </p:nvSpPr>
        <p:spPr>
          <a:xfrm>
            <a:off x="3505320" y="350532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a:t>
            </a:r>
            <a:endParaRPr b="0" lang="en-US" sz="1800" spc="-1" strike="noStrike">
              <a:latin typeface="Arial"/>
            </a:endParaRPr>
          </a:p>
        </p:txBody>
      </p:sp>
      <p:sp>
        <p:nvSpPr>
          <p:cNvPr id="786" name="CustomShape 20"/>
          <p:cNvSpPr/>
          <p:nvPr/>
        </p:nvSpPr>
        <p:spPr>
          <a:xfrm>
            <a:off x="1295280" y="2819520"/>
            <a:ext cx="13712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in $</a:t>
            </a:r>
            <a:endParaRPr b="0" lang="en-US" sz="1800" spc="-1" strike="noStrike">
              <a:latin typeface="Arial"/>
            </a:endParaRPr>
          </a:p>
        </p:txBody>
      </p:sp>
      <p:sp>
        <p:nvSpPr>
          <p:cNvPr id="787" name="CustomShape 21"/>
          <p:cNvSpPr/>
          <p:nvPr/>
        </p:nvSpPr>
        <p:spPr>
          <a:xfrm>
            <a:off x="3657600" y="3124080"/>
            <a:ext cx="4343040" cy="6757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E</a:t>
            </a:r>
            <a:r>
              <a:rPr b="0" lang="en-US" sz="1800" spc="-1" strike="noStrike" baseline="-25000">
                <a:solidFill>
                  <a:srgbClr val="000000"/>
                </a:solidFill>
                <a:latin typeface="Calibri"/>
              </a:rPr>
              <a:t>d</a:t>
            </a:r>
            <a:r>
              <a:rPr b="0" lang="en-US" sz="1800" spc="-1" strike="noStrike">
                <a:solidFill>
                  <a:srgbClr val="000000"/>
                </a:solidFill>
                <a:latin typeface="Calibri"/>
              </a:rPr>
              <a:t>= (2/10) / (4/80) = 20% / 5% = -4.0</a:t>
            </a:r>
            <a:endParaRPr b="0" lang="en-US" sz="1800" spc="-1" strike="noStrike">
              <a:latin typeface="Arial"/>
            </a:endParaRPr>
          </a:p>
        </p:txBody>
      </p:sp>
      <p:sp>
        <p:nvSpPr>
          <p:cNvPr id="788" name="Line 22"/>
          <p:cNvSpPr/>
          <p:nvPr/>
        </p:nvSpPr>
        <p:spPr>
          <a:xfrm>
            <a:off x="2514600" y="4724280"/>
            <a:ext cx="2209680" cy="0"/>
          </a:xfrm>
          <a:prstGeom prst="line">
            <a:avLst/>
          </a:prstGeom>
          <a:ln w="9360">
            <a:solidFill>
              <a:schemeClr val="tx1"/>
            </a:solidFill>
            <a:prstDash val="dash"/>
            <a:round/>
          </a:ln>
        </p:spPr>
        <p:style>
          <a:lnRef idx="0"/>
          <a:fillRef idx="0"/>
          <a:effectRef idx="0"/>
          <a:fontRef idx="minor"/>
        </p:style>
      </p:sp>
      <p:sp>
        <p:nvSpPr>
          <p:cNvPr id="789" name="Line 23"/>
          <p:cNvSpPr/>
          <p:nvPr/>
        </p:nvSpPr>
        <p:spPr>
          <a:xfrm>
            <a:off x="2514600" y="4952880"/>
            <a:ext cx="2514600" cy="0"/>
          </a:xfrm>
          <a:prstGeom prst="line">
            <a:avLst/>
          </a:prstGeom>
          <a:ln w="9360">
            <a:solidFill>
              <a:schemeClr val="tx1"/>
            </a:solidFill>
            <a:prstDash val="dash"/>
            <a:round/>
          </a:ln>
        </p:spPr>
        <p:style>
          <a:lnRef idx="0"/>
          <a:fillRef idx="0"/>
          <a:effectRef idx="0"/>
          <a:fontRef idx="minor"/>
        </p:style>
      </p:sp>
      <p:sp>
        <p:nvSpPr>
          <p:cNvPr id="790" name="Line 24"/>
          <p:cNvSpPr/>
          <p:nvPr/>
        </p:nvSpPr>
        <p:spPr>
          <a:xfrm>
            <a:off x="4724280" y="4724280"/>
            <a:ext cx="0" cy="609480"/>
          </a:xfrm>
          <a:prstGeom prst="line">
            <a:avLst/>
          </a:prstGeom>
          <a:ln w="9360">
            <a:solidFill>
              <a:schemeClr val="tx1"/>
            </a:solidFill>
            <a:prstDash val="dash"/>
            <a:round/>
          </a:ln>
        </p:spPr>
        <p:style>
          <a:lnRef idx="0"/>
          <a:fillRef idx="0"/>
          <a:effectRef idx="0"/>
          <a:fontRef idx="minor"/>
        </p:style>
      </p:sp>
      <p:sp>
        <p:nvSpPr>
          <p:cNvPr id="791" name="Line 25"/>
          <p:cNvSpPr/>
          <p:nvPr/>
        </p:nvSpPr>
        <p:spPr>
          <a:xfrm>
            <a:off x="5029200" y="4952880"/>
            <a:ext cx="0" cy="380880"/>
          </a:xfrm>
          <a:prstGeom prst="line">
            <a:avLst/>
          </a:prstGeom>
          <a:ln w="9360">
            <a:solidFill>
              <a:schemeClr val="tx1"/>
            </a:solidFill>
            <a:prstDash val="dash"/>
            <a:round/>
          </a:ln>
        </p:spPr>
        <p:style>
          <a:lnRef idx="0"/>
          <a:fillRef idx="0"/>
          <a:effectRef idx="0"/>
          <a:fontRef idx="minor"/>
        </p:style>
      </p:sp>
      <p:sp>
        <p:nvSpPr>
          <p:cNvPr id="792" name="CustomShape 26"/>
          <p:cNvSpPr/>
          <p:nvPr/>
        </p:nvSpPr>
        <p:spPr>
          <a:xfrm>
            <a:off x="4419720" y="533412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40</a:t>
            </a:r>
            <a:endParaRPr b="0" lang="en-US" sz="1800" spc="-1" strike="noStrike">
              <a:latin typeface="Arial"/>
            </a:endParaRPr>
          </a:p>
        </p:txBody>
      </p:sp>
      <p:sp>
        <p:nvSpPr>
          <p:cNvPr id="793" name="CustomShape 27"/>
          <p:cNvSpPr/>
          <p:nvPr/>
        </p:nvSpPr>
        <p:spPr>
          <a:xfrm>
            <a:off x="4800600" y="533412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42</a:t>
            </a:r>
            <a:endParaRPr b="0" lang="en-US" sz="1800" spc="-1" strike="noStrike">
              <a:latin typeface="Arial"/>
            </a:endParaRPr>
          </a:p>
        </p:txBody>
      </p:sp>
      <p:sp>
        <p:nvSpPr>
          <p:cNvPr id="794" name="CustomShape 28"/>
          <p:cNvSpPr/>
          <p:nvPr/>
        </p:nvSpPr>
        <p:spPr>
          <a:xfrm>
            <a:off x="5181480" y="4419720"/>
            <a:ext cx="4343040" cy="6757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E</a:t>
            </a:r>
            <a:r>
              <a:rPr b="0" lang="en-US" sz="1800" spc="-1" strike="noStrike" baseline="-25000">
                <a:solidFill>
                  <a:srgbClr val="000000"/>
                </a:solidFill>
                <a:latin typeface="Calibri"/>
              </a:rPr>
              <a:t>d</a:t>
            </a:r>
            <a:r>
              <a:rPr b="0" lang="en-US" sz="1800" spc="-1" strike="noStrike">
                <a:solidFill>
                  <a:srgbClr val="000000"/>
                </a:solidFill>
                <a:latin typeface="Calibri"/>
              </a:rPr>
              <a:t>= (2/40) / (4/20) = 5% / 20% = -0.25</a:t>
            </a:r>
            <a:endParaRPr b="0" lang="en-US" sz="1800" spc="-1" strike="noStrike">
              <a:latin typeface="Arial"/>
            </a:endParaRPr>
          </a:p>
        </p:txBody>
      </p:sp>
      <p:sp>
        <p:nvSpPr>
          <p:cNvPr id="795" name="CustomShape 29"/>
          <p:cNvSpPr/>
          <p:nvPr/>
        </p:nvSpPr>
        <p:spPr>
          <a:xfrm>
            <a:off x="4648320" y="441972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c</a:t>
            </a:r>
            <a:endParaRPr b="0" lang="en-US" sz="1800" spc="-1" strike="noStrike">
              <a:latin typeface="Arial"/>
            </a:endParaRPr>
          </a:p>
        </p:txBody>
      </p:sp>
      <p:sp>
        <p:nvSpPr>
          <p:cNvPr id="796" name="CustomShape 30"/>
          <p:cNvSpPr/>
          <p:nvPr/>
        </p:nvSpPr>
        <p:spPr>
          <a:xfrm>
            <a:off x="5029200" y="4662360"/>
            <a:ext cx="3045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Income Elasticity of Demand</a:t>
            </a:r>
            <a:endParaRPr b="0" lang="en-US" sz="4400" spc="-1" strike="noStrike">
              <a:solidFill>
                <a:srgbClr val="000000"/>
              </a:solidFill>
              <a:latin typeface="Calibri"/>
            </a:endParaRPr>
          </a:p>
        </p:txBody>
      </p:sp>
      <p:sp>
        <p:nvSpPr>
          <p:cNvPr id="798"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How much does demand change when income changes:</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1" lang="en-US" sz="3200" spc="-1" strike="noStrike">
                <a:solidFill>
                  <a:srgbClr val="c00000"/>
                </a:solidFill>
                <a:latin typeface="Calibri"/>
              </a:rPr>
              <a:t>E</a:t>
            </a:r>
            <a:r>
              <a:rPr b="1" lang="en-US" sz="3200" spc="-1" strike="noStrike" baseline="-25000">
                <a:solidFill>
                  <a:srgbClr val="c00000"/>
                </a:solidFill>
                <a:latin typeface="Calibri"/>
              </a:rPr>
              <a:t>i</a:t>
            </a:r>
            <a:r>
              <a:rPr b="1" lang="en-US" sz="3200" spc="-1" strike="noStrike">
                <a:solidFill>
                  <a:srgbClr val="c00000"/>
                </a:solidFill>
                <a:latin typeface="Calibri"/>
              </a:rPr>
              <a:t> = %</a:t>
            </a:r>
            <a:r>
              <a:rPr b="1" lang="en-US" sz="3200" spc="-1" strike="noStrike">
                <a:solidFill>
                  <a:srgbClr val="c00000"/>
                </a:solidFill>
                <a:latin typeface="Symbol"/>
              </a:rPr>
              <a:t></a:t>
            </a:r>
            <a:r>
              <a:rPr b="1" lang="en-US" sz="3200" spc="-1" strike="noStrike">
                <a:solidFill>
                  <a:srgbClr val="c00000"/>
                </a:solidFill>
                <a:latin typeface="Calibri"/>
              </a:rPr>
              <a:t> in q / %</a:t>
            </a:r>
            <a:r>
              <a:rPr b="1" lang="en-US" sz="3200" spc="-1" strike="noStrike">
                <a:solidFill>
                  <a:srgbClr val="c00000"/>
                </a:solidFill>
                <a:latin typeface="Symbol"/>
              </a:rPr>
              <a:t></a:t>
            </a:r>
            <a:r>
              <a:rPr b="1" lang="en-US" sz="3200" spc="-1" strike="noStrike">
                <a:solidFill>
                  <a:srgbClr val="c00000"/>
                </a:solidFill>
                <a:latin typeface="Calibri"/>
              </a:rPr>
              <a:t> in income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E</a:t>
            </a:r>
            <a:r>
              <a:rPr b="0" lang="en-US" sz="3200" spc="-1" strike="noStrike" baseline="-25000">
                <a:solidFill>
                  <a:srgbClr val="000000"/>
                </a:solidFill>
                <a:latin typeface="Calibri"/>
              </a:rPr>
              <a:t>i</a:t>
            </a:r>
            <a:r>
              <a:rPr b="0" lang="en-US" sz="3200" spc="-1" strike="noStrike">
                <a:solidFill>
                  <a:srgbClr val="000000"/>
                </a:solidFill>
                <a:latin typeface="Calibri"/>
              </a:rPr>
              <a:t> &gt; 0, that is as income increases you demand more of the good.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E</a:t>
            </a:r>
            <a:r>
              <a:rPr b="0" lang="en-US" sz="3200" spc="-1" strike="noStrike" baseline="-25000">
                <a:solidFill>
                  <a:srgbClr val="000000"/>
                </a:solidFill>
                <a:latin typeface="Calibri"/>
              </a:rPr>
              <a:t>i</a:t>
            </a:r>
            <a:r>
              <a:rPr b="0" lang="en-US" sz="3200" spc="-1" strike="noStrike">
                <a:solidFill>
                  <a:srgbClr val="000000"/>
                </a:solidFill>
                <a:latin typeface="Calibri"/>
              </a:rPr>
              <a:t> &gt; 1, we call good income elastic.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0&lt; E</a:t>
            </a:r>
            <a:r>
              <a:rPr b="0" lang="en-US" sz="3200" spc="-1" strike="noStrike" baseline="-25000">
                <a:solidFill>
                  <a:srgbClr val="000000"/>
                </a:solidFill>
                <a:latin typeface="Calibri"/>
              </a:rPr>
              <a:t>i</a:t>
            </a:r>
            <a:r>
              <a:rPr b="0" lang="en-US" sz="3200" spc="-1" strike="noStrike">
                <a:solidFill>
                  <a:srgbClr val="000000"/>
                </a:solidFill>
                <a:latin typeface="Calibri"/>
              </a:rPr>
              <a:t> &lt; 1, is an income inelastic good.</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799" name="TextShape 3"/>
          <p:cNvSpPr txBox="1"/>
          <p:nvPr/>
        </p:nvSpPr>
        <p:spPr>
          <a:xfrm>
            <a:off x="457200" y="6356520"/>
            <a:ext cx="2133360" cy="364680"/>
          </a:xfrm>
          <a:prstGeom prst="rect">
            <a:avLst/>
          </a:prstGeom>
          <a:noFill/>
          <a:ln>
            <a:noFill/>
          </a:ln>
        </p:spPr>
        <p:txBody>
          <a:bodyPr anchor="ctr">
            <a:noAutofit/>
          </a:bodyPr>
          <a:p>
            <a:pPr>
              <a:lnSpc>
                <a:spcPct val="100000"/>
              </a:lnSpc>
            </a:pPr>
            <a:fld id="{84132BE9-2EE8-4156-A5ED-2F4522F9ADBB}" type="datetime1">
              <a:rPr b="0" lang="en-US" sz="1200" spc="-1" strike="noStrike">
                <a:solidFill>
                  <a:srgbClr val="8b8b8b"/>
                </a:solidFill>
                <a:latin typeface="Calibri"/>
              </a:rPr>
              <a:t>08/24/2020</a:t>
            </a:fld>
            <a:endParaRPr b="0" lang="en-US" sz="1200" spc="-1" strike="noStrike">
              <a:latin typeface="Times New Roman"/>
            </a:endParaRPr>
          </a:p>
        </p:txBody>
      </p:sp>
      <p:sp>
        <p:nvSpPr>
          <p:cNvPr id="800"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01"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62D0F2AD-B368-4212-8E71-B4E5B2C6ABEC}" type="slidenum">
              <a:rPr b="0" lang="en-US" sz="1200" spc="-1" strike="noStrike">
                <a:solidFill>
                  <a:srgbClr val="8b8b8b"/>
                </a:solidFill>
                <a:latin typeface="Calibri"/>
              </a:rPr>
              <a:t>57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Inferior Goods</a:t>
            </a:r>
            <a:endParaRPr b="0" lang="en-US" sz="4400" spc="-1" strike="noStrike">
              <a:solidFill>
                <a:srgbClr val="000000"/>
              </a:solidFill>
              <a:latin typeface="Calibri"/>
            </a:endParaRPr>
          </a:p>
        </p:txBody>
      </p:sp>
      <p:sp>
        <p:nvSpPr>
          <p:cNvPr id="803" name="TextShape 2"/>
          <p:cNvSpPr txBox="1"/>
          <p:nvPr/>
        </p:nvSpPr>
        <p:spPr>
          <a:xfrm>
            <a:off x="457200" y="1295280"/>
            <a:ext cx="8229240" cy="4830480"/>
          </a:xfrm>
          <a:prstGeom prst="rect">
            <a:avLst/>
          </a:prstGeom>
          <a:noFill/>
          <a:ln>
            <a:noFill/>
          </a:ln>
        </p:spPr>
        <p:txBody>
          <a:bodyPr>
            <a:normAutofit fontScale="94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 income increases the demand for these goods goes down, E</a:t>
            </a:r>
            <a:r>
              <a:rPr b="0" lang="en-US" sz="3200" spc="-1" strike="noStrike" baseline="-25000">
                <a:solidFill>
                  <a:srgbClr val="000000"/>
                </a:solidFill>
                <a:latin typeface="Calibri"/>
              </a:rPr>
              <a:t>i</a:t>
            </a:r>
            <a:r>
              <a:rPr b="0" lang="en-US" sz="3200" spc="-1" strike="noStrike">
                <a:solidFill>
                  <a:srgbClr val="000000"/>
                </a:solidFill>
                <a:latin typeface="Calibri"/>
              </a:rPr>
              <a:t> &lt; 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Goods with a more expensive alternative.</a:t>
            </a:r>
            <a:endParaRPr b="0" lang="en-US" sz="3200" spc="-1" strike="noStrike">
              <a:solidFill>
                <a:srgbClr val="000000"/>
              </a:solidFill>
              <a:latin typeface="Calibri"/>
            </a:endParaRPr>
          </a:p>
          <a:p>
            <a:pPr lvl="1" marL="343080" indent="-342720">
              <a:lnSpc>
                <a:spcPct val="100000"/>
              </a:lnSpc>
              <a:spcBef>
                <a:spcPts val="561"/>
              </a:spcBef>
              <a:buClr>
                <a:srgbClr val="000000"/>
              </a:buClr>
              <a:buFont typeface="Arial"/>
              <a:buChar char="•"/>
            </a:pPr>
            <a:r>
              <a:rPr b="0" lang="en-US" sz="2800" spc="-1" strike="noStrike">
                <a:solidFill>
                  <a:srgbClr val="000000"/>
                </a:solidFill>
                <a:latin typeface="Calibri"/>
              </a:rPr>
              <a:t>If you have a higher income you might switch to the better quality product e.g.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potatoes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margarine and butter</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used clothing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intercity bus travel</a:t>
            </a:r>
            <a:endParaRPr b="0" lang="en-US" sz="2800" spc="-1" strike="noStrike">
              <a:solidFill>
                <a:srgbClr val="000000"/>
              </a:solidFill>
              <a:latin typeface="Calibri"/>
            </a:endParaRPr>
          </a:p>
        </p:txBody>
      </p:sp>
      <p:sp>
        <p:nvSpPr>
          <p:cNvPr id="804" name="TextShape 3"/>
          <p:cNvSpPr txBox="1"/>
          <p:nvPr/>
        </p:nvSpPr>
        <p:spPr>
          <a:xfrm>
            <a:off x="457200" y="6356520"/>
            <a:ext cx="2133360" cy="364680"/>
          </a:xfrm>
          <a:prstGeom prst="rect">
            <a:avLst/>
          </a:prstGeom>
          <a:noFill/>
          <a:ln>
            <a:noFill/>
          </a:ln>
        </p:spPr>
        <p:txBody>
          <a:bodyPr anchor="ctr">
            <a:noAutofit/>
          </a:bodyPr>
          <a:p>
            <a:pPr>
              <a:lnSpc>
                <a:spcPct val="100000"/>
              </a:lnSpc>
            </a:pPr>
            <a:fld id="{271F76AC-21E7-46A9-80AF-7992930D12A4}" type="datetime1">
              <a:rPr b="0" lang="en-US" sz="1200" spc="-1" strike="noStrike">
                <a:solidFill>
                  <a:srgbClr val="8b8b8b"/>
                </a:solidFill>
                <a:latin typeface="Calibri"/>
              </a:rPr>
              <a:t>08/24/2020</a:t>
            </a:fld>
            <a:endParaRPr b="0" lang="en-US" sz="1200" spc="-1" strike="noStrike">
              <a:latin typeface="Times New Roman"/>
            </a:endParaRPr>
          </a:p>
        </p:txBody>
      </p:sp>
      <p:sp>
        <p:nvSpPr>
          <p:cNvPr id="80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0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631CE73C-B8C2-472C-A492-AED6A910D90E}" type="slidenum">
              <a:rPr b="0" lang="en-US" sz="1200" spc="-1" strike="noStrike">
                <a:solidFill>
                  <a:srgbClr val="8b8b8b"/>
                </a:solidFill>
                <a:latin typeface="Calibri"/>
              </a:rPr>
              <a:t>59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990" spc="-1" strike="noStrike">
                <a:solidFill>
                  <a:srgbClr val="000000"/>
                </a:solidFill>
                <a:latin typeface="Arial"/>
              </a:rPr>
              <a:t>Equation of a line </a:t>
            </a:r>
            <a:endParaRPr b="0" lang="en-US" sz="3990" spc="-1" strike="noStrike">
              <a:latin typeface="Arial"/>
            </a:endParaRPr>
          </a:p>
        </p:txBody>
      </p:sp>
      <p:graphicFrame>
        <p:nvGraphicFramePr>
          <p:cNvPr id="218" name="Table 2"/>
          <p:cNvGraphicFramePr/>
          <p:nvPr/>
        </p:nvGraphicFramePr>
        <p:xfrm>
          <a:off x="457200" y="1604880"/>
          <a:ext cx="8228520" cy="995040"/>
        </p:xfrm>
        <a:graphic>
          <a:graphicData uri="http://schemas.openxmlformats.org/drawingml/2006/table">
            <a:tbl>
              <a:tblPr/>
              <a:tblGrid>
                <a:gridCol w="4114080"/>
                <a:gridCol w="4114440"/>
              </a:tblGrid>
              <a:tr h="331560">
                <a:tc>
                  <a:txBody>
                    <a:bodyPr lIns="81360" rIns="81360" tIns="41400" bIns="41400">
                      <a:noAutofit/>
                    </a:bodyPr>
                    <a:p>
                      <a:pPr>
                        <a:lnSpc>
                          <a:spcPct val="100000"/>
                        </a:lnSpc>
                      </a:pPr>
                      <a:r>
                        <a:rPr b="0" lang="en-US" sz="1600" spc="-1" strike="noStrike">
                          <a:solidFill>
                            <a:srgbClr val="000000"/>
                          </a:solidFill>
                          <a:latin typeface="Arial"/>
                        </a:rPr>
                        <a:t>X values</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81360" rIns="81360" tIns="41400" bIns="41400">
                      <a:noAutofit/>
                    </a:bodyPr>
                    <a:p>
                      <a:pPr>
                        <a:lnSpc>
                          <a:spcPct val="100000"/>
                        </a:lnSpc>
                      </a:pPr>
                      <a:r>
                        <a:rPr b="0" lang="en-US" sz="1600" spc="-1" strike="noStrike">
                          <a:solidFill>
                            <a:srgbClr val="000000"/>
                          </a:solidFill>
                          <a:latin typeface="Arial"/>
                        </a:rPr>
                        <a:t>Y values</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31560">
                <a:tc>
                  <a:txBody>
                    <a:bodyPr lIns="81360" rIns="81360" tIns="41400" bIns="41400">
                      <a:noAutofit/>
                    </a:bodyPr>
                    <a:p>
                      <a:pPr>
                        <a:lnSpc>
                          <a:spcPct val="100000"/>
                        </a:lnSpc>
                      </a:pPr>
                      <a:r>
                        <a:rPr b="0" lang="en-US" sz="1600" spc="-1" strike="noStrike">
                          <a:solidFill>
                            <a:srgbClr val="000000"/>
                          </a:solidFill>
                          <a:latin typeface="Arial"/>
                        </a:rPr>
                        <a:t>0</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81360" rIns="81360" tIns="41400" bIns="41400">
                      <a:noAutofit/>
                    </a:bodyPr>
                    <a:p>
                      <a:pPr>
                        <a:lnSpc>
                          <a:spcPct val="100000"/>
                        </a:lnSpc>
                      </a:pPr>
                      <a:r>
                        <a:rPr b="0" lang="en-US" sz="1600" spc="-1" strike="noStrike">
                          <a:solidFill>
                            <a:srgbClr val="000000"/>
                          </a:solidFill>
                          <a:latin typeface="Arial"/>
                        </a:rPr>
                        <a:t>2</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1920">
                <a:tc>
                  <a:txBody>
                    <a:bodyPr lIns="81360" rIns="81360" tIns="41400" bIns="41400">
                      <a:noAutofit/>
                    </a:bodyPr>
                    <a:p>
                      <a:pPr>
                        <a:lnSpc>
                          <a:spcPct val="100000"/>
                        </a:lnSpc>
                      </a:pPr>
                      <a:r>
                        <a:rPr b="0" lang="en-US" sz="1600" spc="-1" strike="noStrike">
                          <a:solidFill>
                            <a:srgbClr val="000000"/>
                          </a:solidFill>
                          <a:latin typeface="Arial"/>
                        </a:rPr>
                        <a:t>3</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81360" rIns="81360" tIns="41400" bIns="41400">
                      <a:noAutofit/>
                    </a:bodyPr>
                    <a:p>
                      <a:pPr>
                        <a:lnSpc>
                          <a:spcPct val="100000"/>
                        </a:lnSpc>
                      </a:pPr>
                      <a:r>
                        <a:rPr b="0" lang="en-US" sz="1600" spc="-1" strike="noStrike">
                          <a:solidFill>
                            <a:srgbClr val="000000"/>
                          </a:solidFill>
                          <a:latin typeface="Arial"/>
                        </a:rPr>
                        <a:t>0</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219" name="CustomShape 3"/>
          <p:cNvSpPr/>
          <p:nvPr/>
        </p:nvSpPr>
        <p:spPr>
          <a:xfrm>
            <a:off x="457200" y="3682440"/>
            <a:ext cx="8228160" cy="1896120"/>
          </a:xfrm>
          <a:prstGeom prst="rect">
            <a:avLst/>
          </a:prstGeom>
          <a:noFill/>
          <a:ln>
            <a:noFill/>
          </a:ln>
        </p:spPr>
        <p:style>
          <a:lnRef idx="0"/>
          <a:fillRef idx="0"/>
          <a:effectRef idx="0"/>
          <a:fontRef idx="minor"/>
        </p:style>
        <p:txBody>
          <a:bodyPr lIns="0" rIns="0" tIns="0" bIns="0">
            <a:noAutofit/>
          </a:bodyPr>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Slope = (2-0)/(0-3) = -2/3</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Y intercept = 2 (this is the point of graph where x=0)</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Y = -2/3x + 2  (equation of a line)   </a:t>
            </a:r>
            <a:endParaRPr b="0" lang="en-US" sz="291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Types of Goods</a:t>
            </a:r>
            <a:endParaRPr b="0" lang="en-US" sz="4400" spc="-1" strike="noStrike">
              <a:solidFill>
                <a:srgbClr val="000000"/>
              </a:solidFill>
              <a:latin typeface="Calibri"/>
            </a:endParaRPr>
          </a:p>
        </p:txBody>
      </p:sp>
      <p:sp>
        <p:nvSpPr>
          <p:cNvPr id="808"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Inferior good</a:t>
            </a:r>
            <a:r>
              <a:rPr b="0" lang="en-US" sz="3200" spc="-1" strike="noStrike">
                <a:solidFill>
                  <a:srgbClr val="000000"/>
                </a:solidFill>
                <a:latin typeface="Calibri"/>
              </a:rPr>
              <a:t>: Income Elasticity &lt; 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Necessity good</a:t>
            </a:r>
            <a:r>
              <a:rPr b="0" lang="en-US" sz="3200" spc="-1" strike="noStrike">
                <a:solidFill>
                  <a:srgbClr val="000000"/>
                </a:solidFill>
                <a:latin typeface="Calibri"/>
              </a:rPr>
              <a:t>: 0 &lt; Income Elasticity  &lt; 1</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Luxury good: </a:t>
            </a:r>
            <a:r>
              <a:rPr b="0" lang="en-US" sz="3200" spc="-1" strike="noStrike">
                <a:solidFill>
                  <a:srgbClr val="000000"/>
                </a:solidFill>
                <a:latin typeface="Calibri"/>
              </a:rPr>
              <a:t>Income Elasticity &gt;1</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Giffen good</a:t>
            </a:r>
            <a:r>
              <a:rPr b="0" lang="en-US" sz="3200" spc="-1" strike="noStrike">
                <a:solidFill>
                  <a:srgbClr val="000000"/>
                </a:solidFill>
                <a:latin typeface="Calibri"/>
              </a:rPr>
              <a:t>: Price Elasticity &gt; 0</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Normal good: </a:t>
            </a:r>
            <a:r>
              <a:rPr b="0" lang="en-US" sz="3200" spc="-1" strike="noStrike">
                <a:solidFill>
                  <a:srgbClr val="000000"/>
                </a:solidFill>
                <a:latin typeface="Calibri"/>
              </a:rPr>
              <a:t>Price Elasticity &lt; 0 (law of demand), as price of good increases, less of it is demanded</a:t>
            </a:r>
            <a:endParaRPr b="0" lang="en-US" sz="3200" spc="-1" strike="noStrike">
              <a:solidFill>
                <a:srgbClr val="000000"/>
              </a:solidFill>
              <a:latin typeface="Calibri"/>
            </a:endParaRPr>
          </a:p>
        </p:txBody>
      </p:sp>
      <p:sp>
        <p:nvSpPr>
          <p:cNvPr id="809" name="TextShape 3"/>
          <p:cNvSpPr txBox="1"/>
          <p:nvPr/>
        </p:nvSpPr>
        <p:spPr>
          <a:xfrm>
            <a:off x="457200" y="6356520"/>
            <a:ext cx="2133360" cy="364680"/>
          </a:xfrm>
          <a:prstGeom prst="rect">
            <a:avLst/>
          </a:prstGeom>
          <a:noFill/>
          <a:ln>
            <a:noFill/>
          </a:ln>
        </p:spPr>
        <p:txBody>
          <a:bodyPr anchor="ctr">
            <a:noAutofit/>
          </a:bodyPr>
          <a:p>
            <a:pPr>
              <a:lnSpc>
                <a:spcPct val="100000"/>
              </a:lnSpc>
            </a:pPr>
            <a:fld id="{351B0978-E75E-432A-BFE2-06A88FA51BDD}" type="datetime1">
              <a:rPr b="0" lang="en-US" sz="1200" spc="-1" strike="noStrike">
                <a:solidFill>
                  <a:srgbClr val="8b8b8b"/>
                </a:solidFill>
                <a:latin typeface="Calibri"/>
              </a:rPr>
              <a:t>08/24/2020</a:t>
            </a:fld>
            <a:endParaRPr b="0" lang="en-US" sz="1200" spc="-1" strike="noStrike">
              <a:latin typeface="Times New Roman"/>
            </a:endParaRPr>
          </a:p>
        </p:txBody>
      </p:sp>
      <p:sp>
        <p:nvSpPr>
          <p:cNvPr id="810"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11"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B0C1245D-EE0C-421B-8F37-06AE3C5C8481}" type="slidenum">
              <a:rPr b="0" lang="en-US" sz="1200" spc="-1" strike="noStrike">
                <a:solidFill>
                  <a:srgbClr val="8b8b8b"/>
                </a:solidFill>
                <a:latin typeface="Calibri"/>
              </a:rPr>
              <a:t>59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TextShape 1"/>
          <p:cNvSpPr txBox="1"/>
          <p:nvPr/>
        </p:nvSpPr>
        <p:spPr>
          <a:xfrm>
            <a:off x="457200" y="274680"/>
            <a:ext cx="8229240" cy="639360"/>
          </a:xfrm>
          <a:prstGeom prst="rect">
            <a:avLst/>
          </a:prstGeom>
          <a:noFill/>
          <a:ln>
            <a:noFill/>
          </a:ln>
        </p:spPr>
        <p:txBody>
          <a:bodyPr anchor="ctr">
            <a:normAutofit fontScale="76000"/>
          </a:bodyPr>
          <a:p>
            <a:pPr algn="ctr">
              <a:lnSpc>
                <a:spcPct val="100000"/>
              </a:lnSpc>
            </a:pPr>
            <a:r>
              <a:rPr b="0" lang="en-US" sz="4400" spc="-1" strike="noStrike">
                <a:solidFill>
                  <a:srgbClr val="000000"/>
                </a:solidFill>
                <a:latin typeface="Calibri"/>
              </a:rPr>
              <a:t>Price Elasticity of Supply</a:t>
            </a:r>
            <a:endParaRPr b="0" lang="en-US" sz="4400" spc="-1" strike="noStrike">
              <a:solidFill>
                <a:srgbClr val="000000"/>
              </a:solidFill>
              <a:latin typeface="Calibri"/>
            </a:endParaRPr>
          </a:p>
        </p:txBody>
      </p:sp>
      <p:sp>
        <p:nvSpPr>
          <p:cNvPr id="813" name="TextShape 2"/>
          <p:cNvSpPr txBox="1"/>
          <p:nvPr/>
        </p:nvSpPr>
        <p:spPr>
          <a:xfrm>
            <a:off x="457200" y="990720"/>
            <a:ext cx="8229240" cy="2133360"/>
          </a:xfrm>
          <a:prstGeom prst="rect">
            <a:avLst/>
          </a:prstGeom>
          <a:noFill/>
          <a:ln>
            <a:noFill/>
          </a:ln>
        </p:spPr>
        <p:txBody>
          <a:bodyPr>
            <a:normAutofit fontScale="5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t>
            </a:r>
            <a:r>
              <a:rPr b="0" lang="en-US" sz="3200" spc="-1" strike="noStrike" baseline="-25000">
                <a:solidFill>
                  <a:srgbClr val="000000"/>
                </a:solidFill>
                <a:latin typeface="Calibri"/>
              </a:rPr>
              <a:t>s</a:t>
            </a:r>
            <a:r>
              <a:rPr b="0" lang="en-US" sz="3200" spc="-1" strike="noStrike">
                <a:solidFill>
                  <a:srgbClr val="000000"/>
                </a:solidFill>
                <a:latin typeface="Calibri"/>
              </a:rPr>
              <a:t> measures the responsiveness of producers to changes in price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t>
            </a:r>
            <a:r>
              <a:rPr b="0" lang="en-US" sz="3200" spc="-1" strike="noStrike" baseline="-25000">
                <a:solidFill>
                  <a:srgbClr val="000000"/>
                </a:solidFill>
                <a:latin typeface="Calibri"/>
              </a:rPr>
              <a:t>s</a:t>
            </a:r>
            <a:r>
              <a:rPr b="0" lang="en-US" sz="3200" spc="-1" strike="noStrike">
                <a:solidFill>
                  <a:srgbClr val="000000"/>
                </a:solidFill>
                <a:latin typeface="Calibri"/>
              </a:rPr>
              <a:t> = %</a:t>
            </a:r>
            <a:r>
              <a:rPr b="0" lang="en-US" sz="3200" spc="-1" strike="noStrike">
                <a:solidFill>
                  <a:srgbClr val="000000"/>
                </a:solidFill>
                <a:latin typeface="Symbol"/>
              </a:rPr>
              <a:t></a:t>
            </a:r>
            <a:r>
              <a:rPr b="0" lang="en-US" sz="3200" spc="-1" strike="noStrike">
                <a:solidFill>
                  <a:srgbClr val="000000"/>
                </a:solidFill>
                <a:latin typeface="Calibri"/>
              </a:rPr>
              <a:t>q</a:t>
            </a:r>
            <a:r>
              <a:rPr b="0" lang="en-US" sz="3200" spc="-1" strike="noStrike" baseline="-25000">
                <a:solidFill>
                  <a:srgbClr val="000000"/>
                </a:solidFill>
                <a:latin typeface="Calibri"/>
              </a:rPr>
              <a:t>s</a:t>
            </a:r>
            <a:r>
              <a:rPr b="0" lang="en-US" sz="3200" spc="-1" strike="noStrike">
                <a:solidFill>
                  <a:srgbClr val="000000"/>
                </a:solidFill>
                <a:latin typeface="Calibri"/>
              </a:rPr>
              <a:t> / %</a:t>
            </a:r>
            <a:r>
              <a:rPr b="0" lang="en-US" sz="3200" spc="-1" strike="noStrike">
                <a:solidFill>
                  <a:srgbClr val="000000"/>
                </a:solidFill>
                <a:latin typeface="Symbol"/>
              </a:rPr>
              <a:t></a:t>
            </a:r>
            <a:r>
              <a:rPr b="0" lang="en-US" sz="3200" spc="-1" strike="noStrike">
                <a:solidFill>
                  <a:srgbClr val="000000"/>
                </a:solidFill>
                <a:latin typeface="Calibri"/>
              </a:rPr>
              <a:t>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a:t>
            </a:r>
            <a:r>
              <a:rPr b="0" lang="en-US" sz="3200" spc="-1" strike="noStrike" baseline="-25000">
                <a:solidFill>
                  <a:srgbClr val="000000"/>
                </a:solidFill>
                <a:latin typeface="Calibri"/>
              </a:rPr>
              <a:t>s</a:t>
            </a:r>
            <a:r>
              <a:rPr b="0" lang="en-US" sz="3200" spc="-1" strike="noStrike" baseline="-25000">
                <a:solidFill>
                  <a:srgbClr val="000000"/>
                </a:solidFill>
                <a:latin typeface="Calibri"/>
              </a:rPr>
              <a:t>	</a:t>
            </a:r>
            <a:r>
              <a:rPr b="0" lang="en-US" sz="3200" spc="-1" strike="noStrike">
                <a:solidFill>
                  <a:srgbClr val="000000"/>
                </a:solidFill>
                <a:latin typeface="Calibri"/>
              </a:rPr>
              <a:t>=[(120-100)/100] / [(2.20-2.00)/2.00]</a:t>
            </a:r>
            <a:br/>
            <a:r>
              <a:rPr b="0" lang="en-US" sz="3200" spc="-1" strike="noStrike">
                <a:solidFill>
                  <a:srgbClr val="000000"/>
                </a:solidFill>
                <a:latin typeface="Calibri"/>
              </a:rPr>
              <a:t>	</a:t>
            </a:r>
            <a:r>
              <a:rPr b="0" lang="en-US" sz="3200" spc="-1" strike="noStrike">
                <a:solidFill>
                  <a:srgbClr val="000000"/>
                </a:solidFill>
                <a:latin typeface="Calibri"/>
              </a:rPr>
              <a:t>= 20% / 10% = 2.0</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814" name="TextShape 3"/>
          <p:cNvSpPr txBox="1"/>
          <p:nvPr/>
        </p:nvSpPr>
        <p:spPr>
          <a:xfrm>
            <a:off x="457200" y="6356520"/>
            <a:ext cx="2133360" cy="364680"/>
          </a:xfrm>
          <a:prstGeom prst="rect">
            <a:avLst/>
          </a:prstGeom>
          <a:noFill/>
          <a:ln>
            <a:noFill/>
          </a:ln>
        </p:spPr>
        <p:txBody>
          <a:bodyPr anchor="ctr">
            <a:noAutofit/>
          </a:bodyPr>
          <a:p>
            <a:pPr>
              <a:lnSpc>
                <a:spcPct val="100000"/>
              </a:lnSpc>
            </a:pPr>
            <a:fld id="{300631E1-D702-44FC-82F7-2B10F87C24CA}" type="datetime1">
              <a:rPr b="0" lang="en-US" sz="1200" spc="-1" strike="noStrike">
                <a:solidFill>
                  <a:srgbClr val="8b8b8b"/>
                </a:solidFill>
                <a:latin typeface="Calibri"/>
              </a:rPr>
              <a:t>08/24/2020</a:t>
            </a:fld>
            <a:endParaRPr b="0" lang="en-US" sz="1200" spc="-1" strike="noStrike">
              <a:latin typeface="Times New Roman"/>
            </a:endParaRPr>
          </a:p>
        </p:txBody>
      </p:sp>
      <p:sp>
        <p:nvSpPr>
          <p:cNvPr id="81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1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72336DEF-8788-4487-A703-07FA547F834D}" type="slidenum">
              <a:rPr b="0" lang="en-US" sz="1200" spc="-1" strike="noStrike">
                <a:solidFill>
                  <a:srgbClr val="8b8b8b"/>
                </a:solidFill>
                <a:latin typeface="Calibri"/>
              </a:rPr>
              <a:t>61</a:t>
            </a:fld>
            <a:endParaRPr b="0" lang="en-US" sz="1200" spc="-1" strike="noStrike">
              <a:latin typeface="Times New Roman"/>
            </a:endParaRPr>
          </a:p>
        </p:txBody>
      </p:sp>
      <p:sp>
        <p:nvSpPr>
          <p:cNvPr id="817" name="Line 6"/>
          <p:cNvSpPr/>
          <p:nvPr/>
        </p:nvSpPr>
        <p:spPr>
          <a:xfrm flipV="1">
            <a:off x="2209680" y="3403440"/>
            <a:ext cx="0" cy="2590920"/>
          </a:xfrm>
          <a:prstGeom prst="line">
            <a:avLst/>
          </a:prstGeom>
          <a:ln w="9360">
            <a:solidFill>
              <a:schemeClr val="tx1"/>
            </a:solidFill>
            <a:round/>
            <a:tailEnd len="med" type="triangle" w="med"/>
          </a:ln>
        </p:spPr>
        <p:style>
          <a:lnRef idx="0"/>
          <a:fillRef idx="0"/>
          <a:effectRef idx="0"/>
          <a:fontRef idx="minor"/>
        </p:style>
      </p:sp>
      <p:sp>
        <p:nvSpPr>
          <p:cNvPr id="818" name="Line 7"/>
          <p:cNvSpPr/>
          <p:nvPr/>
        </p:nvSpPr>
        <p:spPr>
          <a:xfrm>
            <a:off x="2209680" y="5994360"/>
            <a:ext cx="3657600" cy="0"/>
          </a:xfrm>
          <a:prstGeom prst="line">
            <a:avLst/>
          </a:prstGeom>
          <a:ln w="9360">
            <a:solidFill>
              <a:schemeClr val="tx1"/>
            </a:solidFill>
            <a:round/>
            <a:tailEnd len="med" type="triangle" w="med"/>
          </a:ln>
        </p:spPr>
        <p:style>
          <a:lnRef idx="0"/>
          <a:fillRef idx="0"/>
          <a:effectRef idx="0"/>
          <a:fontRef idx="minor"/>
        </p:style>
      </p:sp>
      <p:sp>
        <p:nvSpPr>
          <p:cNvPr id="819" name="Line 8"/>
          <p:cNvSpPr/>
          <p:nvPr/>
        </p:nvSpPr>
        <p:spPr>
          <a:xfrm flipV="1">
            <a:off x="2566800" y="3489120"/>
            <a:ext cx="2830680" cy="1968480"/>
          </a:xfrm>
          <a:prstGeom prst="line">
            <a:avLst/>
          </a:prstGeom>
          <a:ln w="28440">
            <a:solidFill>
              <a:schemeClr val="accent2"/>
            </a:solidFill>
            <a:round/>
          </a:ln>
        </p:spPr>
        <p:style>
          <a:lnRef idx="0"/>
          <a:fillRef idx="0"/>
          <a:effectRef idx="0"/>
          <a:fontRef idx="minor"/>
        </p:style>
      </p:sp>
      <p:sp>
        <p:nvSpPr>
          <p:cNvPr id="820" name="Line 9"/>
          <p:cNvSpPr/>
          <p:nvPr/>
        </p:nvSpPr>
        <p:spPr>
          <a:xfrm>
            <a:off x="2209680" y="4165560"/>
            <a:ext cx="2205000" cy="0"/>
          </a:xfrm>
          <a:prstGeom prst="line">
            <a:avLst/>
          </a:prstGeom>
          <a:ln w="9360">
            <a:solidFill>
              <a:schemeClr val="tx1"/>
            </a:solidFill>
            <a:prstDash val="dash"/>
            <a:round/>
          </a:ln>
        </p:spPr>
        <p:style>
          <a:lnRef idx="0"/>
          <a:fillRef idx="0"/>
          <a:effectRef idx="0"/>
          <a:fontRef idx="minor"/>
        </p:style>
      </p:sp>
      <p:sp>
        <p:nvSpPr>
          <p:cNvPr id="821" name="Line 10"/>
          <p:cNvSpPr/>
          <p:nvPr/>
        </p:nvSpPr>
        <p:spPr>
          <a:xfrm>
            <a:off x="3605040" y="4713120"/>
            <a:ext cx="12600" cy="1266840"/>
          </a:xfrm>
          <a:prstGeom prst="line">
            <a:avLst/>
          </a:prstGeom>
          <a:ln w="9360">
            <a:solidFill>
              <a:schemeClr val="tx1"/>
            </a:solidFill>
            <a:prstDash val="dash"/>
            <a:round/>
          </a:ln>
        </p:spPr>
        <p:style>
          <a:lnRef idx="0"/>
          <a:fillRef idx="0"/>
          <a:effectRef idx="0"/>
          <a:fontRef idx="minor"/>
        </p:style>
      </p:sp>
      <p:sp>
        <p:nvSpPr>
          <p:cNvPr id="822" name="Line 11"/>
          <p:cNvSpPr/>
          <p:nvPr/>
        </p:nvSpPr>
        <p:spPr>
          <a:xfrm>
            <a:off x="2209680" y="4698720"/>
            <a:ext cx="1342800" cy="0"/>
          </a:xfrm>
          <a:prstGeom prst="line">
            <a:avLst/>
          </a:prstGeom>
          <a:ln w="9360">
            <a:solidFill>
              <a:schemeClr val="tx1"/>
            </a:solidFill>
            <a:prstDash val="dash"/>
            <a:round/>
          </a:ln>
        </p:spPr>
        <p:style>
          <a:lnRef idx="0"/>
          <a:fillRef idx="0"/>
          <a:effectRef idx="0"/>
          <a:fontRef idx="minor"/>
        </p:style>
      </p:sp>
      <p:sp>
        <p:nvSpPr>
          <p:cNvPr id="823" name="Line 12"/>
          <p:cNvSpPr/>
          <p:nvPr/>
        </p:nvSpPr>
        <p:spPr>
          <a:xfrm>
            <a:off x="4394160" y="4176360"/>
            <a:ext cx="0" cy="1818000"/>
          </a:xfrm>
          <a:prstGeom prst="line">
            <a:avLst/>
          </a:prstGeom>
          <a:ln w="9360">
            <a:solidFill>
              <a:schemeClr val="tx1"/>
            </a:solidFill>
            <a:prstDash val="dash"/>
            <a:round/>
          </a:ln>
        </p:spPr>
        <p:style>
          <a:lnRef idx="0"/>
          <a:fillRef idx="0"/>
          <a:effectRef idx="0"/>
          <a:fontRef idx="minor"/>
        </p:style>
      </p:sp>
      <p:sp>
        <p:nvSpPr>
          <p:cNvPr id="824" name="CustomShape 13"/>
          <p:cNvSpPr/>
          <p:nvPr/>
        </p:nvSpPr>
        <p:spPr>
          <a:xfrm>
            <a:off x="1600200" y="401328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2.20</a:t>
            </a:r>
            <a:endParaRPr b="0" lang="en-US" sz="1800" spc="-1" strike="noStrike">
              <a:latin typeface="Arial"/>
            </a:endParaRPr>
          </a:p>
        </p:txBody>
      </p:sp>
      <p:sp>
        <p:nvSpPr>
          <p:cNvPr id="825" name="CustomShape 14"/>
          <p:cNvSpPr/>
          <p:nvPr/>
        </p:nvSpPr>
        <p:spPr>
          <a:xfrm>
            <a:off x="1600200" y="4546440"/>
            <a:ext cx="7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2.00</a:t>
            </a:r>
            <a:endParaRPr b="0" lang="en-US" sz="1800" spc="-1" strike="noStrike">
              <a:latin typeface="Arial"/>
            </a:endParaRPr>
          </a:p>
        </p:txBody>
      </p:sp>
      <p:sp>
        <p:nvSpPr>
          <p:cNvPr id="826" name="CustomShape 15"/>
          <p:cNvSpPr/>
          <p:nvPr/>
        </p:nvSpPr>
        <p:spPr>
          <a:xfrm>
            <a:off x="3429000" y="6033960"/>
            <a:ext cx="609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100</a:t>
            </a:r>
            <a:endParaRPr b="0" lang="en-US" sz="1800" spc="-1" strike="noStrike">
              <a:latin typeface="Arial"/>
            </a:endParaRPr>
          </a:p>
        </p:txBody>
      </p:sp>
      <p:sp>
        <p:nvSpPr>
          <p:cNvPr id="827" name="CustomShape 16"/>
          <p:cNvSpPr/>
          <p:nvPr/>
        </p:nvSpPr>
        <p:spPr>
          <a:xfrm>
            <a:off x="4038480" y="5994360"/>
            <a:ext cx="609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120</a:t>
            </a:r>
            <a:endParaRPr b="0" lang="en-US" sz="1800" spc="-1" strike="noStrike">
              <a:latin typeface="Arial"/>
            </a:endParaRPr>
          </a:p>
        </p:txBody>
      </p:sp>
      <p:sp>
        <p:nvSpPr>
          <p:cNvPr id="828" name="CustomShape 17"/>
          <p:cNvSpPr/>
          <p:nvPr/>
        </p:nvSpPr>
        <p:spPr>
          <a:xfrm>
            <a:off x="5181480" y="5689440"/>
            <a:ext cx="36572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Millions of gallons of milk/year</a:t>
            </a:r>
            <a:endParaRPr b="0" lang="en-US" sz="1800" spc="-1" strike="noStrike">
              <a:latin typeface="Arial"/>
            </a:endParaRPr>
          </a:p>
        </p:txBody>
      </p:sp>
      <p:sp>
        <p:nvSpPr>
          <p:cNvPr id="829" name="CustomShape 18"/>
          <p:cNvSpPr/>
          <p:nvPr/>
        </p:nvSpPr>
        <p:spPr>
          <a:xfrm rot="16200000">
            <a:off x="196560" y="4135680"/>
            <a:ext cx="24379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of milk in $</a:t>
            </a:r>
            <a:endParaRPr b="0" lang="en-US" sz="1800" spc="-1" strike="noStrike">
              <a:latin typeface="Arial"/>
            </a:endParaRPr>
          </a:p>
        </p:txBody>
      </p:sp>
      <p:sp>
        <p:nvSpPr>
          <p:cNvPr id="830" name="CustomShape 19"/>
          <p:cNvSpPr/>
          <p:nvPr/>
        </p:nvSpPr>
        <p:spPr>
          <a:xfrm>
            <a:off x="4479840" y="409248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a:t>
            </a:r>
            <a:endParaRPr b="0" lang="en-US" sz="1800" spc="-1" strike="noStrike">
              <a:latin typeface="Arial"/>
            </a:endParaRPr>
          </a:p>
        </p:txBody>
      </p:sp>
      <p:sp>
        <p:nvSpPr>
          <p:cNvPr id="831" name="CustomShape 20"/>
          <p:cNvSpPr/>
          <p:nvPr/>
        </p:nvSpPr>
        <p:spPr>
          <a:xfrm>
            <a:off x="3564000" y="466092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a:t>
            </a:r>
            <a:endParaRPr b="0" lang="en-US" sz="1800" spc="-1" strike="noStrike">
              <a:latin typeface="Arial"/>
            </a:endParaRPr>
          </a:p>
        </p:txBody>
      </p:sp>
      <p:sp>
        <p:nvSpPr>
          <p:cNvPr id="832" name="CustomShape 21"/>
          <p:cNvSpPr/>
          <p:nvPr/>
        </p:nvSpPr>
        <p:spPr>
          <a:xfrm>
            <a:off x="5359320" y="3673440"/>
            <a:ext cx="20379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Supply curve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Demand Price Elasticities</a:t>
            </a:r>
            <a:endParaRPr b="0" lang="en-US" sz="4400" spc="-1" strike="noStrike">
              <a:solidFill>
                <a:srgbClr val="000000"/>
              </a:solidFill>
              <a:latin typeface="Calibri"/>
            </a:endParaRPr>
          </a:p>
        </p:txBody>
      </p:sp>
      <p:graphicFrame>
        <p:nvGraphicFramePr>
          <p:cNvPr id="834" name="Table 2"/>
          <p:cNvGraphicFramePr/>
          <p:nvPr/>
        </p:nvGraphicFramePr>
        <p:xfrm>
          <a:off x="533520" y="1295280"/>
          <a:ext cx="8229240" cy="4495320"/>
        </p:xfrm>
        <a:graphic>
          <a:graphicData uri="http://schemas.openxmlformats.org/drawingml/2006/table">
            <a:tbl>
              <a:tblPr/>
              <a:tblGrid>
                <a:gridCol w="4114800"/>
                <a:gridCol w="4114800"/>
              </a:tblGrid>
              <a:tr h="449280">
                <a:tc>
                  <a:txBody>
                    <a:bodyPr>
                      <a:noAutofit/>
                    </a:bodyPr>
                    <a:p>
                      <a:pPr>
                        <a:lnSpc>
                          <a:spcPct val="100000"/>
                        </a:lnSpc>
                      </a:pPr>
                      <a:r>
                        <a:rPr b="1" lang="en-US" sz="2400" spc="-1" strike="noStrike">
                          <a:solidFill>
                            <a:srgbClr val="ffffff"/>
                          </a:solidFill>
                          <a:latin typeface="Calibri"/>
                        </a:rPr>
                        <a:t>Good or Service</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bacc6"/>
                    </a:solidFill>
                  </a:tcPr>
                </a:tc>
                <a:tc>
                  <a:txBody>
                    <a:bodyPr>
                      <a:noAutofit/>
                    </a:bodyPr>
                    <a:p>
                      <a:pPr>
                        <a:lnSpc>
                          <a:spcPct val="100000"/>
                        </a:lnSpc>
                      </a:pPr>
                      <a:r>
                        <a:rPr b="1" lang="en-US" sz="2400" spc="-1" strike="noStrike">
                          <a:solidFill>
                            <a:srgbClr val="ffffff"/>
                          </a:solidFill>
                          <a:latin typeface="Calibri"/>
                        </a:rPr>
                        <a:t>Price Elasticities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bacc6"/>
                    </a:solidFill>
                  </a:tcPr>
                </a:tc>
              </a:tr>
              <a:tr h="449280">
                <a:tc>
                  <a:txBody>
                    <a:bodyPr>
                      <a:noAutofit/>
                    </a:bodyPr>
                    <a:p>
                      <a:pPr>
                        <a:lnSpc>
                          <a:spcPct val="100000"/>
                        </a:lnSpc>
                      </a:pPr>
                      <a:r>
                        <a:rPr b="0" lang="en-US" sz="2400" spc="-1" strike="noStrike">
                          <a:solidFill>
                            <a:srgbClr val="000000"/>
                          </a:solidFill>
                          <a:latin typeface="Calibri"/>
                        </a:rPr>
                        <a:t>Hospital Care</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c>
                  <a:txBody>
                    <a:bodyPr>
                      <a:noAutofit/>
                    </a:bodyPr>
                    <a:p>
                      <a:pPr>
                        <a:lnSpc>
                          <a:spcPct val="100000"/>
                        </a:lnSpc>
                      </a:pPr>
                      <a:r>
                        <a:rPr b="0" lang="en-US" sz="2400" spc="-1" strike="noStrike">
                          <a:solidFill>
                            <a:srgbClr val="000000"/>
                          </a:solidFill>
                          <a:latin typeface="Calibri"/>
                        </a:rPr>
                        <a:t>-0.17 to -0.14</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r>
              <a:tr h="449280">
                <a:tc>
                  <a:txBody>
                    <a:bodyPr>
                      <a:noAutofit/>
                    </a:bodyPr>
                    <a:p>
                      <a:pPr>
                        <a:lnSpc>
                          <a:spcPct val="100000"/>
                        </a:lnSpc>
                      </a:pPr>
                      <a:r>
                        <a:rPr b="0" lang="en-US" sz="2400" spc="-1" strike="noStrike">
                          <a:solidFill>
                            <a:srgbClr val="000000"/>
                          </a:solidFill>
                          <a:latin typeface="Calibri"/>
                        </a:rPr>
                        <a:t>Physician Care</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c>
                  <a:txBody>
                    <a:bodyPr>
                      <a:noAutofit/>
                    </a:bodyPr>
                    <a:p>
                      <a:pPr>
                        <a:lnSpc>
                          <a:spcPct val="100000"/>
                        </a:lnSpc>
                      </a:pPr>
                      <a:r>
                        <a:rPr b="0" lang="en-US" sz="2400" spc="-1" strike="noStrike">
                          <a:solidFill>
                            <a:srgbClr val="000000"/>
                          </a:solidFill>
                          <a:latin typeface="Calibri"/>
                        </a:rPr>
                        <a:t>-0.35 to 0.16</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r>
              <a:tr h="449280">
                <a:tc>
                  <a:txBody>
                    <a:bodyPr>
                      <a:noAutofit/>
                    </a:bodyPr>
                    <a:p>
                      <a:pPr>
                        <a:lnSpc>
                          <a:spcPct val="100000"/>
                        </a:lnSpc>
                      </a:pPr>
                      <a:r>
                        <a:rPr b="0" lang="en-US" sz="2400" spc="-1" strike="noStrike">
                          <a:solidFill>
                            <a:srgbClr val="000000"/>
                          </a:solidFill>
                          <a:latin typeface="Calibri"/>
                        </a:rPr>
                        <a:t>Apples (U.S.)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c>
                  <a:txBody>
                    <a:bodyPr>
                      <a:noAutofit/>
                    </a:bodyPr>
                    <a:p>
                      <a:pPr>
                        <a:lnSpc>
                          <a:spcPct val="100000"/>
                        </a:lnSpc>
                      </a:pPr>
                      <a:r>
                        <a:rPr b="0" lang="en-US" sz="2400" spc="-1" strike="noStrike">
                          <a:solidFill>
                            <a:srgbClr val="000000"/>
                          </a:solidFill>
                          <a:latin typeface="Calibri"/>
                        </a:rPr>
                        <a:t>-1.15</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r>
              <a:tr h="449280">
                <a:tc>
                  <a:txBody>
                    <a:bodyPr>
                      <a:noAutofit/>
                    </a:bodyPr>
                    <a:p>
                      <a:pPr>
                        <a:lnSpc>
                          <a:spcPct val="100000"/>
                        </a:lnSpc>
                      </a:pPr>
                      <a:r>
                        <a:rPr b="0" lang="en-US" sz="2400" spc="-1" strike="noStrike">
                          <a:solidFill>
                            <a:srgbClr val="000000"/>
                          </a:solidFill>
                          <a:latin typeface="Calibri"/>
                        </a:rPr>
                        <a:t>Bread (U.K.)</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c>
                  <a:txBody>
                    <a:bodyPr>
                      <a:noAutofit/>
                    </a:bodyPr>
                    <a:p>
                      <a:pPr>
                        <a:lnSpc>
                          <a:spcPct val="100000"/>
                        </a:lnSpc>
                      </a:pPr>
                      <a:r>
                        <a:rPr b="0" lang="en-US" sz="2400" spc="-1" strike="noStrike">
                          <a:solidFill>
                            <a:srgbClr val="000000"/>
                          </a:solidFill>
                          <a:latin typeface="Calibri"/>
                        </a:rPr>
                        <a:t>-0.26</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r>
              <a:tr h="449280">
                <a:tc>
                  <a:txBody>
                    <a:bodyPr>
                      <a:noAutofit/>
                    </a:bodyPr>
                    <a:p>
                      <a:pPr>
                        <a:lnSpc>
                          <a:spcPct val="100000"/>
                        </a:lnSpc>
                      </a:pPr>
                      <a:r>
                        <a:rPr b="0" lang="en-US" sz="2400" spc="-1" strike="noStrike">
                          <a:solidFill>
                            <a:srgbClr val="000000"/>
                          </a:solidFill>
                          <a:latin typeface="Calibri"/>
                        </a:rPr>
                        <a:t>Gas, Short Run (Canada)</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c>
                  <a:txBody>
                    <a:bodyPr>
                      <a:noAutofit/>
                    </a:bodyPr>
                    <a:p>
                      <a:pPr>
                        <a:lnSpc>
                          <a:spcPct val="100000"/>
                        </a:lnSpc>
                      </a:pPr>
                      <a:r>
                        <a:rPr b="0" lang="en-US" sz="2400" spc="-1" strike="noStrike">
                          <a:solidFill>
                            <a:srgbClr val="000000"/>
                          </a:solidFill>
                          <a:latin typeface="Calibri"/>
                        </a:rPr>
                        <a:t>-0.01 to -0.20</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r>
              <a:tr h="449280">
                <a:tc>
                  <a:txBody>
                    <a:bodyPr>
                      <a:noAutofit/>
                    </a:bodyPr>
                    <a:p>
                      <a:pPr>
                        <a:lnSpc>
                          <a:spcPct val="100000"/>
                        </a:lnSpc>
                      </a:pPr>
                      <a:r>
                        <a:rPr b="0" lang="en-US" sz="2400" spc="-1" strike="noStrike">
                          <a:solidFill>
                            <a:srgbClr val="000000"/>
                          </a:solidFill>
                          <a:latin typeface="Calibri"/>
                        </a:rPr>
                        <a:t>Cigarettes (U.S.)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c>
                  <a:txBody>
                    <a:bodyPr>
                      <a:noAutofit/>
                    </a:bodyPr>
                    <a:p>
                      <a:pPr>
                        <a:lnSpc>
                          <a:spcPct val="100000"/>
                        </a:lnSpc>
                      </a:pPr>
                      <a:r>
                        <a:rPr b="0" lang="en-US" sz="2400" spc="-1" strike="noStrike">
                          <a:solidFill>
                            <a:srgbClr val="000000"/>
                          </a:solidFill>
                          <a:latin typeface="Calibri"/>
                        </a:rPr>
                        <a:t>-0.30 to -0.50</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r>
              <a:tr h="449280">
                <a:tc>
                  <a:txBody>
                    <a:bodyPr>
                      <a:noAutofit/>
                    </a:bodyPr>
                    <a:p>
                      <a:pPr>
                        <a:lnSpc>
                          <a:spcPct val="100000"/>
                        </a:lnSpc>
                      </a:pPr>
                      <a:r>
                        <a:rPr b="0" lang="en-US" sz="2400" spc="-1" strike="noStrike">
                          <a:solidFill>
                            <a:srgbClr val="000000"/>
                          </a:solidFill>
                          <a:latin typeface="Calibri"/>
                        </a:rPr>
                        <a:t>Beer (U.S.)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c>
                  <a:txBody>
                    <a:bodyPr>
                      <a:noAutofit/>
                    </a:bodyPr>
                    <a:p>
                      <a:pPr>
                        <a:lnSpc>
                          <a:spcPct val="100000"/>
                        </a:lnSpc>
                      </a:pPr>
                      <a:r>
                        <a:rPr b="0" lang="en-US" sz="2400" spc="-1" strike="noStrike">
                          <a:solidFill>
                            <a:srgbClr val="000000"/>
                          </a:solidFill>
                          <a:latin typeface="Calibri"/>
                        </a:rPr>
                        <a:t>-0.20 to -0.40</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r>
              <a:tr h="449280">
                <a:tc>
                  <a:txBody>
                    <a:bodyPr>
                      <a:noAutofit/>
                    </a:bodyPr>
                    <a:p>
                      <a:pPr>
                        <a:lnSpc>
                          <a:spcPct val="100000"/>
                        </a:lnSpc>
                      </a:pPr>
                      <a:r>
                        <a:rPr b="0" lang="en-US" sz="2400" spc="-1" strike="noStrike">
                          <a:solidFill>
                            <a:srgbClr val="000000"/>
                          </a:solidFill>
                          <a:latin typeface="Calibri"/>
                        </a:rPr>
                        <a:t>Motion Picture Tickets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c>
                  <a:txBody>
                    <a:bodyPr>
                      <a:noAutofit/>
                    </a:bodyPr>
                    <a:p>
                      <a:pPr>
                        <a:lnSpc>
                          <a:spcPct val="100000"/>
                        </a:lnSpc>
                      </a:pPr>
                      <a:r>
                        <a:rPr b="0" lang="en-US" sz="2400" spc="-1" strike="noStrike">
                          <a:solidFill>
                            <a:srgbClr val="000000"/>
                          </a:solidFill>
                          <a:latin typeface="Calibri"/>
                        </a:rPr>
                        <a:t>-3.40</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f1f4"/>
                    </a:solidFill>
                  </a:tcPr>
                </a:tc>
              </a:tr>
              <a:tr h="451800">
                <a:tc>
                  <a:txBody>
                    <a:bodyPr>
                      <a:noAutofit/>
                    </a:bodyPr>
                    <a:p>
                      <a:pPr>
                        <a:lnSpc>
                          <a:spcPct val="100000"/>
                        </a:lnSpc>
                      </a:pPr>
                      <a:r>
                        <a:rPr b="0" lang="en-US" sz="2400" spc="-1" strike="noStrike">
                          <a:solidFill>
                            <a:srgbClr val="000000"/>
                          </a:solidFill>
                          <a:latin typeface="Calibri"/>
                        </a:rPr>
                        <a:t>Foreign Travel</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c>
                  <a:txBody>
                    <a:bodyPr>
                      <a:noAutofit/>
                    </a:bodyPr>
                    <a:p>
                      <a:pPr>
                        <a:lnSpc>
                          <a:spcPct val="100000"/>
                        </a:lnSpc>
                      </a:pPr>
                      <a:r>
                        <a:rPr b="0" lang="en-US" sz="2400" spc="-1" strike="noStrike">
                          <a:solidFill>
                            <a:srgbClr val="000000"/>
                          </a:solidFill>
                          <a:latin typeface="Calibri"/>
                        </a:rPr>
                        <a:t>-3.10</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e2ea"/>
                    </a:solidFill>
                  </a:tcPr>
                </a:tc>
              </a:tr>
            </a:tbl>
          </a:graphicData>
        </a:graphic>
      </p:graphicFrame>
      <p:sp>
        <p:nvSpPr>
          <p:cNvPr id="835" name="TextShape 3"/>
          <p:cNvSpPr txBox="1"/>
          <p:nvPr/>
        </p:nvSpPr>
        <p:spPr>
          <a:xfrm>
            <a:off x="457200" y="6356520"/>
            <a:ext cx="2133360" cy="364680"/>
          </a:xfrm>
          <a:prstGeom prst="rect">
            <a:avLst/>
          </a:prstGeom>
          <a:noFill/>
          <a:ln>
            <a:noFill/>
          </a:ln>
        </p:spPr>
        <p:txBody>
          <a:bodyPr anchor="ctr">
            <a:noAutofit/>
          </a:bodyPr>
          <a:p>
            <a:pPr>
              <a:lnSpc>
                <a:spcPct val="100000"/>
              </a:lnSpc>
            </a:pPr>
            <a:fld id="{2E39A5E0-BE74-404B-8504-2ADEA39D41B7}" type="datetime1">
              <a:rPr b="0" lang="en-US" sz="1200" spc="-1" strike="noStrike">
                <a:solidFill>
                  <a:srgbClr val="8b8b8b"/>
                </a:solidFill>
                <a:latin typeface="Calibri"/>
              </a:rPr>
              <a:t>08/24/2020</a:t>
            </a:fld>
            <a:endParaRPr b="0" lang="en-US" sz="1200" spc="-1" strike="noStrike">
              <a:latin typeface="Times New Roman"/>
            </a:endParaRPr>
          </a:p>
        </p:txBody>
      </p:sp>
      <p:sp>
        <p:nvSpPr>
          <p:cNvPr id="83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3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77818BA0-63D2-4149-BE1C-BB304231F12E}" type="slidenum">
              <a:rPr b="0" lang="en-US" sz="1200" spc="-1" strike="noStrike">
                <a:solidFill>
                  <a:srgbClr val="8b8b8b"/>
                </a:solidFill>
                <a:latin typeface="Calibri"/>
              </a:rPr>
              <a:t>61</a:t>
            </a:fld>
            <a:endParaRPr b="0" lang="en-US" sz="1200" spc="-1" strike="noStrike">
              <a:latin typeface="Times New Roman"/>
            </a:endParaRPr>
          </a:p>
        </p:txBody>
      </p:sp>
      <p:sp>
        <p:nvSpPr>
          <p:cNvPr id="838" name="CustomShape 6"/>
          <p:cNvSpPr/>
          <p:nvPr/>
        </p:nvSpPr>
        <p:spPr>
          <a:xfrm>
            <a:off x="380880" y="5943600"/>
            <a:ext cx="60195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Folland, Goodman, and Stano (2007), p. 37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Consumer Theory</a:t>
            </a:r>
            <a:endParaRPr b="0" lang="en-US" sz="4400" spc="-1" strike="noStrike">
              <a:solidFill>
                <a:srgbClr val="000000"/>
              </a:solidFill>
              <a:latin typeface="Calibri"/>
            </a:endParaRPr>
          </a:p>
        </p:txBody>
      </p:sp>
      <p:sp>
        <p:nvSpPr>
          <p:cNvPr id="840"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Utility Theory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Indifference Curves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Budget Constraints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Utility Maximization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Derived Demand</a:t>
            </a:r>
            <a:endParaRPr b="0" lang="en-US" sz="3200" spc="-1" strike="noStrike">
              <a:solidFill>
                <a:srgbClr val="000000"/>
              </a:solidFill>
              <a:latin typeface="Calibri"/>
            </a:endParaRPr>
          </a:p>
        </p:txBody>
      </p:sp>
      <p:sp>
        <p:nvSpPr>
          <p:cNvPr id="841" name="TextShape 3"/>
          <p:cNvSpPr txBox="1"/>
          <p:nvPr/>
        </p:nvSpPr>
        <p:spPr>
          <a:xfrm>
            <a:off x="457200" y="6356520"/>
            <a:ext cx="2133360" cy="364680"/>
          </a:xfrm>
          <a:prstGeom prst="rect">
            <a:avLst/>
          </a:prstGeom>
          <a:noFill/>
          <a:ln>
            <a:noFill/>
          </a:ln>
        </p:spPr>
        <p:txBody>
          <a:bodyPr anchor="ctr">
            <a:noAutofit/>
          </a:bodyPr>
          <a:p>
            <a:pPr>
              <a:lnSpc>
                <a:spcPct val="100000"/>
              </a:lnSpc>
            </a:pPr>
            <a:fld id="{389017A5-1676-4F4A-97C7-382B2792ABD9}" type="datetime1">
              <a:rPr b="0" lang="en-US" sz="1200" spc="-1" strike="noStrike">
                <a:solidFill>
                  <a:srgbClr val="8b8b8b"/>
                </a:solidFill>
                <a:latin typeface="Calibri"/>
              </a:rPr>
              <a:t>08/24/2020</a:t>
            </a:fld>
            <a:endParaRPr b="0" lang="en-US" sz="1200" spc="-1" strike="noStrike">
              <a:latin typeface="Times New Roman"/>
            </a:endParaRPr>
          </a:p>
        </p:txBody>
      </p:sp>
      <p:sp>
        <p:nvSpPr>
          <p:cNvPr id="842"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43"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6B371A9B-FBF2-4DAE-80F9-A795DBF75423}" type="slidenum">
              <a:rPr b="0" lang="en-US" sz="1200" spc="-1" strike="noStrike">
                <a:solidFill>
                  <a:srgbClr val="8b8b8b"/>
                </a:solidFill>
                <a:latin typeface="Calibri"/>
              </a:rPr>
              <a:t>61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Total and Marginal Utility</a:t>
            </a:r>
            <a:endParaRPr b="0" lang="en-US" sz="4400" spc="-1" strike="noStrike">
              <a:solidFill>
                <a:srgbClr val="000000"/>
              </a:solidFill>
              <a:latin typeface="Calibri"/>
            </a:endParaRPr>
          </a:p>
        </p:txBody>
      </p:sp>
      <p:sp>
        <p:nvSpPr>
          <p:cNvPr id="845" name="TextShape 2"/>
          <p:cNvSpPr txBox="1"/>
          <p:nvPr/>
        </p:nvSpPr>
        <p:spPr>
          <a:xfrm>
            <a:off x="457200" y="6356520"/>
            <a:ext cx="2133360" cy="364680"/>
          </a:xfrm>
          <a:prstGeom prst="rect">
            <a:avLst/>
          </a:prstGeom>
          <a:noFill/>
          <a:ln>
            <a:noFill/>
          </a:ln>
        </p:spPr>
        <p:txBody>
          <a:bodyPr anchor="ctr">
            <a:noAutofit/>
          </a:bodyPr>
          <a:p>
            <a:pPr>
              <a:lnSpc>
                <a:spcPct val="100000"/>
              </a:lnSpc>
            </a:pPr>
            <a:fld id="{EC17A4F5-4596-4463-AC0A-F02BA399546E}" type="datetime1">
              <a:rPr b="0" lang="en-US" sz="1200" spc="-1" strike="noStrike">
                <a:solidFill>
                  <a:srgbClr val="8b8b8b"/>
                </a:solidFill>
                <a:latin typeface="Calibri"/>
              </a:rPr>
              <a:t>08/24/2020</a:t>
            </a:fld>
            <a:endParaRPr b="0" lang="en-US" sz="1200" spc="-1" strike="noStrike">
              <a:latin typeface="Times New Roman"/>
            </a:endParaRPr>
          </a:p>
        </p:txBody>
      </p:sp>
      <p:sp>
        <p:nvSpPr>
          <p:cNvPr id="846"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47"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C188B955-F5CA-45F5-8669-BB7962D159E0}" type="slidenum">
              <a:rPr b="0" lang="en-US" sz="1200" spc="-1" strike="noStrike">
                <a:solidFill>
                  <a:srgbClr val="8b8b8b"/>
                </a:solidFill>
                <a:latin typeface="Calibri"/>
              </a:rPr>
              <a:t>61</a:t>
            </a:fld>
            <a:endParaRPr b="0" lang="en-US" sz="1200" spc="-1" strike="noStrike">
              <a:latin typeface="Times New Roman"/>
            </a:endParaRPr>
          </a:p>
        </p:txBody>
      </p:sp>
      <p:sp>
        <p:nvSpPr>
          <p:cNvPr id="848" name="Line 5"/>
          <p:cNvSpPr/>
          <p:nvPr/>
        </p:nvSpPr>
        <p:spPr>
          <a:xfrm flipV="1">
            <a:off x="761760" y="2286000"/>
            <a:ext cx="0" cy="2666880"/>
          </a:xfrm>
          <a:prstGeom prst="line">
            <a:avLst/>
          </a:prstGeom>
          <a:ln w="9360">
            <a:solidFill>
              <a:schemeClr val="tx1"/>
            </a:solidFill>
            <a:round/>
            <a:tailEnd len="med" type="triangle" w="med"/>
          </a:ln>
        </p:spPr>
        <p:style>
          <a:lnRef idx="0"/>
          <a:fillRef idx="0"/>
          <a:effectRef idx="0"/>
          <a:fontRef idx="minor"/>
        </p:style>
      </p:sp>
      <p:sp>
        <p:nvSpPr>
          <p:cNvPr id="849" name="Line 6"/>
          <p:cNvSpPr/>
          <p:nvPr/>
        </p:nvSpPr>
        <p:spPr>
          <a:xfrm>
            <a:off x="761760" y="4952880"/>
            <a:ext cx="4343400" cy="0"/>
          </a:xfrm>
          <a:prstGeom prst="line">
            <a:avLst/>
          </a:prstGeom>
          <a:ln w="9360">
            <a:solidFill>
              <a:schemeClr val="tx1"/>
            </a:solidFill>
            <a:round/>
            <a:tailEnd len="med" type="triangle" w="med"/>
          </a:ln>
        </p:spPr>
        <p:style>
          <a:lnRef idx="0"/>
          <a:fillRef idx="0"/>
          <a:effectRef idx="0"/>
          <a:fontRef idx="minor"/>
        </p:style>
      </p:sp>
      <p:sp>
        <p:nvSpPr>
          <p:cNvPr id="850" name="CustomShape 7"/>
          <p:cNvSpPr/>
          <p:nvPr/>
        </p:nvSpPr>
        <p:spPr>
          <a:xfrm>
            <a:off x="3962520" y="4952880"/>
            <a:ext cx="129492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Burgers per month</a:t>
            </a:r>
            <a:endParaRPr b="0" lang="en-US" sz="1800" spc="-1" strike="noStrike">
              <a:latin typeface="Arial"/>
            </a:endParaRPr>
          </a:p>
        </p:txBody>
      </p:sp>
      <p:sp>
        <p:nvSpPr>
          <p:cNvPr id="851" name="CustomShape 8"/>
          <p:cNvSpPr/>
          <p:nvPr/>
        </p:nvSpPr>
        <p:spPr>
          <a:xfrm>
            <a:off x="228600" y="1600200"/>
            <a:ext cx="137124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Total utility (in utils)</a:t>
            </a:r>
            <a:endParaRPr b="0" lang="en-US" sz="1800" spc="-1" strike="noStrike">
              <a:latin typeface="Arial"/>
            </a:endParaRPr>
          </a:p>
        </p:txBody>
      </p:sp>
      <p:sp>
        <p:nvSpPr>
          <p:cNvPr id="852" name="CustomShape 9"/>
          <p:cNvSpPr/>
          <p:nvPr/>
        </p:nvSpPr>
        <p:spPr>
          <a:xfrm flipV="1" rot="10800000">
            <a:off x="762120" y="2819520"/>
            <a:ext cx="3733560" cy="213336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28440">
            <a:solidFill>
              <a:srgbClr val="993366"/>
            </a:solidFill>
            <a:round/>
          </a:ln>
        </p:spPr>
        <p:style>
          <a:lnRef idx="0"/>
          <a:fillRef idx="0"/>
          <a:effectRef idx="0"/>
          <a:fontRef idx="minor"/>
        </p:style>
      </p:sp>
      <p:sp>
        <p:nvSpPr>
          <p:cNvPr id="853" name="Line 10"/>
          <p:cNvSpPr/>
          <p:nvPr/>
        </p:nvSpPr>
        <p:spPr>
          <a:xfrm flipV="1">
            <a:off x="1447560" y="3733560"/>
            <a:ext cx="0" cy="1219320"/>
          </a:xfrm>
          <a:prstGeom prst="line">
            <a:avLst/>
          </a:prstGeom>
          <a:ln w="9360">
            <a:solidFill>
              <a:schemeClr val="tx1"/>
            </a:solidFill>
            <a:prstDash val="dash"/>
            <a:round/>
          </a:ln>
        </p:spPr>
        <p:style>
          <a:lnRef idx="0"/>
          <a:fillRef idx="0"/>
          <a:effectRef idx="0"/>
          <a:fontRef idx="minor"/>
        </p:style>
      </p:sp>
      <p:sp>
        <p:nvSpPr>
          <p:cNvPr id="854" name="Line 11"/>
          <p:cNvSpPr/>
          <p:nvPr/>
        </p:nvSpPr>
        <p:spPr>
          <a:xfrm flipV="1">
            <a:off x="1143000" y="4038480"/>
            <a:ext cx="0" cy="914400"/>
          </a:xfrm>
          <a:prstGeom prst="line">
            <a:avLst/>
          </a:prstGeom>
          <a:ln w="9360">
            <a:solidFill>
              <a:schemeClr val="tx1"/>
            </a:solidFill>
            <a:prstDash val="dash"/>
            <a:round/>
          </a:ln>
        </p:spPr>
        <p:style>
          <a:lnRef idx="0"/>
          <a:fillRef idx="0"/>
          <a:effectRef idx="0"/>
          <a:fontRef idx="minor"/>
        </p:style>
      </p:sp>
      <p:sp>
        <p:nvSpPr>
          <p:cNvPr id="855" name="Line 12"/>
          <p:cNvSpPr/>
          <p:nvPr/>
        </p:nvSpPr>
        <p:spPr>
          <a:xfrm flipH="1">
            <a:off x="761760" y="4038480"/>
            <a:ext cx="381240" cy="0"/>
          </a:xfrm>
          <a:prstGeom prst="line">
            <a:avLst/>
          </a:prstGeom>
          <a:ln w="9360">
            <a:solidFill>
              <a:schemeClr val="tx1"/>
            </a:solidFill>
            <a:prstDash val="dash"/>
            <a:round/>
          </a:ln>
        </p:spPr>
        <p:style>
          <a:lnRef idx="0"/>
          <a:fillRef idx="0"/>
          <a:effectRef idx="0"/>
          <a:fontRef idx="minor"/>
        </p:style>
      </p:sp>
      <p:sp>
        <p:nvSpPr>
          <p:cNvPr id="856" name="Line 13"/>
          <p:cNvSpPr/>
          <p:nvPr/>
        </p:nvSpPr>
        <p:spPr>
          <a:xfrm flipH="1">
            <a:off x="761760" y="3733560"/>
            <a:ext cx="685800" cy="0"/>
          </a:xfrm>
          <a:prstGeom prst="line">
            <a:avLst/>
          </a:prstGeom>
          <a:ln w="9360">
            <a:solidFill>
              <a:schemeClr val="tx1"/>
            </a:solidFill>
            <a:prstDash val="dash"/>
            <a:round/>
          </a:ln>
        </p:spPr>
        <p:style>
          <a:lnRef idx="0"/>
          <a:fillRef idx="0"/>
          <a:effectRef idx="0"/>
          <a:fontRef idx="minor"/>
        </p:style>
      </p:sp>
      <p:sp>
        <p:nvSpPr>
          <p:cNvPr id="857" name="Line 14"/>
          <p:cNvSpPr/>
          <p:nvPr/>
        </p:nvSpPr>
        <p:spPr>
          <a:xfrm flipV="1">
            <a:off x="3581280" y="2895480"/>
            <a:ext cx="0" cy="2057400"/>
          </a:xfrm>
          <a:prstGeom prst="line">
            <a:avLst/>
          </a:prstGeom>
          <a:ln w="9360">
            <a:solidFill>
              <a:schemeClr val="tx1"/>
            </a:solidFill>
            <a:prstDash val="dash"/>
            <a:round/>
          </a:ln>
        </p:spPr>
        <p:style>
          <a:lnRef idx="0"/>
          <a:fillRef idx="0"/>
          <a:effectRef idx="0"/>
          <a:fontRef idx="minor"/>
        </p:style>
      </p:sp>
      <p:sp>
        <p:nvSpPr>
          <p:cNvPr id="858" name="Line 15"/>
          <p:cNvSpPr/>
          <p:nvPr/>
        </p:nvSpPr>
        <p:spPr>
          <a:xfrm flipV="1">
            <a:off x="3886200" y="2895480"/>
            <a:ext cx="0" cy="2057400"/>
          </a:xfrm>
          <a:prstGeom prst="line">
            <a:avLst/>
          </a:prstGeom>
          <a:ln w="9360">
            <a:solidFill>
              <a:schemeClr val="tx1"/>
            </a:solidFill>
            <a:prstDash val="dash"/>
            <a:round/>
          </a:ln>
        </p:spPr>
        <p:style>
          <a:lnRef idx="0"/>
          <a:fillRef idx="0"/>
          <a:effectRef idx="0"/>
          <a:fontRef idx="minor"/>
        </p:style>
      </p:sp>
      <p:sp>
        <p:nvSpPr>
          <p:cNvPr id="859" name="Line 16"/>
          <p:cNvSpPr/>
          <p:nvPr/>
        </p:nvSpPr>
        <p:spPr>
          <a:xfrm flipH="1">
            <a:off x="761760" y="2895480"/>
            <a:ext cx="2819520" cy="0"/>
          </a:xfrm>
          <a:prstGeom prst="line">
            <a:avLst/>
          </a:prstGeom>
          <a:ln w="9360">
            <a:solidFill>
              <a:schemeClr val="tx1"/>
            </a:solidFill>
            <a:prstDash val="dash"/>
            <a:round/>
          </a:ln>
        </p:spPr>
        <p:style>
          <a:lnRef idx="0"/>
          <a:fillRef idx="0"/>
          <a:effectRef idx="0"/>
          <a:fontRef idx="minor"/>
        </p:style>
      </p:sp>
      <p:sp>
        <p:nvSpPr>
          <p:cNvPr id="860" name="Line 17"/>
          <p:cNvSpPr/>
          <p:nvPr/>
        </p:nvSpPr>
        <p:spPr>
          <a:xfrm flipH="1">
            <a:off x="761760" y="2819160"/>
            <a:ext cx="3124440" cy="0"/>
          </a:xfrm>
          <a:prstGeom prst="line">
            <a:avLst/>
          </a:prstGeom>
          <a:ln w="9360">
            <a:solidFill>
              <a:schemeClr val="tx1"/>
            </a:solidFill>
            <a:prstDash val="dash"/>
            <a:round/>
          </a:ln>
        </p:spPr>
        <p:style>
          <a:lnRef idx="0"/>
          <a:fillRef idx="0"/>
          <a:effectRef idx="0"/>
          <a:fontRef idx="minor"/>
        </p:style>
      </p:sp>
      <p:sp>
        <p:nvSpPr>
          <p:cNvPr id="861" name="CustomShape 18"/>
          <p:cNvSpPr/>
          <p:nvPr/>
        </p:nvSpPr>
        <p:spPr>
          <a:xfrm>
            <a:off x="990720" y="4952880"/>
            <a:ext cx="3045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a:t>
            </a:r>
            <a:endParaRPr b="0" lang="en-US" sz="1800" spc="-1" strike="noStrike">
              <a:latin typeface="Arial"/>
            </a:endParaRPr>
          </a:p>
        </p:txBody>
      </p:sp>
      <p:sp>
        <p:nvSpPr>
          <p:cNvPr id="862" name="CustomShape 19"/>
          <p:cNvSpPr/>
          <p:nvPr/>
        </p:nvSpPr>
        <p:spPr>
          <a:xfrm>
            <a:off x="1295280" y="496728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a:t>
            </a:r>
            <a:endParaRPr b="0" lang="en-US" sz="1800" spc="-1" strike="noStrike">
              <a:latin typeface="Arial"/>
            </a:endParaRPr>
          </a:p>
        </p:txBody>
      </p:sp>
      <p:sp>
        <p:nvSpPr>
          <p:cNvPr id="863" name="CustomShape 20"/>
          <p:cNvSpPr/>
          <p:nvPr/>
        </p:nvSpPr>
        <p:spPr>
          <a:xfrm>
            <a:off x="3429000" y="502920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7</a:t>
            </a:r>
            <a:endParaRPr b="0" lang="en-US" sz="1800" spc="-1" strike="noStrike">
              <a:latin typeface="Arial"/>
            </a:endParaRPr>
          </a:p>
        </p:txBody>
      </p:sp>
      <p:sp>
        <p:nvSpPr>
          <p:cNvPr id="864" name="CustomShape 21"/>
          <p:cNvSpPr/>
          <p:nvPr/>
        </p:nvSpPr>
        <p:spPr>
          <a:xfrm>
            <a:off x="3733920" y="5029200"/>
            <a:ext cx="3045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865" name="CustomShape 22"/>
          <p:cNvSpPr/>
          <p:nvPr/>
        </p:nvSpPr>
        <p:spPr>
          <a:xfrm>
            <a:off x="380880" y="3962520"/>
            <a:ext cx="4568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26</a:t>
            </a:r>
            <a:endParaRPr b="0" lang="en-US" sz="1800" spc="-1" strike="noStrike">
              <a:latin typeface="Arial"/>
            </a:endParaRPr>
          </a:p>
        </p:txBody>
      </p:sp>
      <p:sp>
        <p:nvSpPr>
          <p:cNvPr id="866" name="CustomShape 23"/>
          <p:cNvSpPr/>
          <p:nvPr/>
        </p:nvSpPr>
        <p:spPr>
          <a:xfrm>
            <a:off x="380880" y="3581280"/>
            <a:ext cx="533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50</a:t>
            </a:r>
            <a:endParaRPr b="0" lang="en-US" sz="1800" spc="-1" strike="noStrike">
              <a:latin typeface="Arial"/>
            </a:endParaRPr>
          </a:p>
        </p:txBody>
      </p:sp>
      <p:sp>
        <p:nvSpPr>
          <p:cNvPr id="867" name="CustomShape 24"/>
          <p:cNvSpPr/>
          <p:nvPr/>
        </p:nvSpPr>
        <p:spPr>
          <a:xfrm>
            <a:off x="152280" y="2819520"/>
            <a:ext cx="685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140</a:t>
            </a:r>
            <a:endParaRPr b="0" lang="en-US" sz="1800" spc="-1" strike="noStrike">
              <a:latin typeface="Arial"/>
            </a:endParaRPr>
          </a:p>
        </p:txBody>
      </p:sp>
      <p:sp>
        <p:nvSpPr>
          <p:cNvPr id="868" name="CustomShape 25"/>
          <p:cNvSpPr/>
          <p:nvPr/>
        </p:nvSpPr>
        <p:spPr>
          <a:xfrm>
            <a:off x="152280" y="2514600"/>
            <a:ext cx="685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152</a:t>
            </a:r>
            <a:endParaRPr b="0" lang="en-US" sz="1800" spc="-1" strike="noStrike">
              <a:latin typeface="Arial"/>
            </a:endParaRPr>
          </a:p>
        </p:txBody>
      </p:sp>
      <p:sp>
        <p:nvSpPr>
          <p:cNvPr id="869" name="Line 26"/>
          <p:cNvSpPr/>
          <p:nvPr/>
        </p:nvSpPr>
        <p:spPr>
          <a:xfrm flipV="1">
            <a:off x="5257800" y="2286000"/>
            <a:ext cx="0" cy="2666880"/>
          </a:xfrm>
          <a:prstGeom prst="line">
            <a:avLst/>
          </a:prstGeom>
          <a:ln w="9360">
            <a:solidFill>
              <a:schemeClr val="tx1"/>
            </a:solidFill>
            <a:round/>
            <a:tailEnd len="med" type="triangle" w="med"/>
          </a:ln>
        </p:spPr>
        <p:style>
          <a:lnRef idx="0"/>
          <a:fillRef idx="0"/>
          <a:effectRef idx="0"/>
          <a:fontRef idx="minor"/>
        </p:style>
      </p:sp>
      <p:sp>
        <p:nvSpPr>
          <p:cNvPr id="870" name="Line 27"/>
          <p:cNvSpPr/>
          <p:nvPr/>
        </p:nvSpPr>
        <p:spPr>
          <a:xfrm>
            <a:off x="5257800" y="4952880"/>
            <a:ext cx="3657600" cy="0"/>
          </a:xfrm>
          <a:prstGeom prst="line">
            <a:avLst/>
          </a:prstGeom>
          <a:ln w="9360">
            <a:solidFill>
              <a:schemeClr val="tx1"/>
            </a:solidFill>
            <a:round/>
            <a:tailEnd len="med" type="triangle" w="med"/>
          </a:ln>
        </p:spPr>
        <p:style>
          <a:lnRef idx="0"/>
          <a:fillRef idx="0"/>
          <a:effectRef idx="0"/>
          <a:fontRef idx="minor"/>
        </p:style>
      </p:sp>
      <p:sp>
        <p:nvSpPr>
          <p:cNvPr id="871" name="CustomShape 28"/>
          <p:cNvSpPr/>
          <p:nvPr/>
        </p:nvSpPr>
        <p:spPr>
          <a:xfrm>
            <a:off x="6539040" y="5111640"/>
            <a:ext cx="129492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Burgers per month</a:t>
            </a:r>
            <a:endParaRPr b="0" lang="en-US" sz="1800" spc="-1" strike="noStrike">
              <a:latin typeface="Arial"/>
            </a:endParaRPr>
          </a:p>
        </p:txBody>
      </p:sp>
      <p:sp>
        <p:nvSpPr>
          <p:cNvPr id="872" name="CustomShape 29"/>
          <p:cNvSpPr/>
          <p:nvPr/>
        </p:nvSpPr>
        <p:spPr>
          <a:xfrm>
            <a:off x="4495680" y="1676520"/>
            <a:ext cx="164412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Marginal utility (in utils)</a:t>
            </a:r>
            <a:endParaRPr b="0" lang="en-US" sz="1800" spc="-1" strike="noStrike">
              <a:latin typeface="Arial"/>
            </a:endParaRPr>
          </a:p>
        </p:txBody>
      </p:sp>
      <p:sp>
        <p:nvSpPr>
          <p:cNvPr id="873" name="Line 30"/>
          <p:cNvSpPr/>
          <p:nvPr/>
        </p:nvSpPr>
        <p:spPr>
          <a:xfrm>
            <a:off x="5257800" y="3886200"/>
            <a:ext cx="3124080" cy="0"/>
          </a:xfrm>
          <a:prstGeom prst="line">
            <a:avLst/>
          </a:prstGeom>
          <a:ln w="9360">
            <a:solidFill>
              <a:schemeClr val="tx1"/>
            </a:solidFill>
            <a:prstDash val="dash"/>
            <a:round/>
          </a:ln>
        </p:spPr>
        <p:style>
          <a:lnRef idx="0"/>
          <a:fillRef idx="0"/>
          <a:effectRef idx="0"/>
          <a:fontRef idx="minor"/>
        </p:style>
        <p:txBody>
          <a:bodyPr lIns="90000" rIns="90000" tIns="45000" bIns="45000" anchorCtr="1">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74" name="Line 31"/>
          <p:cNvSpPr/>
          <p:nvPr/>
        </p:nvSpPr>
        <p:spPr>
          <a:xfrm flipV="1">
            <a:off x="5943600" y="2928600"/>
            <a:ext cx="0" cy="2009880"/>
          </a:xfrm>
          <a:prstGeom prst="line">
            <a:avLst/>
          </a:prstGeom>
          <a:ln w="9360">
            <a:solidFill>
              <a:schemeClr val="tx1"/>
            </a:solidFill>
            <a:prstDash val="dash"/>
            <a:round/>
          </a:ln>
        </p:spPr>
        <p:style>
          <a:lnRef idx="0"/>
          <a:fillRef idx="0"/>
          <a:effectRef idx="0"/>
          <a:fontRef idx="minor"/>
        </p:style>
      </p:sp>
      <p:sp>
        <p:nvSpPr>
          <p:cNvPr id="875" name="Line 32"/>
          <p:cNvSpPr/>
          <p:nvPr/>
        </p:nvSpPr>
        <p:spPr>
          <a:xfrm flipV="1">
            <a:off x="5638680" y="2790720"/>
            <a:ext cx="14400" cy="2147760"/>
          </a:xfrm>
          <a:prstGeom prst="line">
            <a:avLst/>
          </a:prstGeom>
          <a:ln w="9360">
            <a:solidFill>
              <a:schemeClr val="tx1"/>
            </a:solidFill>
            <a:prstDash val="dash"/>
            <a:round/>
          </a:ln>
        </p:spPr>
        <p:style>
          <a:lnRef idx="0"/>
          <a:fillRef idx="0"/>
          <a:effectRef idx="0"/>
          <a:fontRef idx="minor"/>
        </p:style>
      </p:sp>
      <p:sp>
        <p:nvSpPr>
          <p:cNvPr id="876" name="CustomShape 33"/>
          <p:cNvSpPr/>
          <p:nvPr/>
        </p:nvSpPr>
        <p:spPr>
          <a:xfrm>
            <a:off x="5486400" y="4967280"/>
            <a:ext cx="3045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a:t>
            </a:r>
            <a:endParaRPr b="0" lang="en-US" sz="1800" spc="-1" strike="noStrike">
              <a:latin typeface="Arial"/>
            </a:endParaRPr>
          </a:p>
        </p:txBody>
      </p:sp>
      <p:sp>
        <p:nvSpPr>
          <p:cNvPr id="877" name="CustomShape 34"/>
          <p:cNvSpPr/>
          <p:nvPr/>
        </p:nvSpPr>
        <p:spPr>
          <a:xfrm>
            <a:off x="5791320" y="498168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a:t>
            </a:r>
            <a:endParaRPr b="0" lang="en-US" sz="1800" spc="-1" strike="noStrike">
              <a:latin typeface="Arial"/>
            </a:endParaRPr>
          </a:p>
        </p:txBody>
      </p:sp>
      <p:sp>
        <p:nvSpPr>
          <p:cNvPr id="878" name="CustomShape 35"/>
          <p:cNvSpPr/>
          <p:nvPr/>
        </p:nvSpPr>
        <p:spPr>
          <a:xfrm>
            <a:off x="8256600" y="504180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879" name="Line 36"/>
          <p:cNvSpPr/>
          <p:nvPr/>
        </p:nvSpPr>
        <p:spPr>
          <a:xfrm flipH="1">
            <a:off x="5263920" y="2784240"/>
            <a:ext cx="374760" cy="0"/>
          </a:xfrm>
          <a:prstGeom prst="line">
            <a:avLst/>
          </a:prstGeom>
          <a:ln w="9360">
            <a:solidFill>
              <a:schemeClr val="tx1"/>
            </a:solidFill>
            <a:prstDash val="dash"/>
            <a:round/>
          </a:ln>
        </p:spPr>
        <p:style>
          <a:lnRef idx="0"/>
          <a:fillRef idx="0"/>
          <a:effectRef idx="0"/>
          <a:fontRef idx="minor"/>
        </p:style>
      </p:sp>
      <p:sp>
        <p:nvSpPr>
          <p:cNvPr id="880" name="Line 37"/>
          <p:cNvSpPr/>
          <p:nvPr/>
        </p:nvSpPr>
        <p:spPr>
          <a:xfrm flipH="1">
            <a:off x="5283000" y="2936520"/>
            <a:ext cx="650880" cy="14400"/>
          </a:xfrm>
          <a:prstGeom prst="line">
            <a:avLst/>
          </a:prstGeom>
          <a:ln w="9360">
            <a:solidFill>
              <a:schemeClr val="tx1"/>
            </a:solidFill>
            <a:prstDash val="dash"/>
            <a:round/>
          </a:ln>
        </p:spPr>
        <p:style>
          <a:lnRef idx="0"/>
          <a:fillRef idx="0"/>
          <a:effectRef idx="0"/>
          <a:fontRef idx="minor"/>
        </p:style>
      </p:sp>
      <p:sp>
        <p:nvSpPr>
          <p:cNvPr id="881" name="CustomShape 38"/>
          <p:cNvSpPr/>
          <p:nvPr/>
        </p:nvSpPr>
        <p:spPr>
          <a:xfrm>
            <a:off x="4727520" y="2606760"/>
            <a:ext cx="5950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26</a:t>
            </a:r>
            <a:endParaRPr b="0" lang="en-US" sz="1800" spc="-1" strike="noStrike">
              <a:latin typeface="Arial"/>
            </a:endParaRPr>
          </a:p>
        </p:txBody>
      </p:sp>
      <p:sp>
        <p:nvSpPr>
          <p:cNvPr id="882" name="CustomShape 39"/>
          <p:cNvSpPr/>
          <p:nvPr/>
        </p:nvSpPr>
        <p:spPr>
          <a:xfrm>
            <a:off x="4724280" y="284004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24</a:t>
            </a:r>
            <a:endParaRPr b="0" lang="en-US" sz="1800" spc="-1" strike="noStrike">
              <a:latin typeface="Arial"/>
            </a:endParaRPr>
          </a:p>
        </p:txBody>
      </p:sp>
      <p:sp>
        <p:nvSpPr>
          <p:cNvPr id="883" name="CustomShape 40"/>
          <p:cNvSpPr/>
          <p:nvPr/>
        </p:nvSpPr>
        <p:spPr>
          <a:xfrm>
            <a:off x="4780080" y="3733920"/>
            <a:ext cx="5680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12</a:t>
            </a:r>
            <a:endParaRPr b="0" lang="en-US" sz="1800" spc="-1" strike="noStrike">
              <a:latin typeface="Arial"/>
            </a:endParaRPr>
          </a:p>
        </p:txBody>
      </p:sp>
      <p:sp>
        <p:nvSpPr>
          <p:cNvPr id="884" name="CustomShape 41"/>
          <p:cNvSpPr/>
          <p:nvPr/>
        </p:nvSpPr>
        <p:spPr>
          <a:xfrm rot="11836800">
            <a:off x="5558760" y="3004560"/>
            <a:ext cx="4070520" cy="609120"/>
          </a:xfrm>
          <a:prstGeom prst="arc">
            <a:avLst>
              <a:gd name="adj1" fmla="val 11310497"/>
              <a:gd name="adj2" fmla="val 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885" name="Line 42"/>
          <p:cNvSpPr/>
          <p:nvPr/>
        </p:nvSpPr>
        <p:spPr>
          <a:xfrm flipH="1">
            <a:off x="8381160" y="3886920"/>
            <a:ext cx="1440" cy="1066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Law of Diminishing Marginal Utilities</a:t>
            </a:r>
            <a:endParaRPr b="0" lang="en-US" sz="4400" spc="-1" strike="noStrike">
              <a:solidFill>
                <a:srgbClr val="000000"/>
              </a:solidFill>
              <a:latin typeface="Calibri"/>
            </a:endParaRPr>
          </a:p>
        </p:txBody>
      </p:sp>
      <p:sp>
        <p:nvSpPr>
          <p:cNvPr id="887"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As the consumption of a particular good increases, the marginal utility decreases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If you already ate 2 burgers, the third one has small extra utility</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But more is always better!! This is an assumption --&gt; </a:t>
            </a:r>
            <a:r>
              <a:rPr b="1" lang="en-US" sz="3200" spc="-1" strike="noStrike">
                <a:solidFill>
                  <a:srgbClr val="000000"/>
                </a:solidFill>
                <a:latin typeface="Calibri"/>
              </a:rPr>
              <a:t>non-satiation principle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Marginal Benefit is the same as marginal utility</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888" name="TextShape 3"/>
          <p:cNvSpPr txBox="1"/>
          <p:nvPr/>
        </p:nvSpPr>
        <p:spPr>
          <a:xfrm>
            <a:off x="457200" y="6356520"/>
            <a:ext cx="2133360" cy="364680"/>
          </a:xfrm>
          <a:prstGeom prst="rect">
            <a:avLst/>
          </a:prstGeom>
          <a:noFill/>
          <a:ln>
            <a:noFill/>
          </a:ln>
        </p:spPr>
        <p:txBody>
          <a:bodyPr anchor="ctr">
            <a:noAutofit/>
          </a:bodyPr>
          <a:p>
            <a:pPr>
              <a:lnSpc>
                <a:spcPct val="100000"/>
              </a:lnSpc>
            </a:pPr>
            <a:fld id="{B5976A16-ADA7-4189-A2A9-4AB3D54F5844}" type="datetime1">
              <a:rPr b="0" lang="en-US" sz="1200" spc="-1" strike="noStrike">
                <a:solidFill>
                  <a:srgbClr val="8b8b8b"/>
                </a:solidFill>
                <a:latin typeface="Calibri"/>
              </a:rPr>
              <a:t>08/24/2020</a:t>
            </a:fld>
            <a:endParaRPr b="0" lang="en-US" sz="1200" spc="-1" strike="noStrike">
              <a:latin typeface="Times New Roman"/>
            </a:endParaRPr>
          </a:p>
        </p:txBody>
      </p:sp>
      <p:sp>
        <p:nvSpPr>
          <p:cNvPr id="88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9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35E56A4-9EB1-4C67-B16A-A0BDD650CE8A}" type="slidenum">
              <a:rPr b="0" lang="en-US" sz="1200" spc="-1" strike="noStrike">
                <a:solidFill>
                  <a:srgbClr val="8b8b8b"/>
                </a:solidFill>
                <a:latin typeface="Calibri"/>
              </a:rPr>
              <a:t>65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Indifference Curves</a:t>
            </a:r>
            <a:endParaRPr b="0" lang="en-US" sz="4400" spc="-1" strike="noStrike">
              <a:solidFill>
                <a:srgbClr val="000000"/>
              </a:solidFill>
              <a:latin typeface="Calibri"/>
            </a:endParaRPr>
          </a:p>
        </p:txBody>
      </p:sp>
      <p:sp>
        <p:nvSpPr>
          <p:cNvPr id="89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indifference curve shows the combinations of the two goods that generate the same level of total utility or satisfaction.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Indifference curves are a way to represent consumers’ preferences.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893" name="TextShape 3"/>
          <p:cNvSpPr txBox="1"/>
          <p:nvPr/>
        </p:nvSpPr>
        <p:spPr>
          <a:xfrm>
            <a:off x="457200" y="6356520"/>
            <a:ext cx="2133360" cy="364680"/>
          </a:xfrm>
          <a:prstGeom prst="rect">
            <a:avLst/>
          </a:prstGeom>
          <a:noFill/>
          <a:ln>
            <a:noFill/>
          </a:ln>
        </p:spPr>
        <p:txBody>
          <a:bodyPr anchor="ctr">
            <a:noAutofit/>
          </a:bodyPr>
          <a:p>
            <a:pPr>
              <a:lnSpc>
                <a:spcPct val="100000"/>
              </a:lnSpc>
            </a:pPr>
            <a:fld id="{1D971A60-7A09-4CF3-8478-7A1400F9158F}" type="datetime1">
              <a:rPr b="0" lang="en-US" sz="1200" spc="-1" strike="noStrike">
                <a:solidFill>
                  <a:srgbClr val="8b8b8b"/>
                </a:solidFill>
                <a:latin typeface="Calibri"/>
              </a:rPr>
              <a:t>08/24/2020</a:t>
            </a:fld>
            <a:endParaRPr b="0" lang="en-US" sz="1200" spc="-1" strike="noStrike">
              <a:latin typeface="Times New Roman"/>
            </a:endParaRPr>
          </a:p>
        </p:txBody>
      </p:sp>
      <p:sp>
        <p:nvSpPr>
          <p:cNvPr id="894"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895"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3F6596BF-FB7B-4DF8-BC99-68D1B78985B9}" type="slidenum">
              <a:rPr b="0" lang="en-US" sz="1200" spc="-1" strike="noStrike">
                <a:solidFill>
                  <a:srgbClr val="8b8b8b"/>
                </a:solidFill>
                <a:latin typeface="Calibri"/>
              </a:rPr>
              <a:t>65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Indifference Curves</a:t>
            </a:r>
            <a:endParaRPr b="0" lang="en-US" sz="4400" spc="-1" strike="noStrike">
              <a:solidFill>
                <a:srgbClr val="000000"/>
              </a:solidFill>
              <a:latin typeface="Calibri"/>
            </a:endParaRPr>
          </a:p>
        </p:txBody>
      </p:sp>
      <p:sp>
        <p:nvSpPr>
          <p:cNvPr id="897" name="TextShape 2"/>
          <p:cNvSpPr txBox="1"/>
          <p:nvPr/>
        </p:nvSpPr>
        <p:spPr>
          <a:xfrm>
            <a:off x="457200" y="1600200"/>
            <a:ext cx="8229240" cy="4525560"/>
          </a:xfrm>
          <a:prstGeom prst="rect">
            <a:avLst/>
          </a:prstGeom>
          <a:noFill/>
          <a:ln>
            <a:noFill/>
          </a:ln>
        </p:spPr>
        <p:txBody>
          <a:bodyPr>
            <a:noAutofit/>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Superior combinations</a:t>
            </a:r>
            <a:endParaRPr b="0" lang="en-US" sz="32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Are all the combinations “above” the indifference curve. These bundles generate higher utility than combinations on the curve.</a:t>
            </a:r>
            <a:endParaRPr b="0" lang="en-US" sz="28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Inferior combinations</a:t>
            </a:r>
            <a:endParaRPr b="0" lang="en-US" sz="32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Are bundles below the curve.</a:t>
            </a:r>
            <a:endParaRPr b="0" lang="en-US" sz="28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Equivalent combinations</a:t>
            </a:r>
            <a:endParaRPr b="0" lang="en-US" sz="32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Lie on the curve. All these bundles generate the same amount of utility.</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898" name="TextShape 3"/>
          <p:cNvSpPr txBox="1"/>
          <p:nvPr/>
        </p:nvSpPr>
        <p:spPr>
          <a:xfrm>
            <a:off x="457200" y="6356520"/>
            <a:ext cx="2133360" cy="364680"/>
          </a:xfrm>
          <a:prstGeom prst="rect">
            <a:avLst/>
          </a:prstGeom>
          <a:noFill/>
          <a:ln>
            <a:noFill/>
          </a:ln>
        </p:spPr>
        <p:txBody>
          <a:bodyPr anchor="ctr">
            <a:noAutofit/>
          </a:bodyPr>
          <a:p>
            <a:pPr>
              <a:lnSpc>
                <a:spcPct val="100000"/>
              </a:lnSpc>
            </a:pPr>
            <a:fld id="{A3C4BD8C-47B7-46AB-8C5F-DB31BD8B5552}" type="datetime1">
              <a:rPr b="0" lang="en-US" sz="1200" spc="-1" strike="noStrike">
                <a:solidFill>
                  <a:srgbClr val="8b8b8b"/>
                </a:solidFill>
                <a:latin typeface="Calibri"/>
              </a:rPr>
              <a:t>08/24/2020</a:t>
            </a:fld>
            <a:endParaRPr b="0" lang="en-US" sz="1200" spc="-1" strike="noStrike">
              <a:latin typeface="Times New Roman"/>
            </a:endParaRPr>
          </a:p>
        </p:txBody>
      </p:sp>
      <p:sp>
        <p:nvSpPr>
          <p:cNvPr id="89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0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8D132A9E-EBB6-45DB-956D-F068A6A6EEA6}" type="slidenum">
              <a:rPr b="0" lang="en-US" sz="1200" spc="-1" strike="noStrike">
                <a:solidFill>
                  <a:srgbClr val="8b8b8b"/>
                </a:solidFill>
                <a:latin typeface="Calibri"/>
              </a:rPr>
              <a:t>65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Utility Theory: Indifference Curves</a:t>
            </a:r>
            <a:endParaRPr b="0" lang="en-US" sz="4400" spc="-1" strike="noStrike">
              <a:solidFill>
                <a:srgbClr val="000000"/>
              </a:solidFill>
              <a:latin typeface="Calibri"/>
            </a:endParaRPr>
          </a:p>
        </p:txBody>
      </p:sp>
      <p:pic>
        <p:nvPicPr>
          <p:cNvPr id="902" name="Picture 2" descr=""/>
          <p:cNvPicPr/>
          <p:nvPr/>
        </p:nvPicPr>
        <p:blipFill>
          <a:blip r:embed="rId1"/>
          <a:stretch/>
        </p:blipFill>
        <p:spPr>
          <a:xfrm>
            <a:off x="1257480" y="1264680"/>
            <a:ext cx="6743520" cy="4422240"/>
          </a:xfrm>
          <a:prstGeom prst="rect">
            <a:avLst/>
          </a:prstGeom>
          <a:ln w="9360">
            <a:noFill/>
          </a:ln>
        </p:spPr>
      </p:pic>
      <p:sp>
        <p:nvSpPr>
          <p:cNvPr id="903"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45A2AD0A-0C32-45DB-9EA7-E15B655ED784}" type="slidenum">
              <a:rPr b="0" lang="en-US" sz="1200" spc="-1" strike="noStrike">
                <a:solidFill>
                  <a:srgbClr val="8b8b8b"/>
                </a:solidFill>
                <a:latin typeface="Calibri"/>
              </a:rPr>
              <a:t>65</a:t>
            </a:fld>
            <a:endParaRPr b="0" lang="en-US" sz="1200" spc="-1" strike="noStrike">
              <a:latin typeface="Times New Roman"/>
            </a:endParaRPr>
          </a:p>
        </p:txBody>
      </p:sp>
      <p:sp>
        <p:nvSpPr>
          <p:cNvPr id="904"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05" name="TextShape 4"/>
          <p:cNvSpPr txBox="1"/>
          <p:nvPr/>
        </p:nvSpPr>
        <p:spPr>
          <a:xfrm>
            <a:off x="457200" y="6356520"/>
            <a:ext cx="2133360" cy="364680"/>
          </a:xfrm>
          <a:prstGeom prst="rect">
            <a:avLst/>
          </a:prstGeom>
          <a:noFill/>
          <a:ln>
            <a:noFill/>
          </a:ln>
        </p:spPr>
        <p:txBody>
          <a:bodyPr anchor="ctr">
            <a:noAutofit/>
          </a:bodyPr>
          <a:p>
            <a:pPr>
              <a:lnSpc>
                <a:spcPct val="100000"/>
              </a:lnSpc>
            </a:pPr>
            <a:fld id="{2FAF4D65-1F64-43EA-B385-1D2CFFCCA792}" type="datetime1">
              <a:rPr b="0" lang="en-US" sz="1200" spc="-1" strike="noStrike">
                <a:solidFill>
                  <a:srgbClr val="8b8b8b"/>
                </a:solidFill>
                <a:latin typeface="Calibri"/>
              </a:rPr>
              <a:t>08/24/2020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Indifference Curves</a:t>
            </a:r>
            <a:endParaRPr b="0" lang="en-US" sz="4400" spc="-1" strike="noStrike">
              <a:solidFill>
                <a:srgbClr val="000000"/>
              </a:solidFill>
              <a:latin typeface="Calibri"/>
            </a:endParaRPr>
          </a:p>
        </p:txBody>
      </p:sp>
      <p:sp>
        <p:nvSpPr>
          <p:cNvPr id="907"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Indifference curves are negatively sloped.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Slope of the IC is the marginal rate of substitution (MRS)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The rate at which a consumer is willing to substitute one good for another.</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ICs become flatter as we move downward along an individual curve </a:t>
            </a:r>
            <a:r>
              <a:rPr b="0" lang="en-US" sz="3200" spc="-1" strike="noStrike">
                <a:solidFill>
                  <a:srgbClr val="000000"/>
                </a:solidFill>
                <a:latin typeface="Wingdings"/>
              </a:rPr>
              <a:t></a:t>
            </a:r>
            <a:r>
              <a:rPr b="0" lang="en-US" sz="3200" spc="-1" strike="noStrike">
                <a:solidFill>
                  <a:srgbClr val="000000"/>
                </a:solidFill>
                <a:latin typeface="Calibri"/>
              </a:rPr>
              <a:t> decreasing MRS.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908" name="TextShape 3"/>
          <p:cNvSpPr txBox="1"/>
          <p:nvPr/>
        </p:nvSpPr>
        <p:spPr>
          <a:xfrm>
            <a:off x="457200" y="6356520"/>
            <a:ext cx="2133360" cy="364680"/>
          </a:xfrm>
          <a:prstGeom prst="rect">
            <a:avLst/>
          </a:prstGeom>
          <a:noFill/>
          <a:ln>
            <a:noFill/>
          </a:ln>
        </p:spPr>
        <p:txBody>
          <a:bodyPr anchor="ctr">
            <a:noAutofit/>
          </a:bodyPr>
          <a:p>
            <a:pPr>
              <a:lnSpc>
                <a:spcPct val="100000"/>
              </a:lnSpc>
            </a:pPr>
            <a:fld id="{9343C980-9499-45A1-A199-60EC1AC00C5F}" type="datetime1">
              <a:rPr b="0" lang="en-US" sz="1200" spc="-1" strike="noStrike">
                <a:solidFill>
                  <a:srgbClr val="8b8b8b"/>
                </a:solidFill>
                <a:latin typeface="Calibri"/>
              </a:rPr>
              <a:t>08/24/2020</a:t>
            </a:fld>
            <a:endParaRPr b="0" lang="en-US" sz="1200" spc="-1" strike="noStrike">
              <a:latin typeface="Times New Roman"/>
            </a:endParaRPr>
          </a:p>
        </p:txBody>
      </p:sp>
      <p:sp>
        <p:nvSpPr>
          <p:cNvPr id="90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1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B1E3401D-2427-4DBB-9AED-A1FE731D2406}" type="slidenum">
              <a:rPr b="0" lang="en-US" sz="1200" spc="-1" strike="noStrike">
                <a:solidFill>
                  <a:srgbClr val="8b8b8b"/>
                </a:solidFill>
                <a:latin typeface="Calibri"/>
              </a:rPr>
              <a:t>65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990" spc="-1" strike="noStrike">
                <a:solidFill>
                  <a:srgbClr val="000000"/>
                </a:solidFill>
                <a:latin typeface="Arial"/>
              </a:rPr>
              <a:t>Equation of a line</a:t>
            </a:r>
            <a:endParaRPr b="0" lang="en-US" sz="3990" spc="-1" strike="noStrike">
              <a:latin typeface="Arial"/>
            </a:endParaRPr>
          </a:p>
        </p:txBody>
      </p:sp>
      <p:sp>
        <p:nvSpPr>
          <p:cNvPr id="221" name="CustomShape 2"/>
          <p:cNvSpPr/>
          <p:nvPr/>
        </p:nvSpPr>
        <p:spPr>
          <a:xfrm>
            <a:off x="457200" y="1604880"/>
            <a:ext cx="8228160" cy="1896120"/>
          </a:xfrm>
          <a:prstGeom prst="rect">
            <a:avLst/>
          </a:prstGeom>
          <a:noFill/>
          <a:ln>
            <a:noFill/>
          </a:ln>
        </p:spPr>
        <p:style>
          <a:lnRef idx="0"/>
          <a:fillRef idx="0"/>
          <a:effectRef idx="0"/>
          <a:fontRef idx="minor"/>
        </p:style>
        <p:txBody>
          <a:bodyPr lIns="0" rIns="0" tIns="0" bIns="0">
            <a:noAutofit/>
          </a:bodyPr>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Y = -2/3x + 2</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If you know the equation, you know the structure of the line</a:t>
            </a:r>
            <a:endParaRPr b="0" lang="en-US" sz="2910" spc="-1" strike="noStrike">
              <a:latin typeface="Arial"/>
            </a:endParaRPr>
          </a:p>
          <a:p>
            <a:pPr lvl="1" marL="783720" indent="-293040">
              <a:lnSpc>
                <a:spcPct val="100000"/>
              </a:lnSpc>
              <a:buClr>
                <a:srgbClr val="000000"/>
              </a:buClr>
              <a:buSzPct val="75000"/>
              <a:buFont typeface="Symbol"/>
              <a:buChar char=""/>
            </a:pPr>
            <a:r>
              <a:rPr b="0" lang="en-US" sz="2540" spc="-1" strike="noStrike">
                <a:solidFill>
                  <a:srgbClr val="000000"/>
                </a:solidFill>
                <a:latin typeface="Arial"/>
              </a:rPr>
              <a:t>Downward sloping (negative correlation between x and y) </a:t>
            </a:r>
            <a:endParaRPr b="0" lang="en-US" sz="2540" spc="-1" strike="noStrike">
              <a:latin typeface="Arial"/>
            </a:endParaRPr>
          </a:p>
        </p:txBody>
      </p:sp>
      <p:graphicFrame>
        <p:nvGraphicFramePr>
          <p:cNvPr id="222" name="Table 3"/>
          <p:cNvGraphicFramePr/>
          <p:nvPr/>
        </p:nvGraphicFramePr>
        <p:xfrm>
          <a:off x="457200" y="3682440"/>
          <a:ext cx="8228520" cy="1326600"/>
        </p:xfrm>
        <a:graphic>
          <a:graphicData uri="http://schemas.openxmlformats.org/drawingml/2006/table">
            <a:tbl>
              <a:tblPr/>
              <a:tblGrid>
                <a:gridCol w="4114080"/>
                <a:gridCol w="4114440"/>
              </a:tblGrid>
              <a:tr h="331560">
                <a:tc>
                  <a:txBody>
                    <a:bodyPr lIns="81360" rIns="81360" tIns="41400" bIns="41400">
                      <a:noAutofit/>
                    </a:bodyPr>
                    <a:p>
                      <a:pPr>
                        <a:lnSpc>
                          <a:spcPct val="100000"/>
                        </a:lnSpc>
                      </a:pPr>
                      <a:r>
                        <a:rPr b="0" lang="en-US" sz="1600" spc="-1" strike="noStrike">
                          <a:solidFill>
                            <a:srgbClr val="000000"/>
                          </a:solidFill>
                          <a:latin typeface="Arial"/>
                        </a:rPr>
                        <a:t>X values</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81360" rIns="81360" tIns="41400" bIns="41400">
                      <a:noAutofit/>
                    </a:bodyPr>
                    <a:p>
                      <a:pPr>
                        <a:lnSpc>
                          <a:spcPct val="100000"/>
                        </a:lnSpc>
                      </a:pPr>
                      <a:r>
                        <a:rPr b="0" lang="en-US" sz="1600" spc="-1" strike="noStrike">
                          <a:solidFill>
                            <a:srgbClr val="000000"/>
                          </a:solidFill>
                          <a:latin typeface="Arial"/>
                        </a:rPr>
                        <a:t>Y values</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31560">
                <a:tc>
                  <a:txBody>
                    <a:bodyPr lIns="81360" rIns="81360" tIns="41400" bIns="41400">
                      <a:noAutofit/>
                    </a:bodyPr>
                    <a:p>
                      <a:pPr>
                        <a:lnSpc>
                          <a:spcPct val="100000"/>
                        </a:lnSpc>
                      </a:pPr>
                      <a:r>
                        <a:rPr b="0" lang="en-US" sz="1600" spc="-1" strike="noStrike">
                          <a:solidFill>
                            <a:srgbClr val="000000"/>
                          </a:solidFill>
                          <a:latin typeface="Arial"/>
                        </a:rPr>
                        <a:t>0</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81360" rIns="81360" tIns="41400" bIns="41400">
                      <a:noAutofit/>
                    </a:bodyPr>
                    <a:p>
                      <a:pPr>
                        <a:lnSpc>
                          <a:spcPct val="100000"/>
                        </a:lnSpc>
                      </a:pPr>
                      <a:r>
                        <a:rPr b="0" lang="en-US" sz="1600" spc="-1" strike="noStrike">
                          <a:solidFill>
                            <a:srgbClr val="000000"/>
                          </a:solidFill>
                          <a:latin typeface="Arial"/>
                        </a:rPr>
                        <a:t>2</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1560">
                <a:tc>
                  <a:txBody>
                    <a:bodyPr lIns="81360" rIns="81360" tIns="41400" bIns="41400">
                      <a:noAutofit/>
                    </a:bodyPr>
                    <a:p>
                      <a:pPr>
                        <a:lnSpc>
                          <a:spcPct val="100000"/>
                        </a:lnSpc>
                      </a:pPr>
                      <a:r>
                        <a:rPr b="0" lang="en-US" sz="1600" spc="-1" strike="noStrike">
                          <a:solidFill>
                            <a:srgbClr val="000000"/>
                          </a:solidFill>
                          <a:latin typeface="Arial"/>
                        </a:rPr>
                        <a:t>1</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81360" rIns="81360" tIns="41400" bIns="41400">
                      <a:noAutofit/>
                    </a:bodyPr>
                    <a:p>
                      <a:pPr>
                        <a:lnSpc>
                          <a:spcPct val="100000"/>
                        </a:lnSpc>
                      </a:pPr>
                      <a:r>
                        <a:rPr b="0" lang="en-US" sz="1600" spc="-1" strike="noStrike">
                          <a:solidFill>
                            <a:srgbClr val="000000"/>
                          </a:solidFill>
                          <a:latin typeface="Arial"/>
                        </a:rPr>
                        <a:t>4/3</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1920">
                <a:tc>
                  <a:txBody>
                    <a:bodyPr lIns="81360" rIns="81360" tIns="41400" bIns="41400">
                      <a:noAutofit/>
                    </a:bodyPr>
                    <a:p>
                      <a:pPr>
                        <a:lnSpc>
                          <a:spcPct val="100000"/>
                        </a:lnSpc>
                      </a:pPr>
                      <a:r>
                        <a:rPr b="0" lang="en-US" sz="1600" spc="-1" strike="noStrike">
                          <a:solidFill>
                            <a:srgbClr val="000000"/>
                          </a:solidFill>
                          <a:latin typeface="Arial"/>
                        </a:rPr>
                        <a:t>3</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81360" rIns="81360" tIns="41400" bIns="41400">
                      <a:noAutofit/>
                    </a:bodyPr>
                    <a:p>
                      <a:pPr>
                        <a:lnSpc>
                          <a:spcPct val="100000"/>
                        </a:lnSpc>
                      </a:pPr>
                      <a:r>
                        <a:rPr b="0" lang="en-US" sz="1600" spc="-1" strike="noStrike">
                          <a:solidFill>
                            <a:srgbClr val="000000"/>
                          </a:solidFill>
                          <a:latin typeface="Arial"/>
                        </a:rPr>
                        <a:t>0</a:t>
                      </a:r>
                      <a:endParaRPr b="0" lang="en-US" sz="1600" spc="-1" strike="noStrike">
                        <a:latin typeface="Arial"/>
                      </a:endParaRPr>
                    </a:p>
                  </a:txBody>
                  <a:tcPr marL="81360" marR="8136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Indifference Curves</a:t>
            </a:r>
            <a:endParaRPr b="0" lang="en-US" sz="4400" spc="-1" strike="noStrike">
              <a:solidFill>
                <a:srgbClr val="000000"/>
              </a:solidFill>
              <a:latin typeface="Calibri"/>
            </a:endParaRPr>
          </a:p>
        </p:txBody>
      </p:sp>
      <p:sp>
        <p:nvSpPr>
          <p:cNvPr id="91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theory does not require us to measure marginal utilities, which is impossible anyway.</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It just requires us to determine the rate at which a consumer is willing to trade one good for another.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913" name="TextShape 3"/>
          <p:cNvSpPr txBox="1"/>
          <p:nvPr/>
        </p:nvSpPr>
        <p:spPr>
          <a:xfrm>
            <a:off x="457200" y="6356520"/>
            <a:ext cx="2133360" cy="364680"/>
          </a:xfrm>
          <a:prstGeom prst="rect">
            <a:avLst/>
          </a:prstGeom>
          <a:noFill/>
          <a:ln>
            <a:noFill/>
          </a:ln>
        </p:spPr>
        <p:txBody>
          <a:bodyPr anchor="ctr">
            <a:noAutofit/>
          </a:bodyPr>
          <a:p>
            <a:pPr>
              <a:lnSpc>
                <a:spcPct val="100000"/>
              </a:lnSpc>
            </a:pPr>
            <a:fld id="{B8A14F18-1541-4A48-A46C-0019138347FE}" type="datetime1">
              <a:rPr b="0" lang="en-US" sz="1200" spc="-1" strike="noStrike">
                <a:solidFill>
                  <a:srgbClr val="8b8b8b"/>
                </a:solidFill>
                <a:latin typeface="Calibri"/>
              </a:rPr>
              <a:t>08/24/2020</a:t>
            </a:fld>
            <a:endParaRPr b="0" lang="en-US" sz="1200" spc="-1" strike="noStrike">
              <a:latin typeface="Times New Roman"/>
            </a:endParaRPr>
          </a:p>
        </p:txBody>
      </p:sp>
      <p:sp>
        <p:nvSpPr>
          <p:cNvPr id="914"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15"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5C85075-C6DC-4857-97B4-2F335D5E01E0}" type="slidenum">
              <a:rPr b="0" lang="en-US" sz="1200" spc="-1" strike="noStrike">
                <a:solidFill>
                  <a:srgbClr val="8b8b8b"/>
                </a:solidFill>
                <a:latin typeface="Calibri"/>
              </a:rPr>
              <a:t>65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Budget Constraint</a:t>
            </a:r>
            <a:endParaRPr b="0" lang="en-US" sz="4400" spc="-1" strike="noStrike">
              <a:solidFill>
                <a:srgbClr val="000000"/>
              </a:solidFill>
              <a:latin typeface="Calibri"/>
            </a:endParaRPr>
          </a:p>
        </p:txBody>
      </p:sp>
      <p:sp>
        <p:nvSpPr>
          <p:cNvPr id="917"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Budget set:</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 set of points that includes all the combinations of goods that a consumer can afford, given income and prices.</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Budget line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The line connecting all combinations of two goods that exhaust the consumer’s budget.</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Slope of budget line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Is the market trade-off between the two goods.</a:t>
            </a:r>
            <a:endParaRPr b="0" lang="en-US" sz="2800" spc="-1" strike="noStrike">
              <a:solidFill>
                <a:srgbClr val="000000"/>
              </a:solidFill>
              <a:latin typeface="Calibri"/>
            </a:endParaRPr>
          </a:p>
        </p:txBody>
      </p:sp>
      <p:sp>
        <p:nvSpPr>
          <p:cNvPr id="918" name="TextShape 3"/>
          <p:cNvSpPr txBox="1"/>
          <p:nvPr/>
        </p:nvSpPr>
        <p:spPr>
          <a:xfrm>
            <a:off x="457200" y="6356520"/>
            <a:ext cx="2133360" cy="364680"/>
          </a:xfrm>
          <a:prstGeom prst="rect">
            <a:avLst/>
          </a:prstGeom>
          <a:noFill/>
          <a:ln>
            <a:noFill/>
          </a:ln>
        </p:spPr>
        <p:txBody>
          <a:bodyPr anchor="ctr">
            <a:noAutofit/>
          </a:bodyPr>
          <a:p>
            <a:pPr>
              <a:lnSpc>
                <a:spcPct val="100000"/>
              </a:lnSpc>
            </a:pPr>
            <a:fld id="{889A6E96-3880-4E85-8218-C7077DD8D893}" type="datetime1">
              <a:rPr b="0" lang="en-US" sz="1200" spc="-1" strike="noStrike">
                <a:solidFill>
                  <a:srgbClr val="8b8b8b"/>
                </a:solidFill>
                <a:latin typeface="Calibri"/>
              </a:rPr>
              <a:t>08/24/2020</a:t>
            </a:fld>
            <a:endParaRPr b="0" lang="en-US" sz="1200" spc="-1" strike="noStrike">
              <a:latin typeface="Times New Roman"/>
            </a:endParaRPr>
          </a:p>
        </p:txBody>
      </p:sp>
      <p:sp>
        <p:nvSpPr>
          <p:cNvPr id="91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2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15AE7D1E-FE93-4CE9-BF4D-D779CD997235}" type="slidenum">
              <a:rPr b="0" lang="en-US" sz="1200" spc="-1" strike="noStrike">
                <a:solidFill>
                  <a:srgbClr val="8b8b8b"/>
                </a:solidFill>
                <a:latin typeface="Calibri"/>
              </a:rPr>
              <a:t>65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Budget Constraints</a:t>
            </a:r>
            <a:endParaRPr b="0" lang="en-US" sz="4400" spc="-1" strike="noStrike">
              <a:solidFill>
                <a:srgbClr val="000000"/>
              </a:solidFill>
              <a:latin typeface="Calibri"/>
            </a:endParaRPr>
          </a:p>
        </p:txBody>
      </p:sp>
      <p:sp>
        <p:nvSpPr>
          <p:cNvPr id="922" name="TextShape 2"/>
          <p:cNvSpPr txBox="1"/>
          <p:nvPr/>
        </p:nvSpPr>
        <p:spPr>
          <a:xfrm>
            <a:off x="6553080" y="6356520"/>
            <a:ext cx="2133360" cy="364680"/>
          </a:xfrm>
          <a:prstGeom prst="rect">
            <a:avLst/>
          </a:prstGeom>
          <a:noFill/>
          <a:ln>
            <a:noFill/>
          </a:ln>
        </p:spPr>
        <p:txBody>
          <a:bodyPr anchor="ctr">
            <a:noAutofit/>
          </a:bodyPr>
          <a:p>
            <a:pPr algn="r">
              <a:lnSpc>
                <a:spcPct val="100000"/>
              </a:lnSpc>
            </a:pPr>
            <a:fld id="{5C7E91B2-AB83-49AD-AE94-F954B46F129E}" type="slidenum">
              <a:rPr b="0" lang="en-US" sz="1200" spc="-1" strike="noStrike">
                <a:solidFill>
                  <a:srgbClr val="8b8b8b"/>
                </a:solidFill>
                <a:latin typeface="Calibri"/>
              </a:rPr>
              <a:t>65</a:t>
            </a:fld>
            <a:endParaRPr b="0" lang="en-US" sz="1200" spc="-1" strike="noStrike">
              <a:latin typeface="Times New Roman"/>
            </a:endParaRPr>
          </a:p>
        </p:txBody>
      </p:sp>
      <p:sp>
        <p:nvSpPr>
          <p:cNvPr id="923"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24" name="TextShape 4"/>
          <p:cNvSpPr txBox="1"/>
          <p:nvPr/>
        </p:nvSpPr>
        <p:spPr>
          <a:xfrm>
            <a:off x="457200" y="6356520"/>
            <a:ext cx="2133360" cy="364680"/>
          </a:xfrm>
          <a:prstGeom prst="rect">
            <a:avLst/>
          </a:prstGeom>
          <a:noFill/>
          <a:ln>
            <a:noFill/>
          </a:ln>
        </p:spPr>
        <p:txBody>
          <a:bodyPr anchor="ctr">
            <a:noAutofit/>
          </a:bodyPr>
          <a:p>
            <a:pPr>
              <a:lnSpc>
                <a:spcPct val="100000"/>
              </a:lnSpc>
            </a:pPr>
            <a:fld id="{3AA31C86-BADA-44D7-BB88-7D4B4E64A981}" type="datetime1">
              <a:rPr b="0" lang="en-US" sz="1200" spc="-1" strike="noStrike">
                <a:solidFill>
                  <a:srgbClr val="8b8b8b"/>
                </a:solidFill>
                <a:latin typeface="Calibri"/>
              </a:rPr>
              <a:t>08/24/2020</a:t>
            </a:fld>
            <a:endParaRPr b="0" lang="en-US" sz="1200" spc="-1" strike="noStrike">
              <a:latin typeface="Times New Roman"/>
            </a:endParaRPr>
          </a:p>
        </p:txBody>
      </p:sp>
      <p:pic>
        <p:nvPicPr>
          <p:cNvPr id="925" name="" descr=""/>
          <p:cNvPicPr/>
          <p:nvPr/>
        </p:nvPicPr>
        <p:blipFill>
          <a:blip r:embed="rId1"/>
          <a:stretch/>
        </p:blipFill>
        <p:spPr>
          <a:xfrm>
            <a:off x="825480" y="2781360"/>
            <a:ext cx="6413400" cy="1219320"/>
          </a:xfrm>
          <a:prstGeom prst="rect">
            <a:avLst/>
          </a:prstGeom>
          <a:ln>
            <a:noFill/>
          </a:ln>
        </p:spPr>
      </p:pic>
      <p:pic>
        <p:nvPicPr>
          <p:cNvPr id="926" name="" descr=""/>
          <p:cNvPicPr/>
          <p:nvPr/>
        </p:nvPicPr>
        <p:blipFill>
          <a:blip r:embed="rId2"/>
          <a:stretch/>
        </p:blipFill>
        <p:spPr>
          <a:xfrm>
            <a:off x="762120" y="1384200"/>
            <a:ext cx="7505640" cy="647640"/>
          </a:xfrm>
          <a:prstGeom prst="rect">
            <a:avLst/>
          </a:prstGeom>
          <a:ln>
            <a:noFill/>
          </a:ln>
        </p:spPr>
      </p:pic>
      <p:pic>
        <p:nvPicPr>
          <p:cNvPr id="927" name="" descr=""/>
          <p:cNvPicPr/>
          <p:nvPr/>
        </p:nvPicPr>
        <p:blipFill>
          <a:blip r:embed="rId3"/>
          <a:stretch/>
        </p:blipFill>
        <p:spPr>
          <a:xfrm>
            <a:off x="2616120" y="4229280"/>
            <a:ext cx="2806560" cy="1905120"/>
          </a:xfrm>
          <a:prstGeom prst="rect">
            <a:avLst/>
          </a:prstGeom>
          <a:ln>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Budget Constraints</a:t>
            </a:r>
            <a:endParaRPr b="0" lang="en-US" sz="4400" spc="-1" strike="noStrike">
              <a:solidFill>
                <a:srgbClr val="000000"/>
              </a:solidFill>
              <a:latin typeface="Calibri"/>
            </a:endParaRPr>
          </a:p>
        </p:txBody>
      </p:sp>
      <p:sp>
        <p:nvSpPr>
          <p:cNvPr id="929" name="TextShape 2"/>
          <p:cNvSpPr txBox="1"/>
          <p:nvPr/>
        </p:nvSpPr>
        <p:spPr>
          <a:xfrm>
            <a:off x="457200" y="6356520"/>
            <a:ext cx="2133360" cy="364680"/>
          </a:xfrm>
          <a:prstGeom prst="rect">
            <a:avLst/>
          </a:prstGeom>
          <a:noFill/>
          <a:ln>
            <a:noFill/>
          </a:ln>
        </p:spPr>
        <p:txBody>
          <a:bodyPr anchor="ctr">
            <a:noAutofit/>
          </a:bodyPr>
          <a:p>
            <a:pPr>
              <a:lnSpc>
                <a:spcPct val="100000"/>
              </a:lnSpc>
            </a:pPr>
            <a:fld id="{5263FAA7-C87C-479C-99E4-5B664E33865F}" type="datetime1">
              <a:rPr b="0" lang="en-US" sz="1200" spc="-1" strike="noStrike">
                <a:solidFill>
                  <a:srgbClr val="8b8b8b"/>
                </a:solidFill>
                <a:latin typeface="Calibri"/>
              </a:rPr>
              <a:t>08/24/2020</a:t>
            </a:fld>
            <a:endParaRPr b="0" lang="en-US" sz="1200" spc="-1" strike="noStrike">
              <a:latin typeface="Times New Roman"/>
            </a:endParaRPr>
          </a:p>
        </p:txBody>
      </p:sp>
      <p:sp>
        <p:nvSpPr>
          <p:cNvPr id="930"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31"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EEDD954D-1A00-482F-9ED3-1039FCB8D20A}" type="slidenum">
              <a:rPr b="0" lang="en-US" sz="1200" spc="-1" strike="noStrike">
                <a:solidFill>
                  <a:srgbClr val="8b8b8b"/>
                </a:solidFill>
                <a:latin typeface="Calibri"/>
              </a:rPr>
              <a:t>65</a:t>
            </a:fld>
            <a:endParaRPr b="0" lang="en-US" sz="1200" spc="-1" strike="noStrike">
              <a:latin typeface="Times New Roman"/>
            </a:endParaRPr>
          </a:p>
        </p:txBody>
      </p:sp>
      <p:sp>
        <p:nvSpPr>
          <p:cNvPr id="932" name="CustomShape 5"/>
          <p:cNvSpPr/>
          <p:nvPr/>
        </p:nvSpPr>
        <p:spPr>
          <a:xfrm flipV="1" rot="16200000">
            <a:off x="2972160" y="4952880"/>
            <a:ext cx="1066320" cy="45684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933" name="CustomShape 6"/>
          <p:cNvSpPr/>
          <p:nvPr/>
        </p:nvSpPr>
        <p:spPr>
          <a:xfrm flipV="1" rot="10800000">
            <a:off x="2910240" y="2667240"/>
            <a:ext cx="899640" cy="42840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
        <p:nvSpPr>
          <p:cNvPr id="934" name="CustomShape 7"/>
          <p:cNvSpPr/>
          <p:nvPr/>
        </p:nvSpPr>
        <p:spPr>
          <a:xfrm>
            <a:off x="2286000" y="2819520"/>
            <a:ext cx="3885840" cy="2285640"/>
          </a:xfrm>
          <a:prstGeom prst="rtTriangle">
            <a:avLst/>
          </a:prstGeom>
          <a:solidFill>
            <a:schemeClr val="accent1">
              <a:alpha val="19000"/>
            </a:schemeClr>
          </a:solidFill>
          <a:ln w="9360">
            <a:noFill/>
          </a:ln>
        </p:spPr>
        <p:style>
          <a:lnRef idx="0"/>
          <a:fillRef idx="0"/>
          <a:effectRef idx="0"/>
          <a:fontRef idx="minor"/>
        </p:style>
      </p:sp>
      <p:sp>
        <p:nvSpPr>
          <p:cNvPr id="935" name="Line 8"/>
          <p:cNvSpPr/>
          <p:nvPr/>
        </p:nvSpPr>
        <p:spPr>
          <a:xfrm flipV="1">
            <a:off x="2279520" y="2430000"/>
            <a:ext cx="0" cy="2667240"/>
          </a:xfrm>
          <a:prstGeom prst="line">
            <a:avLst/>
          </a:prstGeom>
          <a:ln w="9360">
            <a:solidFill>
              <a:schemeClr val="tx1"/>
            </a:solidFill>
            <a:round/>
            <a:tailEnd len="med" type="triangle" w="med"/>
          </a:ln>
        </p:spPr>
        <p:style>
          <a:lnRef idx="0"/>
          <a:fillRef idx="0"/>
          <a:effectRef idx="0"/>
          <a:fontRef idx="minor"/>
        </p:style>
      </p:sp>
      <p:sp>
        <p:nvSpPr>
          <p:cNvPr id="936" name="Line 9"/>
          <p:cNvSpPr/>
          <p:nvPr/>
        </p:nvSpPr>
        <p:spPr>
          <a:xfrm>
            <a:off x="2279520" y="5097240"/>
            <a:ext cx="4343400" cy="0"/>
          </a:xfrm>
          <a:prstGeom prst="line">
            <a:avLst/>
          </a:prstGeom>
          <a:ln w="9360">
            <a:solidFill>
              <a:schemeClr val="tx1"/>
            </a:solidFill>
            <a:round/>
            <a:tailEnd len="med" type="triangle" w="med"/>
          </a:ln>
        </p:spPr>
        <p:style>
          <a:lnRef idx="0"/>
          <a:fillRef idx="0"/>
          <a:effectRef idx="0"/>
          <a:fontRef idx="minor"/>
        </p:style>
      </p:sp>
      <p:sp>
        <p:nvSpPr>
          <p:cNvPr id="937" name="CustomShape 10"/>
          <p:cNvSpPr/>
          <p:nvPr/>
        </p:nvSpPr>
        <p:spPr>
          <a:xfrm>
            <a:off x="6934320" y="4687560"/>
            <a:ext cx="1294920" cy="11869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of HealthCare</a:t>
            </a:r>
            <a:endParaRPr b="0" lang="en-US" sz="1800" spc="-1" strike="noStrike">
              <a:latin typeface="Arial"/>
            </a:endParaRPr>
          </a:p>
        </p:txBody>
      </p:sp>
      <p:sp>
        <p:nvSpPr>
          <p:cNvPr id="938" name="CustomShape 11"/>
          <p:cNvSpPr/>
          <p:nvPr/>
        </p:nvSpPr>
        <p:spPr>
          <a:xfrm>
            <a:off x="984240" y="2125440"/>
            <a:ext cx="20570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of Food</a:t>
            </a:r>
            <a:endParaRPr b="0" lang="en-US" sz="1800" spc="-1" strike="noStrike">
              <a:latin typeface="Arial"/>
            </a:endParaRPr>
          </a:p>
        </p:txBody>
      </p:sp>
      <p:sp>
        <p:nvSpPr>
          <p:cNvPr id="939" name="Line 12"/>
          <p:cNvSpPr/>
          <p:nvPr/>
        </p:nvSpPr>
        <p:spPr>
          <a:xfrm>
            <a:off x="2279520" y="2811240"/>
            <a:ext cx="3962520" cy="2286000"/>
          </a:xfrm>
          <a:prstGeom prst="line">
            <a:avLst/>
          </a:prstGeom>
          <a:ln w="28440">
            <a:solidFill>
              <a:schemeClr val="accent1"/>
            </a:solidFill>
            <a:prstDash val="dash"/>
            <a:round/>
          </a:ln>
        </p:spPr>
        <p:style>
          <a:lnRef idx="0"/>
          <a:fillRef idx="0"/>
          <a:effectRef idx="0"/>
          <a:fontRef idx="minor"/>
        </p:style>
      </p:sp>
      <p:sp>
        <p:nvSpPr>
          <p:cNvPr id="940" name="Line 13"/>
          <p:cNvSpPr/>
          <p:nvPr/>
        </p:nvSpPr>
        <p:spPr>
          <a:xfrm>
            <a:off x="2286000" y="3962160"/>
            <a:ext cx="1904760" cy="1143000"/>
          </a:xfrm>
          <a:prstGeom prst="line">
            <a:avLst/>
          </a:prstGeom>
          <a:ln w="28440">
            <a:solidFill>
              <a:schemeClr val="accent1"/>
            </a:solidFill>
            <a:round/>
          </a:ln>
        </p:spPr>
        <p:style>
          <a:lnRef idx="0"/>
          <a:fillRef idx="0"/>
          <a:effectRef idx="0"/>
          <a:fontRef idx="minor"/>
        </p:style>
      </p:sp>
      <p:sp>
        <p:nvSpPr>
          <p:cNvPr id="941" name="CustomShape 14"/>
          <p:cNvSpPr/>
          <p:nvPr/>
        </p:nvSpPr>
        <p:spPr>
          <a:xfrm>
            <a:off x="1752480" y="2743200"/>
            <a:ext cx="456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30</a:t>
            </a:r>
            <a:endParaRPr b="0" lang="en-US" sz="1800" spc="-1" strike="noStrike">
              <a:latin typeface="Arial"/>
            </a:endParaRPr>
          </a:p>
        </p:txBody>
      </p:sp>
      <p:sp>
        <p:nvSpPr>
          <p:cNvPr id="942" name="CustomShape 15"/>
          <p:cNvSpPr/>
          <p:nvPr/>
        </p:nvSpPr>
        <p:spPr>
          <a:xfrm>
            <a:off x="6095880" y="5181480"/>
            <a:ext cx="685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60</a:t>
            </a:r>
            <a:endParaRPr b="0" lang="en-US" sz="1800" spc="-1" strike="noStrike">
              <a:latin typeface="Arial"/>
            </a:endParaRPr>
          </a:p>
        </p:txBody>
      </p:sp>
      <p:sp>
        <p:nvSpPr>
          <p:cNvPr id="943" name="CustomShape 16"/>
          <p:cNvSpPr/>
          <p:nvPr/>
        </p:nvSpPr>
        <p:spPr>
          <a:xfrm>
            <a:off x="1752480" y="3886200"/>
            <a:ext cx="685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15</a:t>
            </a:r>
            <a:endParaRPr b="0" lang="en-US" sz="1800" spc="-1" strike="noStrike">
              <a:latin typeface="Arial"/>
            </a:endParaRPr>
          </a:p>
        </p:txBody>
      </p:sp>
      <p:sp>
        <p:nvSpPr>
          <p:cNvPr id="944" name="CustomShape 17"/>
          <p:cNvSpPr/>
          <p:nvPr/>
        </p:nvSpPr>
        <p:spPr>
          <a:xfrm>
            <a:off x="3962520" y="5105520"/>
            <a:ext cx="837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30</a:t>
            </a:r>
            <a:endParaRPr b="0" lang="en-US" sz="1800" spc="-1" strike="noStrike">
              <a:latin typeface="Arial"/>
            </a:endParaRPr>
          </a:p>
        </p:txBody>
      </p:sp>
      <p:sp>
        <p:nvSpPr>
          <p:cNvPr id="945" name="CustomShape 18"/>
          <p:cNvSpPr/>
          <p:nvPr/>
        </p:nvSpPr>
        <p:spPr>
          <a:xfrm>
            <a:off x="3841920" y="3733920"/>
            <a:ext cx="4885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New constraint if income doubles to $30.</a:t>
            </a:r>
            <a:endParaRPr b="0" lang="en-US" sz="1800" spc="-1" strike="noStrike">
              <a:latin typeface="Arial"/>
            </a:endParaRPr>
          </a:p>
        </p:txBody>
      </p:sp>
      <p:sp>
        <p:nvSpPr>
          <p:cNvPr id="946" name="Line 19"/>
          <p:cNvSpPr/>
          <p:nvPr/>
        </p:nvSpPr>
        <p:spPr>
          <a:xfrm>
            <a:off x="2286000" y="3962160"/>
            <a:ext cx="761760" cy="1143000"/>
          </a:xfrm>
          <a:prstGeom prst="line">
            <a:avLst/>
          </a:prstGeom>
          <a:ln w="28440">
            <a:solidFill>
              <a:srgbClr val="4a7ebb"/>
            </a:solidFill>
            <a:prstDash val="dashDot"/>
            <a:round/>
          </a:ln>
        </p:spPr>
        <p:style>
          <a:lnRef idx="1">
            <a:schemeClr val="accent1"/>
          </a:lnRef>
          <a:fillRef idx="0">
            <a:schemeClr val="accent1"/>
          </a:fillRef>
          <a:effectRef idx="0">
            <a:schemeClr val="accent1"/>
          </a:effectRef>
          <a:fontRef idx="minor"/>
        </p:style>
      </p:sp>
      <p:sp>
        <p:nvSpPr>
          <p:cNvPr id="947" name="CustomShape 20"/>
          <p:cNvSpPr/>
          <p:nvPr/>
        </p:nvSpPr>
        <p:spPr>
          <a:xfrm>
            <a:off x="2666880" y="5181480"/>
            <a:ext cx="609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15</a:t>
            </a:r>
            <a:endParaRPr b="0" lang="en-US" sz="1800" spc="-1" strike="noStrike">
              <a:latin typeface="Arial"/>
            </a:endParaRPr>
          </a:p>
        </p:txBody>
      </p:sp>
      <p:sp>
        <p:nvSpPr>
          <p:cNvPr id="948" name="CustomShape 21"/>
          <p:cNvSpPr/>
          <p:nvPr/>
        </p:nvSpPr>
        <p:spPr>
          <a:xfrm>
            <a:off x="30960" y="4648320"/>
            <a:ext cx="233316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New constraint</a:t>
            </a:r>
            <a:endParaRPr b="0" lang="en-US" sz="1800" spc="-1" strike="noStrike">
              <a:latin typeface="Arial"/>
            </a:endParaRPr>
          </a:p>
          <a:p>
            <a:pPr>
              <a:lnSpc>
                <a:spcPct val="100000"/>
              </a:lnSpc>
            </a:pPr>
            <a:r>
              <a:rPr b="0" lang="en-US" sz="1800" spc="-1" strike="noStrike">
                <a:solidFill>
                  <a:srgbClr val="000000"/>
                </a:solidFill>
                <a:latin typeface="Calibri"/>
              </a:rPr>
              <a:t>If  healthcare price</a:t>
            </a:r>
            <a:endParaRPr b="0" lang="en-US" sz="1800" spc="-1" strike="noStrike">
              <a:latin typeface="Arial"/>
            </a:endParaRPr>
          </a:p>
          <a:p>
            <a:pPr>
              <a:lnSpc>
                <a:spcPct val="100000"/>
              </a:lnSpc>
            </a:pPr>
            <a:r>
              <a:rPr b="0" lang="en-US" sz="1800" spc="-1" strike="noStrike">
                <a:solidFill>
                  <a:srgbClr val="000000"/>
                </a:solidFill>
                <a:latin typeface="Calibri"/>
              </a:rPr>
              <a:t>Doubles.</a:t>
            </a:r>
            <a:endParaRPr b="0" lang="en-US" sz="1800" spc="-1" strike="noStrike">
              <a:latin typeface="Arial"/>
            </a:endParaRPr>
          </a:p>
        </p:txBody>
      </p:sp>
      <p:sp>
        <p:nvSpPr>
          <p:cNvPr id="949" name="CustomShape 22"/>
          <p:cNvSpPr/>
          <p:nvPr/>
        </p:nvSpPr>
        <p:spPr>
          <a:xfrm flipH="1" flipV="1" rot="5400000">
            <a:off x="1779480" y="3989160"/>
            <a:ext cx="75960" cy="124020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pic>
        <p:nvPicPr>
          <p:cNvPr id="950" name="" descr=""/>
          <p:cNvPicPr/>
          <p:nvPr/>
        </p:nvPicPr>
        <p:blipFill>
          <a:blip r:embed="rId1"/>
          <a:stretch/>
        </p:blipFill>
        <p:spPr>
          <a:xfrm>
            <a:off x="3429000" y="1981080"/>
            <a:ext cx="4470480" cy="647640"/>
          </a:xfrm>
          <a:prstGeom prst="rect">
            <a:avLst/>
          </a:prstGeom>
          <a:ln>
            <a:noFill/>
          </a:ln>
        </p:spPr>
      </p:pic>
      <p:pic>
        <p:nvPicPr>
          <p:cNvPr id="951" name="" descr=""/>
          <p:cNvPicPr/>
          <p:nvPr/>
        </p:nvPicPr>
        <p:blipFill>
          <a:blip r:embed="rId2"/>
          <a:stretch/>
        </p:blipFill>
        <p:spPr>
          <a:xfrm>
            <a:off x="2438280" y="5715000"/>
            <a:ext cx="4432320" cy="647640"/>
          </a:xfrm>
          <a:prstGeom prst="rect">
            <a:avLst/>
          </a:prstGeom>
          <a:ln>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Utility Maximization Rule</a:t>
            </a:r>
            <a:endParaRPr b="0" lang="en-US" sz="4400" spc="-1" strike="noStrike">
              <a:solidFill>
                <a:srgbClr val="000000"/>
              </a:solidFill>
              <a:latin typeface="Calibri"/>
            </a:endParaRPr>
          </a:p>
        </p:txBody>
      </p:sp>
      <p:sp>
        <p:nvSpPr>
          <p:cNvPr id="953" name="TextShape 2"/>
          <p:cNvSpPr txBox="1"/>
          <p:nvPr/>
        </p:nvSpPr>
        <p:spPr>
          <a:xfrm>
            <a:off x="457200" y="1600200"/>
            <a:ext cx="8229240" cy="4525560"/>
          </a:xfrm>
          <a:prstGeom prst="rect">
            <a:avLst/>
          </a:prstGeom>
          <a:noFill/>
          <a:ln>
            <a:noFill/>
          </a:ln>
        </p:spPr>
        <p:txBody>
          <a:bodyPr>
            <a:normAutofit fontScale="8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Remember the Marginal Principle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Consumers pick quantities of the two goods in such a way that marginal utility per dollar spent on one good (“Bang per buck”) equals the marginal utility per dollar spent on the second good:</a:t>
            </a: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1" lang="en-US" sz="3200" spc="-1" strike="noStrike">
                <a:solidFill>
                  <a:srgbClr val="c00000"/>
                </a:solidFill>
                <a:latin typeface="Calibri"/>
              </a:rPr>
              <a:t>MU</a:t>
            </a:r>
            <a:r>
              <a:rPr b="1" lang="en-US" sz="3200" spc="-1" strike="noStrike" baseline="-25000">
                <a:solidFill>
                  <a:srgbClr val="c00000"/>
                </a:solidFill>
                <a:latin typeface="Calibri"/>
              </a:rPr>
              <a:t>HealthCare</a:t>
            </a:r>
            <a:r>
              <a:rPr b="1" lang="en-US" sz="3200" spc="-1" strike="noStrike">
                <a:solidFill>
                  <a:srgbClr val="c00000"/>
                </a:solidFill>
                <a:latin typeface="Calibri"/>
              </a:rPr>
              <a:t>/Price</a:t>
            </a:r>
            <a:r>
              <a:rPr b="1" lang="en-US" sz="3200" spc="-1" strike="noStrike" baseline="-25000">
                <a:solidFill>
                  <a:srgbClr val="c00000"/>
                </a:solidFill>
                <a:latin typeface="Calibri"/>
              </a:rPr>
              <a:t>HealthCare </a:t>
            </a:r>
            <a:r>
              <a:rPr b="1" lang="en-US" sz="3200" spc="-1" strike="noStrike">
                <a:solidFill>
                  <a:srgbClr val="c00000"/>
                </a:solidFill>
                <a:latin typeface="Calibri"/>
              </a:rPr>
              <a:t>= MU</a:t>
            </a:r>
            <a:r>
              <a:rPr b="1" lang="en-US" sz="3200" spc="-1" strike="noStrike" baseline="-25000">
                <a:solidFill>
                  <a:srgbClr val="c00000"/>
                </a:solidFill>
                <a:latin typeface="Calibri"/>
              </a:rPr>
              <a:t>Food</a:t>
            </a:r>
            <a:r>
              <a:rPr b="1" lang="en-US" sz="3200" spc="-1" strike="noStrike">
                <a:solidFill>
                  <a:srgbClr val="c00000"/>
                </a:solidFill>
                <a:latin typeface="Calibri"/>
              </a:rPr>
              <a:t>/Price</a:t>
            </a:r>
            <a:r>
              <a:rPr b="1" lang="en-US" sz="3200" spc="-1" strike="noStrike" baseline="-25000">
                <a:solidFill>
                  <a:srgbClr val="c00000"/>
                </a:solidFill>
                <a:latin typeface="Calibri"/>
              </a:rPr>
              <a:t>Food</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This will maximize her utility!</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954" name="TextShape 3"/>
          <p:cNvSpPr txBox="1"/>
          <p:nvPr/>
        </p:nvSpPr>
        <p:spPr>
          <a:xfrm>
            <a:off x="457200" y="6356520"/>
            <a:ext cx="2133360" cy="364680"/>
          </a:xfrm>
          <a:prstGeom prst="rect">
            <a:avLst/>
          </a:prstGeom>
          <a:noFill/>
          <a:ln>
            <a:noFill/>
          </a:ln>
        </p:spPr>
        <p:txBody>
          <a:bodyPr anchor="ctr">
            <a:noAutofit/>
          </a:bodyPr>
          <a:p>
            <a:pPr>
              <a:lnSpc>
                <a:spcPct val="100000"/>
              </a:lnSpc>
            </a:pPr>
            <a:fld id="{FF847599-8F51-4AFF-B38C-B0206729525F}" type="datetime1">
              <a:rPr b="0" lang="en-US" sz="1200" spc="-1" strike="noStrike">
                <a:solidFill>
                  <a:srgbClr val="8b8b8b"/>
                </a:solidFill>
                <a:latin typeface="Calibri"/>
              </a:rPr>
              <a:t>08/24/2020</a:t>
            </a:fld>
            <a:endParaRPr b="0" lang="en-US" sz="1200" spc="-1" strike="noStrike">
              <a:latin typeface="Times New Roman"/>
            </a:endParaRPr>
          </a:p>
        </p:txBody>
      </p:sp>
      <p:sp>
        <p:nvSpPr>
          <p:cNvPr id="95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5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08DC0550-207B-4D74-8FFA-10C14251B02E}" type="slidenum">
              <a:rPr b="0" lang="en-US" sz="1200" spc="-1" strike="noStrike">
                <a:solidFill>
                  <a:srgbClr val="8b8b8b"/>
                </a:solidFill>
                <a:latin typeface="Calibri"/>
              </a:rPr>
              <a:t>74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Equimarginal Rule</a:t>
            </a:r>
            <a:endParaRPr b="0" lang="en-US" sz="4400" spc="-1" strike="noStrike">
              <a:solidFill>
                <a:srgbClr val="000000"/>
              </a:solidFill>
              <a:latin typeface="Calibri"/>
            </a:endParaRPr>
          </a:p>
        </p:txBody>
      </p:sp>
      <p:sp>
        <p:nvSpPr>
          <p:cNvPr id="958" name="TextShape 2"/>
          <p:cNvSpPr txBox="1"/>
          <p:nvPr/>
        </p:nvSpPr>
        <p:spPr>
          <a:xfrm>
            <a:off x="457200" y="1600200"/>
            <a:ext cx="8229240" cy="4525560"/>
          </a:xfrm>
          <a:prstGeom prst="rect">
            <a:avLst/>
          </a:prstGeom>
          <a:noFill/>
          <a:ln>
            <a:noFill/>
          </a:ln>
        </p:spPr>
        <p:txBody>
          <a:bodyPr>
            <a:normAutofit fontScale="56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marginal benefit per dollar spent on one thing exceeds the marginal benefit per dollar spent on a second --&gt;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do more of the first and less of the second:</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	</a:t>
            </a:r>
            <a:r>
              <a:rPr b="1" lang="en-US" sz="3200" spc="-1" strike="noStrike">
                <a:solidFill>
                  <a:srgbClr val="c00000"/>
                </a:solidFill>
                <a:latin typeface="Calibri"/>
              </a:rPr>
              <a:t>MU</a:t>
            </a:r>
            <a:r>
              <a:rPr b="1" lang="en-US" sz="3200" spc="-1" strike="noStrike" baseline="-25000">
                <a:solidFill>
                  <a:srgbClr val="c00000"/>
                </a:solidFill>
                <a:latin typeface="Calibri"/>
              </a:rPr>
              <a:t>HealthCare</a:t>
            </a:r>
            <a:r>
              <a:rPr b="1" lang="en-US" sz="3200" spc="-1" strike="noStrike">
                <a:solidFill>
                  <a:srgbClr val="c00000"/>
                </a:solidFill>
                <a:latin typeface="Calibri"/>
              </a:rPr>
              <a:t>/Price</a:t>
            </a:r>
            <a:r>
              <a:rPr b="1" lang="en-US" sz="3200" spc="-1" strike="noStrike" baseline="-25000">
                <a:solidFill>
                  <a:srgbClr val="c00000"/>
                </a:solidFill>
                <a:latin typeface="Calibri"/>
              </a:rPr>
              <a:t>HealthCare </a:t>
            </a:r>
            <a:r>
              <a:rPr b="1" lang="en-US" sz="3200" spc="-1" strike="noStrike">
                <a:solidFill>
                  <a:srgbClr val="c00000"/>
                </a:solidFill>
                <a:latin typeface="Calibri"/>
              </a:rPr>
              <a:t>&gt; MU</a:t>
            </a:r>
            <a:r>
              <a:rPr b="1" lang="en-US" sz="3200" spc="-1" strike="noStrike" baseline="-25000">
                <a:solidFill>
                  <a:srgbClr val="c00000"/>
                </a:solidFill>
                <a:latin typeface="Calibri"/>
              </a:rPr>
              <a:t>Food</a:t>
            </a:r>
            <a:r>
              <a:rPr b="1" lang="en-US" sz="3200" spc="-1" strike="noStrike">
                <a:solidFill>
                  <a:srgbClr val="c00000"/>
                </a:solidFill>
                <a:latin typeface="Calibri"/>
              </a:rPr>
              <a:t>/Price</a:t>
            </a:r>
            <a:r>
              <a:rPr b="1" lang="en-US" sz="3200" spc="-1" strike="noStrike" baseline="-25000">
                <a:solidFill>
                  <a:srgbClr val="c00000"/>
                </a:solidFill>
                <a:latin typeface="Calibri"/>
              </a:rPr>
              <a:t>Food</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Buy more HealthCare and less Food</a:t>
            </a:r>
            <a:endParaRPr b="0" lang="en-US" sz="3200" spc="-1" strike="noStrike">
              <a:solidFill>
                <a:srgbClr val="000000"/>
              </a:solidFill>
              <a:latin typeface="Calibri"/>
            </a:endParaRPr>
          </a:p>
        </p:txBody>
      </p:sp>
      <p:sp>
        <p:nvSpPr>
          <p:cNvPr id="959" name="TextShape 3"/>
          <p:cNvSpPr txBox="1"/>
          <p:nvPr/>
        </p:nvSpPr>
        <p:spPr>
          <a:xfrm>
            <a:off x="457200" y="6356520"/>
            <a:ext cx="2133360" cy="364680"/>
          </a:xfrm>
          <a:prstGeom prst="rect">
            <a:avLst/>
          </a:prstGeom>
          <a:noFill/>
          <a:ln>
            <a:noFill/>
          </a:ln>
        </p:spPr>
        <p:txBody>
          <a:bodyPr anchor="ctr">
            <a:noAutofit/>
          </a:bodyPr>
          <a:p>
            <a:pPr>
              <a:lnSpc>
                <a:spcPct val="100000"/>
              </a:lnSpc>
            </a:pPr>
            <a:fld id="{ABE6F7A5-97AB-4A42-A519-220CB44672D7}" type="datetime1">
              <a:rPr b="0" lang="en-US" sz="1200" spc="-1" strike="noStrike">
                <a:solidFill>
                  <a:srgbClr val="8b8b8b"/>
                </a:solidFill>
                <a:latin typeface="Calibri"/>
              </a:rPr>
              <a:t>08/24/2020</a:t>
            </a:fld>
            <a:endParaRPr b="0" lang="en-US" sz="1200" spc="-1" strike="noStrike">
              <a:latin typeface="Times New Roman"/>
            </a:endParaRPr>
          </a:p>
        </p:txBody>
      </p:sp>
      <p:sp>
        <p:nvSpPr>
          <p:cNvPr id="960"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61"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F38B0071-2FDD-4D42-810F-649A7A618D93}" type="slidenum">
              <a:rPr b="0" lang="en-US" sz="1200" spc="-1" strike="noStrike">
                <a:solidFill>
                  <a:srgbClr val="8b8b8b"/>
                </a:solidFill>
                <a:latin typeface="Calibri"/>
              </a:rPr>
              <a:t>75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Maximizing Utility</a:t>
            </a:r>
            <a:endParaRPr b="0" lang="en-US" sz="4400" spc="-1" strike="noStrike">
              <a:solidFill>
                <a:srgbClr val="000000"/>
              </a:solidFill>
              <a:latin typeface="Calibri"/>
            </a:endParaRPr>
          </a:p>
        </p:txBody>
      </p:sp>
      <p:sp>
        <p:nvSpPr>
          <p:cNvPr id="963"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Maximize utility given his income and market prices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Hence given his budget set, we want to reach to IC that is the most far out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IC that “touches” the budget set on the furthest to the right is the best IC we can reach with this budget set</a:t>
            </a: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1" lang="en-US" sz="3200" spc="-1" strike="noStrike">
                <a:solidFill>
                  <a:srgbClr val="000000"/>
                </a:solidFill>
                <a:latin typeface="Calibri"/>
              </a:rPr>
              <a:t>MRS=Price ratio</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964" name="TextShape 3"/>
          <p:cNvSpPr txBox="1"/>
          <p:nvPr/>
        </p:nvSpPr>
        <p:spPr>
          <a:xfrm>
            <a:off x="457200" y="6356520"/>
            <a:ext cx="2133360" cy="364680"/>
          </a:xfrm>
          <a:prstGeom prst="rect">
            <a:avLst/>
          </a:prstGeom>
          <a:noFill/>
          <a:ln>
            <a:noFill/>
          </a:ln>
        </p:spPr>
        <p:txBody>
          <a:bodyPr anchor="ctr">
            <a:noAutofit/>
          </a:bodyPr>
          <a:p>
            <a:pPr>
              <a:lnSpc>
                <a:spcPct val="100000"/>
              </a:lnSpc>
            </a:pPr>
            <a:fld id="{FE33A88A-3B18-47F8-8B7B-8B7CC4A02BF1}" type="datetime1">
              <a:rPr b="0" lang="en-US" sz="1200" spc="-1" strike="noStrike">
                <a:solidFill>
                  <a:srgbClr val="8b8b8b"/>
                </a:solidFill>
                <a:latin typeface="Calibri"/>
              </a:rPr>
              <a:t>08/24/2020</a:t>
            </a:fld>
            <a:endParaRPr b="0" lang="en-US" sz="1200" spc="-1" strike="noStrike">
              <a:latin typeface="Times New Roman"/>
            </a:endParaRPr>
          </a:p>
        </p:txBody>
      </p:sp>
      <p:sp>
        <p:nvSpPr>
          <p:cNvPr id="965"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66"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6125905C-CAA1-46B8-8EA1-F439FE371B58}" type="slidenum">
              <a:rPr b="0" lang="en-US" sz="1200" spc="-1" strike="noStrike">
                <a:solidFill>
                  <a:srgbClr val="8b8b8b"/>
                </a:solidFill>
                <a:latin typeface="Calibri"/>
              </a:rPr>
              <a:t>75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Utility Maximization</a:t>
            </a:r>
            <a:endParaRPr b="0" lang="en-US" sz="4400" spc="-1" strike="noStrike">
              <a:solidFill>
                <a:srgbClr val="000000"/>
              </a:solidFill>
              <a:latin typeface="Calibri"/>
            </a:endParaRPr>
          </a:p>
        </p:txBody>
      </p:sp>
      <p:sp>
        <p:nvSpPr>
          <p:cNvPr id="968" name="TextShape 2"/>
          <p:cNvSpPr txBox="1"/>
          <p:nvPr/>
        </p:nvSpPr>
        <p:spPr>
          <a:xfrm>
            <a:off x="457200" y="6356520"/>
            <a:ext cx="2133360" cy="364680"/>
          </a:xfrm>
          <a:prstGeom prst="rect">
            <a:avLst/>
          </a:prstGeom>
          <a:noFill/>
          <a:ln>
            <a:noFill/>
          </a:ln>
        </p:spPr>
        <p:txBody>
          <a:bodyPr anchor="ctr">
            <a:noAutofit/>
          </a:bodyPr>
          <a:p>
            <a:pPr>
              <a:lnSpc>
                <a:spcPct val="100000"/>
              </a:lnSpc>
            </a:pPr>
            <a:fld id="{2F9B4245-BACD-4EC0-A0F8-3B080B8E8A8F}" type="datetime1">
              <a:rPr b="0" lang="en-US" sz="1200" spc="-1" strike="noStrike">
                <a:solidFill>
                  <a:srgbClr val="8b8b8b"/>
                </a:solidFill>
                <a:latin typeface="Calibri"/>
              </a:rPr>
              <a:t>08/24/2020</a:t>
            </a:fld>
            <a:endParaRPr b="0" lang="en-US" sz="1200" spc="-1" strike="noStrike">
              <a:latin typeface="Times New Roman"/>
            </a:endParaRPr>
          </a:p>
        </p:txBody>
      </p:sp>
      <p:sp>
        <p:nvSpPr>
          <p:cNvPr id="969"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70"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5246E6AC-5E5A-43A2-B178-28BBD4646EE0}" type="slidenum">
              <a:rPr b="0" lang="en-US" sz="1200" spc="-1" strike="noStrike">
                <a:solidFill>
                  <a:srgbClr val="8b8b8b"/>
                </a:solidFill>
                <a:latin typeface="Calibri"/>
              </a:rPr>
              <a:t>75</a:t>
            </a:fld>
            <a:endParaRPr b="0" lang="en-US" sz="1200" spc="-1" strike="noStrike">
              <a:latin typeface="Times New Roman"/>
            </a:endParaRPr>
          </a:p>
        </p:txBody>
      </p:sp>
      <p:sp>
        <p:nvSpPr>
          <p:cNvPr id="971" name="CustomShape 5"/>
          <p:cNvSpPr/>
          <p:nvPr/>
        </p:nvSpPr>
        <p:spPr>
          <a:xfrm rot="10800000">
            <a:off x="4035960" y="2448000"/>
            <a:ext cx="2971440" cy="2312640"/>
          </a:xfrm>
          <a:custGeom>
            <a:avLst/>
            <a:gdLst/>
            <a:ahLst/>
            <a:rect l="l" t="t" r="r" b="b"/>
            <a:pathLst>
              <a:path w="21600" h="21155">
                <a:moveTo>
                  <a:pt x="4362" y="0"/>
                </a:moveTo>
                <a:cubicBezTo>
                  <a:pt x="14399" y="2070"/>
                  <a:pt x="21600" y="10907"/>
                  <a:pt x="21600" y="21155"/>
                </a:cubicBezTo>
                <a:moveTo>
                  <a:pt x="4362" y="0"/>
                </a:moveTo>
                <a:cubicBezTo>
                  <a:pt x="14399" y="2070"/>
                  <a:pt x="21600" y="10907"/>
                  <a:pt x="21600" y="21155"/>
                </a:cubicBezTo>
                <a:lnTo>
                  <a:pt x="0" y="21155"/>
                </a:lnTo>
                <a:close/>
              </a:path>
            </a:pathLst>
          </a:custGeom>
          <a:noFill/>
          <a:ln w="28440">
            <a:solidFill>
              <a:srgbClr val="ffcc00"/>
            </a:solidFill>
            <a:round/>
          </a:ln>
        </p:spPr>
        <p:style>
          <a:lnRef idx="0"/>
          <a:fillRef idx="0"/>
          <a:effectRef idx="0"/>
          <a:fontRef idx="minor"/>
        </p:style>
      </p:sp>
      <p:sp>
        <p:nvSpPr>
          <p:cNvPr id="972" name="Line 6"/>
          <p:cNvSpPr/>
          <p:nvPr/>
        </p:nvSpPr>
        <p:spPr>
          <a:xfrm flipV="1">
            <a:off x="2057400" y="2743200"/>
            <a:ext cx="0" cy="2666880"/>
          </a:xfrm>
          <a:prstGeom prst="line">
            <a:avLst/>
          </a:prstGeom>
          <a:ln w="9360">
            <a:solidFill>
              <a:schemeClr val="tx1"/>
            </a:solidFill>
            <a:round/>
            <a:tailEnd len="med" type="triangle" w="med"/>
          </a:ln>
        </p:spPr>
        <p:style>
          <a:lnRef idx="0"/>
          <a:fillRef idx="0"/>
          <a:effectRef idx="0"/>
          <a:fontRef idx="minor"/>
        </p:style>
      </p:sp>
      <p:sp>
        <p:nvSpPr>
          <p:cNvPr id="973" name="Line 7"/>
          <p:cNvSpPr/>
          <p:nvPr/>
        </p:nvSpPr>
        <p:spPr>
          <a:xfrm>
            <a:off x="2057400" y="5410080"/>
            <a:ext cx="4343400" cy="0"/>
          </a:xfrm>
          <a:prstGeom prst="line">
            <a:avLst/>
          </a:prstGeom>
          <a:ln w="9360">
            <a:solidFill>
              <a:schemeClr val="tx1"/>
            </a:solidFill>
            <a:round/>
            <a:tailEnd len="med" type="triangle" w="med"/>
          </a:ln>
        </p:spPr>
        <p:style>
          <a:lnRef idx="0"/>
          <a:fillRef idx="0"/>
          <a:effectRef idx="0"/>
          <a:fontRef idx="minor"/>
        </p:style>
      </p:sp>
      <p:sp>
        <p:nvSpPr>
          <p:cNvPr id="974" name="CustomShape 8"/>
          <p:cNvSpPr/>
          <p:nvPr/>
        </p:nvSpPr>
        <p:spPr>
          <a:xfrm>
            <a:off x="6477120" y="5334120"/>
            <a:ext cx="12949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HealthCare</a:t>
            </a:r>
            <a:endParaRPr b="0" lang="en-US" sz="1800" spc="-1" strike="noStrike">
              <a:latin typeface="Arial"/>
            </a:endParaRPr>
          </a:p>
        </p:txBody>
      </p:sp>
      <p:sp>
        <p:nvSpPr>
          <p:cNvPr id="975" name="CustomShape 9"/>
          <p:cNvSpPr/>
          <p:nvPr/>
        </p:nvSpPr>
        <p:spPr>
          <a:xfrm rot="16200000">
            <a:off x="792000" y="3323160"/>
            <a:ext cx="13712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Food</a:t>
            </a:r>
            <a:endParaRPr b="0" lang="en-US" sz="1800" spc="-1" strike="noStrike">
              <a:latin typeface="Arial"/>
            </a:endParaRPr>
          </a:p>
        </p:txBody>
      </p:sp>
      <p:sp>
        <p:nvSpPr>
          <p:cNvPr id="976" name="Line 10"/>
          <p:cNvSpPr/>
          <p:nvPr/>
        </p:nvSpPr>
        <p:spPr>
          <a:xfrm>
            <a:off x="2057400" y="3124080"/>
            <a:ext cx="3962160" cy="2286000"/>
          </a:xfrm>
          <a:prstGeom prst="line">
            <a:avLst/>
          </a:prstGeom>
          <a:ln w="28440">
            <a:solidFill>
              <a:schemeClr val="accent1"/>
            </a:solidFill>
            <a:round/>
          </a:ln>
        </p:spPr>
        <p:style>
          <a:lnRef idx="0"/>
          <a:fillRef idx="0"/>
          <a:effectRef idx="0"/>
          <a:fontRef idx="minor"/>
        </p:style>
      </p:sp>
      <p:sp>
        <p:nvSpPr>
          <p:cNvPr id="977" name="Line 11"/>
          <p:cNvSpPr/>
          <p:nvPr/>
        </p:nvSpPr>
        <p:spPr>
          <a:xfrm>
            <a:off x="2057400" y="4572000"/>
            <a:ext cx="2514600" cy="0"/>
          </a:xfrm>
          <a:prstGeom prst="line">
            <a:avLst/>
          </a:prstGeom>
          <a:ln w="9360">
            <a:solidFill>
              <a:schemeClr val="tx1"/>
            </a:solidFill>
            <a:prstDash val="dash"/>
            <a:round/>
          </a:ln>
        </p:spPr>
        <p:style>
          <a:lnRef idx="0"/>
          <a:fillRef idx="0"/>
          <a:effectRef idx="0"/>
          <a:fontRef idx="minor"/>
        </p:style>
      </p:sp>
      <p:sp>
        <p:nvSpPr>
          <p:cNvPr id="978" name="Line 12"/>
          <p:cNvSpPr/>
          <p:nvPr/>
        </p:nvSpPr>
        <p:spPr>
          <a:xfrm>
            <a:off x="4572000" y="4647960"/>
            <a:ext cx="0" cy="762120"/>
          </a:xfrm>
          <a:prstGeom prst="line">
            <a:avLst/>
          </a:prstGeom>
          <a:ln w="9360">
            <a:solidFill>
              <a:schemeClr val="tx1"/>
            </a:solidFill>
            <a:prstDash val="dash"/>
            <a:round/>
          </a:ln>
        </p:spPr>
        <p:style>
          <a:lnRef idx="0"/>
          <a:fillRef idx="0"/>
          <a:effectRef idx="0"/>
          <a:fontRef idx="minor"/>
        </p:style>
      </p:sp>
      <p:sp>
        <p:nvSpPr>
          <p:cNvPr id="979" name="CustomShape 13"/>
          <p:cNvSpPr/>
          <p:nvPr/>
        </p:nvSpPr>
        <p:spPr>
          <a:xfrm>
            <a:off x="2057400" y="3124080"/>
            <a:ext cx="3885840" cy="2285640"/>
          </a:xfrm>
          <a:prstGeom prst="rtTriangle">
            <a:avLst/>
          </a:prstGeom>
          <a:solidFill>
            <a:schemeClr val="accent1">
              <a:alpha val="19000"/>
            </a:schemeClr>
          </a:solidFill>
          <a:ln w="9360">
            <a:noFill/>
          </a:ln>
        </p:spPr>
        <p:style>
          <a:lnRef idx="0"/>
          <a:fillRef idx="0"/>
          <a:effectRef idx="0"/>
          <a:fontRef idx="minor"/>
        </p:style>
      </p:sp>
      <p:sp>
        <p:nvSpPr>
          <p:cNvPr id="980" name="CustomShape 14"/>
          <p:cNvSpPr/>
          <p:nvPr/>
        </p:nvSpPr>
        <p:spPr>
          <a:xfrm rot="10800000">
            <a:off x="3353040" y="2666880"/>
            <a:ext cx="2971440" cy="236196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28440">
            <a:solidFill>
              <a:srgbClr val="ffcc00"/>
            </a:solidFill>
            <a:round/>
          </a:ln>
        </p:spPr>
        <p:style>
          <a:lnRef idx="0"/>
          <a:fillRef idx="0"/>
          <a:effectRef idx="0"/>
          <a:fontRef idx="minor"/>
        </p:style>
      </p:sp>
      <p:sp>
        <p:nvSpPr>
          <p:cNvPr id="981" name="CustomShape 15"/>
          <p:cNvSpPr/>
          <p:nvPr/>
        </p:nvSpPr>
        <p:spPr>
          <a:xfrm>
            <a:off x="4505400" y="4280040"/>
            <a:ext cx="7473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a:t>
            </a:r>
            <a:endParaRPr b="0" lang="en-US" sz="1800" spc="-1" strike="noStrike">
              <a:latin typeface="Arial"/>
            </a:endParaRPr>
          </a:p>
        </p:txBody>
      </p:sp>
      <p:sp>
        <p:nvSpPr>
          <p:cNvPr id="982" name="CustomShape 16"/>
          <p:cNvSpPr/>
          <p:nvPr/>
        </p:nvSpPr>
        <p:spPr>
          <a:xfrm rot="10800000">
            <a:off x="2910240" y="2776680"/>
            <a:ext cx="2971440" cy="2312640"/>
          </a:xfrm>
          <a:custGeom>
            <a:avLst/>
            <a:gdLst/>
            <a:ahLst/>
            <a:rect l="l" t="t" r="r" b="b"/>
            <a:pathLst>
              <a:path w="21600" h="21155">
                <a:moveTo>
                  <a:pt x="4363" y="0"/>
                </a:moveTo>
                <a:cubicBezTo>
                  <a:pt x="14399" y="2070"/>
                  <a:pt x="21600" y="10907"/>
                  <a:pt x="21600" y="21155"/>
                </a:cubicBezTo>
                <a:moveTo>
                  <a:pt x="4363" y="0"/>
                </a:moveTo>
                <a:cubicBezTo>
                  <a:pt x="14399" y="2070"/>
                  <a:pt x="21600" y="10907"/>
                  <a:pt x="21600" y="21155"/>
                </a:cubicBezTo>
                <a:lnTo>
                  <a:pt x="0" y="21155"/>
                </a:lnTo>
                <a:close/>
              </a:path>
            </a:pathLst>
          </a:custGeom>
          <a:noFill/>
          <a:ln w="28440">
            <a:solidFill>
              <a:srgbClr val="ffcc00"/>
            </a:solidFill>
            <a:round/>
          </a:ln>
        </p:spPr>
        <p:style>
          <a:lnRef idx="0"/>
          <a:fillRef idx="0"/>
          <a:effectRef idx="0"/>
          <a:fontRef idx="minor"/>
        </p:style>
      </p:sp>
      <p:sp>
        <p:nvSpPr>
          <p:cNvPr id="983" name="CustomShape 17"/>
          <p:cNvSpPr/>
          <p:nvPr/>
        </p:nvSpPr>
        <p:spPr>
          <a:xfrm rot="10800000">
            <a:off x="2467440" y="2903760"/>
            <a:ext cx="2971440" cy="2263320"/>
          </a:xfrm>
          <a:custGeom>
            <a:avLst/>
            <a:gdLst/>
            <a:ahLst/>
            <a:rect l="l" t="t" r="r" b="b"/>
            <a:pathLst>
              <a:path w="21600" h="20704">
                <a:moveTo>
                  <a:pt x="6156" y="0"/>
                </a:moveTo>
                <a:cubicBezTo>
                  <a:pt x="15318" y="2724"/>
                  <a:pt x="21600" y="11146"/>
                  <a:pt x="21600" y="20704"/>
                </a:cubicBezTo>
                <a:moveTo>
                  <a:pt x="6156" y="0"/>
                </a:moveTo>
                <a:cubicBezTo>
                  <a:pt x="15318" y="2724"/>
                  <a:pt x="21600" y="11146"/>
                  <a:pt x="21600" y="20704"/>
                </a:cubicBezTo>
                <a:lnTo>
                  <a:pt x="0" y="20704"/>
                </a:lnTo>
                <a:close/>
              </a:path>
            </a:pathLst>
          </a:custGeom>
          <a:noFill/>
          <a:ln w="28440">
            <a:solidFill>
              <a:srgbClr val="ffcc00"/>
            </a:solidFill>
            <a:round/>
          </a:ln>
        </p:spPr>
        <p:style>
          <a:lnRef idx="0"/>
          <a:fillRef idx="0"/>
          <a:effectRef idx="0"/>
          <a:fontRef idx="minor"/>
        </p:style>
      </p:sp>
      <p:sp>
        <p:nvSpPr>
          <p:cNvPr id="984" name="Line 18"/>
          <p:cNvSpPr/>
          <p:nvPr/>
        </p:nvSpPr>
        <p:spPr>
          <a:xfrm flipV="1">
            <a:off x="2839680" y="3906720"/>
            <a:ext cx="319320" cy="152280"/>
          </a:xfrm>
          <a:prstGeom prst="line">
            <a:avLst/>
          </a:prstGeom>
          <a:ln w="9360">
            <a:solidFill>
              <a:schemeClr val="tx1"/>
            </a:solidFill>
            <a:round/>
            <a:tailEnd len="med" type="triangle" w="med"/>
          </a:ln>
        </p:spPr>
        <p:style>
          <a:lnRef idx="0"/>
          <a:fillRef idx="0"/>
          <a:effectRef idx="0"/>
          <a:fontRef idx="minor"/>
        </p:style>
      </p:sp>
      <p:sp>
        <p:nvSpPr>
          <p:cNvPr id="985" name="Line 19"/>
          <p:cNvSpPr/>
          <p:nvPr/>
        </p:nvSpPr>
        <p:spPr>
          <a:xfrm flipV="1">
            <a:off x="3296880" y="3643200"/>
            <a:ext cx="193680" cy="84240"/>
          </a:xfrm>
          <a:prstGeom prst="line">
            <a:avLst/>
          </a:prstGeom>
          <a:ln w="9360">
            <a:solidFill>
              <a:schemeClr val="tx1"/>
            </a:solidFill>
            <a:round/>
            <a:tailEnd len="med" type="triangle" w="med"/>
          </a:ln>
        </p:spPr>
        <p:style>
          <a:lnRef idx="0"/>
          <a:fillRef idx="0"/>
          <a:effectRef idx="0"/>
          <a:fontRef idx="minor"/>
        </p:style>
      </p:sp>
      <p:sp>
        <p:nvSpPr>
          <p:cNvPr id="986" name="CustomShape 20"/>
          <p:cNvSpPr/>
          <p:nvPr/>
        </p:nvSpPr>
        <p:spPr>
          <a:xfrm>
            <a:off x="3592440" y="2641680"/>
            <a:ext cx="2673000" cy="913320"/>
          </a:xfrm>
          <a:prstGeom prst="rect">
            <a:avLst/>
          </a:prstGeom>
          <a:solidFill>
            <a:schemeClr val="bg1"/>
          </a:solid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The “best” curve just touches the budget triangle.</a:t>
            </a:r>
            <a:endParaRPr b="0" lang="en-US" sz="1800" spc="-1" strike="noStrike">
              <a:latin typeface="Arial"/>
            </a:endParaRPr>
          </a:p>
        </p:txBody>
      </p:sp>
      <p:sp>
        <p:nvSpPr>
          <p:cNvPr id="987" name="CustomShape 21"/>
          <p:cNvSpPr/>
          <p:nvPr/>
        </p:nvSpPr>
        <p:spPr>
          <a:xfrm>
            <a:off x="5099040" y="4032360"/>
            <a:ext cx="677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a:t>
            </a:r>
            <a:endParaRPr b="0" lang="en-US" sz="1800" spc="-1" strike="noStrike">
              <a:latin typeface="Arial"/>
            </a:endParaRPr>
          </a:p>
        </p:txBody>
      </p:sp>
      <p:sp>
        <p:nvSpPr>
          <p:cNvPr id="988" name="CustomShape 22"/>
          <p:cNvSpPr/>
          <p:nvPr/>
        </p:nvSpPr>
        <p:spPr>
          <a:xfrm>
            <a:off x="5014800" y="4197240"/>
            <a:ext cx="88560" cy="88560"/>
          </a:xfrm>
          <a:prstGeom prst="ellipse">
            <a:avLst/>
          </a:prstGeom>
          <a:solidFill>
            <a:schemeClr val="tx1"/>
          </a:solidFill>
          <a:ln w="9360">
            <a:solidFill>
              <a:schemeClr val="tx1"/>
            </a:solidFill>
            <a:round/>
          </a:ln>
        </p:spPr>
        <p:style>
          <a:lnRef idx="0"/>
          <a:fillRef idx="0"/>
          <a:effectRef idx="0"/>
          <a:fontRef idx="minor"/>
        </p:style>
      </p:sp>
      <p:sp>
        <p:nvSpPr>
          <p:cNvPr id="989" name="Line 23"/>
          <p:cNvSpPr/>
          <p:nvPr/>
        </p:nvSpPr>
        <p:spPr>
          <a:xfrm flipH="1">
            <a:off x="5416200" y="4087800"/>
            <a:ext cx="873360" cy="53640"/>
          </a:xfrm>
          <a:prstGeom prst="line">
            <a:avLst/>
          </a:prstGeom>
          <a:ln w="9360">
            <a:solidFill>
              <a:schemeClr val="tx1"/>
            </a:solidFill>
            <a:round/>
            <a:tailEnd len="med" type="triangle" w="med"/>
          </a:ln>
        </p:spPr>
        <p:style>
          <a:lnRef idx="0"/>
          <a:fillRef idx="0"/>
          <a:effectRef idx="0"/>
          <a:fontRef idx="minor"/>
        </p:style>
      </p:sp>
      <p:sp>
        <p:nvSpPr>
          <p:cNvPr id="990" name="CustomShape 24"/>
          <p:cNvSpPr/>
          <p:nvPr/>
        </p:nvSpPr>
        <p:spPr>
          <a:xfrm>
            <a:off x="6221520" y="3173400"/>
            <a:ext cx="2603160" cy="11869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This point is better than </a:t>
            </a:r>
            <a:r>
              <a:rPr b="0" i="1" lang="en-US" sz="1800" spc="-1" strike="noStrike">
                <a:solidFill>
                  <a:srgbClr val="000000"/>
                </a:solidFill>
                <a:latin typeface="Calibri"/>
              </a:rPr>
              <a:t>a</a:t>
            </a:r>
            <a:r>
              <a:rPr b="0" lang="en-US" sz="1800" spc="-1" strike="noStrike">
                <a:solidFill>
                  <a:srgbClr val="000000"/>
                </a:solidFill>
                <a:latin typeface="Calibri"/>
              </a:rPr>
              <a:t>, but not within the budget </a:t>
            </a:r>
            <a:r>
              <a:rPr b="0" lang="en-US" sz="1800" spc="-1" strike="noStrike">
                <a:solidFill>
                  <a:srgbClr val="000000"/>
                </a:solidFill>
                <a:latin typeface="Wingdings"/>
              </a:rPr>
              <a:t></a:t>
            </a:r>
            <a:r>
              <a:rPr b="0" lang="en-US" sz="1800" spc="-1" strike="noStrike">
                <a:solidFill>
                  <a:srgbClr val="000000"/>
                </a:solidFill>
                <a:latin typeface="Calibri"/>
              </a:rPr>
              <a:t> infeasible.</a:t>
            </a:r>
            <a:endParaRPr b="0" lang="en-US" sz="1800" spc="-1" strike="noStrike">
              <a:latin typeface="Arial"/>
            </a:endParaRPr>
          </a:p>
        </p:txBody>
      </p:sp>
      <p:sp>
        <p:nvSpPr>
          <p:cNvPr id="991" name="CustomShape 25"/>
          <p:cNvSpPr/>
          <p:nvPr/>
        </p:nvSpPr>
        <p:spPr>
          <a:xfrm>
            <a:off x="4538520" y="4549680"/>
            <a:ext cx="88560" cy="88560"/>
          </a:xfrm>
          <a:prstGeom prst="ellipse">
            <a:avLst/>
          </a:prstGeom>
          <a:solidFill>
            <a:schemeClr val="tx1"/>
          </a:solidFill>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Equimarginal Rule</a:t>
            </a:r>
            <a:endParaRPr b="0" lang="en-US" sz="4400" spc="-1" strike="noStrike">
              <a:solidFill>
                <a:srgbClr val="000000"/>
              </a:solidFill>
              <a:latin typeface="Calibri"/>
            </a:endParaRPr>
          </a:p>
        </p:txBody>
      </p:sp>
      <p:sp>
        <p:nvSpPr>
          <p:cNvPr id="993" name="TextShape 2"/>
          <p:cNvSpPr txBox="1"/>
          <p:nvPr/>
        </p:nvSpPr>
        <p:spPr>
          <a:xfrm>
            <a:off x="457200" y="6356520"/>
            <a:ext cx="2133360" cy="364680"/>
          </a:xfrm>
          <a:prstGeom prst="rect">
            <a:avLst/>
          </a:prstGeom>
          <a:noFill/>
          <a:ln>
            <a:noFill/>
          </a:ln>
        </p:spPr>
        <p:txBody>
          <a:bodyPr anchor="ctr">
            <a:noAutofit/>
          </a:bodyPr>
          <a:p>
            <a:pPr>
              <a:lnSpc>
                <a:spcPct val="100000"/>
              </a:lnSpc>
            </a:pPr>
            <a:fld id="{3D2B6E8A-DDCC-4D0C-8C9D-7FEDE03382DE}" type="datetime1">
              <a:rPr b="0" lang="en-US" sz="1200" spc="-1" strike="noStrike">
                <a:solidFill>
                  <a:srgbClr val="8b8b8b"/>
                </a:solidFill>
                <a:latin typeface="Calibri"/>
              </a:rPr>
              <a:t>08/24/2020</a:t>
            </a:fld>
            <a:endParaRPr b="0" lang="en-US" sz="1200" spc="-1" strike="noStrike">
              <a:latin typeface="Times New Roman"/>
            </a:endParaRPr>
          </a:p>
        </p:txBody>
      </p:sp>
      <p:sp>
        <p:nvSpPr>
          <p:cNvPr id="994"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995"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27C79907-0B4F-4ED7-A184-EFE4C1127F7C}" type="slidenum">
              <a:rPr b="0" lang="en-US" sz="1200" spc="-1" strike="noStrike">
                <a:solidFill>
                  <a:srgbClr val="8b8b8b"/>
                </a:solidFill>
                <a:latin typeface="Calibri"/>
              </a:rPr>
              <a:t>75</a:t>
            </a:fld>
            <a:endParaRPr b="0" lang="en-US" sz="1200" spc="-1" strike="noStrike">
              <a:latin typeface="Times New Roman"/>
            </a:endParaRPr>
          </a:p>
        </p:txBody>
      </p:sp>
      <p:sp>
        <p:nvSpPr>
          <p:cNvPr id="996" name="CustomShape 5"/>
          <p:cNvSpPr/>
          <p:nvPr/>
        </p:nvSpPr>
        <p:spPr>
          <a:xfrm flipH="1" flipV="1" rot="5400000">
            <a:off x="1391040" y="3476520"/>
            <a:ext cx="2536920" cy="38160"/>
          </a:xfrm>
          <a:custGeom>
            <a:avLst/>
            <a:gdLst/>
            <a:ahLst/>
            <a:rect l="l" t="t" r="r" b="b"/>
            <a:pathLst>
              <a:path w="21600" h="21600">
                <a:moveTo>
                  <a:pt x="0" y="0"/>
                </a:moveTo>
                <a:lnTo>
                  <a:pt x="21600" y="21600"/>
                </a:lnTo>
              </a:path>
            </a:pathLst>
          </a:custGeom>
          <a:noFill/>
          <a:ln>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997" name="CustomShape 6"/>
          <p:cNvSpPr/>
          <p:nvPr/>
        </p:nvSpPr>
        <p:spPr>
          <a:xfrm>
            <a:off x="2640240" y="4777920"/>
            <a:ext cx="4172400" cy="25560"/>
          </a:xfrm>
          <a:custGeom>
            <a:avLst/>
            <a:gdLst/>
            <a:ahLst/>
            <a:rect l="l" t="t" r="r" b="b"/>
            <a:pathLst>
              <a:path w="21600" h="21600">
                <a:moveTo>
                  <a:pt x="0" y="0"/>
                </a:moveTo>
                <a:lnTo>
                  <a:pt x="21600" y="21600"/>
                </a:lnTo>
              </a:path>
            </a:pathLst>
          </a:custGeom>
          <a:noFill/>
          <a:ln>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998" name="CustomShape 7"/>
          <p:cNvSpPr/>
          <p:nvPr/>
        </p:nvSpPr>
        <p:spPr>
          <a:xfrm rot="11363400">
            <a:off x="3429000" y="1453680"/>
            <a:ext cx="3324960" cy="2362320"/>
          </a:xfrm>
          <a:prstGeom prst="arc">
            <a:avLst>
              <a:gd name="adj1" fmla="val 13960861"/>
              <a:gd name="adj2" fmla="val 21091998"/>
            </a:avLst>
          </a:prstGeom>
          <a:noFill/>
          <a:ln>
            <a:solidFill>
              <a:schemeClr val="tx1"/>
            </a:solidFill>
            <a:round/>
          </a:ln>
        </p:spPr>
        <p:style>
          <a:lnRef idx="1">
            <a:schemeClr val="accent1"/>
          </a:lnRef>
          <a:fillRef idx="0">
            <a:schemeClr val="accent1"/>
          </a:fillRef>
          <a:effectRef idx="0">
            <a:schemeClr val="accent1"/>
          </a:effectRef>
          <a:fontRef idx="minor"/>
        </p:style>
      </p:sp>
      <p:sp>
        <p:nvSpPr>
          <p:cNvPr id="999" name="Line 8"/>
          <p:cNvSpPr/>
          <p:nvPr/>
        </p:nvSpPr>
        <p:spPr>
          <a:xfrm>
            <a:off x="2678760" y="2665800"/>
            <a:ext cx="3644640" cy="212508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000" name="CustomShape 9"/>
          <p:cNvSpPr/>
          <p:nvPr/>
        </p:nvSpPr>
        <p:spPr>
          <a:xfrm rot="11363400">
            <a:off x="3220560" y="1605960"/>
            <a:ext cx="3324960" cy="2362320"/>
          </a:xfrm>
          <a:prstGeom prst="arc">
            <a:avLst>
              <a:gd name="adj1" fmla="val 13960861"/>
              <a:gd name="adj2" fmla="val 21091998"/>
            </a:avLst>
          </a:prstGeom>
          <a:noFill/>
          <a:ln>
            <a:solidFill>
              <a:schemeClr val="tx1"/>
            </a:solidFill>
            <a:round/>
          </a:ln>
        </p:spPr>
        <p:style>
          <a:lnRef idx="1">
            <a:schemeClr val="accent1"/>
          </a:lnRef>
          <a:fillRef idx="0">
            <a:schemeClr val="accent1"/>
          </a:fillRef>
          <a:effectRef idx="0">
            <a:schemeClr val="accent1"/>
          </a:effectRef>
          <a:fontRef idx="minor"/>
        </p:style>
      </p:sp>
      <p:sp>
        <p:nvSpPr>
          <p:cNvPr id="1001" name="Line 10"/>
          <p:cNvSpPr/>
          <p:nvPr/>
        </p:nvSpPr>
        <p:spPr>
          <a:xfrm>
            <a:off x="2974680" y="2331000"/>
            <a:ext cx="824400" cy="178992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002" name="Line 11"/>
          <p:cNvSpPr/>
          <p:nvPr/>
        </p:nvSpPr>
        <p:spPr>
          <a:xfrm flipH="1">
            <a:off x="3308760" y="3052800"/>
            <a:ext cx="1800" cy="172584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003" name="Line 12"/>
          <p:cNvSpPr/>
          <p:nvPr/>
        </p:nvSpPr>
        <p:spPr>
          <a:xfrm flipH="1">
            <a:off x="4159080" y="3567960"/>
            <a:ext cx="1440" cy="121068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004" name="Line 13"/>
          <p:cNvSpPr/>
          <p:nvPr/>
        </p:nvSpPr>
        <p:spPr>
          <a:xfrm flipH="1" flipV="1">
            <a:off x="2678760" y="3039120"/>
            <a:ext cx="618120" cy="12960"/>
          </a:xfrm>
          <a:prstGeom prst="line">
            <a:avLst/>
          </a:prstGeom>
          <a:ln>
            <a:solidFill>
              <a:schemeClr val="tx1"/>
            </a:solidFill>
            <a:prstDash val="dash"/>
            <a:round/>
          </a:ln>
        </p:spPr>
        <p:style>
          <a:lnRef idx="1">
            <a:schemeClr val="accent1"/>
          </a:lnRef>
          <a:fillRef idx="0">
            <a:schemeClr val="accent1"/>
          </a:fillRef>
          <a:effectRef idx="0">
            <a:schemeClr val="accent1"/>
          </a:effectRef>
          <a:fontRef idx="minor"/>
        </p:style>
      </p:sp>
      <p:sp>
        <p:nvSpPr>
          <p:cNvPr id="1005" name="CustomShape 14"/>
          <p:cNvSpPr/>
          <p:nvPr/>
        </p:nvSpPr>
        <p:spPr>
          <a:xfrm>
            <a:off x="6825960" y="4674960"/>
            <a:ext cx="527760" cy="401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x</a:t>
            </a:r>
            <a:r>
              <a:rPr b="0" lang="en-US" sz="1800" spc="-1" strike="noStrike" baseline="-25000">
                <a:solidFill>
                  <a:srgbClr val="000000"/>
                </a:solidFill>
                <a:latin typeface="Calibri"/>
              </a:rPr>
              <a:t>1</a:t>
            </a:r>
            <a:endParaRPr b="0" lang="en-US" sz="1800" spc="-1" strike="noStrike">
              <a:latin typeface="Arial"/>
            </a:endParaRPr>
          </a:p>
        </p:txBody>
      </p:sp>
      <p:sp>
        <p:nvSpPr>
          <p:cNvPr id="1006" name="CustomShape 15"/>
          <p:cNvSpPr/>
          <p:nvPr/>
        </p:nvSpPr>
        <p:spPr>
          <a:xfrm>
            <a:off x="2328840" y="1813680"/>
            <a:ext cx="527760" cy="401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x</a:t>
            </a:r>
            <a:r>
              <a:rPr b="0" lang="en-US" sz="1800" spc="-1" strike="noStrike" baseline="-25000">
                <a:solidFill>
                  <a:srgbClr val="000000"/>
                </a:solidFill>
                <a:latin typeface="Calibri"/>
              </a:rPr>
              <a:t>2</a:t>
            </a:r>
            <a:endParaRPr b="0" lang="en-US" sz="1800" spc="-1" strike="noStrike">
              <a:latin typeface="Arial"/>
            </a:endParaRPr>
          </a:p>
        </p:txBody>
      </p:sp>
      <p:sp>
        <p:nvSpPr>
          <p:cNvPr id="1007" name="CustomShape 16"/>
          <p:cNvSpPr/>
          <p:nvPr/>
        </p:nvSpPr>
        <p:spPr>
          <a:xfrm>
            <a:off x="3516120" y="5009760"/>
            <a:ext cx="527760" cy="1080"/>
          </a:xfrm>
          <a:custGeom>
            <a:avLst/>
            <a:gdLst/>
            <a:ahLst/>
            <a:rect l="l" t="t" r="r" b="b"/>
            <a:pathLst>
              <a:path w="21600" h="21600">
                <a:moveTo>
                  <a:pt x="0" y="0"/>
                </a:moveTo>
                <a:lnTo>
                  <a:pt x="21600" y="21600"/>
                </a:lnTo>
              </a:path>
            </a:pathLst>
          </a:custGeom>
          <a:noFill/>
          <a:ln>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1008" name="CustomShape 17"/>
          <p:cNvSpPr/>
          <p:nvPr/>
        </p:nvSpPr>
        <p:spPr>
          <a:xfrm flipH="1" rot="16200000">
            <a:off x="2343600" y="3284280"/>
            <a:ext cx="333720" cy="360"/>
          </a:xfrm>
          <a:custGeom>
            <a:avLst/>
            <a:gdLst/>
            <a:ahLst/>
            <a:rect l="l" t="t" r="r" b="b"/>
            <a:pathLst>
              <a:path w="21600" h="21600">
                <a:moveTo>
                  <a:pt x="0" y="0"/>
                </a:moveTo>
                <a:lnTo>
                  <a:pt x="21600" y="21600"/>
                </a:lnTo>
              </a:path>
            </a:pathLst>
          </a:custGeom>
          <a:noFill/>
          <a:ln>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1009" name="CustomShape 18"/>
          <p:cNvSpPr/>
          <p:nvPr/>
        </p:nvSpPr>
        <p:spPr>
          <a:xfrm>
            <a:off x="6259320" y="4069800"/>
            <a:ext cx="20473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p1*x1+p2*x2=I</a:t>
            </a:r>
            <a:endParaRPr b="0" lang="en-US" sz="1800" spc="-1" strike="noStrike">
              <a:latin typeface="Arial"/>
            </a:endParaRPr>
          </a:p>
        </p:txBody>
      </p:sp>
      <p:sp>
        <p:nvSpPr>
          <p:cNvPr id="1010" name="CustomShape 19"/>
          <p:cNvSpPr/>
          <p:nvPr/>
        </p:nvSpPr>
        <p:spPr>
          <a:xfrm flipV="1" rot="10800000">
            <a:off x="5808960" y="4254480"/>
            <a:ext cx="450360" cy="175680"/>
          </a:xfrm>
          <a:prstGeom prst="bentConnector3">
            <a:avLst>
              <a:gd name="adj1" fmla="val 50000"/>
            </a:avLst>
          </a:prstGeom>
          <a:noFill/>
          <a:ln>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1011" name="CustomShape 20"/>
          <p:cNvSpPr/>
          <p:nvPr/>
        </p:nvSpPr>
        <p:spPr>
          <a:xfrm>
            <a:off x="4378680" y="2885040"/>
            <a:ext cx="2240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MU1/MU2=P1/P2</a:t>
            </a:r>
            <a:endParaRPr b="0" lang="en-US" sz="1800" spc="-1" strike="noStrike">
              <a:latin typeface="Arial"/>
            </a:endParaRPr>
          </a:p>
        </p:txBody>
      </p:sp>
      <p:sp>
        <p:nvSpPr>
          <p:cNvPr id="1012" name="CustomShape 21"/>
          <p:cNvSpPr/>
          <p:nvPr/>
        </p:nvSpPr>
        <p:spPr>
          <a:xfrm flipV="1" rot="10800000">
            <a:off x="4173120" y="3069720"/>
            <a:ext cx="205560" cy="394560"/>
          </a:xfrm>
          <a:prstGeom prst="bentConnector2">
            <a:avLst/>
          </a:prstGeom>
          <a:noFill/>
          <a:ln>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1013" name="CustomShape 22"/>
          <p:cNvSpPr/>
          <p:nvPr/>
        </p:nvSpPr>
        <p:spPr>
          <a:xfrm>
            <a:off x="3204720" y="2071440"/>
            <a:ext cx="2240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MU1/MU2&gt;P1/P2</a:t>
            </a:r>
            <a:endParaRPr b="0" lang="en-US" sz="1800" spc="-1" strike="noStrike">
              <a:latin typeface="Arial"/>
            </a:endParaRPr>
          </a:p>
        </p:txBody>
      </p:sp>
      <p:sp>
        <p:nvSpPr>
          <p:cNvPr id="1014" name="CustomShape 23"/>
          <p:cNvSpPr/>
          <p:nvPr/>
        </p:nvSpPr>
        <p:spPr>
          <a:xfrm flipH="1" flipV="1" rot="10800000">
            <a:off x="3204360" y="2256120"/>
            <a:ext cx="130680" cy="757440"/>
          </a:xfrm>
          <a:prstGeom prst="bentConnector4">
            <a:avLst>
              <a:gd name="adj1" fmla="val 12293"/>
              <a:gd name="adj2" fmla="val 62187"/>
            </a:avLst>
          </a:prstGeom>
          <a:noFill/>
          <a:ln>
            <a:solidFill>
              <a:schemeClr val="tx1"/>
            </a:solidFill>
            <a:round/>
            <a:tailEnd len="med" type="arrow" w="med"/>
          </a:ln>
        </p:spPr>
        <p:style>
          <a:lnRef idx="1">
            <a:schemeClr val="accent1"/>
          </a:lnRef>
          <a:fillRef idx="0">
            <a:schemeClr val="accent1"/>
          </a:fillRef>
          <a:effectRef idx="0">
            <a:schemeClr val="accent1"/>
          </a:effectRef>
          <a:fontRef idx="minor"/>
        </p:style>
      </p:sp>
      <p:sp>
        <p:nvSpPr>
          <p:cNvPr id="1015" name="CustomShape 24"/>
          <p:cNvSpPr/>
          <p:nvPr/>
        </p:nvSpPr>
        <p:spPr>
          <a:xfrm>
            <a:off x="3503160" y="5344560"/>
            <a:ext cx="16866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Increase activity x1</a:t>
            </a:r>
            <a:endParaRPr b="0" lang="en-US" sz="1800" spc="-1" strike="noStrike">
              <a:latin typeface="Arial"/>
            </a:endParaRPr>
          </a:p>
        </p:txBody>
      </p:sp>
      <p:sp>
        <p:nvSpPr>
          <p:cNvPr id="1016" name="CustomShape 25"/>
          <p:cNvSpPr/>
          <p:nvPr/>
        </p:nvSpPr>
        <p:spPr>
          <a:xfrm>
            <a:off x="680400" y="2882880"/>
            <a:ext cx="16866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Decrease activity x1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Derived Demand</a:t>
            </a:r>
            <a:endParaRPr b="0" lang="en-US" sz="4400" spc="-1" strike="noStrike">
              <a:solidFill>
                <a:srgbClr val="000000"/>
              </a:solidFill>
              <a:latin typeface="Calibri"/>
            </a:endParaRPr>
          </a:p>
        </p:txBody>
      </p:sp>
      <p:sp>
        <p:nvSpPr>
          <p:cNvPr id="1018" name="TextShape 2"/>
          <p:cNvSpPr txBox="1"/>
          <p:nvPr/>
        </p:nvSpPr>
        <p:spPr>
          <a:xfrm>
            <a:off x="457200" y="6356520"/>
            <a:ext cx="2133360" cy="364680"/>
          </a:xfrm>
          <a:prstGeom prst="rect">
            <a:avLst/>
          </a:prstGeom>
          <a:noFill/>
          <a:ln>
            <a:noFill/>
          </a:ln>
        </p:spPr>
        <p:txBody>
          <a:bodyPr anchor="ctr">
            <a:noAutofit/>
          </a:bodyPr>
          <a:p>
            <a:pPr>
              <a:lnSpc>
                <a:spcPct val="100000"/>
              </a:lnSpc>
            </a:pPr>
            <a:fld id="{56C9C6A8-7E6F-4DE2-B69C-85EF0EBD4418}" type="datetime1">
              <a:rPr b="0" lang="en-US" sz="1200" spc="-1" strike="noStrike">
                <a:solidFill>
                  <a:srgbClr val="8b8b8b"/>
                </a:solidFill>
                <a:latin typeface="Calibri"/>
              </a:rPr>
              <a:t>08/24/2020</a:t>
            </a:fld>
            <a:endParaRPr b="0" lang="en-US" sz="1200" spc="-1" strike="noStrike">
              <a:latin typeface="Times New Roman"/>
            </a:endParaRPr>
          </a:p>
        </p:txBody>
      </p:sp>
      <p:sp>
        <p:nvSpPr>
          <p:cNvPr id="1019"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020"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41C4CB52-7784-4E20-A570-FEFD9A77D9A6}" type="slidenum">
              <a:rPr b="0" lang="en-US" sz="1200" spc="-1" strike="noStrike">
                <a:solidFill>
                  <a:srgbClr val="8b8b8b"/>
                </a:solidFill>
                <a:latin typeface="Calibri"/>
              </a:rPr>
              <a:t>75</a:t>
            </a:fld>
            <a:endParaRPr b="0" lang="en-US" sz="1200" spc="-1" strike="noStrike">
              <a:latin typeface="Times New Roman"/>
            </a:endParaRPr>
          </a:p>
        </p:txBody>
      </p:sp>
      <p:sp>
        <p:nvSpPr>
          <p:cNvPr id="1021" name="CustomShape 5"/>
          <p:cNvSpPr/>
          <p:nvPr/>
        </p:nvSpPr>
        <p:spPr>
          <a:xfrm>
            <a:off x="1676520" y="1357200"/>
            <a:ext cx="3885840" cy="2285640"/>
          </a:xfrm>
          <a:prstGeom prst="rtTriangle">
            <a:avLst/>
          </a:prstGeom>
          <a:solidFill>
            <a:schemeClr val="accent1">
              <a:alpha val="19000"/>
            </a:schemeClr>
          </a:solidFill>
          <a:ln w="9360">
            <a:noFill/>
          </a:ln>
        </p:spPr>
        <p:style>
          <a:lnRef idx="0"/>
          <a:fillRef idx="0"/>
          <a:effectRef idx="0"/>
          <a:fontRef idx="minor"/>
        </p:style>
      </p:sp>
      <p:sp>
        <p:nvSpPr>
          <p:cNvPr id="1022" name="Line 6"/>
          <p:cNvSpPr/>
          <p:nvPr/>
        </p:nvSpPr>
        <p:spPr>
          <a:xfrm flipV="1">
            <a:off x="1676160" y="975960"/>
            <a:ext cx="0" cy="2667240"/>
          </a:xfrm>
          <a:prstGeom prst="line">
            <a:avLst/>
          </a:prstGeom>
          <a:ln w="9360">
            <a:solidFill>
              <a:schemeClr val="tx1"/>
            </a:solidFill>
            <a:round/>
            <a:tailEnd len="med" type="triangle" w="med"/>
          </a:ln>
        </p:spPr>
        <p:style>
          <a:lnRef idx="0"/>
          <a:fillRef idx="0"/>
          <a:effectRef idx="0"/>
          <a:fontRef idx="minor"/>
        </p:style>
      </p:sp>
      <p:sp>
        <p:nvSpPr>
          <p:cNvPr id="1023" name="Line 7"/>
          <p:cNvSpPr/>
          <p:nvPr/>
        </p:nvSpPr>
        <p:spPr>
          <a:xfrm>
            <a:off x="1676160" y="3643200"/>
            <a:ext cx="4343400" cy="0"/>
          </a:xfrm>
          <a:prstGeom prst="line">
            <a:avLst/>
          </a:prstGeom>
          <a:ln w="9360">
            <a:solidFill>
              <a:schemeClr val="tx1"/>
            </a:solidFill>
            <a:round/>
            <a:tailEnd len="med" type="triangle" w="med"/>
          </a:ln>
        </p:spPr>
        <p:style>
          <a:lnRef idx="0"/>
          <a:fillRef idx="0"/>
          <a:effectRef idx="0"/>
          <a:fontRef idx="minor"/>
        </p:style>
      </p:sp>
      <p:sp>
        <p:nvSpPr>
          <p:cNvPr id="1024" name="CustomShape 8"/>
          <p:cNvSpPr/>
          <p:nvPr/>
        </p:nvSpPr>
        <p:spPr>
          <a:xfrm>
            <a:off x="6330960" y="3233880"/>
            <a:ext cx="1294920" cy="11869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of HealthCare</a:t>
            </a:r>
            <a:endParaRPr b="0" lang="en-US" sz="1800" spc="-1" strike="noStrike">
              <a:latin typeface="Arial"/>
            </a:endParaRPr>
          </a:p>
        </p:txBody>
      </p:sp>
      <p:sp>
        <p:nvSpPr>
          <p:cNvPr id="1025" name="CustomShape 9"/>
          <p:cNvSpPr/>
          <p:nvPr/>
        </p:nvSpPr>
        <p:spPr>
          <a:xfrm>
            <a:off x="380880" y="671400"/>
            <a:ext cx="20570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of Food</a:t>
            </a:r>
            <a:endParaRPr b="0" lang="en-US" sz="1800" spc="-1" strike="noStrike">
              <a:latin typeface="Arial"/>
            </a:endParaRPr>
          </a:p>
        </p:txBody>
      </p:sp>
      <p:sp>
        <p:nvSpPr>
          <p:cNvPr id="1026" name="Line 10"/>
          <p:cNvSpPr/>
          <p:nvPr/>
        </p:nvSpPr>
        <p:spPr>
          <a:xfrm>
            <a:off x="1676160" y="1357200"/>
            <a:ext cx="3962520" cy="2286000"/>
          </a:xfrm>
          <a:prstGeom prst="line">
            <a:avLst/>
          </a:prstGeom>
          <a:ln w="28440">
            <a:solidFill>
              <a:schemeClr val="accent1"/>
            </a:solidFill>
            <a:prstDash val="dash"/>
            <a:round/>
          </a:ln>
        </p:spPr>
        <p:style>
          <a:lnRef idx="0"/>
          <a:fillRef idx="0"/>
          <a:effectRef idx="0"/>
          <a:fontRef idx="minor"/>
        </p:style>
      </p:sp>
      <p:sp>
        <p:nvSpPr>
          <p:cNvPr id="1027" name="Line 11"/>
          <p:cNvSpPr/>
          <p:nvPr/>
        </p:nvSpPr>
        <p:spPr>
          <a:xfrm>
            <a:off x="1676160" y="2804760"/>
            <a:ext cx="2514600" cy="0"/>
          </a:xfrm>
          <a:prstGeom prst="line">
            <a:avLst/>
          </a:prstGeom>
          <a:ln w="9360">
            <a:solidFill>
              <a:schemeClr val="tx1"/>
            </a:solidFill>
            <a:prstDash val="dash"/>
            <a:round/>
          </a:ln>
        </p:spPr>
        <p:style>
          <a:lnRef idx="0"/>
          <a:fillRef idx="0"/>
          <a:effectRef idx="0"/>
          <a:fontRef idx="minor"/>
        </p:style>
      </p:sp>
      <p:sp>
        <p:nvSpPr>
          <p:cNvPr id="1028" name="Line 12"/>
          <p:cNvSpPr/>
          <p:nvPr/>
        </p:nvSpPr>
        <p:spPr>
          <a:xfrm>
            <a:off x="4190760" y="2881080"/>
            <a:ext cx="0" cy="3414600"/>
          </a:xfrm>
          <a:prstGeom prst="line">
            <a:avLst/>
          </a:prstGeom>
          <a:ln w="9360">
            <a:solidFill>
              <a:schemeClr val="tx1"/>
            </a:solidFill>
            <a:prstDash val="dash"/>
            <a:round/>
          </a:ln>
        </p:spPr>
        <p:style>
          <a:lnRef idx="0"/>
          <a:fillRef idx="0"/>
          <a:effectRef idx="0"/>
          <a:fontRef idx="minor"/>
        </p:style>
      </p:sp>
      <p:sp>
        <p:nvSpPr>
          <p:cNvPr id="1029" name="CustomShape 13"/>
          <p:cNvSpPr/>
          <p:nvPr/>
        </p:nvSpPr>
        <p:spPr>
          <a:xfrm rot="10568400">
            <a:off x="3200400" y="1038600"/>
            <a:ext cx="2971440" cy="236196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close/>
              </a:path>
            </a:pathLst>
          </a:custGeom>
          <a:noFill/>
          <a:ln w="28440">
            <a:solidFill>
              <a:srgbClr val="ffcc00"/>
            </a:solidFill>
            <a:round/>
          </a:ln>
        </p:spPr>
        <p:style>
          <a:lnRef idx="0"/>
          <a:fillRef idx="0"/>
          <a:effectRef idx="0"/>
          <a:fontRef idx="minor"/>
        </p:style>
      </p:sp>
      <p:sp>
        <p:nvSpPr>
          <p:cNvPr id="1030" name="Line 14"/>
          <p:cNvSpPr/>
          <p:nvPr/>
        </p:nvSpPr>
        <p:spPr>
          <a:xfrm flipV="1">
            <a:off x="1676160" y="3933720"/>
            <a:ext cx="0" cy="2376360"/>
          </a:xfrm>
          <a:prstGeom prst="line">
            <a:avLst/>
          </a:prstGeom>
          <a:ln w="9360">
            <a:solidFill>
              <a:schemeClr val="tx1"/>
            </a:solidFill>
            <a:round/>
            <a:tailEnd len="med" type="triangle" w="med"/>
          </a:ln>
        </p:spPr>
        <p:style>
          <a:lnRef idx="0"/>
          <a:fillRef idx="0"/>
          <a:effectRef idx="0"/>
          <a:fontRef idx="minor"/>
        </p:style>
      </p:sp>
      <p:sp>
        <p:nvSpPr>
          <p:cNvPr id="1031" name="Line 15"/>
          <p:cNvSpPr/>
          <p:nvPr/>
        </p:nvSpPr>
        <p:spPr>
          <a:xfrm>
            <a:off x="1676160" y="6310080"/>
            <a:ext cx="4343400" cy="0"/>
          </a:xfrm>
          <a:prstGeom prst="line">
            <a:avLst/>
          </a:prstGeom>
          <a:ln w="9360">
            <a:solidFill>
              <a:schemeClr val="tx1"/>
            </a:solidFill>
            <a:round/>
            <a:tailEnd len="med" type="triangle" w="med"/>
          </a:ln>
        </p:spPr>
        <p:style>
          <a:lnRef idx="0"/>
          <a:fillRef idx="0"/>
          <a:effectRef idx="0"/>
          <a:fontRef idx="minor"/>
        </p:style>
      </p:sp>
      <p:sp>
        <p:nvSpPr>
          <p:cNvPr id="1032" name="CustomShape 16"/>
          <p:cNvSpPr/>
          <p:nvPr/>
        </p:nvSpPr>
        <p:spPr>
          <a:xfrm>
            <a:off x="6095880" y="5838840"/>
            <a:ext cx="205704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Quantity of HealthCare</a:t>
            </a:r>
            <a:endParaRPr b="0" lang="en-US" sz="1800" spc="-1" strike="noStrike">
              <a:latin typeface="Arial"/>
            </a:endParaRPr>
          </a:p>
        </p:txBody>
      </p:sp>
      <p:sp>
        <p:nvSpPr>
          <p:cNvPr id="1033" name="CustomShape 17"/>
          <p:cNvSpPr/>
          <p:nvPr/>
        </p:nvSpPr>
        <p:spPr>
          <a:xfrm>
            <a:off x="304920" y="3781440"/>
            <a:ext cx="1598400" cy="9133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of HealthCare  in $</a:t>
            </a:r>
            <a:endParaRPr b="0" lang="en-US" sz="1800" spc="-1" strike="noStrike">
              <a:latin typeface="Arial"/>
            </a:endParaRPr>
          </a:p>
        </p:txBody>
      </p:sp>
      <p:sp>
        <p:nvSpPr>
          <p:cNvPr id="1034" name="Line 18"/>
          <p:cNvSpPr/>
          <p:nvPr/>
        </p:nvSpPr>
        <p:spPr>
          <a:xfrm>
            <a:off x="1828800" y="4024080"/>
            <a:ext cx="3657600" cy="2195640"/>
          </a:xfrm>
          <a:prstGeom prst="line">
            <a:avLst/>
          </a:prstGeom>
          <a:ln w="28440">
            <a:solidFill>
              <a:srgbClr val="993300"/>
            </a:solidFill>
            <a:round/>
          </a:ln>
        </p:spPr>
        <p:style>
          <a:lnRef idx="0"/>
          <a:fillRef idx="0"/>
          <a:effectRef idx="0"/>
          <a:fontRef idx="minor"/>
        </p:style>
      </p:sp>
      <p:sp>
        <p:nvSpPr>
          <p:cNvPr id="1035" name="Line 19"/>
          <p:cNvSpPr/>
          <p:nvPr/>
        </p:nvSpPr>
        <p:spPr>
          <a:xfrm flipV="1">
            <a:off x="1676160" y="5457600"/>
            <a:ext cx="2438640" cy="14400"/>
          </a:xfrm>
          <a:prstGeom prst="line">
            <a:avLst/>
          </a:prstGeom>
          <a:ln w="9360">
            <a:solidFill>
              <a:schemeClr val="tx1"/>
            </a:solidFill>
            <a:prstDash val="dash"/>
            <a:round/>
          </a:ln>
        </p:spPr>
        <p:style>
          <a:lnRef idx="0"/>
          <a:fillRef idx="0"/>
          <a:effectRef idx="0"/>
          <a:fontRef idx="minor"/>
        </p:style>
      </p:sp>
      <p:sp>
        <p:nvSpPr>
          <p:cNvPr id="1036" name="Line 20"/>
          <p:cNvSpPr/>
          <p:nvPr/>
        </p:nvSpPr>
        <p:spPr>
          <a:xfrm>
            <a:off x="1676160" y="1342800"/>
            <a:ext cx="2362320" cy="2286000"/>
          </a:xfrm>
          <a:prstGeom prst="line">
            <a:avLst/>
          </a:prstGeom>
          <a:ln w="28440">
            <a:solidFill>
              <a:schemeClr val="accent1"/>
            </a:solidFill>
            <a:round/>
          </a:ln>
        </p:spPr>
        <p:style>
          <a:lnRef idx="0"/>
          <a:fillRef idx="0"/>
          <a:effectRef idx="0"/>
          <a:fontRef idx="minor"/>
        </p:style>
      </p:sp>
      <p:sp>
        <p:nvSpPr>
          <p:cNvPr id="1037" name="CustomShape 21"/>
          <p:cNvSpPr/>
          <p:nvPr/>
        </p:nvSpPr>
        <p:spPr>
          <a:xfrm rot="10800000">
            <a:off x="2819880" y="1986120"/>
            <a:ext cx="2971440" cy="1566360"/>
          </a:xfrm>
          <a:custGeom>
            <a:avLst/>
            <a:gdLst/>
            <a:ahLst/>
            <a:rect l="l" t="t" r="r" b="b"/>
            <a:pathLst>
              <a:path w="21600" h="20184">
                <a:moveTo>
                  <a:pt x="7691" y="0"/>
                </a:moveTo>
                <a:cubicBezTo>
                  <a:pt x="16066" y="3191"/>
                  <a:pt x="21600" y="11222"/>
                  <a:pt x="21600" y="20184"/>
                </a:cubicBezTo>
                <a:moveTo>
                  <a:pt x="7691" y="0"/>
                </a:moveTo>
                <a:cubicBezTo>
                  <a:pt x="16066" y="3191"/>
                  <a:pt x="21600" y="11222"/>
                  <a:pt x="21600" y="20184"/>
                </a:cubicBezTo>
                <a:lnTo>
                  <a:pt x="0" y="20184"/>
                </a:lnTo>
                <a:close/>
              </a:path>
            </a:pathLst>
          </a:custGeom>
          <a:noFill/>
          <a:ln w="28440">
            <a:solidFill>
              <a:srgbClr val="ffcc00"/>
            </a:solidFill>
            <a:round/>
          </a:ln>
        </p:spPr>
        <p:style>
          <a:lnRef idx="0"/>
          <a:fillRef idx="0"/>
          <a:effectRef idx="0"/>
          <a:fontRef idx="minor"/>
        </p:style>
      </p:sp>
      <p:sp>
        <p:nvSpPr>
          <p:cNvPr id="1038" name="Line 22"/>
          <p:cNvSpPr/>
          <p:nvPr/>
        </p:nvSpPr>
        <p:spPr>
          <a:xfrm flipH="1">
            <a:off x="1676160" y="2943000"/>
            <a:ext cx="1600200" cy="0"/>
          </a:xfrm>
          <a:prstGeom prst="line">
            <a:avLst/>
          </a:prstGeom>
          <a:ln w="9360">
            <a:solidFill>
              <a:schemeClr val="tx1"/>
            </a:solidFill>
            <a:prstDash val="dash"/>
            <a:round/>
          </a:ln>
        </p:spPr>
        <p:style>
          <a:lnRef idx="0"/>
          <a:fillRef idx="0"/>
          <a:effectRef idx="0"/>
          <a:fontRef idx="minor"/>
        </p:style>
      </p:sp>
      <p:sp>
        <p:nvSpPr>
          <p:cNvPr id="1039" name="Line 23"/>
          <p:cNvSpPr/>
          <p:nvPr/>
        </p:nvSpPr>
        <p:spPr>
          <a:xfrm>
            <a:off x="3352680" y="2943000"/>
            <a:ext cx="0" cy="3352680"/>
          </a:xfrm>
          <a:prstGeom prst="line">
            <a:avLst/>
          </a:prstGeom>
          <a:ln w="9360">
            <a:solidFill>
              <a:schemeClr val="tx1"/>
            </a:solidFill>
            <a:prstDash val="dash"/>
            <a:round/>
          </a:ln>
        </p:spPr>
        <p:style>
          <a:lnRef idx="0"/>
          <a:fillRef idx="0"/>
          <a:effectRef idx="0"/>
          <a:fontRef idx="minor"/>
        </p:style>
      </p:sp>
      <p:sp>
        <p:nvSpPr>
          <p:cNvPr id="1040" name="Line 24"/>
          <p:cNvSpPr/>
          <p:nvPr/>
        </p:nvSpPr>
        <p:spPr>
          <a:xfrm flipH="1">
            <a:off x="1676160" y="4924080"/>
            <a:ext cx="1676520" cy="0"/>
          </a:xfrm>
          <a:prstGeom prst="line">
            <a:avLst/>
          </a:prstGeom>
          <a:ln w="9360">
            <a:solidFill>
              <a:schemeClr val="tx1"/>
            </a:solidFill>
            <a:prstDash val="dash"/>
            <a:round/>
          </a:ln>
        </p:spPr>
        <p:style>
          <a:lnRef idx="0"/>
          <a:fillRef idx="0"/>
          <a:effectRef idx="0"/>
          <a:fontRef idx="minor"/>
        </p:style>
      </p:sp>
      <p:sp>
        <p:nvSpPr>
          <p:cNvPr id="1041" name="CustomShape 25"/>
          <p:cNvSpPr/>
          <p:nvPr/>
        </p:nvSpPr>
        <p:spPr>
          <a:xfrm>
            <a:off x="3429000" y="454356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a:t>
            </a:r>
            <a:endParaRPr b="0" lang="en-US" sz="1800" spc="-1" strike="noStrike">
              <a:latin typeface="Arial"/>
            </a:endParaRPr>
          </a:p>
        </p:txBody>
      </p:sp>
      <p:sp>
        <p:nvSpPr>
          <p:cNvPr id="1042" name="CustomShape 26"/>
          <p:cNvSpPr/>
          <p:nvPr/>
        </p:nvSpPr>
        <p:spPr>
          <a:xfrm>
            <a:off x="4267080" y="5229360"/>
            <a:ext cx="5331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a:t>
            </a:r>
            <a:endParaRPr b="0" lang="en-US" sz="1800" spc="-1" strike="noStrike">
              <a:latin typeface="Arial"/>
            </a:endParaRPr>
          </a:p>
        </p:txBody>
      </p:sp>
      <p:sp>
        <p:nvSpPr>
          <p:cNvPr id="1043" name="Line 27"/>
          <p:cNvSpPr/>
          <p:nvPr/>
        </p:nvSpPr>
        <p:spPr>
          <a:xfrm flipV="1">
            <a:off x="4038480" y="3323880"/>
            <a:ext cx="914400" cy="228600"/>
          </a:xfrm>
          <a:prstGeom prst="line">
            <a:avLst/>
          </a:prstGeom>
          <a:ln w="9360">
            <a:solidFill>
              <a:schemeClr val="tx1"/>
            </a:solidFill>
            <a:round/>
            <a:tailEnd len="med" type="triangle" w="med"/>
          </a:ln>
        </p:spPr>
        <p:style>
          <a:lnRef idx="0"/>
          <a:fillRef idx="0"/>
          <a:effectRef idx="0"/>
          <a:fontRef idx="minor"/>
        </p:style>
      </p:sp>
      <p:sp>
        <p:nvSpPr>
          <p:cNvPr id="1044" name="CustomShape 28"/>
          <p:cNvSpPr/>
          <p:nvPr/>
        </p:nvSpPr>
        <p:spPr>
          <a:xfrm>
            <a:off x="2971800" y="3629160"/>
            <a:ext cx="380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1045" name="CustomShape 29"/>
          <p:cNvSpPr/>
          <p:nvPr/>
        </p:nvSpPr>
        <p:spPr>
          <a:xfrm>
            <a:off x="3886200" y="3705120"/>
            <a:ext cx="4568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11</a:t>
            </a:r>
            <a:endParaRPr b="0" lang="en-US" sz="1800" spc="-1" strike="noStrike">
              <a:latin typeface="Arial"/>
            </a:endParaRPr>
          </a:p>
        </p:txBody>
      </p:sp>
      <p:sp>
        <p:nvSpPr>
          <p:cNvPr id="1046" name="CustomShape 30"/>
          <p:cNvSpPr/>
          <p:nvPr/>
        </p:nvSpPr>
        <p:spPr>
          <a:xfrm>
            <a:off x="1371600" y="286704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6</a:t>
            </a:r>
            <a:endParaRPr b="0" lang="en-US" sz="1800" spc="-1" strike="noStrike">
              <a:latin typeface="Arial"/>
            </a:endParaRPr>
          </a:p>
        </p:txBody>
      </p:sp>
      <p:sp>
        <p:nvSpPr>
          <p:cNvPr id="1047" name="CustomShape 31"/>
          <p:cNvSpPr/>
          <p:nvPr/>
        </p:nvSpPr>
        <p:spPr>
          <a:xfrm>
            <a:off x="1371600" y="2638440"/>
            <a:ext cx="609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8</a:t>
            </a:r>
            <a:endParaRPr b="0" lang="en-US" sz="1800" spc="-1" strike="noStrike">
              <a:latin typeface="Arial"/>
            </a:endParaRPr>
          </a:p>
        </p:txBody>
      </p:sp>
      <p:sp>
        <p:nvSpPr>
          <p:cNvPr id="1048" name="CustomShape 32"/>
          <p:cNvSpPr/>
          <p:nvPr/>
        </p:nvSpPr>
        <p:spPr>
          <a:xfrm>
            <a:off x="1295280" y="469584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3</a:t>
            </a:r>
            <a:endParaRPr b="0" lang="en-US" sz="1800" spc="-1" strike="noStrike">
              <a:latin typeface="Arial"/>
            </a:endParaRPr>
          </a:p>
        </p:txBody>
      </p:sp>
      <p:sp>
        <p:nvSpPr>
          <p:cNvPr id="1049" name="CustomShape 33"/>
          <p:cNvSpPr/>
          <p:nvPr/>
        </p:nvSpPr>
        <p:spPr>
          <a:xfrm>
            <a:off x="1287360" y="5305320"/>
            <a:ext cx="3045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a:t>
            </a:r>
            <a:endParaRPr b="0" lang="en-US" sz="1800" spc="-1" strike="noStrike">
              <a:latin typeface="Arial"/>
            </a:endParaRPr>
          </a:p>
        </p:txBody>
      </p:sp>
      <p:sp>
        <p:nvSpPr>
          <p:cNvPr id="1050" name="Line 34"/>
          <p:cNvSpPr/>
          <p:nvPr/>
        </p:nvSpPr>
        <p:spPr>
          <a:xfrm>
            <a:off x="1288800" y="4987800"/>
            <a:ext cx="0" cy="401760"/>
          </a:xfrm>
          <a:prstGeom prst="line">
            <a:avLst/>
          </a:prstGeom>
          <a:ln w="9360">
            <a:solidFill>
              <a:schemeClr val="tx1"/>
            </a:solidFill>
            <a:round/>
            <a:tailEnd len="med" type="triangle" w="med"/>
          </a:ln>
        </p:spPr>
        <p:style>
          <a:lnRef idx="0"/>
          <a:fillRef idx="0"/>
          <a:effectRef idx="0"/>
          <a:fontRef idx="minor"/>
        </p:style>
      </p:sp>
      <p:sp>
        <p:nvSpPr>
          <p:cNvPr id="1051" name="CustomShape 35"/>
          <p:cNvSpPr/>
          <p:nvPr/>
        </p:nvSpPr>
        <p:spPr>
          <a:xfrm>
            <a:off x="4641840" y="4143240"/>
            <a:ext cx="2507760" cy="9133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decreases and budget line shifts to the right.</a:t>
            </a:r>
            <a:endParaRPr b="0" lang="en-US" sz="1800" spc="-1" strike="noStrike">
              <a:latin typeface="Arial"/>
            </a:endParaRPr>
          </a:p>
        </p:txBody>
      </p:sp>
      <p:sp>
        <p:nvSpPr>
          <p:cNvPr id="1052" name="Line 36"/>
          <p:cNvSpPr/>
          <p:nvPr/>
        </p:nvSpPr>
        <p:spPr>
          <a:xfrm flipV="1">
            <a:off x="5070240" y="3768480"/>
            <a:ext cx="333360" cy="372960"/>
          </a:xfrm>
          <a:prstGeom prst="line">
            <a:avLst/>
          </a:prstGeom>
          <a:ln w="9360">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990" spc="-1" strike="noStrike">
                <a:solidFill>
                  <a:srgbClr val="000000"/>
                </a:solidFill>
                <a:latin typeface="Arial"/>
              </a:rPr>
              <a:t>Correlation versus Causality</a:t>
            </a:r>
            <a:endParaRPr b="0" lang="en-US" sz="3990" spc="-1" strike="noStrike">
              <a:latin typeface="Arial"/>
            </a:endParaRPr>
          </a:p>
        </p:txBody>
      </p:sp>
      <p:sp>
        <p:nvSpPr>
          <p:cNvPr id="224" name="CustomShape 2"/>
          <p:cNvSpPr/>
          <p:nvPr/>
        </p:nvSpPr>
        <p:spPr>
          <a:xfrm>
            <a:off x="4673880" y="1604880"/>
            <a:ext cx="4015080" cy="3976560"/>
          </a:xfrm>
          <a:prstGeom prst="rect">
            <a:avLst/>
          </a:prstGeom>
          <a:noFill/>
          <a:ln>
            <a:noFill/>
          </a:ln>
        </p:spPr>
        <p:style>
          <a:lnRef idx="0"/>
          <a:fillRef idx="0"/>
          <a:effectRef idx="0"/>
          <a:fontRef idx="minor"/>
        </p:style>
        <p:txBody>
          <a:bodyPr lIns="0" rIns="0" tIns="0" bIns="0">
            <a:noAutofit/>
          </a:bodyPr>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X variable: sales of bottles of suntan lotion</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Y variable: cups of lemonade</a:t>
            </a:r>
            <a:endParaRPr b="0" lang="en-US" sz="2910" spc="-1" strike="noStrike">
              <a:latin typeface="Arial"/>
            </a:endParaRPr>
          </a:p>
          <a:p>
            <a:pPr marL="392040" indent="-293040">
              <a:lnSpc>
                <a:spcPct val="100000"/>
              </a:lnSpc>
              <a:buClr>
                <a:srgbClr val="000000"/>
              </a:buClr>
              <a:buSzPct val="45000"/>
              <a:buFont typeface="Wingdings" charset="2"/>
              <a:buChar char=""/>
            </a:pPr>
            <a:r>
              <a:rPr b="0" i="1" lang="en-US" sz="2910" spc="-1" strike="noStrike">
                <a:solidFill>
                  <a:srgbClr val="000000"/>
                </a:solidFill>
                <a:latin typeface="Arial"/>
              </a:rPr>
              <a:t>Demand for both lotion and lemonade could be driven by temprature</a:t>
            </a:r>
            <a:endParaRPr b="0" lang="en-US" sz="2910" spc="-1" strike="noStrike">
              <a:latin typeface="Arial"/>
            </a:endParaRPr>
          </a:p>
        </p:txBody>
      </p:sp>
      <p:pic>
        <p:nvPicPr>
          <p:cNvPr id="225" name="Picture 1" descr=""/>
          <p:cNvPicPr/>
          <p:nvPr/>
        </p:nvPicPr>
        <p:blipFill>
          <a:blip r:embed="rId1"/>
          <a:stretch/>
        </p:blipFill>
        <p:spPr>
          <a:xfrm>
            <a:off x="457200" y="1418400"/>
            <a:ext cx="3824640" cy="3652920"/>
          </a:xfrm>
          <a:prstGeom prst="rect">
            <a:avLst/>
          </a:prstGeom>
          <a:ln>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Optional</a:t>
            </a:r>
            <a:endParaRPr b="0" lang="en-US" sz="4400" spc="-1" strike="noStrike">
              <a:solidFill>
                <a:srgbClr val="000000"/>
              </a:solidFill>
              <a:latin typeface="Calibri"/>
            </a:endParaRPr>
          </a:p>
        </p:txBody>
      </p:sp>
      <p:sp>
        <p:nvSpPr>
          <p:cNvPr id="105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Cost curves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055" name="TextShape 3"/>
          <p:cNvSpPr txBox="1"/>
          <p:nvPr/>
        </p:nvSpPr>
        <p:spPr>
          <a:xfrm>
            <a:off x="457200" y="6356520"/>
            <a:ext cx="2133360" cy="364680"/>
          </a:xfrm>
          <a:prstGeom prst="rect">
            <a:avLst/>
          </a:prstGeom>
          <a:noFill/>
          <a:ln>
            <a:noFill/>
          </a:ln>
        </p:spPr>
        <p:txBody>
          <a:bodyPr anchor="ctr">
            <a:noAutofit/>
          </a:bodyPr>
          <a:p>
            <a:pPr>
              <a:lnSpc>
                <a:spcPct val="100000"/>
              </a:lnSpc>
            </a:pPr>
            <a:fld id="{B5103B75-B634-4045-A096-950DD46995F0}" type="datetime1">
              <a:rPr b="0" lang="en-US" sz="1200" spc="-1" strike="noStrike">
                <a:solidFill>
                  <a:srgbClr val="8b8b8b"/>
                </a:solidFill>
                <a:latin typeface="Calibri"/>
              </a:rPr>
              <a:t>08/24/2020</a:t>
            </a:fld>
            <a:endParaRPr b="0" lang="en-US" sz="1200" spc="-1" strike="noStrike">
              <a:latin typeface="Times New Roman"/>
            </a:endParaRPr>
          </a:p>
        </p:txBody>
      </p:sp>
      <p:sp>
        <p:nvSpPr>
          <p:cNvPr id="105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05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2E46F67B-2548-40CE-A409-0B4D6A874AFB}" type="slidenum">
              <a:rPr b="0" lang="en-US" sz="1200" spc="-1" strike="noStrike">
                <a:solidFill>
                  <a:srgbClr val="8b8b8b"/>
                </a:solidFill>
                <a:latin typeface="Calibri"/>
              </a:rPr>
              <a:t>75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Short-Run Total Cost</a:t>
            </a:r>
            <a:endParaRPr b="0" lang="en-US" sz="4400" spc="-1" strike="noStrike">
              <a:solidFill>
                <a:srgbClr val="000000"/>
              </a:solidFill>
              <a:latin typeface="Calibri"/>
            </a:endParaRPr>
          </a:p>
        </p:txBody>
      </p:sp>
      <p:sp>
        <p:nvSpPr>
          <p:cNvPr id="105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the short-run analysis of costs, we divide production costs into two types:</a:t>
            </a:r>
            <a:endParaRPr b="0" lang="en-US" sz="3200" spc="-1" strike="noStrike">
              <a:solidFill>
                <a:srgbClr val="000000"/>
              </a:solidFill>
              <a:latin typeface="Calibri"/>
            </a:endParaRPr>
          </a:p>
          <a:p>
            <a:pPr lvl="1" marL="743040" indent="-285480">
              <a:lnSpc>
                <a:spcPct val="100000"/>
              </a:lnSpc>
              <a:spcBef>
                <a:spcPts val="561"/>
              </a:spcBef>
              <a:spcAft>
                <a:spcPts val="561"/>
              </a:spcAft>
              <a:buClr>
                <a:srgbClr val="000000"/>
              </a:buClr>
              <a:buFont typeface="Arial"/>
              <a:buChar char="–"/>
            </a:pPr>
            <a:r>
              <a:rPr b="1" lang="en-US" sz="2800" spc="-1" strike="noStrike">
                <a:solidFill>
                  <a:srgbClr val="000000"/>
                </a:solidFill>
                <a:latin typeface="Calibri"/>
              </a:rPr>
              <a:t>Fixed cost (FC) </a:t>
            </a:r>
            <a:r>
              <a:rPr b="0" lang="en-US" sz="2800" spc="-1" strike="noStrike">
                <a:solidFill>
                  <a:srgbClr val="000000"/>
                </a:solidFill>
                <a:latin typeface="Calibri"/>
              </a:rPr>
              <a:t>is defined as the cost that does not vary with the quantity produced.</a:t>
            </a:r>
            <a:endParaRPr b="0" lang="en-US" sz="2800" spc="-1" strike="noStrike">
              <a:solidFill>
                <a:srgbClr val="000000"/>
              </a:solidFill>
              <a:latin typeface="Calibri"/>
            </a:endParaRPr>
          </a:p>
          <a:p>
            <a:pPr lvl="1" marL="743040" indent="-285480">
              <a:lnSpc>
                <a:spcPct val="100000"/>
              </a:lnSpc>
              <a:spcBef>
                <a:spcPts val="561"/>
              </a:spcBef>
              <a:spcAft>
                <a:spcPts val="561"/>
              </a:spcAft>
              <a:buClr>
                <a:srgbClr val="000000"/>
              </a:buClr>
              <a:buFont typeface="Arial"/>
              <a:buChar char="–"/>
            </a:pPr>
            <a:r>
              <a:rPr b="1" lang="en-US" sz="2800" spc="-1" strike="noStrike">
                <a:solidFill>
                  <a:srgbClr val="000000"/>
                </a:solidFill>
                <a:latin typeface="Calibri"/>
              </a:rPr>
              <a:t>Variable cost (VC) </a:t>
            </a:r>
            <a:r>
              <a:rPr b="0" lang="en-US" sz="2800" spc="-1" strike="noStrike">
                <a:solidFill>
                  <a:srgbClr val="000000"/>
                </a:solidFill>
                <a:latin typeface="Calibri"/>
              </a:rPr>
              <a:t>is defined as</a:t>
            </a:r>
            <a:r>
              <a:rPr b="1" lang="en-US" sz="2800" spc="-1" strike="noStrike">
                <a:solidFill>
                  <a:srgbClr val="000000"/>
                </a:solidFill>
                <a:latin typeface="Calibri"/>
              </a:rPr>
              <a:t> </a:t>
            </a:r>
            <a:r>
              <a:rPr b="0" lang="en-US" sz="2800" spc="-1" strike="noStrike">
                <a:solidFill>
                  <a:srgbClr val="000000"/>
                </a:solidFill>
                <a:latin typeface="Calibri"/>
              </a:rPr>
              <a:t>a cost that varies with the quantity produced.</a:t>
            </a:r>
            <a:endParaRPr b="0" lang="en-US" sz="2800" spc="-1" strike="noStrike">
              <a:solidFill>
                <a:srgbClr val="000000"/>
              </a:solidFill>
              <a:latin typeface="Calibri"/>
            </a:endParaRPr>
          </a:p>
          <a:p>
            <a:pPr marL="343080" indent="-342720">
              <a:lnSpc>
                <a:spcPct val="100000"/>
              </a:lnSpc>
              <a:spcBef>
                <a:spcPts val="641"/>
              </a:spcBef>
              <a:spcAft>
                <a:spcPts val="641"/>
              </a:spcAft>
              <a:buClr>
                <a:srgbClr val="000000"/>
              </a:buClr>
              <a:buFont typeface="Arial"/>
              <a:buChar char="•"/>
            </a:pPr>
            <a:r>
              <a:rPr b="0" lang="en-US" sz="3200" spc="-1" strike="noStrike">
                <a:solidFill>
                  <a:srgbClr val="000000"/>
                </a:solidFill>
                <a:latin typeface="Calibri"/>
              </a:rPr>
              <a:t>The firm’s short-run total cost (TC) equals the sum of fixed and variable costs: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060" name="TextShape 3"/>
          <p:cNvSpPr txBox="1"/>
          <p:nvPr/>
        </p:nvSpPr>
        <p:spPr>
          <a:xfrm>
            <a:off x="457200" y="6356520"/>
            <a:ext cx="2133360" cy="364680"/>
          </a:xfrm>
          <a:prstGeom prst="rect">
            <a:avLst/>
          </a:prstGeom>
          <a:noFill/>
          <a:ln>
            <a:noFill/>
          </a:ln>
        </p:spPr>
        <p:txBody>
          <a:bodyPr anchor="ctr">
            <a:noAutofit/>
          </a:bodyPr>
          <a:p>
            <a:pPr>
              <a:lnSpc>
                <a:spcPct val="100000"/>
              </a:lnSpc>
            </a:pPr>
            <a:fld id="{992450E8-EFF1-452B-A074-ECF9FD671787}" type="datetime1">
              <a:rPr b="0" lang="en-US" sz="1200" spc="-1" strike="noStrike">
                <a:solidFill>
                  <a:srgbClr val="8b8b8b"/>
                </a:solidFill>
                <a:latin typeface="Calibri"/>
              </a:rPr>
              <a:t>08/24/2020</a:t>
            </a:fld>
            <a:endParaRPr b="0" lang="en-US" sz="1200" spc="-1" strike="noStrike">
              <a:latin typeface="Times New Roman"/>
            </a:endParaRPr>
          </a:p>
        </p:txBody>
      </p:sp>
      <p:sp>
        <p:nvSpPr>
          <p:cNvPr id="1061"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062"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FFEB7A2C-039E-4F44-80B9-51EEF8B51789}" type="slidenum">
              <a:rPr b="0" lang="en-US" sz="1200" spc="-1" strike="noStrike">
                <a:solidFill>
                  <a:srgbClr val="8b8b8b"/>
                </a:solidFill>
                <a:latin typeface="Calibri"/>
              </a:rPr>
              <a:t>75</a:t>
            </a:fld>
            <a:endParaRPr b="0" lang="en-US" sz="1200" spc="-1" strike="noStrike">
              <a:latin typeface="Times New Roman"/>
            </a:endParaRPr>
          </a:p>
        </p:txBody>
      </p:sp>
      <p:pic>
        <p:nvPicPr>
          <p:cNvPr id="1063" name="" descr=""/>
          <p:cNvPicPr/>
          <p:nvPr/>
        </p:nvPicPr>
        <p:blipFill>
          <a:blip r:embed="rId1"/>
          <a:stretch/>
        </p:blipFill>
        <p:spPr>
          <a:xfrm>
            <a:off x="2362320" y="5791320"/>
            <a:ext cx="3772080" cy="546120"/>
          </a:xfrm>
          <a:prstGeom prst="rect">
            <a:avLst/>
          </a:prstGeom>
          <a:ln>
            <a:noFill/>
          </a:ln>
        </p:spPr>
      </p:pic>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0"/>
                      </p:stCondLst>
                      <p:childTnLst>
                        <p:par>
                          <p:cTn id="140" fill="hold">
                            <p:stCondLst>
                              <p:cond delay="0"/>
                            </p:stCondLst>
                            <p:childTnLst>
                              <p:par>
                                <p:cTn id="141" nodeType="afterEffect" fill="hold" presetClass="entr" presetID="23" presetSubtype="272">
                                  <p:stCondLst>
                                    <p:cond delay="0"/>
                                  </p:stCondLst>
                                  <p:childTnLst>
                                    <p:set>
                                      <p:cBhvr>
                                        <p:cTn id="142" dur="1" fill="hold">
                                          <p:stCondLst>
                                            <p:cond delay="0"/>
                                          </p:stCondLst>
                                        </p:cTn>
                                        <p:tgtEl>
                                          <p:spTgt spid="-1"/>
                                        </p:tgtEl>
                                        <p:attrNameLst>
                                          <p:attrName>style.visibility</p:attrName>
                                        </p:attrNameLst>
                                      </p:cBhvr>
                                      <p:to>
                                        <p:strVal val="visible"/>
                                      </p:to>
                                    </p:set>
                                    <p:anim calcmode="lin" valueType="num">
                                      <p:cBhvr additive="repl">
                                        <p:cTn id="143" dur="500" fill="hold"/>
                                        <p:tgtEl>
                                          <p:spTgt spid="-1"/>
                                        </p:tgtEl>
                                        <p:attrNameLst>
                                          <p:attrName>ppt_w</p:attrName>
                                        </p:attrNameLst>
                                      </p:cBhvr>
                                      <p:tavLst>
                                        <p:tav tm="0">
                                          <p:val>
                                            <p:strVal val="2/3*#ppt_w"/>
                                          </p:val>
                                        </p:tav>
                                        <p:tav tm="100000">
                                          <p:val>
                                            <p:strVal val="#ppt_w"/>
                                          </p:val>
                                        </p:tav>
                                      </p:tavLst>
                                    </p:anim>
                                    <p:anim calcmode="lin" valueType="num">
                                      <p:cBhvr additive="repl">
                                        <p:cTn id="144" dur="500" fill="hold"/>
                                        <p:tgtEl>
                                          <p:spTgt spid="-1"/>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Short-Run Total Cost</a:t>
            </a:r>
            <a:endParaRPr b="0" lang="en-US" sz="4400" spc="-1" strike="noStrike">
              <a:solidFill>
                <a:srgbClr val="000000"/>
              </a:solidFill>
              <a:latin typeface="Calibri"/>
            </a:endParaRPr>
          </a:p>
        </p:txBody>
      </p:sp>
      <p:sp>
        <p:nvSpPr>
          <p:cNvPr id="1065" name="TextShape 2"/>
          <p:cNvSpPr txBox="1"/>
          <p:nvPr/>
        </p:nvSpPr>
        <p:spPr>
          <a:xfrm>
            <a:off x="457200" y="6356520"/>
            <a:ext cx="2133360" cy="364680"/>
          </a:xfrm>
          <a:prstGeom prst="rect">
            <a:avLst/>
          </a:prstGeom>
          <a:noFill/>
          <a:ln>
            <a:noFill/>
          </a:ln>
        </p:spPr>
        <p:txBody>
          <a:bodyPr anchor="ctr">
            <a:noAutofit/>
          </a:bodyPr>
          <a:p>
            <a:pPr>
              <a:lnSpc>
                <a:spcPct val="100000"/>
              </a:lnSpc>
            </a:pPr>
            <a:fld id="{62983479-E8C4-4578-9678-CE7BCA69C073}" type="datetime1">
              <a:rPr b="0" lang="en-US" sz="1200" spc="-1" strike="noStrike">
                <a:solidFill>
                  <a:srgbClr val="8b8b8b"/>
                </a:solidFill>
                <a:latin typeface="Calibri"/>
              </a:rPr>
              <a:t>08/24/2020</a:t>
            </a:fld>
            <a:endParaRPr b="0" lang="en-US" sz="1200" spc="-1" strike="noStrike">
              <a:latin typeface="Times New Roman"/>
            </a:endParaRPr>
          </a:p>
        </p:txBody>
      </p:sp>
      <p:sp>
        <p:nvSpPr>
          <p:cNvPr id="1066"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067"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8C43A35A-3D43-4C48-BD17-9C3A0B14F003}" type="slidenum">
              <a:rPr b="0" lang="en-US" sz="1200" spc="-1" strike="noStrike">
                <a:solidFill>
                  <a:srgbClr val="8b8b8b"/>
                </a:solidFill>
                <a:latin typeface="Calibri"/>
              </a:rPr>
              <a:t>75</a:t>
            </a:fld>
            <a:endParaRPr b="0" lang="en-US" sz="1200" spc="-1" strike="noStrike">
              <a:latin typeface="Times New Roman"/>
            </a:endParaRPr>
          </a:p>
        </p:txBody>
      </p:sp>
      <p:sp>
        <p:nvSpPr>
          <p:cNvPr id="1068" name="Line 5"/>
          <p:cNvSpPr/>
          <p:nvPr/>
        </p:nvSpPr>
        <p:spPr>
          <a:xfrm flipV="1">
            <a:off x="1409040" y="1974240"/>
            <a:ext cx="0" cy="3606120"/>
          </a:xfrm>
          <a:prstGeom prst="line">
            <a:avLst/>
          </a:prstGeom>
          <a:ln w="9360">
            <a:solidFill>
              <a:schemeClr val="tx1"/>
            </a:solidFill>
            <a:round/>
            <a:tailEnd len="med" type="triangle" w="med"/>
          </a:ln>
        </p:spPr>
        <p:style>
          <a:lnRef idx="0"/>
          <a:fillRef idx="0"/>
          <a:effectRef idx="0"/>
          <a:fontRef idx="minor"/>
        </p:style>
      </p:sp>
      <p:sp>
        <p:nvSpPr>
          <p:cNvPr id="1069" name="Line 6"/>
          <p:cNvSpPr/>
          <p:nvPr/>
        </p:nvSpPr>
        <p:spPr>
          <a:xfrm>
            <a:off x="1409040" y="5577480"/>
            <a:ext cx="4343400" cy="1440"/>
          </a:xfrm>
          <a:prstGeom prst="line">
            <a:avLst/>
          </a:prstGeom>
          <a:ln w="9360">
            <a:solidFill>
              <a:schemeClr val="tx1"/>
            </a:solidFill>
            <a:round/>
            <a:tailEnd len="med" type="triangle" w="med"/>
          </a:ln>
        </p:spPr>
        <p:style>
          <a:lnRef idx="0"/>
          <a:fillRef idx="0"/>
          <a:effectRef idx="0"/>
          <a:fontRef idx="minor"/>
        </p:style>
      </p:sp>
      <p:sp>
        <p:nvSpPr>
          <p:cNvPr id="1070" name="CustomShape 7"/>
          <p:cNvSpPr/>
          <p:nvPr/>
        </p:nvSpPr>
        <p:spPr>
          <a:xfrm>
            <a:off x="5828760" y="5501520"/>
            <a:ext cx="1294920" cy="9126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Rakes per minute  </a:t>
            </a:r>
            <a:endParaRPr b="0" lang="en-US" sz="1800" spc="-1" strike="noStrike">
              <a:latin typeface="Arial"/>
            </a:endParaRPr>
          </a:p>
        </p:txBody>
      </p:sp>
      <p:sp>
        <p:nvSpPr>
          <p:cNvPr id="1071" name="CustomShape 8"/>
          <p:cNvSpPr/>
          <p:nvPr/>
        </p:nvSpPr>
        <p:spPr>
          <a:xfrm>
            <a:off x="609480" y="1447920"/>
            <a:ext cx="13712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Cost in $ </a:t>
            </a:r>
            <a:endParaRPr b="0" lang="en-US" sz="1800" spc="-1" strike="noStrike">
              <a:latin typeface="Arial"/>
            </a:endParaRPr>
          </a:p>
        </p:txBody>
      </p:sp>
      <p:sp>
        <p:nvSpPr>
          <p:cNvPr id="1072" name="Line 9"/>
          <p:cNvSpPr/>
          <p:nvPr/>
        </p:nvSpPr>
        <p:spPr>
          <a:xfrm>
            <a:off x="1409040" y="3443760"/>
            <a:ext cx="3352680" cy="0"/>
          </a:xfrm>
          <a:prstGeom prst="line">
            <a:avLst/>
          </a:prstGeom>
          <a:ln w="9360">
            <a:solidFill>
              <a:schemeClr val="tx1"/>
            </a:solidFill>
            <a:prstDash val="dash"/>
            <a:round/>
          </a:ln>
        </p:spPr>
        <p:style>
          <a:lnRef idx="0"/>
          <a:fillRef idx="0"/>
          <a:effectRef idx="0"/>
          <a:fontRef idx="minor"/>
        </p:style>
      </p:sp>
      <p:sp>
        <p:nvSpPr>
          <p:cNvPr id="1073" name="Line 10"/>
          <p:cNvSpPr/>
          <p:nvPr/>
        </p:nvSpPr>
        <p:spPr>
          <a:xfrm>
            <a:off x="4761720" y="3520080"/>
            <a:ext cx="0" cy="2057400"/>
          </a:xfrm>
          <a:prstGeom prst="line">
            <a:avLst/>
          </a:prstGeom>
          <a:ln w="9360">
            <a:solidFill>
              <a:schemeClr val="tx1"/>
            </a:solidFill>
            <a:prstDash val="dash"/>
            <a:round/>
          </a:ln>
        </p:spPr>
        <p:style>
          <a:lnRef idx="0"/>
          <a:fillRef idx="0"/>
          <a:effectRef idx="0"/>
          <a:fontRef idx="minor"/>
        </p:style>
      </p:sp>
      <p:sp>
        <p:nvSpPr>
          <p:cNvPr id="1074" name="CustomShape 11"/>
          <p:cNvSpPr/>
          <p:nvPr/>
        </p:nvSpPr>
        <p:spPr>
          <a:xfrm>
            <a:off x="1409040" y="3367800"/>
            <a:ext cx="4114440" cy="2209320"/>
          </a:xfrm>
          <a:custGeom>
            <a:avLst/>
            <a:gdLst/>
            <a:ahLst/>
            <a:rect l="l" t="t"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440">
            <a:solidFill>
              <a:srgbClr val="ff00ff"/>
            </a:solidFill>
            <a:round/>
          </a:ln>
        </p:spPr>
        <p:style>
          <a:lnRef idx="0"/>
          <a:fillRef idx="0"/>
          <a:effectRef idx="0"/>
          <a:fontRef idx="minor"/>
        </p:style>
      </p:sp>
      <p:sp>
        <p:nvSpPr>
          <p:cNvPr id="1075" name="CustomShape 12"/>
          <p:cNvSpPr/>
          <p:nvPr/>
        </p:nvSpPr>
        <p:spPr>
          <a:xfrm>
            <a:off x="1409040" y="2377080"/>
            <a:ext cx="4114440" cy="2361960"/>
          </a:xfrm>
          <a:custGeom>
            <a:avLst/>
            <a:gdLst/>
            <a:ahLst/>
            <a:rect l="l" t="t"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440">
            <a:solidFill>
              <a:srgbClr val="339966"/>
            </a:solidFill>
            <a:round/>
          </a:ln>
        </p:spPr>
        <p:style>
          <a:lnRef idx="0"/>
          <a:fillRef idx="0"/>
          <a:effectRef idx="0"/>
          <a:fontRef idx="minor"/>
        </p:style>
      </p:sp>
      <p:sp>
        <p:nvSpPr>
          <p:cNvPr id="1076" name="Line 13"/>
          <p:cNvSpPr/>
          <p:nvPr/>
        </p:nvSpPr>
        <p:spPr>
          <a:xfrm>
            <a:off x="1409040" y="4739400"/>
            <a:ext cx="3962520" cy="0"/>
          </a:xfrm>
          <a:prstGeom prst="line">
            <a:avLst/>
          </a:prstGeom>
          <a:ln w="28440">
            <a:solidFill>
              <a:srgbClr val="ffcc00"/>
            </a:solidFill>
            <a:round/>
          </a:ln>
        </p:spPr>
        <p:style>
          <a:lnRef idx="0"/>
          <a:fillRef idx="0"/>
          <a:effectRef idx="0"/>
          <a:fontRef idx="minor"/>
        </p:style>
      </p:sp>
      <p:sp>
        <p:nvSpPr>
          <p:cNvPr id="1077" name="CustomShape 14"/>
          <p:cNvSpPr/>
          <p:nvPr/>
        </p:nvSpPr>
        <p:spPr>
          <a:xfrm>
            <a:off x="5523840" y="2210400"/>
            <a:ext cx="2895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Short-run total cost (STC)</a:t>
            </a:r>
            <a:endParaRPr b="0" lang="en-US" sz="1800" spc="-1" strike="noStrike">
              <a:latin typeface="Arial"/>
            </a:endParaRPr>
          </a:p>
        </p:txBody>
      </p:sp>
      <p:sp>
        <p:nvSpPr>
          <p:cNvPr id="1078" name="CustomShape 15"/>
          <p:cNvSpPr/>
          <p:nvPr/>
        </p:nvSpPr>
        <p:spPr>
          <a:xfrm>
            <a:off x="5447880" y="3048840"/>
            <a:ext cx="29714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Total variable cost (TVC)</a:t>
            </a:r>
            <a:endParaRPr b="0" lang="en-US" sz="1800" spc="-1" strike="noStrike">
              <a:latin typeface="Arial"/>
            </a:endParaRPr>
          </a:p>
        </p:txBody>
      </p:sp>
      <p:sp>
        <p:nvSpPr>
          <p:cNvPr id="1079" name="CustomShape 16"/>
          <p:cNvSpPr/>
          <p:nvPr/>
        </p:nvSpPr>
        <p:spPr>
          <a:xfrm>
            <a:off x="5600160" y="4496400"/>
            <a:ext cx="18284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Fixed cost (FC)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en-US" sz="4400" spc="-1" strike="noStrike">
                <a:solidFill>
                  <a:srgbClr val="000000"/>
                </a:solidFill>
                <a:latin typeface="Calibri"/>
              </a:rPr>
              <a:t>Short-Run Costs: Fixed Cost, </a:t>
            </a:r>
            <a:br/>
            <a:r>
              <a:rPr b="0" lang="en-US" sz="4400" spc="-1" strike="noStrike">
                <a:solidFill>
                  <a:srgbClr val="000000"/>
                </a:solidFill>
                <a:latin typeface="Calibri"/>
              </a:rPr>
              <a:t>Variable Cost, and Total Cost</a:t>
            </a:r>
            <a:endParaRPr b="0" lang="en-US" sz="4400" spc="-1" strike="noStrike">
              <a:solidFill>
                <a:srgbClr val="000000"/>
              </a:solidFill>
              <a:latin typeface="Calibri"/>
            </a:endParaRPr>
          </a:p>
        </p:txBody>
      </p:sp>
      <p:sp>
        <p:nvSpPr>
          <p:cNvPr id="1081" name="TextShape 2"/>
          <p:cNvSpPr txBox="1"/>
          <p:nvPr/>
        </p:nvSpPr>
        <p:spPr>
          <a:xfrm>
            <a:off x="457200" y="6356520"/>
            <a:ext cx="2133360" cy="364680"/>
          </a:xfrm>
          <a:prstGeom prst="rect">
            <a:avLst/>
          </a:prstGeom>
          <a:noFill/>
          <a:ln>
            <a:noFill/>
          </a:ln>
        </p:spPr>
        <p:txBody>
          <a:bodyPr anchor="ctr">
            <a:noAutofit/>
          </a:bodyPr>
          <a:p>
            <a:pPr>
              <a:lnSpc>
                <a:spcPct val="100000"/>
              </a:lnSpc>
            </a:pPr>
            <a:fld id="{19B4E46B-1F5C-46E8-AB0E-9CD7EB27C014}" type="datetime1">
              <a:rPr b="0" lang="en-US" sz="1200" spc="-1" strike="noStrike">
                <a:solidFill>
                  <a:srgbClr val="8b8b8b"/>
                </a:solidFill>
                <a:latin typeface="Calibri"/>
              </a:rPr>
              <a:t>08/24/2020</a:t>
            </a:fld>
            <a:endParaRPr b="0" lang="en-US" sz="1200" spc="-1" strike="noStrike">
              <a:latin typeface="Times New Roman"/>
            </a:endParaRPr>
          </a:p>
        </p:txBody>
      </p:sp>
      <p:sp>
        <p:nvSpPr>
          <p:cNvPr id="1082"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083"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865D7186-2B91-4CCD-8CD9-FE3ED0BA47E8}" type="slidenum">
              <a:rPr b="0" lang="en-US" sz="1200" spc="-1" strike="noStrike">
                <a:solidFill>
                  <a:srgbClr val="8b8b8b"/>
                </a:solidFill>
                <a:latin typeface="Calibri"/>
              </a:rPr>
              <a:t>83</a:t>
            </a:fld>
            <a:endParaRPr b="0" lang="en-US" sz="1200" spc="-1" strike="noStrike">
              <a:latin typeface="Times New Roman"/>
            </a:endParaRPr>
          </a:p>
        </p:txBody>
      </p:sp>
      <p:sp>
        <p:nvSpPr>
          <p:cNvPr id="1084" name="CustomShape 5"/>
          <p:cNvSpPr/>
          <p:nvPr/>
        </p:nvSpPr>
        <p:spPr>
          <a:xfrm>
            <a:off x="380880" y="5334120"/>
            <a:ext cx="7848360" cy="1218960"/>
          </a:xfrm>
          <a:prstGeom prst="rect">
            <a:avLst/>
          </a:prstGeom>
          <a:noFill/>
          <a:ln>
            <a:noFill/>
          </a:ln>
        </p:spPr>
        <p:style>
          <a:lnRef idx="0"/>
          <a:fillRef idx="0"/>
          <a:effectRef idx="0"/>
          <a:fontRef idx="minor"/>
        </p:style>
        <p:txBody>
          <a:bodyPr>
            <a:normAutofit fontScale="70000"/>
          </a:bodyPr>
          <a:p>
            <a:pPr marL="351000" indent="-350640">
              <a:lnSpc>
                <a:spcPct val="100000"/>
              </a:lnSpc>
              <a:spcBef>
                <a:spcPts val="479"/>
              </a:spcBef>
              <a:buClr>
                <a:srgbClr val="000000"/>
              </a:buClr>
              <a:buFont typeface="Arial"/>
              <a:buChar char="•"/>
            </a:pPr>
            <a:r>
              <a:rPr b="0" lang="en-US" sz="2400" spc="-1" strike="noStrike">
                <a:solidFill>
                  <a:srgbClr val="000000"/>
                </a:solidFill>
                <a:latin typeface="Calibri"/>
              </a:rPr>
              <a:t>The short run total cost curve shows the relationship between the quantity of output and production costs given a fixed production facility.</a:t>
            </a:r>
            <a:endParaRPr b="0" lang="en-US" sz="2400" spc="-1" strike="noStrike">
              <a:latin typeface="Arial"/>
            </a:endParaRPr>
          </a:p>
        </p:txBody>
      </p:sp>
      <p:grpSp>
        <p:nvGrpSpPr>
          <p:cNvPr id="1085" name="Group 6"/>
          <p:cNvGrpSpPr/>
          <p:nvPr/>
        </p:nvGrpSpPr>
        <p:grpSpPr>
          <a:xfrm>
            <a:off x="5807160" y="2666880"/>
            <a:ext cx="1126800" cy="2430000"/>
            <a:chOff x="5807160" y="2666880"/>
            <a:chExt cx="1126800" cy="2430000"/>
          </a:xfrm>
        </p:grpSpPr>
        <p:sp>
          <p:nvSpPr>
            <p:cNvPr id="1086" name="CustomShape 7"/>
            <p:cNvSpPr/>
            <p:nvPr/>
          </p:nvSpPr>
          <p:spPr>
            <a:xfrm>
              <a:off x="5807160" y="4794120"/>
              <a:ext cx="76176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400</a:t>
              </a:r>
              <a:endParaRPr b="0" lang="en-US" sz="1600" spc="-1" strike="noStrike">
                <a:latin typeface="Arial"/>
              </a:endParaRPr>
            </a:p>
          </p:txBody>
        </p:sp>
        <p:sp>
          <p:nvSpPr>
            <p:cNvPr id="1087" name="CustomShape 8"/>
            <p:cNvSpPr/>
            <p:nvPr/>
          </p:nvSpPr>
          <p:spPr>
            <a:xfrm>
              <a:off x="5807160" y="4491000"/>
              <a:ext cx="76176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350</a:t>
              </a:r>
              <a:endParaRPr b="0" lang="en-US" sz="1600" spc="-1" strike="noStrike">
                <a:latin typeface="Arial"/>
              </a:endParaRPr>
            </a:p>
          </p:txBody>
        </p:sp>
        <p:sp>
          <p:nvSpPr>
            <p:cNvPr id="1088" name="CustomShape 9"/>
            <p:cNvSpPr/>
            <p:nvPr/>
          </p:nvSpPr>
          <p:spPr>
            <a:xfrm>
              <a:off x="5807160" y="4187880"/>
              <a:ext cx="76176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300</a:t>
              </a:r>
              <a:endParaRPr b="0" lang="en-US" sz="1600" spc="-1" strike="noStrike">
                <a:latin typeface="Arial"/>
              </a:endParaRPr>
            </a:p>
          </p:txBody>
        </p:sp>
        <p:sp>
          <p:nvSpPr>
            <p:cNvPr id="1089" name="CustomShape 10"/>
            <p:cNvSpPr/>
            <p:nvPr/>
          </p:nvSpPr>
          <p:spPr>
            <a:xfrm>
              <a:off x="5807160" y="3884760"/>
              <a:ext cx="76176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250</a:t>
              </a:r>
              <a:endParaRPr b="0" lang="en-US" sz="1600" spc="-1" strike="noStrike">
                <a:latin typeface="Arial"/>
              </a:endParaRPr>
            </a:p>
          </p:txBody>
        </p:sp>
        <p:sp>
          <p:nvSpPr>
            <p:cNvPr id="1090" name="CustomShape 11"/>
            <p:cNvSpPr/>
            <p:nvPr/>
          </p:nvSpPr>
          <p:spPr>
            <a:xfrm>
              <a:off x="5807160" y="3581280"/>
              <a:ext cx="76176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200</a:t>
              </a:r>
              <a:endParaRPr b="0" lang="en-US" sz="1600" spc="-1" strike="noStrike">
                <a:latin typeface="Arial"/>
              </a:endParaRPr>
            </a:p>
          </p:txBody>
        </p:sp>
        <p:sp>
          <p:nvSpPr>
            <p:cNvPr id="1091" name="CustomShape 12"/>
            <p:cNvSpPr/>
            <p:nvPr/>
          </p:nvSpPr>
          <p:spPr>
            <a:xfrm>
              <a:off x="5807160" y="3276720"/>
              <a:ext cx="76176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150</a:t>
              </a:r>
              <a:endParaRPr b="0" lang="en-US" sz="1600" spc="-1" strike="noStrike">
                <a:latin typeface="Arial"/>
              </a:endParaRPr>
            </a:p>
          </p:txBody>
        </p:sp>
        <p:sp>
          <p:nvSpPr>
            <p:cNvPr id="1092" name="CustomShape 13"/>
            <p:cNvSpPr/>
            <p:nvPr/>
          </p:nvSpPr>
          <p:spPr>
            <a:xfrm>
              <a:off x="5807160" y="2970360"/>
              <a:ext cx="761760" cy="30600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093" name="CustomShape 14"/>
            <p:cNvSpPr/>
            <p:nvPr/>
          </p:nvSpPr>
          <p:spPr>
            <a:xfrm>
              <a:off x="6568920" y="4794120"/>
              <a:ext cx="364680" cy="302760"/>
            </a:xfrm>
            <a:prstGeom prst="rect">
              <a:avLst/>
            </a:prstGeom>
            <a:solidFill>
              <a:srgbClr val="ffff99">
                <a:alpha val="50000"/>
              </a:srgbClr>
            </a:solidFill>
            <a:ln w="12600">
              <a:noFill/>
            </a:ln>
          </p:spPr>
          <p:style>
            <a:lnRef idx="0"/>
            <a:fillRef idx="0"/>
            <a:effectRef idx="0"/>
            <a:fontRef idx="minor"/>
          </p:style>
        </p:sp>
        <p:sp>
          <p:nvSpPr>
            <p:cNvPr id="1094" name="CustomShape 15"/>
            <p:cNvSpPr/>
            <p:nvPr/>
          </p:nvSpPr>
          <p:spPr>
            <a:xfrm>
              <a:off x="6568920" y="4491000"/>
              <a:ext cx="364680" cy="302760"/>
            </a:xfrm>
            <a:prstGeom prst="rect">
              <a:avLst/>
            </a:prstGeom>
            <a:solidFill>
              <a:srgbClr val="ffcc00">
                <a:alpha val="50000"/>
              </a:srgbClr>
            </a:solidFill>
            <a:ln w="12600">
              <a:noFill/>
            </a:ln>
          </p:spPr>
          <p:style>
            <a:lnRef idx="0"/>
            <a:fillRef idx="0"/>
            <a:effectRef idx="0"/>
            <a:fontRef idx="minor"/>
          </p:style>
        </p:sp>
        <p:sp>
          <p:nvSpPr>
            <p:cNvPr id="1095" name="CustomShape 16"/>
            <p:cNvSpPr/>
            <p:nvPr/>
          </p:nvSpPr>
          <p:spPr>
            <a:xfrm>
              <a:off x="6568920" y="4187880"/>
              <a:ext cx="364680" cy="302760"/>
            </a:xfrm>
            <a:prstGeom prst="rect">
              <a:avLst/>
            </a:prstGeom>
            <a:solidFill>
              <a:srgbClr val="ffff99">
                <a:alpha val="50000"/>
              </a:srgbClr>
            </a:solidFill>
            <a:ln w="12600">
              <a:noFill/>
            </a:ln>
          </p:spPr>
          <p:style>
            <a:lnRef idx="0"/>
            <a:fillRef idx="0"/>
            <a:effectRef idx="0"/>
            <a:fontRef idx="minor"/>
          </p:style>
        </p:sp>
        <p:sp>
          <p:nvSpPr>
            <p:cNvPr id="1096" name="CustomShape 17"/>
            <p:cNvSpPr/>
            <p:nvPr/>
          </p:nvSpPr>
          <p:spPr>
            <a:xfrm>
              <a:off x="6568920" y="3884760"/>
              <a:ext cx="364680" cy="302760"/>
            </a:xfrm>
            <a:prstGeom prst="rect">
              <a:avLst/>
            </a:prstGeom>
            <a:solidFill>
              <a:srgbClr val="ffcc00">
                <a:alpha val="50000"/>
              </a:srgbClr>
            </a:solidFill>
            <a:ln w="12600">
              <a:noFill/>
            </a:ln>
          </p:spPr>
          <p:style>
            <a:lnRef idx="0"/>
            <a:fillRef idx="0"/>
            <a:effectRef idx="0"/>
            <a:fontRef idx="minor"/>
          </p:style>
        </p:sp>
        <p:sp>
          <p:nvSpPr>
            <p:cNvPr id="1097" name="CustomShape 18"/>
            <p:cNvSpPr/>
            <p:nvPr/>
          </p:nvSpPr>
          <p:spPr>
            <a:xfrm>
              <a:off x="6568920" y="3581280"/>
              <a:ext cx="364680" cy="302760"/>
            </a:xfrm>
            <a:prstGeom prst="rect">
              <a:avLst/>
            </a:prstGeom>
            <a:solidFill>
              <a:srgbClr val="ffff99">
                <a:alpha val="50000"/>
              </a:srgbClr>
            </a:solidFill>
            <a:ln w="12600">
              <a:noFill/>
            </a:ln>
          </p:spPr>
          <p:style>
            <a:lnRef idx="0"/>
            <a:fillRef idx="0"/>
            <a:effectRef idx="0"/>
            <a:fontRef idx="minor"/>
          </p:style>
        </p:sp>
        <p:sp>
          <p:nvSpPr>
            <p:cNvPr id="1098" name="CustomShape 19"/>
            <p:cNvSpPr/>
            <p:nvPr/>
          </p:nvSpPr>
          <p:spPr>
            <a:xfrm>
              <a:off x="6568920" y="3276720"/>
              <a:ext cx="364680" cy="304560"/>
            </a:xfrm>
            <a:prstGeom prst="rect">
              <a:avLst/>
            </a:prstGeom>
            <a:solidFill>
              <a:srgbClr val="ffcc00">
                <a:alpha val="50000"/>
              </a:srgbClr>
            </a:solidFill>
            <a:ln w="12600">
              <a:noFill/>
            </a:ln>
          </p:spPr>
          <p:style>
            <a:lnRef idx="0"/>
            <a:fillRef idx="0"/>
            <a:effectRef idx="0"/>
            <a:fontRef idx="minor"/>
          </p:style>
        </p:sp>
        <p:sp>
          <p:nvSpPr>
            <p:cNvPr id="1099" name="CustomShape 20"/>
            <p:cNvSpPr/>
            <p:nvPr/>
          </p:nvSpPr>
          <p:spPr>
            <a:xfrm>
              <a:off x="6568920" y="2970360"/>
              <a:ext cx="364680" cy="306000"/>
            </a:xfrm>
            <a:prstGeom prst="rect">
              <a:avLst/>
            </a:prstGeom>
            <a:solidFill>
              <a:srgbClr val="ffff99">
                <a:alpha val="50000"/>
              </a:srgbClr>
            </a:solidFill>
            <a:ln w="12600">
              <a:noFill/>
            </a:ln>
          </p:spPr>
          <p:style>
            <a:lnRef idx="0"/>
            <a:fillRef idx="0"/>
            <a:effectRef idx="0"/>
            <a:fontRef idx="minor"/>
          </p:style>
        </p:sp>
        <p:sp>
          <p:nvSpPr>
            <p:cNvPr id="1100" name="CustomShape 21"/>
            <p:cNvSpPr/>
            <p:nvPr/>
          </p:nvSpPr>
          <p:spPr>
            <a:xfrm>
              <a:off x="5807160" y="2666880"/>
              <a:ext cx="1126800" cy="3027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(TC)</a:t>
              </a:r>
              <a:endParaRPr b="0" lang="en-US" sz="1600" spc="-1" strike="noStrike">
                <a:latin typeface="Arial"/>
              </a:endParaRPr>
            </a:p>
          </p:txBody>
        </p:sp>
      </p:grpSp>
      <p:grpSp>
        <p:nvGrpSpPr>
          <p:cNvPr id="1101" name="Group 22"/>
          <p:cNvGrpSpPr/>
          <p:nvPr/>
        </p:nvGrpSpPr>
        <p:grpSpPr>
          <a:xfrm>
            <a:off x="4892760" y="2666880"/>
            <a:ext cx="914040" cy="2430000"/>
            <a:chOff x="4892760" y="2666880"/>
            <a:chExt cx="914040" cy="2430000"/>
          </a:xfrm>
        </p:grpSpPr>
        <p:sp>
          <p:nvSpPr>
            <p:cNvPr id="1102" name="CustomShape 23"/>
            <p:cNvSpPr/>
            <p:nvPr/>
          </p:nvSpPr>
          <p:spPr>
            <a:xfrm>
              <a:off x="5502240" y="4794120"/>
              <a:ext cx="304560" cy="302760"/>
            </a:xfrm>
            <a:prstGeom prst="rect">
              <a:avLst/>
            </a:prstGeom>
            <a:solidFill>
              <a:srgbClr val="ffff99">
                <a:alpha val="50000"/>
              </a:srgbClr>
            </a:solidFill>
            <a:ln w="12600">
              <a:noFill/>
            </a:ln>
          </p:spPr>
          <p:style>
            <a:lnRef idx="0"/>
            <a:fillRef idx="0"/>
            <a:effectRef idx="0"/>
            <a:fontRef idx="minor"/>
          </p:style>
        </p:sp>
        <p:sp>
          <p:nvSpPr>
            <p:cNvPr id="1103" name="CustomShape 24"/>
            <p:cNvSpPr/>
            <p:nvPr/>
          </p:nvSpPr>
          <p:spPr>
            <a:xfrm>
              <a:off x="5502240" y="4491000"/>
              <a:ext cx="304560" cy="302760"/>
            </a:xfrm>
            <a:prstGeom prst="rect">
              <a:avLst/>
            </a:prstGeom>
            <a:solidFill>
              <a:srgbClr val="ffcc00">
                <a:alpha val="50000"/>
              </a:srgbClr>
            </a:solidFill>
            <a:ln w="12600">
              <a:noFill/>
            </a:ln>
          </p:spPr>
          <p:style>
            <a:lnRef idx="0"/>
            <a:fillRef idx="0"/>
            <a:effectRef idx="0"/>
            <a:fontRef idx="minor"/>
          </p:style>
        </p:sp>
        <p:sp>
          <p:nvSpPr>
            <p:cNvPr id="1104" name="CustomShape 25"/>
            <p:cNvSpPr/>
            <p:nvPr/>
          </p:nvSpPr>
          <p:spPr>
            <a:xfrm>
              <a:off x="5502240" y="4187880"/>
              <a:ext cx="304560" cy="302760"/>
            </a:xfrm>
            <a:prstGeom prst="rect">
              <a:avLst/>
            </a:prstGeom>
            <a:solidFill>
              <a:srgbClr val="ffff99">
                <a:alpha val="50000"/>
              </a:srgbClr>
            </a:solidFill>
            <a:ln w="12600">
              <a:noFill/>
            </a:ln>
          </p:spPr>
          <p:style>
            <a:lnRef idx="0"/>
            <a:fillRef idx="0"/>
            <a:effectRef idx="0"/>
            <a:fontRef idx="minor"/>
          </p:style>
        </p:sp>
        <p:sp>
          <p:nvSpPr>
            <p:cNvPr id="1105" name="CustomShape 26"/>
            <p:cNvSpPr/>
            <p:nvPr/>
          </p:nvSpPr>
          <p:spPr>
            <a:xfrm>
              <a:off x="5502240" y="3884760"/>
              <a:ext cx="304560" cy="302760"/>
            </a:xfrm>
            <a:prstGeom prst="rect">
              <a:avLst/>
            </a:prstGeom>
            <a:solidFill>
              <a:srgbClr val="ffcc00">
                <a:alpha val="50000"/>
              </a:srgbClr>
            </a:solidFill>
            <a:ln w="12600">
              <a:noFill/>
            </a:ln>
          </p:spPr>
          <p:style>
            <a:lnRef idx="0"/>
            <a:fillRef idx="0"/>
            <a:effectRef idx="0"/>
            <a:fontRef idx="minor"/>
          </p:style>
        </p:sp>
        <p:sp>
          <p:nvSpPr>
            <p:cNvPr id="1106" name="CustomShape 27"/>
            <p:cNvSpPr/>
            <p:nvPr/>
          </p:nvSpPr>
          <p:spPr>
            <a:xfrm>
              <a:off x="5502240" y="3581280"/>
              <a:ext cx="304560" cy="302760"/>
            </a:xfrm>
            <a:prstGeom prst="rect">
              <a:avLst/>
            </a:prstGeom>
            <a:solidFill>
              <a:srgbClr val="ffff99">
                <a:alpha val="50000"/>
              </a:srgbClr>
            </a:solidFill>
            <a:ln w="12600">
              <a:noFill/>
            </a:ln>
          </p:spPr>
          <p:style>
            <a:lnRef idx="0"/>
            <a:fillRef idx="0"/>
            <a:effectRef idx="0"/>
            <a:fontRef idx="minor"/>
          </p:style>
        </p:sp>
        <p:sp>
          <p:nvSpPr>
            <p:cNvPr id="1107" name="CustomShape 28"/>
            <p:cNvSpPr/>
            <p:nvPr/>
          </p:nvSpPr>
          <p:spPr>
            <a:xfrm>
              <a:off x="5502240" y="3276720"/>
              <a:ext cx="304560" cy="304560"/>
            </a:xfrm>
            <a:prstGeom prst="rect">
              <a:avLst/>
            </a:prstGeom>
            <a:solidFill>
              <a:srgbClr val="ffcc00">
                <a:alpha val="50000"/>
              </a:srgbClr>
            </a:solidFill>
            <a:ln w="12600">
              <a:noFill/>
            </a:ln>
          </p:spPr>
          <p:style>
            <a:lnRef idx="0"/>
            <a:fillRef idx="0"/>
            <a:effectRef idx="0"/>
            <a:fontRef idx="minor"/>
          </p:style>
        </p:sp>
        <p:sp>
          <p:nvSpPr>
            <p:cNvPr id="1108" name="CustomShape 29"/>
            <p:cNvSpPr/>
            <p:nvPr/>
          </p:nvSpPr>
          <p:spPr>
            <a:xfrm>
              <a:off x="5502240" y="2970360"/>
              <a:ext cx="304560" cy="306000"/>
            </a:xfrm>
            <a:prstGeom prst="rect">
              <a:avLst/>
            </a:prstGeom>
            <a:solidFill>
              <a:srgbClr val="ffff99">
                <a:alpha val="50000"/>
              </a:srgbClr>
            </a:solidFill>
            <a:ln w="12600">
              <a:noFill/>
            </a:ln>
          </p:spPr>
          <p:style>
            <a:lnRef idx="0"/>
            <a:fillRef idx="0"/>
            <a:effectRef idx="0"/>
            <a:fontRef idx="minor"/>
          </p:style>
        </p:sp>
        <p:sp>
          <p:nvSpPr>
            <p:cNvPr id="1109" name="CustomShape 30"/>
            <p:cNvSpPr/>
            <p:nvPr/>
          </p:nvSpPr>
          <p:spPr>
            <a:xfrm>
              <a:off x="4892760" y="479412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300</a:t>
              </a:r>
              <a:endParaRPr b="0" lang="en-US" sz="1600" spc="-1" strike="noStrike">
                <a:latin typeface="Arial"/>
              </a:endParaRPr>
            </a:p>
          </p:txBody>
        </p:sp>
        <p:sp>
          <p:nvSpPr>
            <p:cNvPr id="1110" name="CustomShape 31"/>
            <p:cNvSpPr/>
            <p:nvPr/>
          </p:nvSpPr>
          <p:spPr>
            <a:xfrm>
              <a:off x="4892760" y="449100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250</a:t>
              </a:r>
              <a:endParaRPr b="0" lang="en-US" sz="1600" spc="-1" strike="noStrike">
                <a:latin typeface="Arial"/>
              </a:endParaRPr>
            </a:p>
          </p:txBody>
        </p:sp>
        <p:sp>
          <p:nvSpPr>
            <p:cNvPr id="1111" name="CustomShape 32"/>
            <p:cNvSpPr/>
            <p:nvPr/>
          </p:nvSpPr>
          <p:spPr>
            <a:xfrm>
              <a:off x="4892760" y="418788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200</a:t>
              </a:r>
              <a:endParaRPr b="0" lang="en-US" sz="1600" spc="-1" strike="noStrike">
                <a:latin typeface="Arial"/>
              </a:endParaRPr>
            </a:p>
          </p:txBody>
        </p:sp>
        <p:sp>
          <p:nvSpPr>
            <p:cNvPr id="1112" name="CustomShape 33"/>
            <p:cNvSpPr/>
            <p:nvPr/>
          </p:nvSpPr>
          <p:spPr>
            <a:xfrm>
              <a:off x="4892760" y="388476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150</a:t>
              </a:r>
              <a:endParaRPr b="0" lang="en-US" sz="1600" spc="-1" strike="noStrike">
                <a:latin typeface="Arial"/>
              </a:endParaRPr>
            </a:p>
          </p:txBody>
        </p:sp>
        <p:sp>
          <p:nvSpPr>
            <p:cNvPr id="1113" name="CustomShape 34"/>
            <p:cNvSpPr/>
            <p:nvPr/>
          </p:nvSpPr>
          <p:spPr>
            <a:xfrm>
              <a:off x="4892760" y="358128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14" name="CustomShape 35"/>
            <p:cNvSpPr/>
            <p:nvPr/>
          </p:nvSpPr>
          <p:spPr>
            <a:xfrm>
              <a:off x="4892760" y="3276720"/>
              <a:ext cx="60912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$50</a:t>
              </a:r>
              <a:endParaRPr b="0" lang="en-US" sz="1600" spc="-1" strike="noStrike">
                <a:latin typeface="Arial"/>
              </a:endParaRPr>
            </a:p>
          </p:txBody>
        </p:sp>
        <p:sp>
          <p:nvSpPr>
            <p:cNvPr id="1115" name="CustomShape 36"/>
            <p:cNvSpPr/>
            <p:nvPr/>
          </p:nvSpPr>
          <p:spPr>
            <a:xfrm>
              <a:off x="4892760" y="2970360"/>
              <a:ext cx="609120" cy="30600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ctr">
                <a:lnSpc>
                  <a:spcPct val="100000"/>
                </a:lnSpc>
              </a:pPr>
              <a:r>
                <a:rPr b="1" lang="en-US" sz="1600" spc="-1" strike="noStrike">
                  <a:solidFill>
                    <a:srgbClr val="000000"/>
                  </a:solidFill>
                  <a:latin typeface="Calibri"/>
                </a:rPr>
                <a:t>--</a:t>
              </a:r>
              <a:endParaRPr b="0" lang="en-US" sz="1600" spc="-1" strike="noStrike">
                <a:latin typeface="Arial"/>
              </a:endParaRPr>
            </a:p>
          </p:txBody>
        </p:sp>
        <p:sp>
          <p:nvSpPr>
            <p:cNvPr id="1116" name="CustomShape 37"/>
            <p:cNvSpPr/>
            <p:nvPr/>
          </p:nvSpPr>
          <p:spPr>
            <a:xfrm>
              <a:off x="4892760" y="2666880"/>
              <a:ext cx="914040" cy="3027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(VC)</a:t>
              </a:r>
              <a:endParaRPr b="0" lang="en-US" sz="1600" spc="-1" strike="noStrike">
                <a:latin typeface="Arial"/>
              </a:endParaRPr>
            </a:p>
          </p:txBody>
        </p:sp>
      </p:grpSp>
      <p:grpSp>
        <p:nvGrpSpPr>
          <p:cNvPr id="1117" name="Group 38"/>
          <p:cNvGrpSpPr/>
          <p:nvPr/>
        </p:nvGrpSpPr>
        <p:grpSpPr>
          <a:xfrm>
            <a:off x="3978360" y="2666880"/>
            <a:ext cx="914040" cy="2430000"/>
            <a:chOff x="3978360" y="2666880"/>
            <a:chExt cx="914040" cy="2430000"/>
          </a:xfrm>
        </p:grpSpPr>
        <p:sp>
          <p:nvSpPr>
            <p:cNvPr id="1118" name="CustomShape 39"/>
            <p:cNvSpPr/>
            <p:nvPr/>
          </p:nvSpPr>
          <p:spPr>
            <a:xfrm>
              <a:off x="4587840" y="4794120"/>
              <a:ext cx="304560" cy="302760"/>
            </a:xfrm>
            <a:prstGeom prst="rect">
              <a:avLst/>
            </a:prstGeom>
            <a:solidFill>
              <a:srgbClr val="ffff99">
                <a:alpha val="50000"/>
              </a:srgbClr>
            </a:solidFill>
            <a:ln w="12600">
              <a:noFill/>
            </a:ln>
          </p:spPr>
          <p:style>
            <a:lnRef idx="0"/>
            <a:fillRef idx="0"/>
            <a:effectRef idx="0"/>
            <a:fontRef idx="minor"/>
          </p:style>
        </p:sp>
        <p:sp>
          <p:nvSpPr>
            <p:cNvPr id="1119" name="CustomShape 40"/>
            <p:cNvSpPr/>
            <p:nvPr/>
          </p:nvSpPr>
          <p:spPr>
            <a:xfrm>
              <a:off x="4587840" y="4491000"/>
              <a:ext cx="304560" cy="302760"/>
            </a:xfrm>
            <a:prstGeom prst="rect">
              <a:avLst/>
            </a:prstGeom>
            <a:solidFill>
              <a:srgbClr val="ffcc00">
                <a:alpha val="50000"/>
              </a:srgbClr>
            </a:solidFill>
            <a:ln w="12600">
              <a:noFill/>
            </a:ln>
          </p:spPr>
          <p:style>
            <a:lnRef idx="0"/>
            <a:fillRef idx="0"/>
            <a:effectRef idx="0"/>
            <a:fontRef idx="minor"/>
          </p:style>
        </p:sp>
        <p:sp>
          <p:nvSpPr>
            <p:cNvPr id="1120" name="CustomShape 41"/>
            <p:cNvSpPr/>
            <p:nvPr/>
          </p:nvSpPr>
          <p:spPr>
            <a:xfrm>
              <a:off x="4587840" y="4187880"/>
              <a:ext cx="304560" cy="302760"/>
            </a:xfrm>
            <a:prstGeom prst="rect">
              <a:avLst/>
            </a:prstGeom>
            <a:solidFill>
              <a:srgbClr val="ffff99">
                <a:alpha val="50000"/>
              </a:srgbClr>
            </a:solidFill>
            <a:ln w="12600">
              <a:noFill/>
            </a:ln>
          </p:spPr>
          <p:style>
            <a:lnRef idx="0"/>
            <a:fillRef idx="0"/>
            <a:effectRef idx="0"/>
            <a:fontRef idx="minor"/>
          </p:style>
        </p:sp>
        <p:sp>
          <p:nvSpPr>
            <p:cNvPr id="1121" name="CustomShape 42"/>
            <p:cNvSpPr/>
            <p:nvPr/>
          </p:nvSpPr>
          <p:spPr>
            <a:xfrm>
              <a:off x="4587840" y="3884760"/>
              <a:ext cx="304560" cy="302760"/>
            </a:xfrm>
            <a:prstGeom prst="rect">
              <a:avLst/>
            </a:prstGeom>
            <a:solidFill>
              <a:srgbClr val="ffcc00">
                <a:alpha val="50000"/>
              </a:srgbClr>
            </a:solidFill>
            <a:ln w="12600">
              <a:noFill/>
            </a:ln>
          </p:spPr>
          <p:style>
            <a:lnRef idx="0"/>
            <a:fillRef idx="0"/>
            <a:effectRef idx="0"/>
            <a:fontRef idx="minor"/>
          </p:style>
        </p:sp>
        <p:sp>
          <p:nvSpPr>
            <p:cNvPr id="1122" name="CustomShape 43"/>
            <p:cNvSpPr/>
            <p:nvPr/>
          </p:nvSpPr>
          <p:spPr>
            <a:xfrm>
              <a:off x="4587840" y="3581280"/>
              <a:ext cx="304560" cy="302760"/>
            </a:xfrm>
            <a:prstGeom prst="rect">
              <a:avLst/>
            </a:prstGeom>
            <a:solidFill>
              <a:srgbClr val="ffff99">
                <a:alpha val="50000"/>
              </a:srgbClr>
            </a:solidFill>
            <a:ln w="12600">
              <a:noFill/>
            </a:ln>
          </p:spPr>
          <p:style>
            <a:lnRef idx="0"/>
            <a:fillRef idx="0"/>
            <a:effectRef idx="0"/>
            <a:fontRef idx="minor"/>
          </p:style>
        </p:sp>
        <p:sp>
          <p:nvSpPr>
            <p:cNvPr id="1123" name="CustomShape 44"/>
            <p:cNvSpPr/>
            <p:nvPr/>
          </p:nvSpPr>
          <p:spPr>
            <a:xfrm>
              <a:off x="4587840" y="3276720"/>
              <a:ext cx="304560" cy="304560"/>
            </a:xfrm>
            <a:prstGeom prst="rect">
              <a:avLst/>
            </a:prstGeom>
            <a:solidFill>
              <a:srgbClr val="ffcc00">
                <a:alpha val="50000"/>
              </a:srgbClr>
            </a:solidFill>
            <a:ln w="12600">
              <a:noFill/>
            </a:ln>
          </p:spPr>
          <p:style>
            <a:lnRef idx="0"/>
            <a:fillRef idx="0"/>
            <a:effectRef idx="0"/>
            <a:fontRef idx="minor"/>
          </p:style>
        </p:sp>
        <p:sp>
          <p:nvSpPr>
            <p:cNvPr id="1124" name="CustomShape 45"/>
            <p:cNvSpPr/>
            <p:nvPr/>
          </p:nvSpPr>
          <p:spPr>
            <a:xfrm>
              <a:off x="4587840" y="2970360"/>
              <a:ext cx="304560" cy="306000"/>
            </a:xfrm>
            <a:prstGeom prst="rect">
              <a:avLst/>
            </a:prstGeom>
            <a:solidFill>
              <a:srgbClr val="ffff99">
                <a:alpha val="50000"/>
              </a:srgbClr>
            </a:solidFill>
            <a:ln w="12600">
              <a:noFill/>
            </a:ln>
          </p:spPr>
          <p:style>
            <a:lnRef idx="0"/>
            <a:fillRef idx="0"/>
            <a:effectRef idx="0"/>
            <a:fontRef idx="minor"/>
          </p:style>
        </p:sp>
        <p:sp>
          <p:nvSpPr>
            <p:cNvPr id="1125" name="CustomShape 46"/>
            <p:cNvSpPr/>
            <p:nvPr/>
          </p:nvSpPr>
          <p:spPr>
            <a:xfrm>
              <a:off x="3978360" y="479412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26" name="CustomShape 47"/>
            <p:cNvSpPr/>
            <p:nvPr/>
          </p:nvSpPr>
          <p:spPr>
            <a:xfrm>
              <a:off x="3978360" y="449100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27" name="CustomShape 48"/>
            <p:cNvSpPr/>
            <p:nvPr/>
          </p:nvSpPr>
          <p:spPr>
            <a:xfrm>
              <a:off x="3978360" y="418788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28" name="CustomShape 49"/>
            <p:cNvSpPr/>
            <p:nvPr/>
          </p:nvSpPr>
          <p:spPr>
            <a:xfrm>
              <a:off x="3978360" y="388476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29" name="CustomShape 50"/>
            <p:cNvSpPr/>
            <p:nvPr/>
          </p:nvSpPr>
          <p:spPr>
            <a:xfrm>
              <a:off x="3978360" y="358128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30" name="CustomShape 51"/>
            <p:cNvSpPr/>
            <p:nvPr/>
          </p:nvSpPr>
          <p:spPr>
            <a:xfrm>
              <a:off x="3978360" y="3276720"/>
              <a:ext cx="60912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31" name="CustomShape 52"/>
            <p:cNvSpPr/>
            <p:nvPr/>
          </p:nvSpPr>
          <p:spPr>
            <a:xfrm>
              <a:off x="3978360" y="2970360"/>
              <a:ext cx="609120" cy="30600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$100</a:t>
              </a:r>
              <a:endParaRPr b="0" lang="en-US" sz="1600" spc="-1" strike="noStrike">
                <a:latin typeface="Arial"/>
              </a:endParaRPr>
            </a:p>
          </p:txBody>
        </p:sp>
        <p:sp>
          <p:nvSpPr>
            <p:cNvPr id="1132" name="CustomShape 53"/>
            <p:cNvSpPr/>
            <p:nvPr/>
          </p:nvSpPr>
          <p:spPr>
            <a:xfrm>
              <a:off x="3978360" y="2666880"/>
              <a:ext cx="914040" cy="3027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(FC)</a:t>
              </a:r>
              <a:endParaRPr b="0" lang="en-US" sz="1600" spc="-1" strike="noStrike">
                <a:latin typeface="Arial"/>
              </a:endParaRPr>
            </a:p>
          </p:txBody>
        </p:sp>
      </p:grpSp>
      <p:grpSp>
        <p:nvGrpSpPr>
          <p:cNvPr id="1133" name="Group 54"/>
          <p:cNvGrpSpPr/>
          <p:nvPr/>
        </p:nvGrpSpPr>
        <p:grpSpPr>
          <a:xfrm>
            <a:off x="2301840" y="1981080"/>
            <a:ext cx="1676160" cy="3115800"/>
            <a:chOff x="2301840" y="1981080"/>
            <a:chExt cx="1676160" cy="3115800"/>
          </a:xfrm>
        </p:grpSpPr>
        <p:sp>
          <p:nvSpPr>
            <p:cNvPr id="1134" name="CustomShape 55"/>
            <p:cNvSpPr/>
            <p:nvPr/>
          </p:nvSpPr>
          <p:spPr>
            <a:xfrm>
              <a:off x="2911320" y="4794120"/>
              <a:ext cx="182160" cy="302760"/>
            </a:xfrm>
            <a:prstGeom prst="rect">
              <a:avLst/>
            </a:prstGeom>
            <a:solidFill>
              <a:srgbClr val="ffff99">
                <a:alpha val="50000"/>
              </a:srgbClr>
            </a:solidFill>
            <a:ln w="12600">
              <a:noFill/>
            </a:ln>
          </p:spPr>
          <p:style>
            <a:lnRef idx="0"/>
            <a:fillRef idx="0"/>
            <a:effectRef idx="0"/>
            <a:fontRef idx="minor"/>
          </p:style>
        </p:sp>
        <p:sp>
          <p:nvSpPr>
            <p:cNvPr id="1135" name="CustomShape 56"/>
            <p:cNvSpPr/>
            <p:nvPr/>
          </p:nvSpPr>
          <p:spPr>
            <a:xfrm>
              <a:off x="2911320" y="4491000"/>
              <a:ext cx="182160" cy="302760"/>
            </a:xfrm>
            <a:prstGeom prst="rect">
              <a:avLst/>
            </a:prstGeom>
            <a:solidFill>
              <a:srgbClr val="ffcc00">
                <a:alpha val="50000"/>
              </a:srgbClr>
            </a:solidFill>
            <a:ln w="12600">
              <a:noFill/>
            </a:ln>
          </p:spPr>
          <p:style>
            <a:lnRef idx="0"/>
            <a:fillRef idx="0"/>
            <a:effectRef idx="0"/>
            <a:fontRef idx="minor"/>
          </p:style>
        </p:sp>
        <p:sp>
          <p:nvSpPr>
            <p:cNvPr id="1136" name="CustomShape 57"/>
            <p:cNvSpPr/>
            <p:nvPr/>
          </p:nvSpPr>
          <p:spPr>
            <a:xfrm>
              <a:off x="2911320" y="4187880"/>
              <a:ext cx="182160" cy="302760"/>
            </a:xfrm>
            <a:prstGeom prst="rect">
              <a:avLst/>
            </a:prstGeom>
            <a:solidFill>
              <a:srgbClr val="ffff99">
                <a:alpha val="50000"/>
              </a:srgbClr>
            </a:solidFill>
            <a:ln w="12600">
              <a:noFill/>
            </a:ln>
          </p:spPr>
          <p:style>
            <a:lnRef idx="0"/>
            <a:fillRef idx="0"/>
            <a:effectRef idx="0"/>
            <a:fontRef idx="minor"/>
          </p:style>
        </p:sp>
        <p:sp>
          <p:nvSpPr>
            <p:cNvPr id="1137" name="CustomShape 58"/>
            <p:cNvSpPr/>
            <p:nvPr/>
          </p:nvSpPr>
          <p:spPr>
            <a:xfrm>
              <a:off x="2911320" y="3884760"/>
              <a:ext cx="182160" cy="302760"/>
            </a:xfrm>
            <a:prstGeom prst="rect">
              <a:avLst/>
            </a:prstGeom>
            <a:solidFill>
              <a:srgbClr val="ffcc00">
                <a:alpha val="50000"/>
              </a:srgbClr>
            </a:solidFill>
            <a:ln w="12600">
              <a:noFill/>
            </a:ln>
          </p:spPr>
          <p:style>
            <a:lnRef idx="0"/>
            <a:fillRef idx="0"/>
            <a:effectRef idx="0"/>
            <a:fontRef idx="minor"/>
          </p:style>
        </p:sp>
        <p:sp>
          <p:nvSpPr>
            <p:cNvPr id="1138" name="CustomShape 59"/>
            <p:cNvSpPr/>
            <p:nvPr/>
          </p:nvSpPr>
          <p:spPr>
            <a:xfrm>
              <a:off x="2911320" y="3581280"/>
              <a:ext cx="182160" cy="302760"/>
            </a:xfrm>
            <a:prstGeom prst="rect">
              <a:avLst/>
            </a:prstGeom>
            <a:solidFill>
              <a:srgbClr val="ffff99">
                <a:alpha val="50000"/>
              </a:srgbClr>
            </a:solidFill>
            <a:ln w="12600">
              <a:noFill/>
            </a:ln>
          </p:spPr>
          <p:style>
            <a:lnRef idx="0"/>
            <a:fillRef idx="0"/>
            <a:effectRef idx="0"/>
            <a:fontRef idx="minor"/>
          </p:style>
        </p:sp>
        <p:sp>
          <p:nvSpPr>
            <p:cNvPr id="1139" name="CustomShape 60"/>
            <p:cNvSpPr/>
            <p:nvPr/>
          </p:nvSpPr>
          <p:spPr>
            <a:xfrm>
              <a:off x="2911320" y="3276720"/>
              <a:ext cx="182160" cy="304560"/>
            </a:xfrm>
            <a:prstGeom prst="rect">
              <a:avLst/>
            </a:prstGeom>
            <a:solidFill>
              <a:srgbClr val="ffcc00">
                <a:alpha val="50000"/>
              </a:srgbClr>
            </a:solidFill>
            <a:ln w="12600">
              <a:noFill/>
            </a:ln>
          </p:spPr>
          <p:style>
            <a:lnRef idx="0"/>
            <a:fillRef idx="0"/>
            <a:effectRef idx="0"/>
            <a:fontRef idx="minor"/>
          </p:style>
        </p:sp>
        <p:sp>
          <p:nvSpPr>
            <p:cNvPr id="1140" name="CustomShape 61"/>
            <p:cNvSpPr/>
            <p:nvPr/>
          </p:nvSpPr>
          <p:spPr>
            <a:xfrm>
              <a:off x="2911320" y="2970360"/>
              <a:ext cx="182160" cy="306000"/>
            </a:xfrm>
            <a:prstGeom prst="rect">
              <a:avLst/>
            </a:prstGeom>
            <a:solidFill>
              <a:srgbClr val="ffff99">
                <a:alpha val="50000"/>
              </a:srgbClr>
            </a:solidFill>
            <a:ln w="12600">
              <a:noFill/>
            </a:ln>
          </p:spPr>
          <p:style>
            <a:lnRef idx="0"/>
            <a:fillRef idx="0"/>
            <a:effectRef idx="0"/>
            <a:fontRef idx="minor"/>
          </p:style>
        </p:sp>
        <p:sp>
          <p:nvSpPr>
            <p:cNvPr id="1141" name="CustomShape 62"/>
            <p:cNvSpPr/>
            <p:nvPr/>
          </p:nvSpPr>
          <p:spPr>
            <a:xfrm>
              <a:off x="2301840" y="479412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6</a:t>
              </a:r>
              <a:endParaRPr b="0" lang="en-US" sz="1600" spc="-1" strike="noStrike">
                <a:latin typeface="Arial"/>
              </a:endParaRPr>
            </a:p>
          </p:txBody>
        </p:sp>
        <p:sp>
          <p:nvSpPr>
            <p:cNvPr id="1142" name="CustomShape 63"/>
            <p:cNvSpPr/>
            <p:nvPr/>
          </p:nvSpPr>
          <p:spPr>
            <a:xfrm>
              <a:off x="2301840" y="449100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5</a:t>
              </a:r>
              <a:endParaRPr b="0" lang="en-US" sz="1600" spc="-1" strike="noStrike">
                <a:latin typeface="Arial"/>
              </a:endParaRPr>
            </a:p>
          </p:txBody>
        </p:sp>
        <p:sp>
          <p:nvSpPr>
            <p:cNvPr id="1143" name="CustomShape 64"/>
            <p:cNvSpPr/>
            <p:nvPr/>
          </p:nvSpPr>
          <p:spPr>
            <a:xfrm>
              <a:off x="2301840" y="418788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4</a:t>
              </a:r>
              <a:endParaRPr b="0" lang="en-US" sz="1600" spc="-1" strike="noStrike">
                <a:latin typeface="Arial"/>
              </a:endParaRPr>
            </a:p>
          </p:txBody>
        </p:sp>
        <p:sp>
          <p:nvSpPr>
            <p:cNvPr id="1144" name="CustomShape 65"/>
            <p:cNvSpPr/>
            <p:nvPr/>
          </p:nvSpPr>
          <p:spPr>
            <a:xfrm>
              <a:off x="2301840" y="388476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3</a:t>
              </a:r>
              <a:endParaRPr b="0" lang="en-US" sz="1600" spc="-1" strike="noStrike">
                <a:latin typeface="Arial"/>
              </a:endParaRPr>
            </a:p>
          </p:txBody>
        </p:sp>
        <p:sp>
          <p:nvSpPr>
            <p:cNvPr id="1145" name="CustomShape 66"/>
            <p:cNvSpPr/>
            <p:nvPr/>
          </p:nvSpPr>
          <p:spPr>
            <a:xfrm>
              <a:off x="2301840" y="358128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2</a:t>
              </a:r>
              <a:endParaRPr b="0" lang="en-US" sz="1600" spc="-1" strike="noStrike">
                <a:latin typeface="Arial"/>
              </a:endParaRPr>
            </a:p>
          </p:txBody>
        </p:sp>
        <p:sp>
          <p:nvSpPr>
            <p:cNvPr id="1146" name="CustomShape 67"/>
            <p:cNvSpPr/>
            <p:nvPr/>
          </p:nvSpPr>
          <p:spPr>
            <a:xfrm>
              <a:off x="2301840" y="3276720"/>
              <a:ext cx="60912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a:t>
              </a:r>
              <a:endParaRPr b="0" lang="en-US" sz="1600" spc="-1" strike="noStrike">
                <a:latin typeface="Arial"/>
              </a:endParaRPr>
            </a:p>
          </p:txBody>
        </p:sp>
        <p:sp>
          <p:nvSpPr>
            <p:cNvPr id="1147" name="CustomShape 68"/>
            <p:cNvSpPr/>
            <p:nvPr/>
          </p:nvSpPr>
          <p:spPr>
            <a:xfrm>
              <a:off x="2301840" y="2970360"/>
              <a:ext cx="609120" cy="30600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0</a:t>
              </a:r>
              <a:endParaRPr b="0" lang="en-US" sz="1600" spc="-1" strike="noStrike">
                <a:latin typeface="Arial"/>
              </a:endParaRPr>
            </a:p>
          </p:txBody>
        </p:sp>
        <p:sp>
          <p:nvSpPr>
            <p:cNvPr id="1148" name="CustomShape 69"/>
            <p:cNvSpPr/>
            <p:nvPr/>
          </p:nvSpPr>
          <p:spPr>
            <a:xfrm>
              <a:off x="3749760" y="4794120"/>
              <a:ext cx="228240" cy="302760"/>
            </a:xfrm>
            <a:prstGeom prst="rect">
              <a:avLst/>
            </a:prstGeom>
            <a:solidFill>
              <a:srgbClr val="ffff99">
                <a:alpha val="50000"/>
              </a:srgbClr>
            </a:solidFill>
            <a:ln w="12600">
              <a:noFill/>
            </a:ln>
          </p:spPr>
          <p:style>
            <a:lnRef idx="0"/>
            <a:fillRef idx="0"/>
            <a:effectRef idx="0"/>
            <a:fontRef idx="minor"/>
          </p:style>
        </p:sp>
        <p:sp>
          <p:nvSpPr>
            <p:cNvPr id="1149" name="CustomShape 70"/>
            <p:cNvSpPr/>
            <p:nvPr/>
          </p:nvSpPr>
          <p:spPr>
            <a:xfrm>
              <a:off x="3094200" y="4794120"/>
              <a:ext cx="65520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11.5</a:t>
              </a:r>
              <a:endParaRPr b="0" lang="en-US" sz="1600" spc="-1" strike="noStrike">
                <a:latin typeface="Arial"/>
              </a:endParaRPr>
            </a:p>
          </p:txBody>
        </p:sp>
        <p:sp>
          <p:nvSpPr>
            <p:cNvPr id="1150" name="CustomShape 71"/>
            <p:cNvSpPr/>
            <p:nvPr/>
          </p:nvSpPr>
          <p:spPr>
            <a:xfrm>
              <a:off x="3749760" y="4491000"/>
              <a:ext cx="228240" cy="302760"/>
            </a:xfrm>
            <a:prstGeom prst="rect">
              <a:avLst/>
            </a:prstGeom>
            <a:solidFill>
              <a:srgbClr val="ffcc00">
                <a:alpha val="50000"/>
              </a:srgbClr>
            </a:solidFill>
            <a:ln w="12600">
              <a:noFill/>
            </a:ln>
          </p:spPr>
          <p:style>
            <a:lnRef idx="0"/>
            <a:fillRef idx="0"/>
            <a:effectRef idx="0"/>
            <a:fontRef idx="minor"/>
          </p:style>
        </p:sp>
        <p:sp>
          <p:nvSpPr>
            <p:cNvPr id="1151" name="CustomShape 72"/>
            <p:cNvSpPr/>
            <p:nvPr/>
          </p:nvSpPr>
          <p:spPr>
            <a:xfrm>
              <a:off x="3094200" y="4491000"/>
              <a:ext cx="65520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11</a:t>
              </a:r>
              <a:endParaRPr b="0" lang="en-US" sz="1600" spc="-1" strike="noStrike">
                <a:latin typeface="Arial"/>
              </a:endParaRPr>
            </a:p>
          </p:txBody>
        </p:sp>
        <p:sp>
          <p:nvSpPr>
            <p:cNvPr id="1152" name="CustomShape 73"/>
            <p:cNvSpPr/>
            <p:nvPr/>
          </p:nvSpPr>
          <p:spPr>
            <a:xfrm>
              <a:off x="3749760" y="4187880"/>
              <a:ext cx="228240" cy="302760"/>
            </a:xfrm>
            <a:prstGeom prst="rect">
              <a:avLst/>
            </a:prstGeom>
            <a:solidFill>
              <a:srgbClr val="ffff99">
                <a:alpha val="50000"/>
              </a:srgbClr>
            </a:solidFill>
            <a:ln w="12600">
              <a:noFill/>
            </a:ln>
          </p:spPr>
          <p:style>
            <a:lnRef idx="0"/>
            <a:fillRef idx="0"/>
            <a:effectRef idx="0"/>
            <a:fontRef idx="minor"/>
          </p:style>
        </p:sp>
        <p:sp>
          <p:nvSpPr>
            <p:cNvPr id="1153" name="CustomShape 74"/>
            <p:cNvSpPr/>
            <p:nvPr/>
          </p:nvSpPr>
          <p:spPr>
            <a:xfrm>
              <a:off x="3094200" y="4187880"/>
              <a:ext cx="65520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10</a:t>
              </a:r>
              <a:endParaRPr b="0" lang="en-US" sz="1600" spc="-1" strike="noStrike">
                <a:latin typeface="Arial"/>
              </a:endParaRPr>
            </a:p>
          </p:txBody>
        </p:sp>
        <p:sp>
          <p:nvSpPr>
            <p:cNvPr id="1154" name="CustomShape 75"/>
            <p:cNvSpPr/>
            <p:nvPr/>
          </p:nvSpPr>
          <p:spPr>
            <a:xfrm>
              <a:off x="3749760" y="3884760"/>
              <a:ext cx="228240" cy="302760"/>
            </a:xfrm>
            <a:prstGeom prst="rect">
              <a:avLst/>
            </a:prstGeom>
            <a:solidFill>
              <a:srgbClr val="ffcc00">
                <a:alpha val="50000"/>
              </a:srgbClr>
            </a:solidFill>
            <a:ln w="12600">
              <a:noFill/>
            </a:ln>
          </p:spPr>
          <p:style>
            <a:lnRef idx="0"/>
            <a:fillRef idx="0"/>
            <a:effectRef idx="0"/>
            <a:fontRef idx="minor"/>
          </p:style>
        </p:sp>
        <p:sp>
          <p:nvSpPr>
            <p:cNvPr id="1155" name="CustomShape 76"/>
            <p:cNvSpPr/>
            <p:nvPr/>
          </p:nvSpPr>
          <p:spPr>
            <a:xfrm>
              <a:off x="3094200" y="3884760"/>
              <a:ext cx="65520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8</a:t>
              </a:r>
              <a:endParaRPr b="0" lang="en-US" sz="1600" spc="-1" strike="noStrike">
                <a:latin typeface="Arial"/>
              </a:endParaRPr>
            </a:p>
          </p:txBody>
        </p:sp>
        <p:sp>
          <p:nvSpPr>
            <p:cNvPr id="1156" name="CustomShape 77"/>
            <p:cNvSpPr/>
            <p:nvPr/>
          </p:nvSpPr>
          <p:spPr>
            <a:xfrm>
              <a:off x="3749760" y="3581280"/>
              <a:ext cx="228240" cy="302760"/>
            </a:xfrm>
            <a:prstGeom prst="rect">
              <a:avLst/>
            </a:prstGeom>
            <a:solidFill>
              <a:srgbClr val="ffff99">
                <a:alpha val="50000"/>
              </a:srgbClr>
            </a:solidFill>
            <a:ln w="12600">
              <a:noFill/>
            </a:ln>
          </p:spPr>
          <p:style>
            <a:lnRef idx="0"/>
            <a:fillRef idx="0"/>
            <a:effectRef idx="0"/>
            <a:fontRef idx="minor"/>
          </p:style>
        </p:sp>
        <p:sp>
          <p:nvSpPr>
            <p:cNvPr id="1157" name="CustomShape 78"/>
            <p:cNvSpPr/>
            <p:nvPr/>
          </p:nvSpPr>
          <p:spPr>
            <a:xfrm>
              <a:off x="3094200" y="3581280"/>
              <a:ext cx="65520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5</a:t>
              </a:r>
              <a:endParaRPr b="0" lang="en-US" sz="1600" spc="-1" strike="noStrike">
                <a:latin typeface="Arial"/>
              </a:endParaRPr>
            </a:p>
          </p:txBody>
        </p:sp>
        <p:sp>
          <p:nvSpPr>
            <p:cNvPr id="1158" name="CustomShape 79"/>
            <p:cNvSpPr/>
            <p:nvPr/>
          </p:nvSpPr>
          <p:spPr>
            <a:xfrm>
              <a:off x="3749760" y="3276720"/>
              <a:ext cx="228240" cy="304560"/>
            </a:xfrm>
            <a:prstGeom prst="rect">
              <a:avLst/>
            </a:prstGeom>
            <a:solidFill>
              <a:srgbClr val="ffcc00">
                <a:alpha val="50000"/>
              </a:srgbClr>
            </a:solidFill>
            <a:ln w="12600">
              <a:noFill/>
            </a:ln>
          </p:spPr>
          <p:style>
            <a:lnRef idx="0"/>
            <a:fillRef idx="0"/>
            <a:effectRef idx="0"/>
            <a:fontRef idx="minor"/>
          </p:style>
        </p:sp>
        <p:sp>
          <p:nvSpPr>
            <p:cNvPr id="1159" name="CustomShape 80"/>
            <p:cNvSpPr/>
            <p:nvPr/>
          </p:nvSpPr>
          <p:spPr>
            <a:xfrm>
              <a:off x="3094200" y="3276720"/>
              <a:ext cx="65520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1</a:t>
              </a:r>
              <a:endParaRPr b="0" lang="en-US" sz="1600" spc="-1" strike="noStrike">
                <a:latin typeface="Arial"/>
              </a:endParaRPr>
            </a:p>
          </p:txBody>
        </p:sp>
        <p:sp>
          <p:nvSpPr>
            <p:cNvPr id="1160" name="CustomShape 81"/>
            <p:cNvSpPr/>
            <p:nvPr/>
          </p:nvSpPr>
          <p:spPr>
            <a:xfrm>
              <a:off x="3749760" y="2970360"/>
              <a:ext cx="228240" cy="306000"/>
            </a:xfrm>
            <a:prstGeom prst="rect">
              <a:avLst/>
            </a:prstGeom>
            <a:solidFill>
              <a:srgbClr val="ffff99">
                <a:alpha val="50000"/>
              </a:srgbClr>
            </a:solidFill>
            <a:ln w="12600">
              <a:noFill/>
            </a:ln>
          </p:spPr>
          <p:style>
            <a:lnRef idx="0"/>
            <a:fillRef idx="0"/>
            <a:effectRef idx="0"/>
            <a:fontRef idx="minor"/>
          </p:style>
        </p:sp>
        <p:sp>
          <p:nvSpPr>
            <p:cNvPr id="1161" name="CustomShape 82"/>
            <p:cNvSpPr/>
            <p:nvPr/>
          </p:nvSpPr>
          <p:spPr>
            <a:xfrm>
              <a:off x="3094200" y="2970360"/>
              <a:ext cx="655200" cy="30600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600" spc="-1" strike="noStrike">
                  <a:solidFill>
                    <a:srgbClr val="000000"/>
                  </a:solidFill>
                  <a:latin typeface="Calibri"/>
                </a:rPr>
                <a:t>0</a:t>
              </a:r>
              <a:endParaRPr b="0" lang="en-US" sz="1600" spc="-1" strike="noStrike">
                <a:latin typeface="Arial"/>
              </a:endParaRPr>
            </a:p>
          </p:txBody>
        </p:sp>
        <p:sp>
          <p:nvSpPr>
            <p:cNvPr id="1162" name="CustomShape 83"/>
            <p:cNvSpPr/>
            <p:nvPr/>
          </p:nvSpPr>
          <p:spPr>
            <a:xfrm>
              <a:off x="2301840" y="1981080"/>
              <a:ext cx="791640" cy="9885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Labor</a:t>
              </a:r>
              <a:endParaRPr b="0" lang="en-US" sz="1600" spc="-1" strike="noStrike">
                <a:latin typeface="Arial"/>
              </a:endParaRPr>
            </a:p>
          </p:txBody>
        </p:sp>
        <p:sp>
          <p:nvSpPr>
            <p:cNvPr id="1163" name="CustomShape 84"/>
            <p:cNvSpPr/>
            <p:nvPr/>
          </p:nvSpPr>
          <p:spPr>
            <a:xfrm>
              <a:off x="3094200" y="1981080"/>
              <a:ext cx="883800" cy="9885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Output</a:t>
              </a:r>
              <a:endParaRPr b="0" lang="en-US" sz="1600" spc="-1" strike="noStrike">
                <a:latin typeface="Arial"/>
              </a:endParaRPr>
            </a:p>
          </p:txBody>
        </p:sp>
      </p:grpSp>
      <p:grpSp>
        <p:nvGrpSpPr>
          <p:cNvPr id="1164" name="Group 85"/>
          <p:cNvGrpSpPr/>
          <p:nvPr/>
        </p:nvGrpSpPr>
        <p:grpSpPr>
          <a:xfrm>
            <a:off x="2301840" y="1600200"/>
            <a:ext cx="4632120" cy="1066320"/>
            <a:chOff x="2301840" y="1600200"/>
            <a:chExt cx="4632120" cy="1066320"/>
          </a:xfrm>
        </p:grpSpPr>
        <p:sp>
          <p:nvSpPr>
            <p:cNvPr id="1165" name="CustomShape 86"/>
            <p:cNvSpPr/>
            <p:nvPr/>
          </p:nvSpPr>
          <p:spPr>
            <a:xfrm>
              <a:off x="5807160" y="1981080"/>
              <a:ext cx="1126800" cy="68544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Total Cost</a:t>
              </a:r>
              <a:endParaRPr b="0" lang="en-US" sz="1600" spc="-1" strike="noStrike">
                <a:latin typeface="Arial"/>
              </a:endParaRPr>
            </a:p>
          </p:txBody>
        </p:sp>
        <p:sp>
          <p:nvSpPr>
            <p:cNvPr id="1166" name="CustomShape 87"/>
            <p:cNvSpPr/>
            <p:nvPr/>
          </p:nvSpPr>
          <p:spPr>
            <a:xfrm>
              <a:off x="5807160" y="1600200"/>
              <a:ext cx="944280" cy="380520"/>
            </a:xfrm>
            <a:prstGeom prst="rect">
              <a:avLst/>
            </a:prstGeom>
            <a:solidFill>
              <a:schemeClr val="tx1"/>
            </a:solidFill>
            <a:ln w="12600">
              <a:noFill/>
            </a:ln>
          </p:spPr>
          <p:style>
            <a:lnRef idx="0"/>
            <a:fillRef idx="0"/>
            <a:effectRef idx="0"/>
            <a:fontRef idx="minor"/>
          </p:style>
        </p:sp>
        <p:sp>
          <p:nvSpPr>
            <p:cNvPr id="1167" name="CustomShape 88"/>
            <p:cNvSpPr/>
            <p:nvPr/>
          </p:nvSpPr>
          <p:spPr>
            <a:xfrm>
              <a:off x="6751800" y="1600200"/>
              <a:ext cx="182160" cy="380520"/>
            </a:xfrm>
            <a:prstGeom prst="rect">
              <a:avLst/>
            </a:prstGeom>
            <a:solidFill>
              <a:schemeClr val="tx1"/>
            </a:solidFill>
            <a:ln w="12600">
              <a:noFill/>
            </a:ln>
          </p:spPr>
          <p:style>
            <a:lnRef idx="0"/>
            <a:fillRef idx="0"/>
            <a:effectRef idx="0"/>
            <a:fontRef idx="minor"/>
          </p:style>
        </p:sp>
        <p:sp>
          <p:nvSpPr>
            <p:cNvPr id="1168" name="CustomShape 89"/>
            <p:cNvSpPr/>
            <p:nvPr/>
          </p:nvSpPr>
          <p:spPr>
            <a:xfrm>
              <a:off x="4892760" y="1981080"/>
              <a:ext cx="914040" cy="68544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Variable Cost</a:t>
              </a:r>
              <a:endParaRPr b="0" lang="en-US" sz="1600" spc="-1" strike="noStrike">
                <a:latin typeface="Arial"/>
              </a:endParaRPr>
            </a:p>
          </p:txBody>
        </p:sp>
        <p:sp>
          <p:nvSpPr>
            <p:cNvPr id="1169" name="CustomShape 90"/>
            <p:cNvSpPr/>
            <p:nvPr/>
          </p:nvSpPr>
          <p:spPr>
            <a:xfrm>
              <a:off x="3978360" y="1981080"/>
              <a:ext cx="914040" cy="68544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600" spc="-1" strike="noStrike">
                  <a:solidFill>
                    <a:srgbClr val="000000"/>
                  </a:solidFill>
                  <a:latin typeface="Calibri"/>
                </a:rPr>
                <a:t>Fixed Cost</a:t>
              </a:r>
              <a:endParaRPr b="0" lang="en-US" sz="1600" spc="-1" strike="noStrike">
                <a:latin typeface="Arial"/>
              </a:endParaRPr>
            </a:p>
          </p:txBody>
        </p:sp>
        <p:sp>
          <p:nvSpPr>
            <p:cNvPr id="1170" name="CustomShape 91"/>
            <p:cNvSpPr/>
            <p:nvPr/>
          </p:nvSpPr>
          <p:spPr>
            <a:xfrm>
              <a:off x="2301840" y="1600200"/>
              <a:ext cx="3504960" cy="380520"/>
            </a:xfrm>
            <a:prstGeom prst="rect">
              <a:avLst/>
            </a:prstGeom>
            <a:solidFill>
              <a:schemeClr val="tx1"/>
            </a:solidFill>
            <a:ln w="12600">
              <a:noFill/>
            </a:ln>
          </p:spPr>
          <p:style>
            <a:lnRef idx="0"/>
            <a:fillRef idx="0"/>
            <a:effectRef idx="0"/>
            <a:fontRef idx="minor"/>
          </p:style>
          <p:txBody>
            <a:bodyPr lIns="90000" rIns="90000" tIns="45000" bIns="45000" anchor="ctr">
              <a:noAutofit/>
            </a:bodyPr>
            <a:p>
              <a:pPr>
                <a:lnSpc>
                  <a:spcPct val="100000"/>
                </a:lnSpc>
              </a:pPr>
              <a:r>
                <a:rPr b="1" lang="en-US" sz="2000" spc="-1" strike="noStrike">
                  <a:solidFill>
                    <a:srgbClr val="ffffff"/>
                  </a:solidFill>
                  <a:latin typeface="Calibri"/>
                </a:rPr>
                <a:t>Short-Run Costs</a:t>
              </a:r>
              <a:endParaRPr b="0" lang="en-US" sz="2000" spc="-1" strike="noStrike">
                <a:latin typeface="Arial"/>
              </a:endParaRPr>
            </a:p>
          </p:txBody>
        </p:sp>
        <p:sp>
          <p:nvSpPr>
            <p:cNvPr id="1171" name="Line 92"/>
            <p:cNvSpPr/>
            <p:nvPr/>
          </p:nvSpPr>
          <p:spPr>
            <a:xfrm>
              <a:off x="6751440" y="1600200"/>
              <a:ext cx="0" cy="380880"/>
            </a:xfrm>
            <a:prstGeom prst="line">
              <a:avLst/>
            </a:prstGeom>
            <a:ln w="12600">
              <a:solidFill>
                <a:schemeClr val="tx1"/>
              </a:solidFill>
              <a:round/>
            </a:ln>
          </p:spPr>
          <p:style>
            <a:lnRef idx="0"/>
            <a:fillRef idx="0"/>
            <a:effectRef idx="0"/>
            <a:fontRef idx="minor"/>
          </p:style>
        </p:sp>
        <p:sp>
          <p:nvSpPr>
            <p:cNvPr id="1172" name="Line 93"/>
            <p:cNvSpPr/>
            <p:nvPr/>
          </p:nvSpPr>
          <p:spPr>
            <a:xfrm>
              <a:off x="5806800" y="1600200"/>
              <a:ext cx="0" cy="380880"/>
            </a:xfrm>
            <a:prstGeom prst="line">
              <a:avLst/>
            </a:prstGeom>
            <a:ln w="12600">
              <a:solidFill>
                <a:schemeClr val="tx1"/>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childTnLst>
                  <p:par>
                    <p:cTn id="147" fill="hold">
                      <p:stCondLst>
                        <p:cond delay="0"/>
                      </p:stCondLst>
                      <p:childTnLst>
                        <p:par>
                          <p:cTn id="148" fill="hold">
                            <p:stCondLst>
                              <p:cond delay="0"/>
                            </p:stCondLst>
                            <p:childTnLst>
                              <p:par>
                                <p:cTn id="149" nodeType="afterEffect" fill="hold" presetClass="entr" presetID="3" presetSubtype="10">
                                  <p:stCondLst>
                                    <p:cond delay="0"/>
                                  </p:stCondLst>
                                  <p:childTnLst>
                                    <p:set>
                                      <p:cBhvr>
                                        <p:cTn id="150" dur="1" fill="hold">
                                          <p:stCondLst>
                                            <p:cond delay="0"/>
                                          </p:stCondLst>
                                        </p:cTn>
                                        <p:tgtEl>
                                          <p:spTgt spid="1164"/>
                                        </p:tgtEl>
                                        <p:attrNameLst>
                                          <p:attrName>style.visibility</p:attrName>
                                        </p:attrNameLst>
                                      </p:cBhvr>
                                      <p:to>
                                        <p:strVal val="visible"/>
                                      </p:to>
                                    </p:set>
                                    <p:animEffect filter="blinds(horizontal)" transition="in">
                                      <p:cBhvr additive="repl">
                                        <p:cTn id="151" dur="500"/>
                                        <p:tgtEl>
                                          <p:spTgt spid="1164"/>
                                        </p:tgtEl>
                                      </p:cBhvr>
                                    </p:animEffect>
                                  </p:childTnLst>
                                </p:cTn>
                              </p:par>
                            </p:childTnLst>
                          </p:cTn>
                        </p:par>
                        <p:par>
                          <p:cTn id="152" fill="hold">
                            <p:stCondLst>
                              <p:cond delay="500"/>
                            </p:stCondLst>
                            <p:childTnLst>
                              <p:par>
                                <p:cTn id="153" nodeType="afterEffect" fill="hold" presetClass="entr" presetID="3" presetSubtype="5">
                                  <p:stCondLst>
                                    <p:cond delay="0"/>
                                  </p:stCondLst>
                                  <p:childTnLst>
                                    <p:set>
                                      <p:cBhvr>
                                        <p:cTn id="154" dur="1" fill="hold">
                                          <p:stCondLst>
                                            <p:cond delay="0"/>
                                          </p:stCondLst>
                                        </p:cTn>
                                        <p:tgtEl>
                                          <p:spTgt spid="1133"/>
                                        </p:tgtEl>
                                        <p:attrNameLst>
                                          <p:attrName>style.visibility</p:attrName>
                                        </p:attrNameLst>
                                      </p:cBhvr>
                                      <p:to>
                                        <p:strVal val="visible"/>
                                      </p:to>
                                    </p:set>
                                    <p:animEffect filter="blinds(vertical)" transition="in">
                                      <p:cBhvr additive="repl">
                                        <p:cTn id="155" dur="500"/>
                                        <p:tgtEl>
                                          <p:spTgt spid="1133"/>
                                        </p:tgtEl>
                                      </p:cBhvr>
                                    </p:animEffect>
                                  </p:childTnLst>
                                </p:cTn>
                              </p:par>
                            </p:childTnLst>
                          </p:cTn>
                        </p:par>
                        <p:par>
                          <p:cTn id="156" fill="hold">
                            <p:stCondLst>
                              <p:cond delay="1000"/>
                            </p:stCondLst>
                            <p:childTnLst>
                              <p:par>
                                <p:cTn id="157" nodeType="afterEffect" fill="hold" presetClass="entr" presetID="3" presetSubtype="5">
                                  <p:stCondLst>
                                    <p:cond delay="0"/>
                                  </p:stCondLst>
                                  <p:childTnLst>
                                    <p:set>
                                      <p:cBhvr>
                                        <p:cTn id="158" dur="1" fill="hold">
                                          <p:stCondLst>
                                            <p:cond delay="0"/>
                                          </p:stCondLst>
                                        </p:cTn>
                                        <p:tgtEl>
                                          <p:spTgt spid="1117"/>
                                        </p:tgtEl>
                                        <p:attrNameLst>
                                          <p:attrName>style.visibility</p:attrName>
                                        </p:attrNameLst>
                                      </p:cBhvr>
                                      <p:to>
                                        <p:strVal val="visible"/>
                                      </p:to>
                                    </p:set>
                                    <p:animEffect filter="blinds(vertical)" transition="in">
                                      <p:cBhvr additive="repl">
                                        <p:cTn id="159" dur="500"/>
                                        <p:tgtEl>
                                          <p:spTgt spid="1117"/>
                                        </p:tgtEl>
                                      </p:cBhvr>
                                    </p:animEffect>
                                  </p:childTnLst>
                                </p:cTn>
                              </p:par>
                            </p:childTnLst>
                          </p:cTn>
                        </p:par>
                        <p:par>
                          <p:cTn id="160" fill="hold">
                            <p:stCondLst>
                              <p:cond delay="1500"/>
                            </p:stCondLst>
                            <p:childTnLst>
                              <p:par>
                                <p:cTn id="161" nodeType="afterEffect" fill="hold" presetClass="entr" presetID="3" presetSubtype="5">
                                  <p:stCondLst>
                                    <p:cond delay="0"/>
                                  </p:stCondLst>
                                  <p:childTnLst>
                                    <p:set>
                                      <p:cBhvr>
                                        <p:cTn id="162" dur="1" fill="hold">
                                          <p:stCondLst>
                                            <p:cond delay="0"/>
                                          </p:stCondLst>
                                        </p:cTn>
                                        <p:tgtEl>
                                          <p:spTgt spid="1101"/>
                                        </p:tgtEl>
                                        <p:attrNameLst>
                                          <p:attrName>style.visibility</p:attrName>
                                        </p:attrNameLst>
                                      </p:cBhvr>
                                      <p:to>
                                        <p:strVal val="visible"/>
                                      </p:to>
                                    </p:set>
                                    <p:animEffect filter="blinds(vertical)" transition="in">
                                      <p:cBhvr additive="repl">
                                        <p:cTn id="163" dur="500"/>
                                        <p:tgtEl>
                                          <p:spTgt spid="1101"/>
                                        </p:tgtEl>
                                      </p:cBhvr>
                                    </p:animEffect>
                                  </p:childTnLst>
                                </p:cTn>
                              </p:par>
                            </p:childTnLst>
                          </p:cTn>
                        </p:par>
                        <p:par>
                          <p:cTn id="164" fill="hold">
                            <p:stCondLst>
                              <p:cond delay="2000"/>
                            </p:stCondLst>
                            <p:childTnLst>
                              <p:par>
                                <p:cTn id="165" nodeType="afterEffect" fill="hold" presetClass="entr" presetID="3" presetSubtype="5">
                                  <p:stCondLst>
                                    <p:cond delay="0"/>
                                  </p:stCondLst>
                                  <p:childTnLst>
                                    <p:set>
                                      <p:cBhvr>
                                        <p:cTn id="166" dur="1" fill="hold">
                                          <p:stCondLst>
                                            <p:cond delay="0"/>
                                          </p:stCondLst>
                                        </p:cTn>
                                        <p:tgtEl>
                                          <p:spTgt spid="1085"/>
                                        </p:tgtEl>
                                        <p:attrNameLst>
                                          <p:attrName>style.visibility</p:attrName>
                                        </p:attrNameLst>
                                      </p:cBhvr>
                                      <p:to>
                                        <p:strVal val="visible"/>
                                      </p:to>
                                    </p:set>
                                    <p:animEffect filter="blinds(vertical)" transition="in">
                                      <p:cBhvr additive="repl">
                                        <p:cTn id="167" dur="500"/>
                                        <p:tgtEl>
                                          <p:spTgt spid="1085"/>
                                        </p:tgtEl>
                                      </p:cBhvr>
                                    </p:animEffect>
                                  </p:childTnLst>
                                </p:cTn>
                              </p:par>
                            </p:childTnLst>
                          </p:cTn>
                        </p:par>
                        <p:par>
                          <p:cTn id="168" fill="hold">
                            <p:stCondLst>
                              <p:cond delay="2500"/>
                            </p:stCondLst>
                            <p:childTnLst>
                              <p:par>
                                <p:cTn id="169" nodeType="afterEffect" fill="hold" presetClass="entr" presetID="22" presetSubtype="8">
                                  <p:stCondLst>
                                    <p:cond delay="0"/>
                                  </p:stCondLst>
                                  <p:childTnLst>
                                    <p:set>
                                      <p:cBhvr>
                                        <p:cTn id="170" dur="1" fill="hold">
                                          <p:stCondLst>
                                            <p:cond delay="0"/>
                                          </p:stCondLst>
                                        </p:cTn>
                                        <p:tgtEl>
                                          <p:spTgt spid="1084">
                                            <p:txEl>
                                              <p:pRg st="0" end="0"/>
                                            </p:txEl>
                                          </p:spTgt>
                                        </p:tgtEl>
                                        <p:attrNameLst>
                                          <p:attrName>style.visibility</p:attrName>
                                        </p:attrNameLst>
                                      </p:cBhvr>
                                      <p:to>
                                        <p:strVal val="visible"/>
                                      </p:to>
                                    </p:set>
                                    <p:animEffect filter="wipe(left)" transition="in">
                                      <p:cBhvr additive="repl">
                                        <p:cTn id="171" dur="500"/>
                                        <p:tgtEl>
                                          <p:spTgt spid="108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Sort-Run Average Costs</a:t>
            </a:r>
            <a:endParaRPr b="0" lang="en-US" sz="4400" spc="-1" strike="noStrike">
              <a:solidFill>
                <a:srgbClr val="000000"/>
              </a:solidFill>
              <a:latin typeface="Calibri"/>
            </a:endParaRPr>
          </a:p>
        </p:txBody>
      </p:sp>
      <p:sp>
        <p:nvSpPr>
          <p:cNvPr id="1174" name="TextShape 2"/>
          <p:cNvSpPr txBox="1"/>
          <p:nvPr/>
        </p:nvSpPr>
        <p:spPr>
          <a:xfrm>
            <a:off x="457200" y="1600200"/>
            <a:ext cx="8229240" cy="4525560"/>
          </a:xfrm>
          <a:prstGeom prst="rect">
            <a:avLst/>
          </a:prstGeom>
          <a:noFill/>
          <a:ln>
            <a:noFill/>
          </a:ln>
        </p:spPr>
        <p:txBody>
          <a:bodyPr>
            <a:normAutofit fontScale="91000"/>
          </a:bodyPr>
          <a:p>
            <a:pPr marL="341280" indent="-340920">
              <a:lnSpc>
                <a:spcPct val="100000"/>
              </a:lnSpc>
              <a:spcBef>
                <a:spcPts val="641"/>
              </a:spcBef>
              <a:spcAft>
                <a:spcPts val="641"/>
              </a:spcAft>
              <a:buClr>
                <a:srgbClr val="000000"/>
              </a:buClr>
              <a:buFont typeface="Arial"/>
              <a:buChar char="•"/>
            </a:pPr>
            <a:r>
              <a:rPr b="0" lang="en-US" sz="3200" spc="-1" strike="noStrike">
                <a:solidFill>
                  <a:srgbClr val="000000"/>
                </a:solidFill>
                <a:latin typeface="Calibri"/>
              </a:rPr>
              <a:t>There are three types of short run average cost:</a:t>
            </a:r>
            <a:endParaRPr b="0" lang="en-US" sz="3200" spc="-1" strike="noStrike">
              <a:solidFill>
                <a:srgbClr val="000000"/>
              </a:solidFill>
              <a:latin typeface="Calibri"/>
            </a:endParaRPr>
          </a:p>
          <a:p>
            <a:pPr lvl="1" marL="804960" indent="-348840">
              <a:lnSpc>
                <a:spcPct val="100000"/>
              </a:lnSpc>
              <a:spcBef>
                <a:spcPts val="561"/>
              </a:spcBef>
              <a:spcAft>
                <a:spcPts val="561"/>
              </a:spcAft>
              <a:buClr>
                <a:srgbClr val="000000"/>
              </a:buClr>
              <a:buFont typeface="Arial"/>
              <a:buChar char="–"/>
            </a:pPr>
            <a:r>
              <a:rPr b="1" lang="en-US" sz="2800" spc="-1" strike="noStrike">
                <a:solidFill>
                  <a:srgbClr val="000000"/>
                </a:solidFill>
                <a:latin typeface="Calibri"/>
              </a:rPr>
              <a:t>Average fixed cost (AFC):</a:t>
            </a:r>
            <a:r>
              <a:rPr b="0" lang="en-US" sz="2800" spc="-1" strike="noStrike">
                <a:solidFill>
                  <a:srgbClr val="000000"/>
                </a:solidFill>
                <a:latin typeface="Calibri"/>
              </a:rPr>
              <a:t> fixed cost divided by the quantity produced.</a:t>
            </a:r>
            <a:endParaRPr b="0" lang="en-US" sz="2800" spc="-1" strike="noStrike">
              <a:solidFill>
                <a:srgbClr val="000000"/>
              </a:solidFill>
              <a:latin typeface="Calibri"/>
            </a:endParaRPr>
          </a:p>
          <a:p>
            <a:pPr lvl="1" marL="804960" indent="-348840">
              <a:lnSpc>
                <a:spcPct val="100000"/>
              </a:lnSpc>
              <a:spcBef>
                <a:spcPts val="561"/>
              </a:spcBef>
              <a:spcAft>
                <a:spcPts val="561"/>
              </a:spcAft>
              <a:buClr>
                <a:srgbClr val="000000"/>
              </a:buClr>
              <a:buFont typeface="Arial"/>
              <a:buChar char="–"/>
            </a:pPr>
            <a:r>
              <a:rPr b="1" lang="en-US" sz="2800" spc="-1" strike="noStrike">
                <a:solidFill>
                  <a:srgbClr val="000000"/>
                </a:solidFill>
                <a:latin typeface="Calibri"/>
              </a:rPr>
              <a:t>Average variable cost (AVC):</a:t>
            </a:r>
            <a:r>
              <a:rPr b="0" lang="en-US" sz="2800" spc="-1" strike="noStrike">
                <a:solidFill>
                  <a:srgbClr val="000000"/>
                </a:solidFill>
                <a:latin typeface="Calibri"/>
              </a:rPr>
              <a:t> total variable cost divided by the quantity produced.</a:t>
            </a:r>
            <a:endParaRPr b="0" lang="en-US" sz="2800" spc="-1" strike="noStrike">
              <a:solidFill>
                <a:srgbClr val="000000"/>
              </a:solidFill>
              <a:latin typeface="Calibri"/>
            </a:endParaRPr>
          </a:p>
          <a:p>
            <a:pPr lvl="1" marL="804960" indent="-348840">
              <a:lnSpc>
                <a:spcPct val="100000"/>
              </a:lnSpc>
              <a:spcBef>
                <a:spcPts val="561"/>
              </a:spcBef>
              <a:spcAft>
                <a:spcPts val="561"/>
              </a:spcAft>
              <a:buClr>
                <a:srgbClr val="000000"/>
              </a:buClr>
              <a:buFont typeface="Arial"/>
              <a:buChar char="–"/>
            </a:pPr>
            <a:r>
              <a:rPr b="1" lang="en-US" sz="2800" spc="-1" strike="noStrike">
                <a:solidFill>
                  <a:srgbClr val="000000"/>
                </a:solidFill>
                <a:latin typeface="Calibri"/>
              </a:rPr>
              <a:t>Average total cost (ATC):</a:t>
            </a:r>
            <a:r>
              <a:rPr b="0" lang="en-US" sz="2800" spc="-1" strike="noStrike">
                <a:solidFill>
                  <a:srgbClr val="000000"/>
                </a:solidFill>
                <a:latin typeface="Calibri"/>
              </a:rPr>
              <a:t> sum of the average fixed cost and the average variable cost.</a:t>
            </a:r>
            <a:endParaRPr b="0" lang="en-US" sz="2800" spc="-1" strike="noStrike">
              <a:solidFill>
                <a:srgbClr val="000000"/>
              </a:solidFill>
              <a:latin typeface="Calibri"/>
            </a:endParaRPr>
          </a:p>
        </p:txBody>
      </p:sp>
      <p:sp>
        <p:nvSpPr>
          <p:cNvPr id="1175" name="TextShape 3"/>
          <p:cNvSpPr txBox="1"/>
          <p:nvPr/>
        </p:nvSpPr>
        <p:spPr>
          <a:xfrm>
            <a:off x="457200" y="6356520"/>
            <a:ext cx="2133360" cy="364680"/>
          </a:xfrm>
          <a:prstGeom prst="rect">
            <a:avLst/>
          </a:prstGeom>
          <a:noFill/>
          <a:ln>
            <a:noFill/>
          </a:ln>
        </p:spPr>
        <p:txBody>
          <a:bodyPr anchor="ctr">
            <a:noAutofit/>
          </a:bodyPr>
          <a:p>
            <a:pPr>
              <a:lnSpc>
                <a:spcPct val="100000"/>
              </a:lnSpc>
            </a:pPr>
            <a:fld id="{84CEBD95-6DFC-4692-8E10-6EF715344BD7}" type="datetime1">
              <a:rPr b="0" lang="en-US" sz="1200" spc="-1" strike="noStrike">
                <a:solidFill>
                  <a:srgbClr val="8b8b8b"/>
                </a:solidFill>
                <a:latin typeface="Calibri"/>
              </a:rPr>
              <a:t>08/24/2020</a:t>
            </a:fld>
            <a:endParaRPr b="0" lang="en-US" sz="1200" spc="-1" strike="noStrike">
              <a:latin typeface="Times New Roman"/>
            </a:endParaRPr>
          </a:p>
        </p:txBody>
      </p:sp>
      <p:sp>
        <p:nvSpPr>
          <p:cNvPr id="1176"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177"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3ECFE501-E492-444D-A8D3-CF21C28B8D3C}" type="slidenum">
              <a:rPr b="0" lang="en-US" sz="1200" spc="-1" strike="noStrike">
                <a:solidFill>
                  <a:srgbClr val="8b8b8b"/>
                </a:solidFill>
                <a:latin typeface="Calibri"/>
              </a:rPr>
              <a:t>84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Average Costs</a:t>
            </a:r>
            <a:endParaRPr b="0" lang="en-US" sz="4400" spc="-1" strike="noStrike">
              <a:solidFill>
                <a:srgbClr val="000000"/>
              </a:solidFill>
              <a:latin typeface="Calibri"/>
            </a:endParaRPr>
          </a:p>
        </p:txBody>
      </p:sp>
      <p:sp>
        <p:nvSpPr>
          <p:cNvPr id="1179" name="TextShape 2"/>
          <p:cNvSpPr txBox="1"/>
          <p:nvPr/>
        </p:nvSpPr>
        <p:spPr>
          <a:xfrm>
            <a:off x="457200" y="6356520"/>
            <a:ext cx="2133360" cy="364680"/>
          </a:xfrm>
          <a:prstGeom prst="rect">
            <a:avLst/>
          </a:prstGeom>
          <a:noFill/>
          <a:ln>
            <a:noFill/>
          </a:ln>
        </p:spPr>
        <p:txBody>
          <a:bodyPr anchor="ctr">
            <a:noAutofit/>
          </a:bodyPr>
          <a:p>
            <a:pPr>
              <a:lnSpc>
                <a:spcPct val="100000"/>
              </a:lnSpc>
            </a:pPr>
            <a:fld id="{29C93DCF-52FD-4FAD-84C8-5F508EBB782E}" type="datetime1">
              <a:rPr b="0" lang="en-US" sz="1200" spc="-1" strike="noStrike">
                <a:solidFill>
                  <a:srgbClr val="8b8b8b"/>
                </a:solidFill>
                <a:latin typeface="Calibri"/>
              </a:rPr>
              <a:t>08/24/2020</a:t>
            </a:fld>
            <a:endParaRPr b="0" lang="en-US" sz="1200" spc="-1" strike="noStrike">
              <a:latin typeface="Times New Roman"/>
            </a:endParaRPr>
          </a:p>
        </p:txBody>
      </p:sp>
      <p:sp>
        <p:nvSpPr>
          <p:cNvPr id="1180"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181"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74BBE395-645D-415F-B35B-AC3247F36E18}" type="slidenum">
              <a:rPr b="0" lang="en-US" sz="1200" spc="-1" strike="noStrike">
                <a:solidFill>
                  <a:srgbClr val="8b8b8b"/>
                </a:solidFill>
                <a:latin typeface="Calibri"/>
              </a:rPr>
              <a:t>84</a:t>
            </a:fld>
            <a:endParaRPr b="0" lang="en-US" sz="1200" spc="-1" strike="noStrike">
              <a:latin typeface="Times New Roman"/>
            </a:endParaRPr>
          </a:p>
        </p:txBody>
      </p:sp>
      <p:grpSp>
        <p:nvGrpSpPr>
          <p:cNvPr id="1182" name="Group 5"/>
          <p:cNvGrpSpPr/>
          <p:nvPr/>
        </p:nvGrpSpPr>
        <p:grpSpPr>
          <a:xfrm>
            <a:off x="5580000" y="1752480"/>
            <a:ext cx="1125360" cy="3158640"/>
            <a:chOff x="5580000" y="1752480"/>
            <a:chExt cx="1125360" cy="3158640"/>
          </a:xfrm>
        </p:grpSpPr>
        <p:sp>
          <p:nvSpPr>
            <p:cNvPr id="1183" name="CustomShape 6"/>
            <p:cNvSpPr/>
            <p:nvPr/>
          </p:nvSpPr>
          <p:spPr>
            <a:xfrm>
              <a:off x="5580000" y="4608360"/>
              <a:ext cx="83628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100.00</a:t>
              </a:r>
              <a:endParaRPr b="0" lang="en-US" sz="1400" spc="-1" strike="noStrike">
                <a:latin typeface="Arial"/>
              </a:endParaRPr>
            </a:p>
          </p:txBody>
        </p:sp>
        <p:sp>
          <p:nvSpPr>
            <p:cNvPr id="1184" name="CustomShape 7"/>
            <p:cNvSpPr/>
            <p:nvPr/>
          </p:nvSpPr>
          <p:spPr>
            <a:xfrm>
              <a:off x="5580000" y="4305240"/>
              <a:ext cx="83628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50.00</a:t>
              </a:r>
              <a:endParaRPr b="0" lang="en-US" sz="1400" spc="-1" strike="noStrike">
                <a:latin typeface="Arial"/>
              </a:endParaRPr>
            </a:p>
          </p:txBody>
        </p:sp>
        <p:sp>
          <p:nvSpPr>
            <p:cNvPr id="1185" name="CustomShape 8"/>
            <p:cNvSpPr/>
            <p:nvPr/>
          </p:nvSpPr>
          <p:spPr>
            <a:xfrm>
              <a:off x="5580000" y="4002120"/>
              <a:ext cx="83628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25.00</a:t>
              </a:r>
              <a:endParaRPr b="0" lang="en-US" sz="1400" spc="-1" strike="noStrike">
                <a:latin typeface="Arial"/>
              </a:endParaRPr>
            </a:p>
          </p:txBody>
        </p:sp>
        <p:sp>
          <p:nvSpPr>
            <p:cNvPr id="1186" name="CustomShape 9"/>
            <p:cNvSpPr/>
            <p:nvPr/>
          </p:nvSpPr>
          <p:spPr>
            <a:xfrm>
              <a:off x="5580000" y="3699000"/>
              <a:ext cx="83628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16.67</a:t>
              </a:r>
              <a:endParaRPr b="0" lang="en-US" sz="1400" spc="-1" strike="noStrike">
                <a:latin typeface="Arial"/>
              </a:endParaRPr>
            </a:p>
          </p:txBody>
        </p:sp>
        <p:sp>
          <p:nvSpPr>
            <p:cNvPr id="1187" name="CustomShape 10"/>
            <p:cNvSpPr/>
            <p:nvPr/>
          </p:nvSpPr>
          <p:spPr>
            <a:xfrm>
              <a:off x="5580000" y="3395520"/>
              <a:ext cx="83628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12.50</a:t>
              </a:r>
              <a:endParaRPr b="0" lang="en-US" sz="1400" spc="-1" strike="noStrike">
                <a:latin typeface="Arial"/>
              </a:endParaRPr>
            </a:p>
          </p:txBody>
        </p:sp>
        <p:sp>
          <p:nvSpPr>
            <p:cNvPr id="1188" name="CustomShape 11"/>
            <p:cNvSpPr/>
            <p:nvPr/>
          </p:nvSpPr>
          <p:spPr>
            <a:xfrm>
              <a:off x="5580000" y="3090960"/>
              <a:ext cx="83628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$150.00</a:t>
              </a:r>
              <a:endParaRPr b="0" lang="en-US" sz="1400" spc="-1" strike="noStrike">
                <a:latin typeface="Arial"/>
              </a:endParaRPr>
            </a:p>
          </p:txBody>
        </p:sp>
        <p:sp>
          <p:nvSpPr>
            <p:cNvPr id="1189" name="CustomShape 12"/>
            <p:cNvSpPr/>
            <p:nvPr/>
          </p:nvSpPr>
          <p:spPr>
            <a:xfrm>
              <a:off x="5580000" y="2784600"/>
              <a:ext cx="836280" cy="306000"/>
            </a:xfrm>
            <a:prstGeom prst="rect">
              <a:avLst/>
            </a:prstGeom>
            <a:solidFill>
              <a:srgbClr val="ffff99">
                <a:alpha val="50000"/>
              </a:srgbClr>
            </a:solidFill>
            <a:ln w="12600">
              <a:noFill/>
            </a:ln>
          </p:spPr>
          <p:style>
            <a:lnRef idx="0"/>
            <a:fillRef idx="0"/>
            <a:effectRef idx="0"/>
            <a:fontRef idx="minor"/>
          </p:style>
        </p:sp>
        <p:sp>
          <p:nvSpPr>
            <p:cNvPr id="1190" name="CustomShape 13"/>
            <p:cNvSpPr/>
            <p:nvPr/>
          </p:nvSpPr>
          <p:spPr>
            <a:xfrm>
              <a:off x="5580000" y="2481120"/>
              <a:ext cx="1125000" cy="3027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(ATC)</a:t>
              </a:r>
              <a:endParaRPr b="0" lang="en-US" sz="1400" spc="-1" strike="noStrike">
                <a:latin typeface="Arial"/>
              </a:endParaRPr>
            </a:p>
          </p:txBody>
        </p:sp>
        <p:sp>
          <p:nvSpPr>
            <p:cNvPr id="1191" name="CustomShape 14"/>
            <p:cNvSpPr/>
            <p:nvPr/>
          </p:nvSpPr>
          <p:spPr>
            <a:xfrm>
              <a:off x="5580000" y="1752480"/>
              <a:ext cx="1125000" cy="72828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Average Total Cost</a:t>
              </a:r>
              <a:endParaRPr b="0" lang="en-US" sz="1400" spc="-1" strike="noStrike">
                <a:latin typeface="Arial"/>
              </a:endParaRPr>
            </a:p>
          </p:txBody>
        </p:sp>
        <p:sp>
          <p:nvSpPr>
            <p:cNvPr id="1192" name="CustomShape 15"/>
            <p:cNvSpPr/>
            <p:nvPr/>
          </p:nvSpPr>
          <p:spPr>
            <a:xfrm>
              <a:off x="6416640" y="4608360"/>
              <a:ext cx="288720" cy="302760"/>
            </a:xfrm>
            <a:prstGeom prst="rect">
              <a:avLst/>
            </a:prstGeom>
            <a:solidFill>
              <a:srgbClr val="ffff99">
                <a:alpha val="50000"/>
              </a:srgbClr>
            </a:solidFill>
            <a:ln w="12600">
              <a:noFill/>
            </a:ln>
          </p:spPr>
          <p:style>
            <a:lnRef idx="0"/>
            <a:fillRef idx="0"/>
            <a:effectRef idx="0"/>
            <a:fontRef idx="minor"/>
          </p:style>
        </p:sp>
        <p:sp>
          <p:nvSpPr>
            <p:cNvPr id="1193" name="CustomShape 16"/>
            <p:cNvSpPr/>
            <p:nvPr/>
          </p:nvSpPr>
          <p:spPr>
            <a:xfrm>
              <a:off x="6416640" y="4305240"/>
              <a:ext cx="288720" cy="302760"/>
            </a:xfrm>
            <a:prstGeom prst="rect">
              <a:avLst/>
            </a:prstGeom>
            <a:solidFill>
              <a:srgbClr val="ffcc00">
                <a:alpha val="50000"/>
              </a:srgbClr>
            </a:solidFill>
            <a:ln w="12600">
              <a:noFill/>
            </a:ln>
          </p:spPr>
          <p:style>
            <a:lnRef idx="0"/>
            <a:fillRef idx="0"/>
            <a:effectRef idx="0"/>
            <a:fontRef idx="minor"/>
          </p:style>
        </p:sp>
        <p:sp>
          <p:nvSpPr>
            <p:cNvPr id="1194" name="CustomShape 17"/>
            <p:cNvSpPr/>
            <p:nvPr/>
          </p:nvSpPr>
          <p:spPr>
            <a:xfrm>
              <a:off x="6416640" y="4002120"/>
              <a:ext cx="288720" cy="302760"/>
            </a:xfrm>
            <a:prstGeom prst="rect">
              <a:avLst/>
            </a:prstGeom>
            <a:solidFill>
              <a:srgbClr val="ffff99">
                <a:alpha val="50000"/>
              </a:srgbClr>
            </a:solidFill>
            <a:ln w="12600">
              <a:noFill/>
            </a:ln>
          </p:spPr>
          <p:style>
            <a:lnRef idx="0"/>
            <a:fillRef idx="0"/>
            <a:effectRef idx="0"/>
            <a:fontRef idx="minor"/>
          </p:style>
        </p:sp>
        <p:sp>
          <p:nvSpPr>
            <p:cNvPr id="1195" name="CustomShape 18"/>
            <p:cNvSpPr/>
            <p:nvPr/>
          </p:nvSpPr>
          <p:spPr>
            <a:xfrm>
              <a:off x="6416640" y="3699000"/>
              <a:ext cx="288720" cy="302760"/>
            </a:xfrm>
            <a:prstGeom prst="rect">
              <a:avLst/>
            </a:prstGeom>
            <a:solidFill>
              <a:srgbClr val="ffcc00">
                <a:alpha val="50000"/>
              </a:srgbClr>
            </a:solidFill>
            <a:ln w="12600">
              <a:noFill/>
            </a:ln>
          </p:spPr>
          <p:style>
            <a:lnRef idx="0"/>
            <a:fillRef idx="0"/>
            <a:effectRef idx="0"/>
            <a:fontRef idx="minor"/>
          </p:style>
        </p:sp>
        <p:sp>
          <p:nvSpPr>
            <p:cNvPr id="1196" name="CustomShape 19"/>
            <p:cNvSpPr/>
            <p:nvPr/>
          </p:nvSpPr>
          <p:spPr>
            <a:xfrm>
              <a:off x="6416640" y="3395520"/>
              <a:ext cx="288720" cy="302760"/>
            </a:xfrm>
            <a:prstGeom prst="rect">
              <a:avLst/>
            </a:prstGeom>
            <a:solidFill>
              <a:srgbClr val="ffff99">
                <a:alpha val="50000"/>
              </a:srgbClr>
            </a:solidFill>
            <a:ln w="12600">
              <a:noFill/>
            </a:ln>
          </p:spPr>
          <p:style>
            <a:lnRef idx="0"/>
            <a:fillRef idx="0"/>
            <a:effectRef idx="0"/>
            <a:fontRef idx="minor"/>
          </p:style>
        </p:sp>
        <p:sp>
          <p:nvSpPr>
            <p:cNvPr id="1197" name="CustomShape 20"/>
            <p:cNvSpPr/>
            <p:nvPr/>
          </p:nvSpPr>
          <p:spPr>
            <a:xfrm>
              <a:off x="6416640" y="3090960"/>
              <a:ext cx="288720" cy="304560"/>
            </a:xfrm>
            <a:prstGeom prst="rect">
              <a:avLst/>
            </a:prstGeom>
            <a:solidFill>
              <a:srgbClr val="ffcc00">
                <a:alpha val="50000"/>
              </a:srgbClr>
            </a:solidFill>
            <a:ln w="12600">
              <a:noFill/>
            </a:ln>
          </p:spPr>
          <p:style>
            <a:lnRef idx="0"/>
            <a:fillRef idx="0"/>
            <a:effectRef idx="0"/>
            <a:fontRef idx="minor"/>
          </p:style>
        </p:sp>
        <p:sp>
          <p:nvSpPr>
            <p:cNvPr id="1198" name="CustomShape 21"/>
            <p:cNvSpPr/>
            <p:nvPr/>
          </p:nvSpPr>
          <p:spPr>
            <a:xfrm>
              <a:off x="6416640" y="2784600"/>
              <a:ext cx="288720" cy="306000"/>
            </a:xfrm>
            <a:prstGeom prst="rect">
              <a:avLst/>
            </a:prstGeom>
            <a:solidFill>
              <a:srgbClr val="ffff99">
                <a:alpha val="50000"/>
              </a:srgbClr>
            </a:solidFill>
            <a:ln w="12600">
              <a:noFill/>
            </a:ln>
          </p:spPr>
          <p:style>
            <a:lnRef idx="0"/>
            <a:fillRef idx="0"/>
            <a:effectRef idx="0"/>
            <a:fontRef idx="minor"/>
          </p:style>
        </p:sp>
      </p:grpSp>
      <p:grpSp>
        <p:nvGrpSpPr>
          <p:cNvPr id="1199" name="Group 22"/>
          <p:cNvGrpSpPr/>
          <p:nvPr/>
        </p:nvGrpSpPr>
        <p:grpSpPr>
          <a:xfrm>
            <a:off x="4665600" y="1752480"/>
            <a:ext cx="914040" cy="3158640"/>
            <a:chOff x="4665600" y="1752480"/>
            <a:chExt cx="914040" cy="3158640"/>
          </a:xfrm>
        </p:grpSpPr>
        <p:sp>
          <p:nvSpPr>
            <p:cNvPr id="1200" name="CustomShape 23"/>
            <p:cNvSpPr/>
            <p:nvPr/>
          </p:nvSpPr>
          <p:spPr>
            <a:xfrm>
              <a:off x="4665600" y="2481120"/>
              <a:ext cx="914040" cy="3027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(AVC)</a:t>
              </a:r>
              <a:endParaRPr b="0" lang="en-US" sz="1400" spc="-1" strike="noStrike">
                <a:latin typeface="Arial"/>
              </a:endParaRPr>
            </a:p>
          </p:txBody>
        </p:sp>
        <p:sp>
          <p:nvSpPr>
            <p:cNvPr id="1201" name="CustomShape 24"/>
            <p:cNvSpPr/>
            <p:nvPr/>
          </p:nvSpPr>
          <p:spPr>
            <a:xfrm>
              <a:off x="5397480" y="4608360"/>
              <a:ext cx="182160" cy="302760"/>
            </a:xfrm>
            <a:prstGeom prst="rect">
              <a:avLst/>
            </a:prstGeom>
            <a:solidFill>
              <a:srgbClr val="ffff99">
                <a:alpha val="50000"/>
              </a:srgbClr>
            </a:solidFill>
            <a:ln w="12600">
              <a:noFill/>
            </a:ln>
          </p:spPr>
          <p:style>
            <a:lnRef idx="0"/>
            <a:fillRef idx="0"/>
            <a:effectRef idx="0"/>
            <a:fontRef idx="minor"/>
          </p:style>
        </p:sp>
        <p:sp>
          <p:nvSpPr>
            <p:cNvPr id="1202" name="CustomShape 25"/>
            <p:cNvSpPr/>
            <p:nvPr/>
          </p:nvSpPr>
          <p:spPr>
            <a:xfrm>
              <a:off x="5397480" y="4305240"/>
              <a:ext cx="182160" cy="302760"/>
            </a:xfrm>
            <a:prstGeom prst="rect">
              <a:avLst/>
            </a:prstGeom>
            <a:solidFill>
              <a:srgbClr val="ffcc00">
                <a:alpha val="50000"/>
              </a:srgbClr>
            </a:solidFill>
            <a:ln w="12600">
              <a:noFill/>
            </a:ln>
          </p:spPr>
          <p:style>
            <a:lnRef idx="0"/>
            <a:fillRef idx="0"/>
            <a:effectRef idx="0"/>
            <a:fontRef idx="minor"/>
          </p:style>
        </p:sp>
        <p:sp>
          <p:nvSpPr>
            <p:cNvPr id="1203" name="CustomShape 26"/>
            <p:cNvSpPr/>
            <p:nvPr/>
          </p:nvSpPr>
          <p:spPr>
            <a:xfrm>
              <a:off x="5397480" y="4002120"/>
              <a:ext cx="182160" cy="302760"/>
            </a:xfrm>
            <a:prstGeom prst="rect">
              <a:avLst/>
            </a:prstGeom>
            <a:solidFill>
              <a:srgbClr val="ffff99">
                <a:alpha val="50000"/>
              </a:srgbClr>
            </a:solidFill>
            <a:ln w="12600">
              <a:noFill/>
            </a:ln>
          </p:spPr>
          <p:style>
            <a:lnRef idx="0"/>
            <a:fillRef idx="0"/>
            <a:effectRef idx="0"/>
            <a:fontRef idx="minor"/>
          </p:style>
        </p:sp>
        <p:sp>
          <p:nvSpPr>
            <p:cNvPr id="1204" name="CustomShape 27"/>
            <p:cNvSpPr/>
            <p:nvPr/>
          </p:nvSpPr>
          <p:spPr>
            <a:xfrm>
              <a:off x="5397480" y="3699000"/>
              <a:ext cx="182160" cy="302760"/>
            </a:xfrm>
            <a:prstGeom prst="rect">
              <a:avLst/>
            </a:prstGeom>
            <a:solidFill>
              <a:srgbClr val="ffcc00">
                <a:alpha val="50000"/>
              </a:srgbClr>
            </a:solidFill>
            <a:ln w="12600">
              <a:noFill/>
            </a:ln>
          </p:spPr>
          <p:style>
            <a:lnRef idx="0"/>
            <a:fillRef idx="0"/>
            <a:effectRef idx="0"/>
            <a:fontRef idx="minor"/>
          </p:style>
        </p:sp>
        <p:sp>
          <p:nvSpPr>
            <p:cNvPr id="1205" name="CustomShape 28"/>
            <p:cNvSpPr/>
            <p:nvPr/>
          </p:nvSpPr>
          <p:spPr>
            <a:xfrm>
              <a:off x="5397480" y="3395520"/>
              <a:ext cx="182160" cy="302760"/>
            </a:xfrm>
            <a:prstGeom prst="rect">
              <a:avLst/>
            </a:prstGeom>
            <a:solidFill>
              <a:srgbClr val="ffff99">
                <a:alpha val="50000"/>
              </a:srgbClr>
            </a:solidFill>
            <a:ln w="12600">
              <a:noFill/>
            </a:ln>
          </p:spPr>
          <p:style>
            <a:lnRef idx="0"/>
            <a:fillRef idx="0"/>
            <a:effectRef idx="0"/>
            <a:fontRef idx="minor"/>
          </p:style>
        </p:sp>
        <p:sp>
          <p:nvSpPr>
            <p:cNvPr id="1206" name="CustomShape 29"/>
            <p:cNvSpPr/>
            <p:nvPr/>
          </p:nvSpPr>
          <p:spPr>
            <a:xfrm>
              <a:off x="5397480" y="3090960"/>
              <a:ext cx="182160" cy="304560"/>
            </a:xfrm>
            <a:prstGeom prst="rect">
              <a:avLst/>
            </a:prstGeom>
            <a:solidFill>
              <a:srgbClr val="ffcc00">
                <a:alpha val="50000"/>
              </a:srgbClr>
            </a:solidFill>
            <a:ln w="12600">
              <a:noFill/>
            </a:ln>
          </p:spPr>
          <p:style>
            <a:lnRef idx="0"/>
            <a:fillRef idx="0"/>
            <a:effectRef idx="0"/>
            <a:fontRef idx="minor"/>
          </p:style>
        </p:sp>
        <p:sp>
          <p:nvSpPr>
            <p:cNvPr id="1207" name="CustomShape 30"/>
            <p:cNvSpPr/>
            <p:nvPr/>
          </p:nvSpPr>
          <p:spPr>
            <a:xfrm>
              <a:off x="5397480" y="2784600"/>
              <a:ext cx="182160" cy="306000"/>
            </a:xfrm>
            <a:prstGeom prst="rect">
              <a:avLst/>
            </a:prstGeom>
            <a:solidFill>
              <a:srgbClr val="ffff99">
                <a:alpha val="50000"/>
              </a:srgbClr>
            </a:solidFill>
            <a:ln w="12600">
              <a:noFill/>
            </a:ln>
          </p:spPr>
          <p:style>
            <a:lnRef idx="0"/>
            <a:fillRef idx="0"/>
            <a:effectRef idx="0"/>
            <a:fontRef idx="minor"/>
          </p:style>
        </p:sp>
        <p:sp>
          <p:nvSpPr>
            <p:cNvPr id="1208" name="CustomShape 31"/>
            <p:cNvSpPr/>
            <p:nvPr/>
          </p:nvSpPr>
          <p:spPr>
            <a:xfrm>
              <a:off x="4665600" y="1752480"/>
              <a:ext cx="914040" cy="72828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Average Variable Cost</a:t>
              </a:r>
              <a:endParaRPr b="0" lang="en-US" sz="1400" spc="-1" strike="noStrike">
                <a:latin typeface="Arial"/>
              </a:endParaRPr>
            </a:p>
          </p:txBody>
        </p:sp>
        <p:sp>
          <p:nvSpPr>
            <p:cNvPr id="1209" name="CustomShape 32"/>
            <p:cNvSpPr/>
            <p:nvPr/>
          </p:nvSpPr>
          <p:spPr>
            <a:xfrm>
              <a:off x="4665600" y="4608360"/>
              <a:ext cx="7315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26.09</a:t>
              </a:r>
              <a:endParaRPr b="0" lang="en-US" sz="1400" spc="-1" strike="noStrike">
                <a:latin typeface="Arial"/>
              </a:endParaRPr>
            </a:p>
          </p:txBody>
        </p:sp>
        <p:sp>
          <p:nvSpPr>
            <p:cNvPr id="1210" name="CustomShape 33"/>
            <p:cNvSpPr/>
            <p:nvPr/>
          </p:nvSpPr>
          <p:spPr>
            <a:xfrm>
              <a:off x="4665600" y="4305240"/>
              <a:ext cx="7315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22.73</a:t>
              </a:r>
              <a:endParaRPr b="0" lang="en-US" sz="1400" spc="-1" strike="noStrike">
                <a:latin typeface="Arial"/>
              </a:endParaRPr>
            </a:p>
          </p:txBody>
        </p:sp>
        <p:sp>
          <p:nvSpPr>
            <p:cNvPr id="1211" name="CustomShape 34"/>
            <p:cNvSpPr/>
            <p:nvPr/>
          </p:nvSpPr>
          <p:spPr>
            <a:xfrm>
              <a:off x="4665600" y="4002120"/>
              <a:ext cx="7315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20.00</a:t>
              </a:r>
              <a:endParaRPr b="0" lang="en-US" sz="1400" spc="-1" strike="noStrike">
                <a:latin typeface="Arial"/>
              </a:endParaRPr>
            </a:p>
          </p:txBody>
        </p:sp>
        <p:sp>
          <p:nvSpPr>
            <p:cNvPr id="1212" name="CustomShape 35"/>
            <p:cNvSpPr/>
            <p:nvPr/>
          </p:nvSpPr>
          <p:spPr>
            <a:xfrm>
              <a:off x="4665600" y="3699000"/>
              <a:ext cx="7315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18.75</a:t>
              </a:r>
              <a:endParaRPr b="0" lang="en-US" sz="1400" spc="-1" strike="noStrike">
                <a:latin typeface="Arial"/>
              </a:endParaRPr>
            </a:p>
          </p:txBody>
        </p:sp>
        <p:sp>
          <p:nvSpPr>
            <p:cNvPr id="1213" name="CustomShape 36"/>
            <p:cNvSpPr/>
            <p:nvPr/>
          </p:nvSpPr>
          <p:spPr>
            <a:xfrm>
              <a:off x="4665600" y="3395520"/>
              <a:ext cx="7315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20.00</a:t>
              </a:r>
              <a:endParaRPr b="0" lang="en-US" sz="1400" spc="-1" strike="noStrike">
                <a:latin typeface="Arial"/>
              </a:endParaRPr>
            </a:p>
          </p:txBody>
        </p:sp>
        <p:sp>
          <p:nvSpPr>
            <p:cNvPr id="1214" name="CustomShape 37"/>
            <p:cNvSpPr/>
            <p:nvPr/>
          </p:nvSpPr>
          <p:spPr>
            <a:xfrm>
              <a:off x="4665600" y="3090960"/>
              <a:ext cx="73152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$50.00</a:t>
              </a:r>
              <a:endParaRPr b="0" lang="en-US" sz="1400" spc="-1" strike="noStrike">
                <a:latin typeface="Arial"/>
              </a:endParaRPr>
            </a:p>
          </p:txBody>
        </p:sp>
        <p:sp>
          <p:nvSpPr>
            <p:cNvPr id="1215" name="CustomShape 38"/>
            <p:cNvSpPr/>
            <p:nvPr/>
          </p:nvSpPr>
          <p:spPr>
            <a:xfrm>
              <a:off x="4665600" y="2784600"/>
              <a:ext cx="731520" cy="306000"/>
            </a:xfrm>
            <a:prstGeom prst="rect">
              <a:avLst/>
            </a:prstGeom>
            <a:solidFill>
              <a:srgbClr val="ffff99">
                <a:alpha val="50000"/>
              </a:srgbClr>
            </a:solidFill>
            <a:ln w="12600">
              <a:noFill/>
            </a:ln>
          </p:spPr>
          <p:style>
            <a:lnRef idx="0"/>
            <a:fillRef idx="0"/>
            <a:effectRef idx="0"/>
            <a:fontRef idx="minor"/>
          </p:style>
        </p:sp>
      </p:grpSp>
      <p:grpSp>
        <p:nvGrpSpPr>
          <p:cNvPr id="1216" name="Group 39"/>
          <p:cNvGrpSpPr/>
          <p:nvPr/>
        </p:nvGrpSpPr>
        <p:grpSpPr>
          <a:xfrm>
            <a:off x="3749760" y="1752480"/>
            <a:ext cx="915480" cy="3158640"/>
            <a:chOff x="3749760" y="1752480"/>
            <a:chExt cx="915480" cy="3158640"/>
          </a:xfrm>
        </p:grpSpPr>
        <p:sp>
          <p:nvSpPr>
            <p:cNvPr id="1217" name="CustomShape 40"/>
            <p:cNvSpPr/>
            <p:nvPr/>
          </p:nvSpPr>
          <p:spPr>
            <a:xfrm>
              <a:off x="3749760" y="2481120"/>
              <a:ext cx="915480" cy="30276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(AFC)</a:t>
              </a:r>
              <a:endParaRPr b="0" lang="en-US" sz="1400" spc="-1" strike="noStrike">
                <a:latin typeface="Arial"/>
              </a:endParaRPr>
            </a:p>
          </p:txBody>
        </p:sp>
        <p:sp>
          <p:nvSpPr>
            <p:cNvPr id="1218" name="CustomShape 41"/>
            <p:cNvSpPr/>
            <p:nvPr/>
          </p:nvSpPr>
          <p:spPr>
            <a:xfrm>
              <a:off x="4435560" y="4608360"/>
              <a:ext cx="229680" cy="302760"/>
            </a:xfrm>
            <a:prstGeom prst="rect">
              <a:avLst/>
            </a:prstGeom>
            <a:solidFill>
              <a:srgbClr val="ffff99">
                <a:alpha val="50000"/>
              </a:srgbClr>
            </a:solidFill>
            <a:ln w="12600">
              <a:noFill/>
            </a:ln>
          </p:spPr>
          <p:style>
            <a:lnRef idx="0"/>
            <a:fillRef idx="0"/>
            <a:effectRef idx="0"/>
            <a:fontRef idx="minor"/>
          </p:style>
        </p:sp>
        <p:sp>
          <p:nvSpPr>
            <p:cNvPr id="1219" name="CustomShape 42"/>
            <p:cNvSpPr/>
            <p:nvPr/>
          </p:nvSpPr>
          <p:spPr>
            <a:xfrm>
              <a:off x="4435560" y="4305240"/>
              <a:ext cx="229680" cy="302760"/>
            </a:xfrm>
            <a:prstGeom prst="rect">
              <a:avLst/>
            </a:prstGeom>
            <a:solidFill>
              <a:srgbClr val="ffcc00">
                <a:alpha val="50000"/>
              </a:srgbClr>
            </a:solidFill>
            <a:ln w="12600">
              <a:noFill/>
            </a:ln>
          </p:spPr>
          <p:style>
            <a:lnRef idx="0"/>
            <a:fillRef idx="0"/>
            <a:effectRef idx="0"/>
            <a:fontRef idx="minor"/>
          </p:style>
        </p:sp>
        <p:sp>
          <p:nvSpPr>
            <p:cNvPr id="1220" name="CustomShape 43"/>
            <p:cNvSpPr/>
            <p:nvPr/>
          </p:nvSpPr>
          <p:spPr>
            <a:xfrm>
              <a:off x="4435560" y="4002120"/>
              <a:ext cx="229680" cy="302760"/>
            </a:xfrm>
            <a:prstGeom prst="rect">
              <a:avLst/>
            </a:prstGeom>
            <a:solidFill>
              <a:srgbClr val="ffff99">
                <a:alpha val="50000"/>
              </a:srgbClr>
            </a:solidFill>
            <a:ln w="12600">
              <a:noFill/>
            </a:ln>
          </p:spPr>
          <p:style>
            <a:lnRef idx="0"/>
            <a:fillRef idx="0"/>
            <a:effectRef idx="0"/>
            <a:fontRef idx="minor"/>
          </p:style>
        </p:sp>
        <p:sp>
          <p:nvSpPr>
            <p:cNvPr id="1221" name="CustomShape 44"/>
            <p:cNvSpPr/>
            <p:nvPr/>
          </p:nvSpPr>
          <p:spPr>
            <a:xfrm>
              <a:off x="4435560" y="3699000"/>
              <a:ext cx="229680" cy="302760"/>
            </a:xfrm>
            <a:prstGeom prst="rect">
              <a:avLst/>
            </a:prstGeom>
            <a:solidFill>
              <a:srgbClr val="ffcc00">
                <a:alpha val="50000"/>
              </a:srgbClr>
            </a:solidFill>
            <a:ln w="12600">
              <a:noFill/>
            </a:ln>
          </p:spPr>
          <p:style>
            <a:lnRef idx="0"/>
            <a:fillRef idx="0"/>
            <a:effectRef idx="0"/>
            <a:fontRef idx="minor"/>
          </p:style>
        </p:sp>
        <p:sp>
          <p:nvSpPr>
            <p:cNvPr id="1222" name="CustomShape 45"/>
            <p:cNvSpPr/>
            <p:nvPr/>
          </p:nvSpPr>
          <p:spPr>
            <a:xfrm>
              <a:off x="4435560" y="3395520"/>
              <a:ext cx="229680" cy="302760"/>
            </a:xfrm>
            <a:prstGeom prst="rect">
              <a:avLst/>
            </a:prstGeom>
            <a:solidFill>
              <a:srgbClr val="ffff99">
                <a:alpha val="50000"/>
              </a:srgbClr>
            </a:solidFill>
            <a:ln w="12600">
              <a:noFill/>
            </a:ln>
          </p:spPr>
          <p:style>
            <a:lnRef idx="0"/>
            <a:fillRef idx="0"/>
            <a:effectRef idx="0"/>
            <a:fontRef idx="minor"/>
          </p:style>
        </p:sp>
        <p:sp>
          <p:nvSpPr>
            <p:cNvPr id="1223" name="CustomShape 46"/>
            <p:cNvSpPr/>
            <p:nvPr/>
          </p:nvSpPr>
          <p:spPr>
            <a:xfrm>
              <a:off x="4435560" y="3090960"/>
              <a:ext cx="229680" cy="304560"/>
            </a:xfrm>
            <a:prstGeom prst="rect">
              <a:avLst/>
            </a:prstGeom>
            <a:solidFill>
              <a:srgbClr val="ffcc00">
                <a:alpha val="50000"/>
              </a:srgbClr>
            </a:solidFill>
            <a:ln w="12600">
              <a:noFill/>
            </a:ln>
          </p:spPr>
          <p:style>
            <a:lnRef idx="0"/>
            <a:fillRef idx="0"/>
            <a:effectRef idx="0"/>
            <a:fontRef idx="minor"/>
          </p:style>
        </p:sp>
        <p:sp>
          <p:nvSpPr>
            <p:cNvPr id="1224" name="CustomShape 47"/>
            <p:cNvSpPr/>
            <p:nvPr/>
          </p:nvSpPr>
          <p:spPr>
            <a:xfrm>
              <a:off x="4435560" y="2784600"/>
              <a:ext cx="229680" cy="306000"/>
            </a:xfrm>
            <a:prstGeom prst="rect">
              <a:avLst/>
            </a:prstGeom>
            <a:solidFill>
              <a:srgbClr val="ffff99">
                <a:alpha val="50000"/>
              </a:srgbClr>
            </a:solidFill>
            <a:ln w="12600">
              <a:noFill/>
            </a:ln>
          </p:spPr>
          <p:style>
            <a:lnRef idx="0"/>
            <a:fillRef idx="0"/>
            <a:effectRef idx="0"/>
            <a:fontRef idx="minor"/>
          </p:style>
        </p:sp>
        <p:sp>
          <p:nvSpPr>
            <p:cNvPr id="1225" name="CustomShape 48"/>
            <p:cNvSpPr/>
            <p:nvPr/>
          </p:nvSpPr>
          <p:spPr>
            <a:xfrm>
              <a:off x="3749760" y="1752480"/>
              <a:ext cx="915480" cy="72828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Average Fixed Cost</a:t>
              </a:r>
              <a:endParaRPr b="0" lang="en-US" sz="1400" spc="-1" strike="noStrike">
                <a:latin typeface="Arial"/>
              </a:endParaRPr>
            </a:p>
          </p:txBody>
        </p:sp>
        <p:sp>
          <p:nvSpPr>
            <p:cNvPr id="1226" name="CustomShape 49"/>
            <p:cNvSpPr/>
            <p:nvPr/>
          </p:nvSpPr>
          <p:spPr>
            <a:xfrm>
              <a:off x="3749760" y="4608360"/>
              <a:ext cx="68544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8.70</a:t>
              </a:r>
              <a:endParaRPr b="0" lang="en-US" sz="1400" spc="-1" strike="noStrike">
                <a:latin typeface="Arial"/>
              </a:endParaRPr>
            </a:p>
          </p:txBody>
        </p:sp>
        <p:sp>
          <p:nvSpPr>
            <p:cNvPr id="1227" name="CustomShape 50"/>
            <p:cNvSpPr/>
            <p:nvPr/>
          </p:nvSpPr>
          <p:spPr>
            <a:xfrm>
              <a:off x="3749760" y="4305240"/>
              <a:ext cx="68544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9.09</a:t>
              </a:r>
              <a:endParaRPr b="0" lang="en-US" sz="1400" spc="-1" strike="noStrike">
                <a:latin typeface="Arial"/>
              </a:endParaRPr>
            </a:p>
          </p:txBody>
        </p:sp>
        <p:sp>
          <p:nvSpPr>
            <p:cNvPr id="1228" name="CustomShape 51"/>
            <p:cNvSpPr/>
            <p:nvPr/>
          </p:nvSpPr>
          <p:spPr>
            <a:xfrm>
              <a:off x="3749760" y="4002120"/>
              <a:ext cx="68544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10.00</a:t>
              </a:r>
              <a:endParaRPr b="0" lang="en-US" sz="1400" spc="-1" strike="noStrike">
                <a:latin typeface="Arial"/>
              </a:endParaRPr>
            </a:p>
          </p:txBody>
        </p:sp>
        <p:sp>
          <p:nvSpPr>
            <p:cNvPr id="1229" name="CustomShape 52"/>
            <p:cNvSpPr/>
            <p:nvPr/>
          </p:nvSpPr>
          <p:spPr>
            <a:xfrm>
              <a:off x="3749760" y="3699000"/>
              <a:ext cx="68544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12.50</a:t>
              </a:r>
              <a:endParaRPr b="0" lang="en-US" sz="1400" spc="-1" strike="noStrike">
                <a:latin typeface="Arial"/>
              </a:endParaRPr>
            </a:p>
          </p:txBody>
        </p:sp>
        <p:sp>
          <p:nvSpPr>
            <p:cNvPr id="1230" name="CustomShape 53"/>
            <p:cNvSpPr/>
            <p:nvPr/>
          </p:nvSpPr>
          <p:spPr>
            <a:xfrm>
              <a:off x="3749760" y="3395520"/>
              <a:ext cx="68544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20.00</a:t>
              </a:r>
              <a:endParaRPr b="0" lang="en-US" sz="1400" spc="-1" strike="noStrike">
                <a:latin typeface="Arial"/>
              </a:endParaRPr>
            </a:p>
          </p:txBody>
        </p:sp>
        <p:sp>
          <p:nvSpPr>
            <p:cNvPr id="1231" name="CustomShape 54"/>
            <p:cNvSpPr/>
            <p:nvPr/>
          </p:nvSpPr>
          <p:spPr>
            <a:xfrm>
              <a:off x="3749760" y="3090960"/>
              <a:ext cx="68544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$100</a:t>
              </a:r>
              <a:endParaRPr b="0" lang="en-US" sz="1400" spc="-1" strike="noStrike">
                <a:latin typeface="Arial"/>
              </a:endParaRPr>
            </a:p>
          </p:txBody>
        </p:sp>
        <p:sp>
          <p:nvSpPr>
            <p:cNvPr id="1232" name="CustomShape 55"/>
            <p:cNvSpPr/>
            <p:nvPr/>
          </p:nvSpPr>
          <p:spPr>
            <a:xfrm>
              <a:off x="3749760" y="2784600"/>
              <a:ext cx="685440" cy="306000"/>
            </a:xfrm>
            <a:prstGeom prst="rect">
              <a:avLst/>
            </a:prstGeom>
            <a:solidFill>
              <a:srgbClr val="ffff99">
                <a:alpha val="50000"/>
              </a:srgbClr>
            </a:solidFill>
            <a:ln w="12600">
              <a:noFill/>
            </a:ln>
          </p:spPr>
          <p:style>
            <a:lnRef idx="0"/>
            <a:fillRef idx="0"/>
            <a:effectRef idx="0"/>
            <a:fontRef idx="minor"/>
          </p:style>
        </p:sp>
      </p:grpSp>
      <p:grpSp>
        <p:nvGrpSpPr>
          <p:cNvPr id="1233" name="Group 56"/>
          <p:cNvGrpSpPr/>
          <p:nvPr/>
        </p:nvGrpSpPr>
        <p:grpSpPr>
          <a:xfrm>
            <a:off x="2073240" y="1371600"/>
            <a:ext cx="4632120" cy="3539520"/>
            <a:chOff x="2073240" y="1371600"/>
            <a:chExt cx="4632120" cy="3539520"/>
          </a:xfrm>
        </p:grpSpPr>
        <p:sp>
          <p:nvSpPr>
            <p:cNvPr id="1234" name="CustomShape 57"/>
            <p:cNvSpPr/>
            <p:nvPr/>
          </p:nvSpPr>
          <p:spPr>
            <a:xfrm>
              <a:off x="3521160" y="4608360"/>
              <a:ext cx="228240" cy="302760"/>
            </a:xfrm>
            <a:prstGeom prst="rect">
              <a:avLst/>
            </a:prstGeom>
            <a:solidFill>
              <a:srgbClr val="ffff99">
                <a:alpha val="50000"/>
              </a:srgbClr>
            </a:solidFill>
            <a:ln w="12600">
              <a:noFill/>
            </a:ln>
          </p:spPr>
          <p:style>
            <a:lnRef idx="0"/>
            <a:fillRef idx="0"/>
            <a:effectRef idx="0"/>
            <a:fontRef idx="minor"/>
          </p:style>
        </p:sp>
        <p:sp>
          <p:nvSpPr>
            <p:cNvPr id="1235" name="CustomShape 58"/>
            <p:cNvSpPr/>
            <p:nvPr/>
          </p:nvSpPr>
          <p:spPr>
            <a:xfrm>
              <a:off x="3521160" y="4305240"/>
              <a:ext cx="228240" cy="302760"/>
            </a:xfrm>
            <a:prstGeom prst="rect">
              <a:avLst/>
            </a:prstGeom>
            <a:solidFill>
              <a:srgbClr val="ffcc00">
                <a:alpha val="50000"/>
              </a:srgbClr>
            </a:solidFill>
            <a:ln w="12600">
              <a:noFill/>
            </a:ln>
          </p:spPr>
          <p:style>
            <a:lnRef idx="0"/>
            <a:fillRef idx="0"/>
            <a:effectRef idx="0"/>
            <a:fontRef idx="minor"/>
          </p:style>
        </p:sp>
        <p:sp>
          <p:nvSpPr>
            <p:cNvPr id="1236" name="CustomShape 59"/>
            <p:cNvSpPr/>
            <p:nvPr/>
          </p:nvSpPr>
          <p:spPr>
            <a:xfrm>
              <a:off x="3521160" y="4002120"/>
              <a:ext cx="228240" cy="302760"/>
            </a:xfrm>
            <a:prstGeom prst="rect">
              <a:avLst/>
            </a:prstGeom>
            <a:solidFill>
              <a:srgbClr val="ffff99">
                <a:alpha val="50000"/>
              </a:srgbClr>
            </a:solidFill>
            <a:ln w="12600">
              <a:noFill/>
            </a:ln>
          </p:spPr>
          <p:style>
            <a:lnRef idx="0"/>
            <a:fillRef idx="0"/>
            <a:effectRef idx="0"/>
            <a:fontRef idx="minor"/>
          </p:style>
        </p:sp>
        <p:sp>
          <p:nvSpPr>
            <p:cNvPr id="1237" name="CustomShape 60"/>
            <p:cNvSpPr/>
            <p:nvPr/>
          </p:nvSpPr>
          <p:spPr>
            <a:xfrm>
              <a:off x="3521160" y="3699000"/>
              <a:ext cx="228240" cy="302760"/>
            </a:xfrm>
            <a:prstGeom prst="rect">
              <a:avLst/>
            </a:prstGeom>
            <a:solidFill>
              <a:srgbClr val="ffcc00">
                <a:alpha val="50000"/>
              </a:srgbClr>
            </a:solidFill>
            <a:ln w="12600">
              <a:noFill/>
            </a:ln>
          </p:spPr>
          <p:style>
            <a:lnRef idx="0"/>
            <a:fillRef idx="0"/>
            <a:effectRef idx="0"/>
            <a:fontRef idx="minor"/>
          </p:style>
        </p:sp>
        <p:sp>
          <p:nvSpPr>
            <p:cNvPr id="1238" name="CustomShape 61"/>
            <p:cNvSpPr/>
            <p:nvPr/>
          </p:nvSpPr>
          <p:spPr>
            <a:xfrm>
              <a:off x="3521160" y="3395520"/>
              <a:ext cx="228240" cy="302760"/>
            </a:xfrm>
            <a:prstGeom prst="rect">
              <a:avLst/>
            </a:prstGeom>
            <a:solidFill>
              <a:srgbClr val="ffff99">
                <a:alpha val="50000"/>
              </a:srgbClr>
            </a:solidFill>
            <a:ln w="12600">
              <a:noFill/>
            </a:ln>
          </p:spPr>
          <p:style>
            <a:lnRef idx="0"/>
            <a:fillRef idx="0"/>
            <a:effectRef idx="0"/>
            <a:fontRef idx="minor"/>
          </p:style>
        </p:sp>
        <p:sp>
          <p:nvSpPr>
            <p:cNvPr id="1239" name="CustomShape 62"/>
            <p:cNvSpPr/>
            <p:nvPr/>
          </p:nvSpPr>
          <p:spPr>
            <a:xfrm>
              <a:off x="3521160" y="3090960"/>
              <a:ext cx="228240" cy="304560"/>
            </a:xfrm>
            <a:prstGeom prst="rect">
              <a:avLst/>
            </a:prstGeom>
            <a:solidFill>
              <a:srgbClr val="ffcc00">
                <a:alpha val="50000"/>
              </a:srgbClr>
            </a:solidFill>
            <a:ln w="12600">
              <a:noFill/>
            </a:ln>
          </p:spPr>
          <p:style>
            <a:lnRef idx="0"/>
            <a:fillRef idx="0"/>
            <a:effectRef idx="0"/>
            <a:fontRef idx="minor"/>
          </p:style>
        </p:sp>
        <p:sp>
          <p:nvSpPr>
            <p:cNvPr id="1240" name="CustomShape 63"/>
            <p:cNvSpPr/>
            <p:nvPr/>
          </p:nvSpPr>
          <p:spPr>
            <a:xfrm>
              <a:off x="3521160" y="2784600"/>
              <a:ext cx="228240" cy="306000"/>
            </a:xfrm>
            <a:prstGeom prst="rect">
              <a:avLst/>
            </a:prstGeom>
            <a:solidFill>
              <a:srgbClr val="ffff99">
                <a:alpha val="50000"/>
              </a:srgbClr>
            </a:solidFill>
            <a:ln w="12600">
              <a:noFill/>
            </a:ln>
          </p:spPr>
          <p:style>
            <a:lnRef idx="0"/>
            <a:fillRef idx="0"/>
            <a:effectRef idx="0"/>
            <a:fontRef idx="minor"/>
          </p:style>
        </p:sp>
        <p:grpSp>
          <p:nvGrpSpPr>
            <p:cNvPr id="1241" name="Group 64"/>
            <p:cNvGrpSpPr/>
            <p:nvPr/>
          </p:nvGrpSpPr>
          <p:grpSpPr>
            <a:xfrm>
              <a:off x="2073240" y="1371600"/>
              <a:ext cx="4632120" cy="3539520"/>
              <a:chOff x="2073240" y="1371600"/>
              <a:chExt cx="4632120" cy="3539520"/>
            </a:xfrm>
          </p:grpSpPr>
          <p:sp>
            <p:nvSpPr>
              <p:cNvPr id="1242" name="CustomShape 65"/>
              <p:cNvSpPr/>
              <p:nvPr/>
            </p:nvSpPr>
            <p:spPr>
              <a:xfrm>
                <a:off x="2682720" y="4608360"/>
                <a:ext cx="182160" cy="302760"/>
              </a:xfrm>
              <a:prstGeom prst="rect">
                <a:avLst/>
              </a:prstGeom>
              <a:solidFill>
                <a:srgbClr val="ffff99">
                  <a:alpha val="50000"/>
                </a:srgbClr>
              </a:solidFill>
              <a:ln w="12600">
                <a:noFill/>
              </a:ln>
            </p:spPr>
            <p:style>
              <a:lnRef idx="0"/>
              <a:fillRef idx="0"/>
              <a:effectRef idx="0"/>
              <a:fontRef idx="minor"/>
            </p:style>
          </p:sp>
          <p:sp>
            <p:nvSpPr>
              <p:cNvPr id="1243" name="CustomShape 66"/>
              <p:cNvSpPr/>
              <p:nvPr/>
            </p:nvSpPr>
            <p:spPr>
              <a:xfrm>
                <a:off x="2682720" y="4305240"/>
                <a:ext cx="182160" cy="302760"/>
              </a:xfrm>
              <a:prstGeom prst="rect">
                <a:avLst/>
              </a:prstGeom>
              <a:solidFill>
                <a:srgbClr val="ffcc00">
                  <a:alpha val="50000"/>
                </a:srgbClr>
              </a:solidFill>
              <a:ln w="12600">
                <a:noFill/>
              </a:ln>
            </p:spPr>
            <p:style>
              <a:lnRef idx="0"/>
              <a:fillRef idx="0"/>
              <a:effectRef idx="0"/>
              <a:fontRef idx="minor"/>
            </p:style>
          </p:sp>
          <p:sp>
            <p:nvSpPr>
              <p:cNvPr id="1244" name="CustomShape 67"/>
              <p:cNvSpPr/>
              <p:nvPr/>
            </p:nvSpPr>
            <p:spPr>
              <a:xfrm>
                <a:off x="2682720" y="4002120"/>
                <a:ext cx="182160" cy="302760"/>
              </a:xfrm>
              <a:prstGeom prst="rect">
                <a:avLst/>
              </a:prstGeom>
              <a:solidFill>
                <a:srgbClr val="ffff99">
                  <a:alpha val="50000"/>
                </a:srgbClr>
              </a:solidFill>
              <a:ln w="12600">
                <a:noFill/>
              </a:ln>
            </p:spPr>
            <p:style>
              <a:lnRef idx="0"/>
              <a:fillRef idx="0"/>
              <a:effectRef idx="0"/>
              <a:fontRef idx="minor"/>
            </p:style>
          </p:sp>
          <p:sp>
            <p:nvSpPr>
              <p:cNvPr id="1245" name="CustomShape 68"/>
              <p:cNvSpPr/>
              <p:nvPr/>
            </p:nvSpPr>
            <p:spPr>
              <a:xfrm>
                <a:off x="2682720" y="3699000"/>
                <a:ext cx="182160" cy="302760"/>
              </a:xfrm>
              <a:prstGeom prst="rect">
                <a:avLst/>
              </a:prstGeom>
              <a:solidFill>
                <a:srgbClr val="ffcc00">
                  <a:alpha val="50000"/>
                </a:srgbClr>
              </a:solidFill>
              <a:ln w="12600">
                <a:noFill/>
              </a:ln>
            </p:spPr>
            <p:style>
              <a:lnRef idx="0"/>
              <a:fillRef idx="0"/>
              <a:effectRef idx="0"/>
              <a:fontRef idx="minor"/>
            </p:style>
          </p:sp>
          <p:sp>
            <p:nvSpPr>
              <p:cNvPr id="1246" name="CustomShape 69"/>
              <p:cNvSpPr/>
              <p:nvPr/>
            </p:nvSpPr>
            <p:spPr>
              <a:xfrm>
                <a:off x="2682720" y="3395520"/>
                <a:ext cx="182160" cy="302760"/>
              </a:xfrm>
              <a:prstGeom prst="rect">
                <a:avLst/>
              </a:prstGeom>
              <a:solidFill>
                <a:srgbClr val="ffff99">
                  <a:alpha val="50000"/>
                </a:srgbClr>
              </a:solidFill>
              <a:ln w="12600">
                <a:noFill/>
              </a:ln>
            </p:spPr>
            <p:style>
              <a:lnRef idx="0"/>
              <a:fillRef idx="0"/>
              <a:effectRef idx="0"/>
              <a:fontRef idx="minor"/>
            </p:style>
          </p:sp>
          <p:sp>
            <p:nvSpPr>
              <p:cNvPr id="1247" name="CustomShape 70"/>
              <p:cNvSpPr/>
              <p:nvPr/>
            </p:nvSpPr>
            <p:spPr>
              <a:xfrm>
                <a:off x="2682720" y="3090960"/>
                <a:ext cx="182160" cy="304560"/>
              </a:xfrm>
              <a:prstGeom prst="rect">
                <a:avLst/>
              </a:prstGeom>
              <a:solidFill>
                <a:srgbClr val="ffcc00">
                  <a:alpha val="50000"/>
                </a:srgbClr>
              </a:solidFill>
              <a:ln w="12600">
                <a:noFill/>
              </a:ln>
            </p:spPr>
            <p:style>
              <a:lnRef idx="0"/>
              <a:fillRef idx="0"/>
              <a:effectRef idx="0"/>
              <a:fontRef idx="minor"/>
            </p:style>
          </p:sp>
          <p:sp>
            <p:nvSpPr>
              <p:cNvPr id="1248" name="CustomShape 71"/>
              <p:cNvSpPr/>
              <p:nvPr/>
            </p:nvSpPr>
            <p:spPr>
              <a:xfrm>
                <a:off x="2682720" y="2784600"/>
                <a:ext cx="182160" cy="306000"/>
              </a:xfrm>
              <a:prstGeom prst="rect">
                <a:avLst/>
              </a:prstGeom>
              <a:solidFill>
                <a:srgbClr val="ffff99">
                  <a:alpha val="50000"/>
                </a:srgbClr>
              </a:solidFill>
              <a:ln w="12600">
                <a:noFill/>
              </a:ln>
            </p:spPr>
            <p:style>
              <a:lnRef idx="0"/>
              <a:fillRef idx="0"/>
              <a:effectRef idx="0"/>
              <a:fontRef idx="minor"/>
            </p:style>
          </p:sp>
          <p:sp>
            <p:nvSpPr>
              <p:cNvPr id="1249" name="CustomShape 72"/>
              <p:cNvSpPr/>
              <p:nvPr/>
            </p:nvSpPr>
            <p:spPr>
              <a:xfrm>
                <a:off x="2073240" y="460836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6</a:t>
                </a:r>
                <a:endParaRPr b="0" lang="en-US" sz="1400" spc="-1" strike="noStrike">
                  <a:latin typeface="Arial"/>
                </a:endParaRPr>
              </a:p>
            </p:txBody>
          </p:sp>
          <p:sp>
            <p:nvSpPr>
              <p:cNvPr id="1250" name="CustomShape 73"/>
              <p:cNvSpPr/>
              <p:nvPr/>
            </p:nvSpPr>
            <p:spPr>
              <a:xfrm>
                <a:off x="2073240" y="430524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5</a:t>
                </a:r>
                <a:endParaRPr b="0" lang="en-US" sz="1400" spc="-1" strike="noStrike">
                  <a:latin typeface="Arial"/>
                </a:endParaRPr>
              </a:p>
            </p:txBody>
          </p:sp>
          <p:sp>
            <p:nvSpPr>
              <p:cNvPr id="1251" name="CustomShape 74"/>
              <p:cNvSpPr/>
              <p:nvPr/>
            </p:nvSpPr>
            <p:spPr>
              <a:xfrm>
                <a:off x="2073240" y="400212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4</a:t>
                </a:r>
                <a:endParaRPr b="0" lang="en-US" sz="1400" spc="-1" strike="noStrike">
                  <a:latin typeface="Arial"/>
                </a:endParaRPr>
              </a:p>
            </p:txBody>
          </p:sp>
          <p:sp>
            <p:nvSpPr>
              <p:cNvPr id="1252" name="CustomShape 75"/>
              <p:cNvSpPr/>
              <p:nvPr/>
            </p:nvSpPr>
            <p:spPr>
              <a:xfrm>
                <a:off x="2073240" y="3699000"/>
                <a:ext cx="60912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3</a:t>
                </a:r>
                <a:endParaRPr b="0" lang="en-US" sz="1400" spc="-1" strike="noStrike">
                  <a:latin typeface="Arial"/>
                </a:endParaRPr>
              </a:p>
            </p:txBody>
          </p:sp>
          <p:sp>
            <p:nvSpPr>
              <p:cNvPr id="1253" name="CustomShape 76"/>
              <p:cNvSpPr/>
              <p:nvPr/>
            </p:nvSpPr>
            <p:spPr>
              <a:xfrm>
                <a:off x="2073240" y="3395520"/>
                <a:ext cx="60912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2</a:t>
                </a:r>
                <a:endParaRPr b="0" lang="en-US" sz="1400" spc="-1" strike="noStrike">
                  <a:latin typeface="Arial"/>
                </a:endParaRPr>
              </a:p>
            </p:txBody>
          </p:sp>
          <p:sp>
            <p:nvSpPr>
              <p:cNvPr id="1254" name="CustomShape 77"/>
              <p:cNvSpPr/>
              <p:nvPr/>
            </p:nvSpPr>
            <p:spPr>
              <a:xfrm>
                <a:off x="2073240" y="3090960"/>
                <a:ext cx="60912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a:t>
                </a:r>
                <a:endParaRPr b="0" lang="en-US" sz="1400" spc="-1" strike="noStrike">
                  <a:latin typeface="Arial"/>
                </a:endParaRPr>
              </a:p>
            </p:txBody>
          </p:sp>
          <p:sp>
            <p:nvSpPr>
              <p:cNvPr id="1255" name="CustomShape 78"/>
              <p:cNvSpPr/>
              <p:nvPr/>
            </p:nvSpPr>
            <p:spPr>
              <a:xfrm>
                <a:off x="2073240" y="2784600"/>
                <a:ext cx="609120" cy="30600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0</a:t>
                </a:r>
                <a:endParaRPr b="0" lang="en-US" sz="1400" spc="-1" strike="noStrike">
                  <a:latin typeface="Arial"/>
                </a:endParaRPr>
              </a:p>
            </p:txBody>
          </p:sp>
          <p:sp>
            <p:nvSpPr>
              <p:cNvPr id="1256" name="CustomShape 79"/>
              <p:cNvSpPr/>
              <p:nvPr/>
            </p:nvSpPr>
            <p:spPr>
              <a:xfrm>
                <a:off x="2073240" y="1752480"/>
                <a:ext cx="791640" cy="103140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Labor</a:t>
                </a:r>
                <a:endParaRPr b="0" lang="en-US" sz="1400" spc="-1" strike="noStrike">
                  <a:latin typeface="Arial"/>
                </a:endParaRPr>
              </a:p>
            </p:txBody>
          </p:sp>
          <p:sp>
            <p:nvSpPr>
              <p:cNvPr id="1257" name="CustomShape 80"/>
              <p:cNvSpPr/>
              <p:nvPr/>
            </p:nvSpPr>
            <p:spPr>
              <a:xfrm>
                <a:off x="2865600" y="4608360"/>
                <a:ext cx="65520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11.5</a:t>
                </a:r>
                <a:endParaRPr b="0" lang="en-US" sz="1400" spc="-1" strike="noStrike">
                  <a:latin typeface="Arial"/>
                </a:endParaRPr>
              </a:p>
            </p:txBody>
          </p:sp>
          <p:sp>
            <p:nvSpPr>
              <p:cNvPr id="1258" name="CustomShape 81"/>
              <p:cNvSpPr/>
              <p:nvPr/>
            </p:nvSpPr>
            <p:spPr>
              <a:xfrm>
                <a:off x="2865600" y="4305240"/>
                <a:ext cx="65520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11</a:t>
                </a:r>
                <a:endParaRPr b="0" lang="en-US" sz="1400" spc="-1" strike="noStrike">
                  <a:latin typeface="Arial"/>
                </a:endParaRPr>
              </a:p>
            </p:txBody>
          </p:sp>
          <p:sp>
            <p:nvSpPr>
              <p:cNvPr id="1259" name="CustomShape 82"/>
              <p:cNvSpPr/>
              <p:nvPr/>
            </p:nvSpPr>
            <p:spPr>
              <a:xfrm>
                <a:off x="2865600" y="4002120"/>
                <a:ext cx="65520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10</a:t>
                </a:r>
                <a:endParaRPr b="0" lang="en-US" sz="1400" spc="-1" strike="noStrike">
                  <a:latin typeface="Arial"/>
                </a:endParaRPr>
              </a:p>
            </p:txBody>
          </p:sp>
          <p:sp>
            <p:nvSpPr>
              <p:cNvPr id="1260" name="CustomShape 83"/>
              <p:cNvSpPr/>
              <p:nvPr/>
            </p:nvSpPr>
            <p:spPr>
              <a:xfrm>
                <a:off x="2865600" y="3699000"/>
                <a:ext cx="655200" cy="3027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8</a:t>
                </a:r>
                <a:endParaRPr b="0" lang="en-US" sz="1400" spc="-1" strike="noStrike">
                  <a:latin typeface="Arial"/>
                </a:endParaRPr>
              </a:p>
            </p:txBody>
          </p:sp>
          <p:sp>
            <p:nvSpPr>
              <p:cNvPr id="1261" name="CustomShape 84"/>
              <p:cNvSpPr/>
              <p:nvPr/>
            </p:nvSpPr>
            <p:spPr>
              <a:xfrm>
                <a:off x="2865600" y="3395520"/>
                <a:ext cx="655200" cy="30276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5</a:t>
                </a:r>
                <a:endParaRPr b="0" lang="en-US" sz="1400" spc="-1" strike="noStrike">
                  <a:latin typeface="Arial"/>
                </a:endParaRPr>
              </a:p>
            </p:txBody>
          </p:sp>
          <p:sp>
            <p:nvSpPr>
              <p:cNvPr id="1262" name="CustomShape 85"/>
              <p:cNvSpPr/>
              <p:nvPr/>
            </p:nvSpPr>
            <p:spPr>
              <a:xfrm>
                <a:off x="2865600" y="3090960"/>
                <a:ext cx="655200" cy="304560"/>
              </a:xfrm>
              <a:prstGeom prst="rect">
                <a:avLst/>
              </a:prstGeom>
              <a:solidFill>
                <a:srgbClr val="ffcc00">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1</a:t>
                </a:r>
                <a:endParaRPr b="0" lang="en-US" sz="1400" spc="-1" strike="noStrike">
                  <a:latin typeface="Arial"/>
                </a:endParaRPr>
              </a:p>
            </p:txBody>
          </p:sp>
          <p:sp>
            <p:nvSpPr>
              <p:cNvPr id="1263" name="CustomShape 86"/>
              <p:cNvSpPr/>
              <p:nvPr/>
            </p:nvSpPr>
            <p:spPr>
              <a:xfrm>
                <a:off x="2865600" y="2784600"/>
                <a:ext cx="655200" cy="306000"/>
              </a:xfrm>
              <a:prstGeom prst="rect">
                <a:avLst/>
              </a:prstGeom>
              <a:solidFill>
                <a:srgbClr val="ffff99">
                  <a:alpha val="50000"/>
                </a:srgbClr>
              </a:solidFill>
              <a:ln w="12600">
                <a:noFill/>
              </a:ln>
            </p:spPr>
            <p:style>
              <a:lnRef idx="0"/>
              <a:fillRef idx="0"/>
              <a:effectRef idx="0"/>
              <a:fontRef idx="minor"/>
            </p:style>
            <p:txBody>
              <a:bodyPr lIns="90000" rIns="90000" tIns="45000" bIns="45000" anchor="ctr">
                <a:noAutofit/>
              </a:bodyPr>
              <a:p>
                <a:pPr algn="r">
                  <a:lnSpc>
                    <a:spcPct val="100000"/>
                  </a:lnSpc>
                </a:pPr>
                <a:r>
                  <a:rPr b="1" lang="en-US" sz="1400" spc="-1" strike="noStrike">
                    <a:solidFill>
                      <a:srgbClr val="000000"/>
                    </a:solidFill>
                    <a:latin typeface="Calibri"/>
                  </a:rPr>
                  <a:t>0</a:t>
                </a:r>
                <a:endParaRPr b="0" lang="en-US" sz="1400" spc="-1" strike="noStrike">
                  <a:latin typeface="Arial"/>
                </a:endParaRPr>
              </a:p>
            </p:txBody>
          </p:sp>
          <p:sp>
            <p:nvSpPr>
              <p:cNvPr id="1264" name="CustomShape 87"/>
              <p:cNvSpPr/>
              <p:nvPr/>
            </p:nvSpPr>
            <p:spPr>
              <a:xfrm>
                <a:off x="2865600" y="1752480"/>
                <a:ext cx="883800" cy="1031400"/>
              </a:xfrm>
              <a:prstGeom prst="rect">
                <a:avLst/>
              </a:prstGeom>
              <a:solidFill>
                <a:srgbClr val="ffcc00"/>
              </a:solidFill>
              <a:ln w="12600">
                <a:noFill/>
              </a:ln>
            </p:spPr>
            <p:style>
              <a:lnRef idx="0"/>
              <a:fillRef idx="0"/>
              <a:effectRef idx="0"/>
              <a:fontRef idx="minor"/>
            </p:style>
            <p:txBody>
              <a:bodyPr lIns="90000" rIns="90000" tIns="45000" bIns="45000" anchor="b">
                <a:noAutofit/>
              </a:bodyPr>
              <a:p>
                <a:pPr algn="ctr">
                  <a:lnSpc>
                    <a:spcPct val="100000"/>
                  </a:lnSpc>
                </a:pPr>
                <a:r>
                  <a:rPr b="1" lang="en-US" sz="1400" spc="-1" strike="noStrike">
                    <a:solidFill>
                      <a:srgbClr val="000000"/>
                    </a:solidFill>
                    <a:latin typeface="Calibri"/>
                  </a:rPr>
                  <a:t>Output</a:t>
                </a:r>
                <a:endParaRPr b="0" lang="en-US" sz="1400" spc="-1" strike="noStrike">
                  <a:latin typeface="Arial"/>
                </a:endParaRPr>
              </a:p>
            </p:txBody>
          </p:sp>
          <p:sp>
            <p:nvSpPr>
              <p:cNvPr id="1265" name="CustomShape 88"/>
              <p:cNvSpPr/>
              <p:nvPr/>
            </p:nvSpPr>
            <p:spPr>
              <a:xfrm>
                <a:off x="2073240" y="1371600"/>
                <a:ext cx="4632120" cy="380520"/>
              </a:xfrm>
              <a:prstGeom prst="rect">
                <a:avLst/>
              </a:prstGeom>
              <a:solidFill>
                <a:schemeClr val="tx1"/>
              </a:solidFill>
              <a:ln w="12600">
                <a:noFill/>
              </a:ln>
            </p:spPr>
            <p:style>
              <a:lnRef idx="0"/>
              <a:fillRef idx="0"/>
              <a:effectRef idx="0"/>
              <a:fontRef idx="minor"/>
            </p:style>
            <p:txBody>
              <a:bodyPr lIns="90000" rIns="90000" tIns="45000" bIns="45000" anchor="ctr">
                <a:noAutofit/>
              </a:bodyPr>
              <a:p>
                <a:pPr>
                  <a:lnSpc>
                    <a:spcPct val="100000"/>
                  </a:lnSpc>
                </a:pPr>
                <a:r>
                  <a:rPr b="1" lang="en-US" sz="1800" spc="-1" strike="noStrike">
                    <a:solidFill>
                      <a:srgbClr val="ffffff"/>
                    </a:solidFill>
                    <a:latin typeface="Calibri"/>
                  </a:rPr>
                  <a:t>Short-Run Costs</a:t>
                </a:r>
                <a:endParaRPr b="0" lang="en-US" sz="1800" spc="-1" strike="noStrike">
                  <a:latin typeface="Arial"/>
                </a:endParaRPr>
              </a:p>
            </p:txBody>
          </p:sp>
        </p:grpSp>
      </p:grpSp>
      <p:sp>
        <p:nvSpPr>
          <p:cNvPr id="1266" name="CustomShape 89"/>
          <p:cNvSpPr/>
          <p:nvPr/>
        </p:nvSpPr>
        <p:spPr>
          <a:xfrm>
            <a:off x="228600" y="4952880"/>
            <a:ext cx="8762760" cy="1919160"/>
          </a:xfrm>
          <a:prstGeom prst="rect">
            <a:avLst/>
          </a:prstGeom>
          <a:noFill/>
          <a:ln>
            <a:noFill/>
          </a:ln>
        </p:spPr>
        <p:style>
          <a:lnRef idx="0"/>
          <a:fillRef idx="0"/>
          <a:effectRef idx="0"/>
          <a:fontRef idx="minor"/>
        </p:style>
        <p:txBody>
          <a:bodyPr lIns="90000" rIns="90000" tIns="45000" bIns="45000">
            <a:spAutoFit/>
          </a:bodyPr>
          <a:p>
            <a:pPr marL="231840" indent="-231480">
              <a:lnSpc>
                <a:spcPct val="100000"/>
              </a:lnSpc>
              <a:buClr>
                <a:srgbClr val="000000"/>
              </a:buClr>
              <a:buFont typeface="Arial"/>
              <a:buChar char="•"/>
            </a:pPr>
            <a:r>
              <a:rPr b="0" lang="en-US" sz="2000" spc="-1" strike="noStrike">
                <a:solidFill>
                  <a:srgbClr val="000000"/>
                </a:solidFill>
                <a:latin typeface="Calibri"/>
              </a:rPr>
              <a:t>Average fixed cost (AFC) decreases as output increases as the fixed cost is spread over more units.  </a:t>
            </a:r>
            <a:endParaRPr b="0" lang="en-US" sz="2000" spc="-1" strike="noStrike">
              <a:latin typeface="Arial"/>
            </a:endParaRPr>
          </a:p>
          <a:p>
            <a:pPr marL="231840" indent="-231480">
              <a:lnSpc>
                <a:spcPct val="100000"/>
              </a:lnSpc>
              <a:buClr>
                <a:srgbClr val="000000"/>
              </a:buClr>
              <a:buFont typeface="Arial"/>
              <a:buChar char="•"/>
            </a:pPr>
            <a:r>
              <a:rPr b="0" lang="en-US" sz="2000" spc="-1" strike="noStrike">
                <a:solidFill>
                  <a:srgbClr val="000000"/>
                </a:solidFill>
                <a:latin typeface="Calibri"/>
              </a:rPr>
              <a:t>The short-run average total cost curve (ATC) is </a:t>
            </a:r>
            <a:r>
              <a:rPr b="1" lang="en-US" sz="2000" spc="-1" strike="noStrike">
                <a:solidFill>
                  <a:srgbClr val="000000"/>
                </a:solidFill>
                <a:latin typeface="Calibri"/>
              </a:rPr>
              <a:t>U-shaped</a:t>
            </a:r>
            <a:r>
              <a:rPr b="0" lang="en-US" sz="2000" spc="-1" strike="noStrike">
                <a:solidFill>
                  <a:srgbClr val="000000"/>
                </a:solidFill>
                <a:latin typeface="Calibri"/>
              </a:rPr>
              <a:t>, a result of spreading fixed cost (which pulls down the average total cost) and diminishing returns (which pulls up the average total cost).</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72" dur="indefinite" restart="never" nodeType="tmRoot">
          <p:childTnLst>
            <p:seq>
              <p:cTn id="173" dur="indefinite" nodeType="mainSeq">
                <p:childTnLst>
                  <p:par>
                    <p:cTn id="174" fill="hold">
                      <p:stCondLst>
                        <p:cond delay="0"/>
                      </p:stCondLst>
                      <p:childTnLst>
                        <p:par>
                          <p:cTn id="175" fill="hold">
                            <p:stCondLst>
                              <p:cond delay="0"/>
                            </p:stCondLst>
                            <p:childTnLst>
                              <p:par>
                                <p:cTn id="176" nodeType="afterEffect" fill="hold" presetClass="entr" presetID="3" presetSubtype="5">
                                  <p:stCondLst>
                                    <p:cond delay="0"/>
                                  </p:stCondLst>
                                  <p:childTnLst>
                                    <p:set>
                                      <p:cBhvr>
                                        <p:cTn id="177" dur="1" fill="hold">
                                          <p:stCondLst>
                                            <p:cond delay="0"/>
                                          </p:stCondLst>
                                        </p:cTn>
                                        <p:tgtEl>
                                          <p:spTgt spid="1233"/>
                                        </p:tgtEl>
                                        <p:attrNameLst>
                                          <p:attrName>style.visibility</p:attrName>
                                        </p:attrNameLst>
                                      </p:cBhvr>
                                      <p:to>
                                        <p:strVal val="visible"/>
                                      </p:to>
                                    </p:set>
                                    <p:animEffect filter="blinds(vertical)" transition="in">
                                      <p:cBhvr additive="repl">
                                        <p:cTn id="178" dur="500"/>
                                        <p:tgtEl>
                                          <p:spTgt spid="1233"/>
                                        </p:tgtEl>
                                      </p:cBhvr>
                                    </p:animEffect>
                                  </p:childTnLst>
                                </p:cTn>
                              </p:par>
                            </p:childTnLst>
                          </p:cTn>
                        </p:par>
                        <p:par>
                          <p:cTn id="179" fill="hold">
                            <p:stCondLst>
                              <p:cond delay="500"/>
                            </p:stCondLst>
                            <p:childTnLst>
                              <p:par>
                                <p:cTn id="180" nodeType="afterEffect" fill="hold" presetClass="entr" presetID="3" presetSubtype="5">
                                  <p:stCondLst>
                                    <p:cond delay="0"/>
                                  </p:stCondLst>
                                  <p:childTnLst>
                                    <p:set>
                                      <p:cBhvr>
                                        <p:cTn id="181" dur="1" fill="hold">
                                          <p:stCondLst>
                                            <p:cond delay="0"/>
                                          </p:stCondLst>
                                        </p:cTn>
                                        <p:tgtEl>
                                          <p:spTgt spid="1216"/>
                                        </p:tgtEl>
                                        <p:attrNameLst>
                                          <p:attrName>style.visibility</p:attrName>
                                        </p:attrNameLst>
                                      </p:cBhvr>
                                      <p:to>
                                        <p:strVal val="visible"/>
                                      </p:to>
                                    </p:set>
                                    <p:animEffect filter="blinds(vertical)" transition="in">
                                      <p:cBhvr additive="repl">
                                        <p:cTn id="182" dur="500"/>
                                        <p:tgtEl>
                                          <p:spTgt spid="1216"/>
                                        </p:tgtEl>
                                      </p:cBhvr>
                                    </p:animEffect>
                                  </p:childTnLst>
                                </p:cTn>
                              </p:par>
                            </p:childTnLst>
                          </p:cTn>
                        </p:par>
                        <p:par>
                          <p:cTn id="183" fill="hold">
                            <p:stCondLst>
                              <p:cond delay="1000"/>
                            </p:stCondLst>
                            <p:childTnLst>
                              <p:par>
                                <p:cTn id="184" nodeType="afterEffect" fill="hold" presetClass="entr" presetID="3" presetSubtype="5">
                                  <p:stCondLst>
                                    <p:cond delay="0"/>
                                  </p:stCondLst>
                                  <p:childTnLst>
                                    <p:set>
                                      <p:cBhvr>
                                        <p:cTn id="185" dur="1" fill="hold">
                                          <p:stCondLst>
                                            <p:cond delay="0"/>
                                          </p:stCondLst>
                                        </p:cTn>
                                        <p:tgtEl>
                                          <p:spTgt spid="1199"/>
                                        </p:tgtEl>
                                        <p:attrNameLst>
                                          <p:attrName>style.visibility</p:attrName>
                                        </p:attrNameLst>
                                      </p:cBhvr>
                                      <p:to>
                                        <p:strVal val="visible"/>
                                      </p:to>
                                    </p:set>
                                    <p:animEffect filter="blinds(vertical)" transition="in">
                                      <p:cBhvr additive="repl">
                                        <p:cTn id="186" dur="500"/>
                                        <p:tgtEl>
                                          <p:spTgt spid="1199"/>
                                        </p:tgtEl>
                                      </p:cBhvr>
                                    </p:animEffect>
                                  </p:childTnLst>
                                </p:cTn>
                              </p:par>
                            </p:childTnLst>
                          </p:cTn>
                        </p:par>
                        <p:par>
                          <p:cTn id="187" fill="hold">
                            <p:stCondLst>
                              <p:cond delay="1500"/>
                            </p:stCondLst>
                            <p:childTnLst>
                              <p:par>
                                <p:cTn id="188" nodeType="afterEffect" fill="hold" presetClass="entr" presetID="3" presetSubtype="5">
                                  <p:stCondLst>
                                    <p:cond delay="0"/>
                                  </p:stCondLst>
                                  <p:childTnLst>
                                    <p:set>
                                      <p:cBhvr>
                                        <p:cTn id="189" dur="1" fill="hold">
                                          <p:stCondLst>
                                            <p:cond delay="0"/>
                                          </p:stCondLst>
                                        </p:cTn>
                                        <p:tgtEl>
                                          <p:spTgt spid="1182"/>
                                        </p:tgtEl>
                                        <p:attrNameLst>
                                          <p:attrName>style.visibility</p:attrName>
                                        </p:attrNameLst>
                                      </p:cBhvr>
                                      <p:to>
                                        <p:strVal val="visible"/>
                                      </p:to>
                                    </p:set>
                                    <p:animEffect filter="blinds(vertical)" transition="in">
                                      <p:cBhvr additive="repl">
                                        <p:cTn id="190" dur="500"/>
                                        <p:tgtEl>
                                          <p:spTgt spid="1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7"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en-US" sz="4400" spc="-1" strike="noStrike">
                <a:solidFill>
                  <a:srgbClr val="000000"/>
                </a:solidFill>
                <a:latin typeface="Calibri"/>
              </a:rPr>
              <a:t>The Relationship Between</a:t>
            </a:r>
            <a:br/>
            <a:r>
              <a:rPr b="0" lang="en-US" sz="4400" spc="-1" strike="noStrike">
                <a:solidFill>
                  <a:srgbClr val="000000"/>
                </a:solidFill>
                <a:latin typeface="Calibri"/>
              </a:rPr>
              <a:t>Marginal Cost and Average Cost</a:t>
            </a:r>
            <a:endParaRPr b="0" lang="en-US" sz="4400" spc="-1" strike="noStrike">
              <a:solidFill>
                <a:srgbClr val="000000"/>
              </a:solidFill>
              <a:latin typeface="Calibri"/>
            </a:endParaRPr>
          </a:p>
        </p:txBody>
      </p:sp>
      <p:sp>
        <p:nvSpPr>
          <p:cNvPr id="1268" name="TextShape 2"/>
          <p:cNvSpPr txBox="1"/>
          <p:nvPr/>
        </p:nvSpPr>
        <p:spPr>
          <a:xfrm>
            <a:off x="5029200" y="1523880"/>
            <a:ext cx="3657240" cy="4876560"/>
          </a:xfrm>
          <a:prstGeom prst="rect">
            <a:avLst/>
          </a:prstGeom>
          <a:noFill/>
          <a:ln>
            <a:noFill/>
          </a:ln>
        </p:spPr>
        <p:txBody>
          <a:bodyPr>
            <a:noAutofit/>
          </a:bodyPr>
          <a:p>
            <a:pPr marL="343080" indent="-342720">
              <a:lnSpc>
                <a:spcPct val="100000"/>
              </a:lnSpc>
              <a:spcBef>
                <a:spcPts val="439"/>
              </a:spcBef>
              <a:spcAft>
                <a:spcPts val="439"/>
              </a:spcAft>
              <a:buClr>
                <a:srgbClr val="000000"/>
              </a:buClr>
              <a:buFont typeface="Arial"/>
              <a:buChar char="•"/>
            </a:pPr>
            <a:r>
              <a:rPr b="0" lang="en-US" sz="2200" spc="-1" strike="noStrike">
                <a:solidFill>
                  <a:srgbClr val="000000"/>
                </a:solidFill>
                <a:latin typeface="Calibri"/>
              </a:rPr>
              <a:t>Whenever the marginal cost is less than the average cost (for fewer than 10 paddles), the average cost is falling.</a:t>
            </a:r>
            <a:endParaRPr b="0" lang="en-US" sz="2200" spc="-1" strike="noStrike">
              <a:solidFill>
                <a:srgbClr val="000000"/>
              </a:solidFill>
              <a:latin typeface="Calibri"/>
            </a:endParaRPr>
          </a:p>
          <a:p>
            <a:pPr marL="343080" indent="-342720">
              <a:lnSpc>
                <a:spcPct val="100000"/>
              </a:lnSpc>
              <a:spcBef>
                <a:spcPts val="439"/>
              </a:spcBef>
              <a:spcAft>
                <a:spcPts val="439"/>
              </a:spcAft>
              <a:buClr>
                <a:srgbClr val="000000"/>
              </a:buClr>
              <a:buFont typeface="Arial"/>
              <a:buChar char="•"/>
            </a:pPr>
            <a:r>
              <a:rPr b="0" lang="en-US" sz="2200" spc="-1" strike="noStrike">
                <a:solidFill>
                  <a:srgbClr val="000000"/>
                </a:solidFill>
                <a:latin typeface="Calibri"/>
              </a:rPr>
              <a:t>In contrast, whenever the marginal cost exceeds the average cost (for more than 10 paddles), the average cost is rising.</a:t>
            </a:r>
            <a:endParaRPr b="0" lang="en-US" sz="2200" spc="-1" strike="noStrike">
              <a:solidFill>
                <a:srgbClr val="000000"/>
              </a:solidFill>
              <a:latin typeface="Calibri"/>
            </a:endParaRPr>
          </a:p>
          <a:p>
            <a:pPr marL="343080" indent="-342720">
              <a:lnSpc>
                <a:spcPct val="100000"/>
              </a:lnSpc>
              <a:spcBef>
                <a:spcPts val="439"/>
              </a:spcBef>
              <a:spcAft>
                <a:spcPts val="439"/>
              </a:spcAft>
              <a:buClr>
                <a:srgbClr val="000000"/>
              </a:buClr>
              <a:buFont typeface="Arial"/>
              <a:buChar char="•"/>
            </a:pPr>
            <a:r>
              <a:rPr b="0" lang="en-US" sz="2200" spc="-1" strike="noStrike">
                <a:solidFill>
                  <a:srgbClr val="000000"/>
                </a:solidFill>
                <a:latin typeface="Calibri"/>
              </a:rPr>
              <a:t>Finally, when the marginal cost equals the average cost, the average cost is neither rising nor falling.</a:t>
            </a:r>
            <a:endParaRPr b="0" lang="en-US" sz="2200" spc="-1" strike="noStrike">
              <a:solidFill>
                <a:srgbClr val="000000"/>
              </a:solidFill>
              <a:latin typeface="Calibri"/>
            </a:endParaRPr>
          </a:p>
        </p:txBody>
      </p:sp>
      <p:sp>
        <p:nvSpPr>
          <p:cNvPr id="1269" name="TextShape 3"/>
          <p:cNvSpPr txBox="1"/>
          <p:nvPr/>
        </p:nvSpPr>
        <p:spPr>
          <a:xfrm>
            <a:off x="457200" y="6356520"/>
            <a:ext cx="2133360" cy="364680"/>
          </a:xfrm>
          <a:prstGeom prst="rect">
            <a:avLst/>
          </a:prstGeom>
          <a:noFill/>
          <a:ln>
            <a:noFill/>
          </a:ln>
        </p:spPr>
        <p:txBody>
          <a:bodyPr anchor="ctr">
            <a:noAutofit/>
          </a:bodyPr>
          <a:p>
            <a:pPr>
              <a:lnSpc>
                <a:spcPct val="100000"/>
              </a:lnSpc>
            </a:pPr>
            <a:fld id="{8D4F0137-9D56-4F86-ADCF-248CEA9D8F4C}" type="datetime1">
              <a:rPr b="0" lang="en-US" sz="1200" spc="-1" strike="noStrike">
                <a:solidFill>
                  <a:srgbClr val="8b8b8b"/>
                </a:solidFill>
                <a:latin typeface="Calibri"/>
              </a:rPr>
              <a:t>08/24/2020</a:t>
            </a:fld>
            <a:endParaRPr b="0" lang="en-US" sz="1200" spc="-1" strike="noStrike">
              <a:latin typeface="Times New Roman"/>
            </a:endParaRPr>
          </a:p>
        </p:txBody>
      </p:sp>
      <p:sp>
        <p:nvSpPr>
          <p:cNvPr id="1270"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271"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E912E8C-54D7-4035-9AED-47709C915190}" type="slidenum">
              <a:rPr b="0" lang="en-US" sz="1200" spc="-1" strike="noStrike">
                <a:solidFill>
                  <a:srgbClr val="8b8b8b"/>
                </a:solidFill>
                <a:latin typeface="Calibri"/>
              </a:rPr>
              <a:t>86</a:t>
            </a:fld>
            <a:endParaRPr b="0" lang="en-US" sz="1200" spc="-1" strike="noStrike">
              <a:latin typeface="Times New Roman"/>
            </a:endParaRPr>
          </a:p>
        </p:txBody>
      </p:sp>
      <p:pic>
        <p:nvPicPr>
          <p:cNvPr id="1272" name="Picture 10" descr="fig11_4_3"/>
          <p:cNvPicPr/>
          <p:nvPr/>
        </p:nvPicPr>
        <p:blipFill>
          <a:blip r:embed="rId1"/>
          <a:stretch/>
        </p:blipFill>
        <p:spPr>
          <a:xfrm>
            <a:off x="771480" y="2009880"/>
            <a:ext cx="3800160" cy="3095280"/>
          </a:xfrm>
          <a:prstGeom prst="rect">
            <a:avLst/>
          </a:prstGeom>
          <a:ln>
            <a:noFill/>
          </a:ln>
        </p:spPr>
      </p:pic>
      <p:pic>
        <p:nvPicPr>
          <p:cNvPr id="1273" name="Picture 13" descr="fig11_4_leftside"/>
          <p:cNvPicPr/>
          <p:nvPr/>
        </p:nvPicPr>
        <p:blipFill>
          <a:blip r:embed="rId2"/>
          <a:stretch/>
        </p:blipFill>
        <p:spPr>
          <a:xfrm>
            <a:off x="771480" y="2009880"/>
            <a:ext cx="3800160" cy="3095280"/>
          </a:xfrm>
          <a:prstGeom prst="rect">
            <a:avLst/>
          </a:prstGeom>
          <a:ln>
            <a:noFill/>
          </a:ln>
        </p:spPr>
      </p:pic>
      <p:pic>
        <p:nvPicPr>
          <p:cNvPr id="1274" name="Picture 14" descr="fig11_4_rightside"/>
          <p:cNvPicPr/>
          <p:nvPr/>
        </p:nvPicPr>
        <p:blipFill>
          <a:blip r:embed="rId3"/>
          <a:stretch/>
        </p:blipFill>
        <p:spPr>
          <a:xfrm>
            <a:off x="771480" y="2009880"/>
            <a:ext cx="3800160" cy="3095280"/>
          </a:xfrm>
          <a:prstGeom prst="rect">
            <a:avLst/>
          </a:prstGeom>
          <a:ln>
            <a:noFill/>
          </a:ln>
        </p:spPr>
      </p:pic>
      <p:pic>
        <p:nvPicPr>
          <p:cNvPr id="1275" name="Picture 15" descr="fig11_4_center"/>
          <p:cNvPicPr/>
          <p:nvPr/>
        </p:nvPicPr>
        <p:blipFill>
          <a:blip r:embed="rId4"/>
          <a:stretch/>
        </p:blipFill>
        <p:spPr>
          <a:xfrm>
            <a:off x="771480" y="2009880"/>
            <a:ext cx="3800160" cy="3095280"/>
          </a:xfrm>
          <a:prstGeom prst="rect">
            <a:avLst/>
          </a:prstGeom>
          <a:ln>
            <a:noFill/>
          </a:ln>
        </p:spPr>
      </p:pic>
    </p:spTree>
  </p:cSld>
  <mc:AlternateContent>
    <mc:Choice Requires="p14">
      <p:transition spd="slow" p14:dur="2000"/>
    </mc:Choice>
    <mc:Fallback>
      <p:transition spd="slow"/>
    </mc:Fallback>
  </mc:AlternateContent>
  <p:timing>
    <p:tnLst>
      <p:par>
        <p:cTn id="191" dur="indefinite" restart="never" nodeType="tmRoot">
          <p:childTnLst>
            <p:seq>
              <p:cTn id="192" dur="indefinite" nodeType="mainSeq">
                <p:childTnLst>
                  <p:par>
                    <p:cTn id="193" fill="hold">
                      <p:stCondLst>
                        <p:cond delay="0"/>
                      </p:stCondLst>
                      <p:childTnLst>
                        <p:par>
                          <p:cTn id="194" fill="hold">
                            <p:stCondLst>
                              <p:cond delay="0"/>
                            </p:stCondLst>
                            <p:childTnLst>
                              <p:par>
                                <p:cTn id="195" nodeType="afterEffect" fill="hold" presetClass="entr" presetID="22" presetSubtype="8">
                                  <p:stCondLst>
                                    <p:cond delay="0"/>
                                  </p:stCondLst>
                                  <p:childTnLst>
                                    <p:set>
                                      <p:cBhvr>
                                        <p:cTn id="196" dur="1" fill="hold">
                                          <p:stCondLst>
                                            <p:cond delay="0"/>
                                          </p:stCondLst>
                                        </p:cTn>
                                        <p:tgtEl>
                                          <p:spTgt spid="1272"/>
                                        </p:tgtEl>
                                        <p:attrNameLst>
                                          <p:attrName>style.visibility</p:attrName>
                                        </p:attrNameLst>
                                      </p:cBhvr>
                                      <p:to>
                                        <p:strVal val="visible"/>
                                      </p:to>
                                    </p:set>
                                    <p:animEffect filter="wipe(left)" transition="in">
                                      <p:cBhvr additive="repl">
                                        <p:cTn id="197" dur="500"/>
                                        <p:tgtEl>
                                          <p:spTgt spid="1272"/>
                                        </p:tgtEl>
                                      </p:cBhvr>
                                    </p:animEffect>
                                  </p:childTnLst>
                                </p:cTn>
                              </p:par>
                            </p:childTnLst>
                          </p:cTn>
                        </p:par>
                        <p:par>
                          <p:cTn id="198" fill="hold">
                            <p:stCondLst>
                              <p:cond delay="500"/>
                            </p:stCondLst>
                            <p:childTnLst>
                              <p:par>
                                <p:cTn id="199" nodeType="afterEffect" fill="hold" presetClass="entr" presetID="22" presetSubtype="8">
                                  <p:stCondLst>
                                    <p:cond delay="0"/>
                                  </p:stCondLst>
                                  <p:childTnLst>
                                    <p:set>
                                      <p:cBhvr>
                                        <p:cTn id="200" dur="1" fill="hold">
                                          <p:stCondLst>
                                            <p:cond delay="0"/>
                                          </p:stCondLst>
                                        </p:cTn>
                                        <p:tgtEl>
                                          <p:spTgt spid="1273"/>
                                        </p:tgtEl>
                                        <p:attrNameLst>
                                          <p:attrName>style.visibility</p:attrName>
                                        </p:attrNameLst>
                                      </p:cBhvr>
                                      <p:to>
                                        <p:strVal val="visible"/>
                                      </p:to>
                                    </p:set>
                                    <p:animEffect filter="wipe(left)" transition="in">
                                      <p:cBhvr additive="repl">
                                        <p:cTn id="201" dur="2000"/>
                                        <p:tgtEl>
                                          <p:spTgt spid="1273"/>
                                        </p:tgtEl>
                                      </p:cBhvr>
                                    </p:animEffect>
                                  </p:childTnLst>
                                </p:cTn>
                              </p:par>
                            </p:childTnLst>
                          </p:cTn>
                        </p:par>
                        <p:par>
                          <p:cTn id="202" fill="hold">
                            <p:stCondLst>
                              <p:cond delay="2500"/>
                            </p:stCondLst>
                            <p:childTnLst>
                              <p:par>
                                <p:cTn id="203" nodeType="afterEffect" fill="hold" presetClass="entr" presetID="22" presetSubtype="8">
                                  <p:stCondLst>
                                    <p:cond delay="0"/>
                                  </p:stCondLst>
                                  <p:childTnLst>
                                    <p:set>
                                      <p:cBhvr>
                                        <p:cTn id="204" dur="1" fill="hold">
                                          <p:stCondLst>
                                            <p:cond delay="0"/>
                                          </p:stCondLst>
                                        </p:cTn>
                                        <p:tgtEl>
                                          <p:spTgt spid="1274"/>
                                        </p:tgtEl>
                                        <p:attrNameLst>
                                          <p:attrName>style.visibility</p:attrName>
                                        </p:attrNameLst>
                                      </p:cBhvr>
                                      <p:to>
                                        <p:strVal val="visible"/>
                                      </p:to>
                                    </p:set>
                                    <p:animEffect filter="wipe(left)" transition="in">
                                      <p:cBhvr additive="repl">
                                        <p:cTn id="205" dur="1000"/>
                                        <p:tgtEl>
                                          <p:spTgt spid="1274"/>
                                        </p:tgtEl>
                                      </p:cBhvr>
                                    </p:animEffect>
                                  </p:childTnLst>
                                </p:cTn>
                              </p:par>
                            </p:childTnLst>
                          </p:cTn>
                        </p:par>
                        <p:par>
                          <p:cTn id="206" fill="hold">
                            <p:stCondLst>
                              <p:cond delay="3500"/>
                            </p:stCondLst>
                            <p:childTnLst>
                              <p:par>
                                <p:cTn id="207" nodeType="afterEffect" fill="hold" presetClass="entr" presetID="22" presetSubtype="1">
                                  <p:stCondLst>
                                    <p:cond delay="0"/>
                                  </p:stCondLst>
                                  <p:childTnLst>
                                    <p:set>
                                      <p:cBhvr>
                                        <p:cTn id="208" dur="1" fill="hold">
                                          <p:stCondLst>
                                            <p:cond delay="0"/>
                                          </p:stCondLst>
                                        </p:cTn>
                                        <p:tgtEl>
                                          <p:spTgt spid="1275"/>
                                        </p:tgtEl>
                                        <p:attrNameLst>
                                          <p:attrName>style.visibility</p:attrName>
                                        </p:attrNameLst>
                                      </p:cBhvr>
                                      <p:to>
                                        <p:strVal val="visible"/>
                                      </p:to>
                                    </p:set>
                                    <p:animEffect filter="wipe(up)" transition="in">
                                      <p:cBhvr additive="repl">
                                        <p:cTn id="209" dur="1000"/>
                                        <p:tgtEl>
                                          <p:spTgt spid="1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27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Perfectly Competitive Market</a:t>
            </a:r>
            <a:endParaRPr b="0" lang="en-US" sz="4400" spc="-1" strike="noStrike">
              <a:solidFill>
                <a:srgbClr val="000000"/>
              </a:solidFill>
              <a:latin typeface="Calibri"/>
            </a:endParaRPr>
          </a:p>
        </p:txBody>
      </p:sp>
      <p:sp>
        <p:nvSpPr>
          <p:cNvPr id="1277" name="TextShape 2"/>
          <p:cNvSpPr txBox="1"/>
          <p:nvPr/>
        </p:nvSpPr>
        <p:spPr>
          <a:xfrm>
            <a:off x="457200" y="1600200"/>
            <a:ext cx="8229240" cy="4525560"/>
          </a:xfrm>
          <a:prstGeom prst="rect">
            <a:avLst/>
          </a:prstGeom>
          <a:noFill/>
          <a:ln>
            <a:noFill/>
          </a:ln>
        </p:spPr>
        <p:txBody>
          <a:bodyPr>
            <a:noAutofit/>
          </a:bodyPr>
          <a:p>
            <a:pPr marL="514440" indent="-514080">
              <a:lnSpc>
                <a:spcPct val="100000"/>
              </a:lnSpc>
              <a:spcBef>
                <a:spcPts val="641"/>
              </a:spcBef>
              <a:buClr>
                <a:srgbClr val="000000"/>
              </a:buClr>
              <a:buFont typeface="Calibri"/>
              <a:buAutoNum type="arabicPeriod"/>
            </a:pPr>
            <a:r>
              <a:rPr b="0" lang="en-US" sz="3200" spc="-1" strike="noStrike">
                <a:solidFill>
                  <a:srgbClr val="000000"/>
                </a:solidFill>
                <a:latin typeface="Calibri"/>
              </a:rPr>
              <a:t>There are many firms.</a:t>
            </a:r>
            <a:endParaRPr b="0" lang="en-US" sz="3200" spc="-1" strike="noStrike">
              <a:solidFill>
                <a:srgbClr val="000000"/>
              </a:solidFill>
              <a:latin typeface="Calibri"/>
            </a:endParaRPr>
          </a:p>
          <a:p>
            <a:pPr marL="514440" indent="-514080">
              <a:lnSpc>
                <a:spcPct val="100000"/>
              </a:lnSpc>
              <a:spcBef>
                <a:spcPts val="641"/>
              </a:spcBef>
              <a:buClr>
                <a:srgbClr val="000000"/>
              </a:buClr>
              <a:buFont typeface="Calibri"/>
              <a:buAutoNum type="arabicPeriod"/>
            </a:pPr>
            <a:r>
              <a:rPr b="0" lang="en-US" sz="3200" spc="-1" strike="noStrike">
                <a:solidFill>
                  <a:srgbClr val="000000"/>
                </a:solidFill>
                <a:latin typeface="Calibri"/>
              </a:rPr>
              <a:t>The product is standardized or homogeneous.</a:t>
            </a:r>
            <a:endParaRPr b="0" lang="en-US" sz="3200" spc="-1" strike="noStrike">
              <a:solidFill>
                <a:srgbClr val="000000"/>
              </a:solidFill>
              <a:latin typeface="Calibri"/>
            </a:endParaRPr>
          </a:p>
          <a:p>
            <a:pPr marL="514440" indent="-514080">
              <a:lnSpc>
                <a:spcPct val="100000"/>
              </a:lnSpc>
              <a:spcBef>
                <a:spcPts val="641"/>
              </a:spcBef>
              <a:buClr>
                <a:srgbClr val="000000"/>
              </a:buClr>
              <a:buFont typeface="Calibri"/>
              <a:buAutoNum type="arabicPeriod"/>
            </a:pPr>
            <a:r>
              <a:rPr b="0" lang="en-US" sz="3200" spc="-1" strike="noStrike">
                <a:solidFill>
                  <a:srgbClr val="000000"/>
                </a:solidFill>
                <a:latin typeface="Calibri"/>
              </a:rPr>
              <a:t>Firms can freely enter or leave the market in the long run.</a:t>
            </a:r>
            <a:endParaRPr b="0" lang="en-US" sz="3200" spc="-1" strike="noStrike">
              <a:solidFill>
                <a:srgbClr val="000000"/>
              </a:solidFill>
              <a:latin typeface="Calibri"/>
            </a:endParaRPr>
          </a:p>
          <a:p>
            <a:pPr marL="514440" indent="-514080">
              <a:lnSpc>
                <a:spcPct val="100000"/>
              </a:lnSpc>
              <a:spcBef>
                <a:spcPts val="641"/>
              </a:spcBef>
              <a:buClr>
                <a:srgbClr val="000000"/>
              </a:buClr>
              <a:buFont typeface="Calibri"/>
              <a:buAutoNum type="arabicPeriod"/>
            </a:pPr>
            <a:r>
              <a:rPr b="0" lang="en-US" sz="3200" spc="-1" strike="noStrike">
                <a:solidFill>
                  <a:srgbClr val="000000"/>
                </a:solidFill>
                <a:latin typeface="Calibri"/>
              </a:rPr>
              <a:t>Each firm takes the market price as given (price taking behavior). Firms have no market power.</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278" name="TextShape 3"/>
          <p:cNvSpPr txBox="1"/>
          <p:nvPr/>
        </p:nvSpPr>
        <p:spPr>
          <a:xfrm>
            <a:off x="457200" y="6356520"/>
            <a:ext cx="2133360" cy="364680"/>
          </a:xfrm>
          <a:prstGeom prst="rect">
            <a:avLst/>
          </a:prstGeom>
          <a:noFill/>
          <a:ln>
            <a:noFill/>
          </a:ln>
        </p:spPr>
        <p:txBody>
          <a:bodyPr anchor="ctr">
            <a:noAutofit/>
          </a:bodyPr>
          <a:p>
            <a:pPr>
              <a:lnSpc>
                <a:spcPct val="100000"/>
              </a:lnSpc>
            </a:pPr>
            <a:fld id="{8C813C55-CADB-42EA-B4CB-330847F516F5}" type="datetime1">
              <a:rPr b="0" lang="en-US" sz="1200" spc="-1" strike="noStrike">
                <a:solidFill>
                  <a:srgbClr val="8b8b8b"/>
                </a:solidFill>
                <a:latin typeface="Calibri"/>
              </a:rPr>
              <a:t>08/24/2020</a:t>
            </a:fld>
            <a:endParaRPr b="0" lang="en-US" sz="1200" spc="-1" strike="noStrike">
              <a:latin typeface="Times New Roman"/>
            </a:endParaRPr>
          </a:p>
        </p:txBody>
      </p:sp>
      <p:sp>
        <p:nvSpPr>
          <p:cNvPr id="127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28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00526942-6CFD-429A-A4F0-C3FB3C426628}" type="slidenum">
              <a:rPr b="0" lang="en-US" sz="1200" spc="-1" strike="noStrike">
                <a:solidFill>
                  <a:srgbClr val="8b8b8b"/>
                </a:solidFill>
                <a:latin typeface="Calibri"/>
              </a:rPr>
              <a:t>86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28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Perfectly Competitive Market</a:t>
            </a:r>
            <a:endParaRPr b="0" lang="en-US" sz="4400" spc="-1" strike="noStrike">
              <a:solidFill>
                <a:srgbClr val="000000"/>
              </a:solidFill>
              <a:latin typeface="Calibri"/>
            </a:endParaRPr>
          </a:p>
        </p:txBody>
      </p:sp>
      <p:sp>
        <p:nvSpPr>
          <p:cNvPr id="1282" name="TextShape 2"/>
          <p:cNvSpPr txBox="1"/>
          <p:nvPr/>
        </p:nvSpPr>
        <p:spPr>
          <a:xfrm>
            <a:off x="457200" y="1600200"/>
            <a:ext cx="8229240" cy="4525560"/>
          </a:xfrm>
          <a:prstGeom prst="rect">
            <a:avLst/>
          </a:prstGeom>
          <a:noFill/>
          <a:ln>
            <a:noFill/>
          </a:ln>
        </p:spPr>
        <p:txBody>
          <a:bodyPr>
            <a:normAutofit fontScale="73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firm raises its price, the quantity it can sell goes to zero.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Consumers would buy from the other firms in the market.</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If firm decreases the price, it decreases its profit.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 firm can sell as much as it wants at the market price.</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Perfect competition is not realistic.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Firms have some control over their prices.</a:t>
            </a:r>
            <a:endParaRPr b="0" lang="en-US" sz="3200" spc="-1" strike="noStrike">
              <a:solidFill>
                <a:srgbClr val="000000"/>
              </a:solidFill>
              <a:latin typeface="Calibri"/>
            </a:endParaRPr>
          </a:p>
        </p:txBody>
      </p:sp>
      <p:sp>
        <p:nvSpPr>
          <p:cNvPr id="1283" name="TextShape 3"/>
          <p:cNvSpPr txBox="1"/>
          <p:nvPr/>
        </p:nvSpPr>
        <p:spPr>
          <a:xfrm>
            <a:off x="457200" y="6356520"/>
            <a:ext cx="2133360" cy="364680"/>
          </a:xfrm>
          <a:prstGeom prst="rect">
            <a:avLst/>
          </a:prstGeom>
          <a:noFill/>
          <a:ln>
            <a:noFill/>
          </a:ln>
        </p:spPr>
        <p:txBody>
          <a:bodyPr anchor="ctr">
            <a:noAutofit/>
          </a:bodyPr>
          <a:p>
            <a:pPr>
              <a:lnSpc>
                <a:spcPct val="100000"/>
              </a:lnSpc>
            </a:pPr>
            <a:fld id="{AE34B1B7-48B3-4447-A861-4BEA896108E3}" type="datetime1">
              <a:rPr b="0" lang="en-US" sz="1200" spc="-1" strike="noStrike">
                <a:solidFill>
                  <a:srgbClr val="8b8b8b"/>
                </a:solidFill>
                <a:latin typeface="Calibri"/>
              </a:rPr>
              <a:t>08/24/2020</a:t>
            </a:fld>
            <a:endParaRPr b="0" lang="en-US" sz="1200" spc="-1" strike="noStrike">
              <a:latin typeface="Times New Roman"/>
            </a:endParaRPr>
          </a:p>
        </p:txBody>
      </p:sp>
      <p:sp>
        <p:nvSpPr>
          <p:cNvPr id="1284"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285"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B8CB065F-190B-4615-B94B-7366DE4EAA20}" type="slidenum">
              <a:rPr b="0" lang="en-US" sz="1200" spc="-1" strike="noStrike">
                <a:solidFill>
                  <a:srgbClr val="8b8b8b"/>
                </a:solidFill>
                <a:latin typeface="Calibri"/>
              </a:rPr>
              <a:t>88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28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Perfect Competition</a:t>
            </a:r>
            <a:endParaRPr b="0" lang="en-US" sz="4400" spc="-1" strike="noStrike">
              <a:solidFill>
                <a:srgbClr val="000000"/>
              </a:solidFill>
              <a:latin typeface="Calibri"/>
            </a:endParaRPr>
          </a:p>
        </p:txBody>
      </p:sp>
      <p:sp>
        <p:nvSpPr>
          <p:cNvPr id="1287"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firm has to decide how much to produce at the given market price.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firm maximizes its profit (</a:t>
            </a:r>
            <a:r>
              <a:rPr b="0" lang="en-US" sz="3200" spc="-1" strike="noStrike">
                <a:solidFill>
                  <a:srgbClr val="000000"/>
                </a:solidFill>
                <a:latin typeface="Symbol"/>
              </a:rPr>
              <a:t></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Symbol"/>
              </a:rPr>
              <a:t></a:t>
            </a:r>
            <a:r>
              <a:rPr b="0" lang="en-US" sz="3200" spc="-1" strike="noStrike">
                <a:solidFill>
                  <a:srgbClr val="000000"/>
                </a:solidFill>
                <a:latin typeface="Calibri"/>
              </a:rPr>
              <a:t> </a:t>
            </a:r>
            <a:r>
              <a:rPr b="0" lang="en-US" sz="3200" spc="-1" strike="noStrike">
                <a:solidFill>
                  <a:srgbClr val="000000"/>
                </a:solidFill>
                <a:latin typeface="Calibri"/>
              </a:rPr>
              <a:t>= Total Revenue – Total Cost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Total revenue (TR) is the quantity sold times the price.</a:t>
            </a: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Calibri"/>
              </a:rPr>
              <a:t>TR = q </a:t>
            </a:r>
            <a:r>
              <a:rPr b="0" lang="en-US" sz="3200" spc="-1" strike="noStrike">
                <a:solidFill>
                  <a:srgbClr val="000000"/>
                </a:solidFill>
                <a:latin typeface="cmsy10"/>
              </a:rPr>
              <a:t>£</a:t>
            </a:r>
            <a:r>
              <a:rPr b="0" lang="en-US" sz="3200" spc="-1" strike="noStrike">
                <a:solidFill>
                  <a:srgbClr val="000000"/>
                </a:solidFill>
                <a:latin typeface="Calibri"/>
              </a:rPr>
              <a:t> p</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1288" name="TextShape 3"/>
          <p:cNvSpPr txBox="1"/>
          <p:nvPr/>
        </p:nvSpPr>
        <p:spPr>
          <a:xfrm>
            <a:off x="457200" y="6356520"/>
            <a:ext cx="2133360" cy="364680"/>
          </a:xfrm>
          <a:prstGeom prst="rect">
            <a:avLst/>
          </a:prstGeom>
          <a:noFill/>
          <a:ln>
            <a:noFill/>
          </a:ln>
        </p:spPr>
        <p:txBody>
          <a:bodyPr anchor="ctr">
            <a:noAutofit/>
          </a:bodyPr>
          <a:p>
            <a:pPr>
              <a:lnSpc>
                <a:spcPct val="100000"/>
              </a:lnSpc>
            </a:pPr>
            <a:fld id="{EC8DA311-0E6E-491E-A474-C048A554D53C}" type="datetime1">
              <a:rPr b="0" lang="en-US" sz="1200" spc="-1" strike="noStrike">
                <a:solidFill>
                  <a:srgbClr val="8b8b8b"/>
                </a:solidFill>
                <a:latin typeface="Calibri"/>
              </a:rPr>
              <a:t>08/24/2020</a:t>
            </a:fld>
            <a:endParaRPr b="0" lang="en-US" sz="1200" spc="-1" strike="noStrike">
              <a:latin typeface="Times New Roman"/>
            </a:endParaRPr>
          </a:p>
        </p:txBody>
      </p:sp>
      <p:sp>
        <p:nvSpPr>
          <p:cNvPr id="1289"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290"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11372214-B26E-4CBE-852F-94B8694D5ADB}" type="slidenum">
              <a:rPr b="0" lang="en-US" sz="1200" spc="-1" strike="noStrike">
                <a:solidFill>
                  <a:srgbClr val="8b8b8b"/>
                </a:solidFill>
                <a:latin typeface="Calibri"/>
              </a:rPr>
              <a:t>88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273600"/>
            <a:ext cx="8228160" cy="1144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990" spc="-1" strike="noStrike">
                <a:solidFill>
                  <a:srgbClr val="000000"/>
                </a:solidFill>
                <a:latin typeface="Arial"/>
              </a:rPr>
              <a:t>Does correlation means causality?</a:t>
            </a:r>
            <a:endParaRPr b="0" lang="en-US" sz="3990" spc="-1" strike="noStrike">
              <a:latin typeface="Arial"/>
            </a:endParaRPr>
          </a:p>
        </p:txBody>
      </p:sp>
      <p:sp>
        <p:nvSpPr>
          <p:cNvPr id="227" name="CustomShape 2"/>
          <p:cNvSpPr/>
          <p:nvPr/>
        </p:nvSpPr>
        <p:spPr>
          <a:xfrm>
            <a:off x="457200" y="1604880"/>
            <a:ext cx="8228160" cy="3976560"/>
          </a:xfrm>
          <a:prstGeom prst="rect">
            <a:avLst/>
          </a:prstGeom>
          <a:noFill/>
          <a:ln>
            <a:noFill/>
          </a:ln>
        </p:spPr>
        <p:style>
          <a:lnRef idx="0"/>
          <a:fillRef idx="0"/>
          <a:effectRef idx="0"/>
          <a:fontRef idx="minor"/>
        </p:style>
        <p:txBody>
          <a:bodyPr lIns="0" rIns="0" tIns="0" bIns="0">
            <a:noAutofit/>
          </a:bodyPr>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Causality: One variable causes another. e.g., higher temperature leads to higher consumption of lemonade and suntan lotion </a:t>
            </a:r>
            <a:endParaRPr b="0" lang="en-US" sz="2910" spc="-1" strike="noStrike">
              <a:latin typeface="Arial"/>
            </a:endParaRPr>
          </a:p>
          <a:p>
            <a:pPr marL="392040" indent="-293040">
              <a:lnSpc>
                <a:spcPct val="100000"/>
              </a:lnSpc>
              <a:buClr>
                <a:srgbClr val="000000"/>
              </a:buClr>
              <a:buSzPct val="45000"/>
              <a:buFont typeface="Wingdings" charset="2"/>
              <a:buChar char=""/>
            </a:pPr>
            <a:r>
              <a:rPr b="0" lang="en-US" sz="2910" spc="-1" strike="noStrike">
                <a:solidFill>
                  <a:srgbClr val="000000"/>
                </a:solidFill>
                <a:latin typeface="Arial"/>
              </a:rPr>
              <a:t>Correlation: In the graph before, increase in suntan lotion is associated with an increase in lemonades.  </a:t>
            </a:r>
            <a:endParaRPr b="0" lang="en-US" sz="291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291" name="TextShape 1"/>
          <p:cNvSpPr txBox="1"/>
          <p:nvPr/>
        </p:nvSpPr>
        <p:spPr>
          <a:xfrm>
            <a:off x="457200" y="274680"/>
            <a:ext cx="8229240" cy="1142640"/>
          </a:xfrm>
          <a:prstGeom prst="rect">
            <a:avLst/>
          </a:prstGeom>
          <a:noFill/>
          <a:ln>
            <a:noFill/>
          </a:ln>
        </p:spPr>
        <p:txBody>
          <a:bodyPr anchor="ctr">
            <a:normAutofit fontScale="65000"/>
          </a:bodyPr>
          <a:p>
            <a:pPr algn="ctr">
              <a:lnSpc>
                <a:spcPct val="100000"/>
              </a:lnSpc>
            </a:pPr>
            <a:r>
              <a:rPr b="0" lang="en-US" sz="4400" spc="-1" strike="noStrike">
                <a:solidFill>
                  <a:srgbClr val="000000"/>
                </a:solidFill>
                <a:latin typeface="Calibri"/>
              </a:rPr>
              <a:t>Profit Maximization: </a:t>
            </a:r>
            <a:br/>
            <a:r>
              <a:rPr b="0" lang="en-US" sz="4400" spc="-1" strike="noStrike">
                <a:solidFill>
                  <a:srgbClr val="000000"/>
                </a:solidFill>
                <a:latin typeface="Calibri"/>
              </a:rPr>
              <a:t>Economic Profit (</a:t>
            </a:r>
            <a:r>
              <a:rPr b="0" lang="en-US" sz="4400" spc="-1" strike="noStrike">
                <a:solidFill>
                  <a:srgbClr val="000000"/>
                </a:solidFill>
                <a:latin typeface="Symbol"/>
              </a:rPr>
              <a:t></a:t>
            </a:r>
            <a:r>
              <a:rPr b="0" lang="en-US" sz="4400" spc="-1" strike="noStrike" baseline="-25000">
                <a:solidFill>
                  <a:srgbClr val="000000"/>
                </a:solidFill>
                <a:latin typeface="Calibri"/>
              </a:rPr>
              <a:t>e</a:t>
            </a:r>
            <a:r>
              <a:rPr b="0" lang="en-US" sz="4400" spc="-1" strike="noStrike">
                <a:solidFill>
                  <a:srgbClr val="000000"/>
                </a:solidFill>
                <a:latin typeface="Calibri"/>
              </a:rPr>
              <a:t>)</a:t>
            </a:r>
            <a:endParaRPr b="0" lang="en-US" sz="4400" spc="-1" strike="noStrike">
              <a:solidFill>
                <a:srgbClr val="000000"/>
              </a:solidFill>
              <a:latin typeface="Calibri"/>
            </a:endParaRPr>
          </a:p>
        </p:txBody>
      </p:sp>
      <p:sp>
        <p:nvSpPr>
          <p:cNvPr id="1292" name="TextShape 2"/>
          <p:cNvSpPr txBox="1"/>
          <p:nvPr/>
        </p:nvSpPr>
        <p:spPr>
          <a:xfrm>
            <a:off x="457200" y="1600200"/>
            <a:ext cx="8229240" cy="4525560"/>
          </a:xfrm>
          <a:prstGeom prst="rect">
            <a:avLst/>
          </a:prstGeom>
          <a:noFill/>
          <a:ln>
            <a:noFill/>
          </a:ln>
        </p:spPr>
        <p:txBody>
          <a:bodyPr>
            <a:noAutofit/>
          </a:bodyPr>
          <a:p>
            <a:pPr marL="343080" indent="-342720" algn="ctr">
              <a:lnSpc>
                <a:spcPct val="100000"/>
              </a:lnSpc>
              <a:spcBef>
                <a:spcPts val="641"/>
              </a:spcBef>
              <a:tabLst>
                <a:tab algn="l" pos="0"/>
              </a:tabLst>
            </a:pP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Symbol"/>
              </a:rPr>
              <a:t></a:t>
            </a:r>
            <a:r>
              <a:rPr b="0" lang="en-US" sz="3200" spc="-1" strike="noStrike" baseline="-25000">
                <a:solidFill>
                  <a:srgbClr val="000000"/>
                </a:solidFill>
                <a:latin typeface="Calibri"/>
              </a:rPr>
              <a:t>e</a:t>
            </a:r>
            <a:r>
              <a:rPr b="0" lang="en-US" sz="3200" spc="-1" strike="noStrike">
                <a:solidFill>
                  <a:srgbClr val="000000"/>
                </a:solidFill>
                <a:latin typeface="Calibri"/>
              </a:rPr>
              <a:t> = TR – Total cost</a:t>
            </a:r>
            <a:r>
              <a:rPr b="0" lang="en-US" sz="3200" spc="-1" strike="noStrike" baseline="-25000">
                <a:solidFill>
                  <a:srgbClr val="000000"/>
                </a:solidFill>
                <a:latin typeface="Calibri"/>
              </a:rPr>
              <a:t>economic</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Symbol"/>
              </a:rPr>
              <a:t></a:t>
            </a:r>
            <a:r>
              <a:rPr b="0" lang="en-US" sz="3200" spc="-1" strike="noStrike" baseline="-25000">
                <a:solidFill>
                  <a:srgbClr val="000000"/>
                </a:solidFill>
                <a:latin typeface="Calibri"/>
              </a:rPr>
              <a:t>e</a:t>
            </a:r>
            <a:r>
              <a:rPr b="0" lang="en-US" sz="3200" spc="-1" strike="noStrike">
                <a:solidFill>
                  <a:srgbClr val="000000"/>
                </a:solidFill>
                <a:latin typeface="Calibri"/>
              </a:rPr>
              <a:t> = TR – (explicit cost + implicit cost)</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1293" name="TextShape 3"/>
          <p:cNvSpPr txBox="1"/>
          <p:nvPr/>
        </p:nvSpPr>
        <p:spPr>
          <a:xfrm>
            <a:off x="457200" y="6356520"/>
            <a:ext cx="2133360" cy="364680"/>
          </a:xfrm>
          <a:prstGeom prst="rect">
            <a:avLst/>
          </a:prstGeom>
          <a:noFill/>
          <a:ln>
            <a:noFill/>
          </a:ln>
        </p:spPr>
        <p:txBody>
          <a:bodyPr anchor="ctr">
            <a:noAutofit/>
          </a:bodyPr>
          <a:p>
            <a:pPr>
              <a:lnSpc>
                <a:spcPct val="100000"/>
              </a:lnSpc>
            </a:pPr>
            <a:fld id="{0E13CAFE-E79A-4E81-BE60-AF5A38605D3F}" type="datetime1">
              <a:rPr b="0" lang="en-US" sz="1200" spc="-1" strike="noStrike">
                <a:solidFill>
                  <a:srgbClr val="8b8b8b"/>
                </a:solidFill>
                <a:latin typeface="Calibri"/>
              </a:rPr>
              <a:t>08/24/2020</a:t>
            </a:fld>
            <a:endParaRPr b="0" lang="en-US" sz="1200" spc="-1" strike="noStrike">
              <a:latin typeface="Times New Roman"/>
            </a:endParaRPr>
          </a:p>
        </p:txBody>
      </p:sp>
      <p:sp>
        <p:nvSpPr>
          <p:cNvPr id="1294"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295"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ED0FDA4-86AD-4BA4-900F-7D94DE7DAC19}" type="slidenum">
              <a:rPr b="0" lang="en-US" sz="1200" spc="-1" strike="noStrike">
                <a:solidFill>
                  <a:srgbClr val="8b8b8b"/>
                </a:solidFill>
                <a:latin typeface="Calibri"/>
              </a:rPr>
              <a:t>90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296" name="CustomShape 1"/>
          <p:cNvSpPr/>
          <p:nvPr/>
        </p:nvSpPr>
        <p:spPr>
          <a:xfrm>
            <a:off x="2895480" y="3352680"/>
            <a:ext cx="1371240" cy="700200"/>
          </a:xfrm>
          <a:prstGeom prst="rect">
            <a:avLst/>
          </a:prstGeom>
          <a:solidFill>
            <a:schemeClr val="bg1"/>
          </a:solidFill>
          <a:ln w="9360">
            <a:solidFill>
              <a:schemeClr val="tx1"/>
            </a:solidFill>
            <a:miter/>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Profit = $99</a:t>
            </a:r>
            <a:endParaRPr b="0" lang="en-US" sz="2000" spc="-1" strike="noStrike">
              <a:latin typeface="Arial"/>
            </a:endParaRPr>
          </a:p>
        </p:txBody>
      </p:sp>
      <p:sp>
        <p:nvSpPr>
          <p:cNvPr id="1297" name="TextShape 2"/>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1. The Total Approach</a:t>
            </a:r>
            <a:endParaRPr b="0" lang="en-US" sz="4400" spc="-1" strike="noStrike">
              <a:solidFill>
                <a:srgbClr val="000000"/>
              </a:solidFill>
              <a:latin typeface="Calibri"/>
            </a:endParaRPr>
          </a:p>
        </p:txBody>
      </p:sp>
      <p:sp>
        <p:nvSpPr>
          <p:cNvPr id="1298" name="TextShape 3"/>
          <p:cNvSpPr txBox="1"/>
          <p:nvPr/>
        </p:nvSpPr>
        <p:spPr>
          <a:xfrm>
            <a:off x="457200" y="1600200"/>
            <a:ext cx="8229240" cy="7617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Find largest difference between TR and STC.</a:t>
            </a:r>
            <a:endParaRPr b="0" lang="en-US" sz="3200" spc="-1" strike="noStrike">
              <a:solidFill>
                <a:srgbClr val="000000"/>
              </a:solidFill>
              <a:latin typeface="Calibri"/>
            </a:endParaRPr>
          </a:p>
        </p:txBody>
      </p:sp>
      <p:sp>
        <p:nvSpPr>
          <p:cNvPr id="1299" name="TextShape 4"/>
          <p:cNvSpPr txBox="1"/>
          <p:nvPr/>
        </p:nvSpPr>
        <p:spPr>
          <a:xfrm>
            <a:off x="457200" y="6356520"/>
            <a:ext cx="2133360" cy="364680"/>
          </a:xfrm>
          <a:prstGeom prst="rect">
            <a:avLst/>
          </a:prstGeom>
          <a:noFill/>
          <a:ln>
            <a:noFill/>
          </a:ln>
        </p:spPr>
        <p:txBody>
          <a:bodyPr anchor="ctr">
            <a:noAutofit/>
          </a:bodyPr>
          <a:p>
            <a:pPr>
              <a:lnSpc>
                <a:spcPct val="100000"/>
              </a:lnSpc>
            </a:pPr>
            <a:fld id="{924D6C4E-EBE2-40B7-8334-AC92278D4336}" type="datetime1">
              <a:rPr b="0" lang="en-US" sz="1200" spc="-1" strike="noStrike">
                <a:solidFill>
                  <a:srgbClr val="8b8b8b"/>
                </a:solidFill>
                <a:latin typeface="Calibri"/>
              </a:rPr>
              <a:t>08/24/2020</a:t>
            </a:fld>
            <a:endParaRPr b="0" lang="en-US" sz="1200" spc="-1" strike="noStrike">
              <a:latin typeface="Times New Roman"/>
            </a:endParaRPr>
          </a:p>
        </p:txBody>
      </p:sp>
      <p:sp>
        <p:nvSpPr>
          <p:cNvPr id="1300" name="TextShape 5"/>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01" name="TextShape 6"/>
          <p:cNvSpPr txBox="1"/>
          <p:nvPr/>
        </p:nvSpPr>
        <p:spPr>
          <a:xfrm>
            <a:off x="6553080" y="6356520"/>
            <a:ext cx="2133360" cy="364680"/>
          </a:xfrm>
          <a:prstGeom prst="rect">
            <a:avLst/>
          </a:prstGeom>
          <a:noFill/>
          <a:ln>
            <a:noFill/>
          </a:ln>
        </p:spPr>
        <p:txBody>
          <a:bodyPr anchor="ctr">
            <a:noAutofit/>
          </a:bodyPr>
          <a:p>
            <a:pPr algn="r">
              <a:lnSpc>
                <a:spcPct val="100000"/>
              </a:lnSpc>
            </a:pPr>
            <a:fld id="{3A0739C2-B69B-4BD5-BAFB-93439A807283}" type="slidenum">
              <a:rPr b="0" lang="en-US" sz="1200" spc="-1" strike="noStrike">
                <a:solidFill>
                  <a:srgbClr val="8b8b8b"/>
                </a:solidFill>
                <a:latin typeface="Calibri"/>
              </a:rPr>
              <a:t>90</a:t>
            </a:fld>
            <a:endParaRPr b="0" lang="en-US" sz="1200" spc="-1" strike="noStrike">
              <a:latin typeface="Times New Roman"/>
            </a:endParaRPr>
          </a:p>
        </p:txBody>
      </p:sp>
      <p:sp>
        <p:nvSpPr>
          <p:cNvPr id="1302" name="Line 7"/>
          <p:cNvSpPr/>
          <p:nvPr/>
        </p:nvSpPr>
        <p:spPr>
          <a:xfrm flipV="1">
            <a:off x="1523880" y="2971800"/>
            <a:ext cx="0" cy="2666880"/>
          </a:xfrm>
          <a:prstGeom prst="line">
            <a:avLst/>
          </a:prstGeom>
          <a:ln w="9360">
            <a:solidFill>
              <a:schemeClr val="tx1"/>
            </a:solidFill>
            <a:round/>
            <a:tailEnd len="med" type="triangle" w="med"/>
          </a:ln>
        </p:spPr>
        <p:style>
          <a:lnRef idx="0"/>
          <a:fillRef idx="0"/>
          <a:effectRef idx="0"/>
          <a:fontRef idx="minor"/>
        </p:style>
      </p:sp>
      <p:sp>
        <p:nvSpPr>
          <p:cNvPr id="1303" name="Line 8"/>
          <p:cNvSpPr/>
          <p:nvPr/>
        </p:nvSpPr>
        <p:spPr>
          <a:xfrm>
            <a:off x="1523880" y="5638680"/>
            <a:ext cx="4343400" cy="1440"/>
          </a:xfrm>
          <a:prstGeom prst="line">
            <a:avLst/>
          </a:prstGeom>
          <a:ln w="9360">
            <a:solidFill>
              <a:schemeClr val="tx1"/>
            </a:solidFill>
            <a:round/>
            <a:tailEnd len="med" type="triangle" w="med"/>
          </a:ln>
        </p:spPr>
        <p:style>
          <a:lnRef idx="0"/>
          <a:fillRef idx="0"/>
          <a:effectRef idx="0"/>
          <a:fontRef idx="minor"/>
        </p:style>
      </p:sp>
      <p:sp>
        <p:nvSpPr>
          <p:cNvPr id="1304" name="CustomShape 9"/>
          <p:cNvSpPr/>
          <p:nvPr/>
        </p:nvSpPr>
        <p:spPr>
          <a:xfrm>
            <a:off x="5943600" y="5562720"/>
            <a:ext cx="1294920" cy="1004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Rakes per minute  </a:t>
            </a:r>
            <a:endParaRPr b="0" lang="en-US" sz="2000" spc="-1" strike="noStrike">
              <a:latin typeface="Arial"/>
            </a:endParaRPr>
          </a:p>
        </p:txBody>
      </p:sp>
      <p:sp>
        <p:nvSpPr>
          <p:cNvPr id="1305" name="CustomShape 10"/>
          <p:cNvSpPr/>
          <p:nvPr/>
        </p:nvSpPr>
        <p:spPr>
          <a:xfrm>
            <a:off x="685800" y="2590920"/>
            <a:ext cx="35049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Cost or Revenue in $ </a:t>
            </a:r>
            <a:endParaRPr b="0" lang="en-US" sz="2000" spc="-1" strike="noStrike">
              <a:latin typeface="Arial"/>
            </a:endParaRPr>
          </a:p>
        </p:txBody>
      </p:sp>
      <p:sp>
        <p:nvSpPr>
          <p:cNvPr id="1306" name="Line 11"/>
          <p:cNvSpPr/>
          <p:nvPr/>
        </p:nvSpPr>
        <p:spPr>
          <a:xfrm>
            <a:off x="1523880" y="4190760"/>
            <a:ext cx="3200400" cy="0"/>
          </a:xfrm>
          <a:prstGeom prst="line">
            <a:avLst/>
          </a:prstGeom>
          <a:ln w="9360">
            <a:solidFill>
              <a:schemeClr val="tx1"/>
            </a:solidFill>
            <a:prstDash val="dash"/>
            <a:round/>
          </a:ln>
        </p:spPr>
        <p:style>
          <a:lnRef idx="0"/>
          <a:fillRef idx="0"/>
          <a:effectRef idx="0"/>
          <a:fontRef idx="minor"/>
        </p:style>
      </p:sp>
      <p:sp>
        <p:nvSpPr>
          <p:cNvPr id="1307" name="Line 12"/>
          <p:cNvSpPr/>
          <p:nvPr/>
        </p:nvSpPr>
        <p:spPr>
          <a:xfrm>
            <a:off x="4724280" y="4190760"/>
            <a:ext cx="0" cy="1447920"/>
          </a:xfrm>
          <a:prstGeom prst="line">
            <a:avLst/>
          </a:prstGeom>
          <a:ln w="9360">
            <a:solidFill>
              <a:schemeClr val="tx1"/>
            </a:solidFill>
            <a:prstDash val="dash"/>
            <a:round/>
          </a:ln>
        </p:spPr>
        <p:style>
          <a:lnRef idx="0"/>
          <a:fillRef idx="0"/>
          <a:effectRef idx="0"/>
          <a:fontRef idx="minor"/>
        </p:style>
      </p:sp>
      <p:sp>
        <p:nvSpPr>
          <p:cNvPr id="1308" name="CustomShape 13"/>
          <p:cNvSpPr/>
          <p:nvPr/>
        </p:nvSpPr>
        <p:spPr>
          <a:xfrm>
            <a:off x="1523880" y="2971800"/>
            <a:ext cx="4114440" cy="2361960"/>
          </a:xfrm>
          <a:custGeom>
            <a:avLst/>
            <a:gdLst/>
            <a:ahLst/>
            <a:rect l="l" t="t" r="r" b="b"/>
            <a:pathLst>
              <a:path w="2592" h="1488">
                <a:moveTo>
                  <a:pt x="0" y="1488"/>
                </a:moveTo>
                <a:cubicBezTo>
                  <a:pt x="148" y="1360"/>
                  <a:pt x="296" y="1232"/>
                  <a:pt x="432" y="1152"/>
                </a:cubicBezTo>
                <a:cubicBezTo>
                  <a:pt x="568" y="1072"/>
                  <a:pt x="552" y="1072"/>
                  <a:pt x="816" y="1008"/>
                </a:cubicBezTo>
                <a:cubicBezTo>
                  <a:pt x="1080" y="944"/>
                  <a:pt x="1720" y="936"/>
                  <a:pt x="2016" y="768"/>
                </a:cubicBezTo>
                <a:cubicBezTo>
                  <a:pt x="2312" y="600"/>
                  <a:pt x="2496" y="128"/>
                  <a:pt x="2592" y="0"/>
                </a:cubicBezTo>
              </a:path>
            </a:pathLst>
          </a:custGeom>
          <a:noFill/>
          <a:ln w="28440">
            <a:solidFill>
              <a:srgbClr val="339966"/>
            </a:solidFill>
            <a:round/>
          </a:ln>
        </p:spPr>
        <p:style>
          <a:lnRef idx="0"/>
          <a:fillRef idx="0"/>
          <a:effectRef idx="0"/>
          <a:fontRef idx="minor"/>
        </p:style>
      </p:sp>
      <p:sp>
        <p:nvSpPr>
          <p:cNvPr id="1309" name="Line 14"/>
          <p:cNvSpPr/>
          <p:nvPr/>
        </p:nvSpPr>
        <p:spPr>
          <a:xfrm flipV="1">
            <a:off x="1523880" y="2819160"/>
            <a:ext cx="3809880" cy="2819520"/>
          </a:xfrm>
          <a:prstGeom prst="line">
            <a:avLst/>
          </a:prstGeom>
          <a:ln w="28440">
            <a:solidFill>
              <a:srgbClr val="ffcc00"/>
            </a:solidFill>
            <a:round/>
          </a:ln>
        </p:spPr>
        <p:style>
          <a:lnRef idx="0"/>
          <a:fillRef idx="0"/>
          <a:effectRef idx="0"/>
          <a:fontRef idx="minor"/>
        </p:style>
      </p:sp>
      <p:sp>
        <p:nvSpPr>
          <p:cNvPr id="1310" name="Line 15"/>
          <p:cNvSpPr/>
          <p:nvPr/>
        </p:nvSpPr>
        <p:spPr>
          <a:xfrm>
            <a:off x="1523880" y="3276360"/>
            <a:ext cx="3200400" cy="0"/>
          </a:xfrm>
          <a:prstGeom prst="line">
            <a:avLst/>
          </a:prstGeom>
          <a:ln w="9360">
            <a:solidFill>
              <a:schemeClr val="tx1"/>
            </a:solidFill>
            <a:prstDash val="dash"/>
            <a:round/>
          </a:ln>
        </p:spPr>
        <p:style>
          <a:lnRef idx="0"/>
          <a:fillRef idx="0"/>
          <a:effectRef idx="0"/>
          <a:fontRef idx="minor"/>
        </p:style>
      </p:sp>
      <p:sp>
        <p:nvSpPr>
          <p:cNvPr id="1311" name="Line 16"/>
          <p:cNvSpPr/>
          <p:nvPr/>
        </p:nvSpPr>
        <p:spPr>
          <a:xfrm flipV="1">
            <a:off x="4724280" y="3276360"/>
            <a:ext cx="0" cy="914400"/>
          </a:xfrm>
          <a:prstGeom prst="line">
            <a:avLst/>
          </a:prstGeom>
          <a:ln w="9360">
            <a:solidFill>
              <a:schemeClr val="tx1"/>
            </a:solidFill>
            <a:round/>
            <a:headEnd len="med" type="triangle" w="med"/>
            <a:tailEnd len="med" type="triangle" w="med"/>
          </a:ln>
        </p:spPr>
        <p:style>
          <a:lnRef idx="0"/>
          <a:fillRef idx="0"/>
          <a:effectRef idx="0"/>
          <a:fontRef idx="minor"/>
        </p:style>
      </p:sp>
      <p:sp>
        <p:nvSpPr>
          <p:cNvPr id="1312" name="CustomShape 17"/>
          <p:cNvSpPr/>
          <p:nvPr/>
        </p:nvSpPr>
        <p:spPr>
          <a:xfrm>
            <a:off x="5715000" y="3124080"/>
            <a:ext cx="2133360" cy="7002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Short run total cost (STC)</a:t>
            </a:r>
            <a:endParaRPr b="0" lang="en-US" sz="2000" spc="-1" strike="noStrike">
              <a:latin typeface="Arial"/>
            </a:endParaRPr>
          </a:p>
        </p:txBody>
      </p:sp>
      <p:sp>
        <p:nvSpPr>
          <p:cNvPr id="1313" name="CustomShape 18"/>
          <p:cNvSpPr/>
          <p:nvPr/>
        </p:nvSpPr>
        <p:spPr>
          <a:xfrm>
            <a:off x="5181480" y="2286000"/>
            <a:ext cx="2209320" cy="1004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Total revenue with price = $25</a:t>
            </a:r>
            <a:endParaRPr b="0" lang="en-US" sz="2000" spc="-1" strike="noStrike">
              <a:latin typeface="Arial"/>
            </a:endParaRPr>
          </a:p>
        </p:txBody>
      </p:sp>
      <p:sp>
        <p:nvSpPr>
          <p:cNvPr id="1314" name="CustomShape 19"/>
          <p:cNvSpPr/>
          <p:nvPr/>
        </p:nvSpPr>
        <p:spPr>
          <a:xfrm>
            <a:off x="914400" y="3124080"/>
            <a:ext cx="76176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225</a:t>
            </a:r>
            <a:endParaRPr b="0" lang="en-US" sz="2000" spc="-1" strike="noStrike">
              <a:latin typeface="Arial"/>
            </a:endParaRPr>
          </a:p>
        </p:txBody>
      </p:sp>
      <p:sp>
        <p:nvSpPr>
          <p:cNvPr id="1315" name="CustomShape 20"/>
          <p:cNvSpPr/>
          <p:nvPr/>
        </p:nvSpPr>
        <p:spPr>
          <a:xfrm>
            <a:off x="838080" y="3962520"/>
            <a:ext cx="8377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126</a:t>
            </a:r>
            <a:endParaRPr b="0" lang="en-US" sz="2000" spc="-1" strike="noStrike">
              <a:latin typeface="Arial"/>
            </a:endParaRPr>
          </a:p>
        </p:txBody>
      </p:sp>
      <p:sp>
        <p:nvSpPr>
          <p:cNvPr id="1316" name="CustomShape 21"/>
          <p:cNvSpPr/>
          <p:nvPr/>
        </p:nvSpPr>
        <p:spPr>
          <a:xfrm>
            <a:off x="4648320" y="5715000"/>
            <a:ext cx="3805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1001"/>
              </a:spcBef>
            </a:pPr>
            <a:r>
              <a:rPr b="0" lang="en-US" sz="2000" spc="-1" strike="noStrike">
                <a:solidFill>
                  <a:srgbClr val="000000"/>
                </a:solidFill>
                <a:latin typeface="Calibri"/>
              </a:rPr>
              <a:t>9</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31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2. The Marginal Approach</a:t>
            </a:r>
            <a:endParaRPr b="0" lang="en-US" sz="4400" spc="-1" strike="noStrike">
              <a:solidFill>
                <a:srgbClr val="000000"/>
              </a:solidFill>
              <a:latin typeface="Calibri"/>
            </a:endParaRPr>
          </a:p>
        </p:txBody>
      </p:sp>
      <p:sp>
        <p:nvSpPr>
          <p:cNvPr id="1318"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Compare marginal cost (MC) to marginal benefit (MB).</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MB is the marginal revenue from selling rakes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Marginal benefit = marginal revenue = market price=p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Marginal principle equates price with marginal cost: </a:t>
            </a: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Calibri"/>
              </a:rPr>
              <a:t>(MB=MR=) p = MC</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1319" name="TextShape 3"/>
          <p:cNvSpPr txBox="1"/>
          <p:nvPr/>
        </p:nvSpPr>
        <p:spPr>
          <a:xfrm>
            <a:off x="457200" y="6356520"/>
            <a:ext cx="2133360" cy="364680"/>
          </a:xfrm>
          <a:prstGeom prst="rect">
            <a:avLst/>
          </a:prstGeom>
          <a:noFill/>
          <a:ln>
            <a:noFill/>
          </a:ln>
        </p:spPr>
        <p:txBody>
          <a:bodyPr anchor="ctr">
            <a:noAutofit/>
          </a:bodyPr>
          <a:p>
            <a:pPr>
              <a:lnSpc>
                <a:spcPct val="100000"/>
              </a:lnSpc>
            </a:pPr>
            <a:fld id="{3B3D4625-BB90-4DAE-BD67-307FC0875ED2}" type="datetime1">
              <a:rPr b="0" lang="en-US" sz="1200" spc="-1" strike="noStrike">
                <a:solidFill>
                  <a:srgbClr val="8b8b8b"/>
                </a:solidFill>
                <a:latin typeface="Calibri"/>
              </a:rPr>
              <a:t>08/24/2020</a:t>
            </a:fld>
            <a:endParaRPr b="0" lang="en-US" sz="1200" spc="-1" strike="noStrike">
              <a:latin typeface="Times New Roman"/>
            </a:endParaRPr>
          </a:p>
        </p:txBody>
      </p:sp>
      <p:sp>
        <p:nvSpPr>
          <p:cNvPr id="1320"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21"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78CDB421-5048-488B-848F-BAD4DD50160A}" type="slidenum">
              <a:rPr b="0" lang="en-US" sz="1200" spc="-1" strike="noStrike">
                <a:solidFill>
                  <a:srgbClr val="8b8b8b"/>
                </a:solidFill>
                <a:latin typeface="Calibri"/>
              </a:rPr>
              <a:t>90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322" name="TextShape 1"/>
          <p:cNvSpPr txBox="1"/>
          <p:nvPr/>
        </p:nvSpPr>
        <p:spPr>
          <a:xfrm>
            <a:off x="457200" y="274680"/>
            <a:ext cx="8229240" cy="1142640"/>
          </a:xfrm>
          <a:prstGeom prst="rect">
            <a:avLst/>
          </a:prstGeom>
          <a:noFill/>
          <a:ln>
            <a:noFill/>
          </a:ln>
        </p:spPr>
        <p:txBody>
          <a:bodyPr anchor="ctr">
            <a:normAutofit fontScale="97000"/>
          </a:bodyPr>
          <a:p>
            <a:pPr algn="ctr">
              <a:lnSpc>
                <a:spcPct val="100000"/>
              </a:lnSpc>
            </a:pPr>
            <a:r>
              <a:rPr b="0" lang="en-US" sz="3600" spc="-1" strike="noStrike">
                <a:solidFill>
                  <a:srgbClr val="000000"/>
                </a:solidFill>
                <a:latin typeface="Calibri"/>
              </a:rPr>
              <a:t>2. Marginal Approach to Picking Output</a:t>
            </a:r>
            <a:endParaRPr b="0" lang="en-US" sz="3600" spc="-1" strike="noStrike">
              <a:solidFill>
                <a:srgbClr val="000000"/>
              </a:solidFill>
              <a:latin typeface="Calibri"/>
            </a:endParaRPr>
          </a:p>
        </p:txBody>
      </p:sp>
      <p:sp>
        <p:nvSpPr>
          <p:cNvPr id="1323" name="TextShape 2"/>
          <p:cNvSpPr txBox="1"/>
          <p:nvPr/>
        </p:nvSpPr>
        <p:spPr>
          <a:xfrm>
            <a:off x="457200" y="6356520"/>
            <a:ext cx="2133360" cy="364680"/>
          </a:xfrm>
          <a:prstGeom prst="rect">
            <a:avLst/>
          </a:prstGeom>
          <a:noFill/>
          <a:ln>
            <a:noFill/>
          </a:ln>
        </p:spPr>
        <p:txBody>
          <a:bodyPr anchor="ctr">
            <a:noAutofit/>
          </a:bodyPr>
          <a:p>
            <a:pPr>
              <a:lnSpc>
                <a:spcPct val="100000"/>
              </a:lnSpc>
            </a:pPr>
            <a:fld id="{40CB4146-6BEB-4DA7-81E2-8A2B72360B43}" type="datetime1">
              <a:rPr b="0" lang="en-US" sz="1200" spc="-1" strike="noStrike">
                <a:solidFill>
                  <a:srgbClr val="8b8b8b"/>
                </a:solidFill>
                <a:latin typeface="Calibri"/>
              </a:rPr>
              <a:t>08/24/2020</a:t>
            </a:fld>
            <a:endParaRPr b="0" lang="en-US" sz="1200" spc="-1" strike="noStrike">
              <a:latin typeface="Times New Roman"/>
            </a:endParaRPr>
          </a:p>
        </p:txBody>
      </p:sp>
      <p:sp>
        <p:nvSpPr>
          <p:cNvPr id="1324"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25"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8A0B8057-1C70-47EE-94CC-7B6C596B8371}" type="slidenum">
              <a:rPr b="0" lang="en-US" sz="1200" spc="-1" strike="noStrike">
                <a:solidFill>
                  <a:srgbClr val="8b8b8b"/>
                </a:solidFill>
                <a:latin typeface="Calibri"/>
              </a:rPr>
              <a:t>93</a:t>
            </a:fld>
            <a:endParaRPr b="0" lang="en-US" sz="1200" spc="-1" strike="noStrike">
              <a:latin typeface="Times New Roman"/>
            </a:endParaRPr>
          </a:p>
        </p:txBody>
      </p:sp>
      <p:sp>
        <p:nvSpPr>
          <p:cNvPr id="1326" name="Line 5"/>
          <p:cNvSpPr/>
          <p:nvPr/>
        </p:nvSpPr>
        <p:spPr>
          <a:xfrm flipV="1">
            <a:off x="4076640" y="2924280"/>
            <a:ext cx="0" cy="2667240"/>
          </a:xfrm>
          <a:prstGeom prst="line">
            <a:avLst/>
          </a:prstGeom>
          <a:ln w="9360">
            <a:solidFill>
              <a:schemeClr val="tx1"/>
            </a:solidFill>
            <a:round/>
            <a:tailEnd len="med" type="triangle" w="med"/>
          </a:ln>
        </p:spPr>
        <p:style>
          <a:lnRef idx="0"/>
          <a:fillRef idx="0"/>
          <a:effectRef idx="0"/>
          <a:fontRef idx="minor"/>
        </p:style>
      </p:sp>
      <p:sp>
        <p:nvSpPr>
          <p:cNvPr id="1327" name="Line 6"/>
          <p:cNvSpPr/>
          <p:nvPr/>
        </p:nvSpPr>
        <p:spPr>
          <a:xfrm>
            <a:off x="4076640" y="5591520"/>
            <a:ext cx="4343400" cy="1440"/>
          </a:xfrm>
          <a:prstGeom prst="line">
            <a:avLst/>
          </a:prstGeom>
          <a:ln w="9360">
            <a:solidFill>
              <a:schemeClr val="tx1"/>
            </a:solidFill>
            <a:round/>
            <a:tailEnd len="med" type="triangle" w="med"/>
          </a:ln>
        </p:spPr>
        <p:style>
          <a:lnRef idx="0"/>
          <a:fillRef idx="0"/>
          <a:effectRef idx="0"/>
          <a:fontRef idx="minor"/>
        </p:style>
      </p:sp>
      <p:sp>
        <p:nvSpPr>
          <p:cNvPr id="1328" name="CustomShape 7"/>
          <p:cNvSpPr/>
          <p:nvPr/>
        </p:nvSpPr>
        <p:spPr>
          <a:xfrm>
            <a:off x="7162920" y="5743800"/>
            <a:ext cx="19807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Rakes per minute </a:t>
            </a:r>
            <a:endParaRPr b="0" lang="en-US" sz="1800" spc="-1" strike="noStrike">
              <a:latin typeface="Arial"/>
            </a:endParaRPr>
          </a:p>
        </p:txBody>
      </p:sp>
      <p:sp>
        <p:nvSpPr>
          <p:cNvPr id="1329" name="CustomShape 8"/>
          <p:cNvSpPr/>
          <p:nvPr/>
        </p:nvSpPr>
        <p:spPr>
          <a:xfrm>
            <a:off x="3238560" y="2543400"/>
            <a:ext cx="24001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Cost or revenue in $ </a:t>
            </a:r>
            <a:endParaRPr b="0" lang="en-US" sz="1800" spc="-1" strike="noStrike">
              <a:latin typeface="Arial"/>
            </a:endParaRPr>
          </a:p>
        </p:txBody>
      </p:sp>
      <p:sp>
        <p:nvSpPr>
          <p:cNvPr id="1330" name="Line 9"/>
          <p:cNvSpPr/>
          <p:nvPr/>
        </p:nvSpPr>
        <p:spPr>
          <a:xfrm>
            <a:off x="4076640" y="5315040"/>
            <a:ext cx="1295280" cy="0"/>
          </a:xfrm>
          <a:prstGeom prst="line">
            <a:avLst/>
          </a:prstGeom>
          <a:ln w="9360">
            <a:solidFill>
              <a:schemeClr val="tx1"/>
            </a:solidFill>
            <a:prstDash val="dash"/>
            <a:round/>
          </a:ln>
        </p:spPr>
        <p:style>
          <a:lnRef idx="0"/>
          <a:fillRef idx="0"/>
          <a:effectRef idx="0"/>
          <a:fontRef idx="minor"/>
        </p:style>
      </p:sp>
      <p:sp>
        <p:nvSpPr>
          <p:cNvPr id="1331" name="Line 10"/>
          <p:cNvSpPr/>
          <p:nvPr/>
        </p:nvSpPr>
        <p:spPr>
          <a:xfrm>
            <a:off x="5371920" y="5329440"/>
            <a:ext cx="0" cy="262080"/>
          </a:xfrm>
          <a:prstGeom prst="line">
            <a:avLst/>
          </a:prstGeom>
          <a:ln w="9360">
            <a:solidFill>
              <a:schemeClr val="tx1"/>
            </a:solidFill>
            <a:prstDash val="dash"/>
            <a:round/>
          </a:ln>
        </p:spPr>
        <p:style>
          <a:lnRef idx="0"/>
          <a:fillRef idx="0"/>
          <a:effectRef idx="0"/>
          <a:fontRef idx="minor"/>
        </p:style>
      </p:sp>
      <p:sp>
        <p:nvSpPr>
          <p:cNvPr id="1332" name="CustomShape 11"/>
          <p:cNvSpPr/>
          <p:nvPr/>
        </p:nvSpPr>
        <p:spPr>
          <a:xfrm>
            <a:off x="4381560" y="2924640"/>
            <a:ext cx="3580920" cy="2082600"/>
          </a:xfrm>
          <a:custGeom>
            <a:avLst/>
            <a:gdLst/>
            <a:ahLst/>
            <a:rect l="l" t="t" r="r" b="b"/>
            <a:pathLst>
              <a:path w="2256" h="1312">
                <a:moveTo>
                  <a:pt x="0" y="0"/>
                </a:moveTo>
                <a:cubicBezTo>
                  <a:pt x="68" y="328"/>
                  <a:pt x="136" y="656"/>
                  <a:pt x="288" y="864"/>
                </a:cubicBezTo>
                <a:cubicBezTo>
                  <a:pt x="440" y="1072"/>
                  <a:pt x="672" y="1184"/>
                  <a:pt x="912" y="1248"/>
                </a:cubicBezTo>
                <a:cubicBezTo>
                  <a:pt x="1152" y="1312"/>
                  <a:pt x="1504" y="1280"/>
                  <a:pt x="1728" y="1248"/>
                </a:cubicBezTo>
                <a:cubicBezTo>
                  <a:pt x="1952" y="1216"/>
                  <a:pt x="2168" y="1088"/>
                  <a:pt x="2256" y="1056"/>
                </a:cubicBezTo>
              </a:path>
            </a:pathLst>
          </a:custGeom>
          <a:noFill/>
          <a:ln w="28440">
            <a:solidFill>
              <a:srgbClr val="339966"/>
            </a:solidFill>
            <a:round/>
          </a:ln>
        </p:spPr>
        <p:style>
          <a:lnRef idx="0"/>
          <a:fillRef idx="0"/>
          <a:effectRef idx="0"/>
          <a:fontRef idx="minor"/>
        </p:style>
      </p:sp>
      <p:sp>
        <p:nvSpPr>
          <p:cNvPr id="1333" name="CustomShape 12"/>
          <p:cNvSpPr/>
          <p:nvPr/>
        </p:nvSpPr>
        <p:spPr>
          <a:xfrm>
            <a:off x="4533840" y="3000600"/>
            <a:ext cx="3504960" cy="2387160"/>
          </a:xfrm>
          <a:custGeom>
            <a:avLst/>
            <a:gdLst/>
            <a:ahLst/>
            <a:rect l="l" t="t" r="r" b="b"/>
            <a:pathLst>
              <a:path w="2208" h="1504">
                <a:moveTo>
                  <a:pt x="0" y="1344"/>
                </a:moveTo>
                <a:cubicBezTo>
                  <a:pt x="92" y="1408"/>
                  <a:pt x="184" y="1472"/>
                  <a:pt x="288" y="1488"/>
                </a:cubicBezTo>
                <a:cubicBezTo>
                  <a:pt x="392" y="1504"/>
                  <a:pt x="512" y="1472"/>
                  <a:pt x="624" y="1440"/>
                </a:cubicBezTo>
                <a:cubicBezTo>
                  <a:pt x="736" y="1408"/>
                  <a:pt x="848" y="1344"/>
                  <a:pt x="960" y="1296"/>
                </a:cubicBezTo>
                <a:cubicBezTo>
                  <a:pt x="1072" y="1248"/>
                  <a:pt x="1144" y="1248"/>
                  <a:pt x="1296" y="1152"/>
                </a:cubicBezTo>
                <a:cubicBezTo>
                  <a:pt x="1448" y="1056"/>
                  <a:pt x="1720" y="912"/>
                  <a:pt x="1872" y="720"/>
                </a:cubicBezTo>
                <a:cubicBezTo>
                  <a:pt x="2024" y="528"/>
                  <a:pt x="2152" y="120"/>
                  <a:pt x="2208" y="0"/>
                </a:cubicBezTo>
              </a:path>
            </a:pathLst>
          </a:custGeom>
          <a:noFill/>
          <a:ln w="28440">
            <a:solidFill>
              <a:srgbClr val="993300"/>
            </a:solidFill>
            <a:round/>
          </a:ln>
        </p:spPr>
        <p:style>
          <a:lnRef idx="0"/>
          <a:fillRef idx="0"/>
          <a:effectRef idx="0"/>
          <a:fontRef idx="minor"/>
        </p:style>
      </p:sp>
      <p:sp>
        <p:nvSpPr>
          <p:cNvPr id="1334" name="Line 13"/>
          <p:cNvSpPr/>
          <p:nvPr/>
        </p:nvSpPr>
        <p:spPr>
          <a:xfrm flipH="1">
            <a:off x="4078080" y="4786560"/>
            <a:ext cx="3386160" cy="0"/>
          </a:xfrm>
          <a:prstGeom prst="line">
            <a:avLst/>
          </a:prstGeom>
          <a:ln w="9360">
            <a:solidFill>
              <a:schemeClr val="tx1"/>
            </a:solidFill>
            <a:prstDash val="dash"/>
            <a:round/>
          </a:ln>
        </p:spPr>
        <p:style>
          <a:lnRef idx="0"/>
          <a:fillRef idx="0"/>
          <a:effectRef idx="0"/>
          <a:fontRef idx="minor"/>
        </p:style>
      </p:sp>
      <p:sp>
        <p:nvSpPr>
          <p:cNvPr id="1335" name="Line 14"/>
          <p:cNvSpPr/>
          <p:nvPr/>
        </p:nvSpPr>
        <p:spPr>
          <a:xfrm>
            <a:off x="7519680" y="4096080"/>
            <a:ext cx="0" cy="1454040"/>
          </a:xfrm>
          <a:prstGeom prst="line">
            <a:avLst/>
          </a:prstGeom>
          <a:ln w="9360">
            <a:solidFill>
              <a:schemeClr val="tx1"/>
            </a:solidFill>
            <a:prstDash val="dash"/>
            <a:round/>
          </a:ln>
        </p:spPr>
        <p:style>
          <a:lnRef idx="0"/>
          <a:fillRef idx="0"/>
          <a:effectRef idx="0"/>
          <a:fontRef idx="minor"/>
        </p:style>
      </p:sp>
      <p:sp>
        <p:nvSpPr>
          <p:cNvPr id="1336" name="Line 15"/>
          <p:cNvSpPr/>
          <p:nvPr/>
        </p:nvSpPr>
        <p:spPr>
          <a:xfrm>
            <a:off x="4073400" y="4143600"/>
            <a:ext cx="3906720" cy="0"/>
          </a:xfrm>
          <a:prstGeom prst="line">
            <a:avLst/>
          </a:prstGeom>
          <a:ln w="28440">
            <a:solidFill>
              <a:srgbClr val="ffcc00"/>
            </a:solidFill>
            <a:round/>
          </a:ln>
        </p:spPr>
        <p:style>
          <a:lnRef idx="0"/>
          <a:fillRef idx="0"/>
          <a:effectRef idx="0"/>
          <a:fontRef idx="minor"/>
        </p:style>
      </p:sp>
      <p:sp>
        <p:nvSpPr>
          <p:cNvPr id="1337" name="CustomShape 16"/>
          <p:cNvSpPr/>
          <p:nvPr/>
        </p:nvSpPr>
        <p:spPr>
          <a:xfrm>
            <a:off x="7302600" y="2883240"/>
            <a:ext cx="166176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MC</a:t>
            </a:r>
            <a:endParaRPr b="0" lang="en-US" sz="1800" spc="-1" strike="noStrike">
              <a:latin typeface="Arial"/>
            </a:endParaRPr>
          </a:p>
        </p:txBody>
      </p:sp>
      <p:sp>
        <p:nvSpPr>
          <p:cNvPr id="1338" name="CustomShape 17"/>
          <p:cNvSpPr/>
          <p:nvPr/>
        </p:nvSpPr>
        <p:spPr>
          <a:xfrm>
            <a:off x="7605720" y="3839040"/>
            <a:ext cx="13298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 MR</a:t>
            </a:r>
            <a:endParaRPr b="0" lang="en-US" sz="1800" spc="-1" strike="noStrike">
              <a:latin typeface="Arial"/>
            </a:endParaRPr>
          </a:p>
        </p:txBody>
      </p:sp>
      <p:sp>
        <p:nvSpPr>
          <p:cNvPr id="1339" name="Line 18"/>
          <p:cNvSpPr/>
          <p:nvPr/>
        </p:nvSpPr>
        <p:spPr>
          <a:xfrm flipV="1">
            <a:off x="444240" y="2924280"/>
            <a:ext cx="0" cy="2667240"/>
          </a:xfrm>
          <a:prstGeom prst="line">
            <a:avLst/>
          </a:prstGeom>
          <a:ln w="9360">
            <a:solidFill>
              <a:schemeClr val="tx1"/>
            </a:solidFill>
            <a:round/>
            <a:tailEnd len="med" type="triangle" w="med"/>
          </a:ln>
        </p:spPr>
        <p:style>
          <a:lnRef idx="0"/>
          <a:fillRef idx="0"/>
          <a:effectRef idx="0"/>
          <a:fontRef idx="minor"/>
        </p:style>
      </p:sp>
      <p:sp>
        <p:nvSpPr>
          <p:cNvPr id="1340" name="Line 19"/>
          <p:cNvSpPr/>
          <p:nvPr/>
        </p:nvSpPr>
        <p:spPr>
          <a:xfrm>
            <a:off x="448920" y="5591520"/>
            <a:ext cx="3222720" cy="0"/>
          </a:xfrm>
          <a:prstGeom prst="line">
            <a:avLst/>
          </a:prstGeom>
          <a:ln w="9360">
            <a:solidFill>
              <a:schemeClr val="tx1"/>
            </a:solidFill>
            <a:round/>
            <a:tailEnd len="med" type="triangle" w="med"/>
          </a:ln>
        </p:spPr>
        <p:style>
          <a:lnRef idx="0"/>
          <a:fillRef idx="0"/>
          <a:effectRef idx="0"/>
          <a:fontRef idx="minor"/>
        </p:style>
      </p:sp>
      <p:sp>
        <p:nvSpPr>
          <p:cNvPr id="1341" name="Line 20"/>
          <p:cNvSpPr/>
          <p:nvPr/>
        </p:nvSpPr>
        <p:spPr>
          <a:xfrm>
            <a:off x="615600" y="3124440"/>
            <a:ext cx="3284640" cy="1886040"/>
          </a:xfrm>
          <a:prstGeom prst="line">
            <a:avLst/>
          </a:prstGeom>
          <a:ln w="28440">
            <a:solidFill>
              <a:srgbClr val="993300"/>
            </a:solidFill>
            <a:round/>
          </a:ln>
        </p:spPr>
        <p:style>
          <a:lnRef idx="0"/>
          <a:fillRef idx="0"/>
          <a:effectRef idx="0"/>
          <a:fontRef idx="minor"/>
        </p:style>
      </p:sp>
      <p:sp>
        <p:nvSpPr>
          <p:cNvPr id="1342" name="Line 21"/>
          <p:cNvSpPr/>
          <p:nvPr/>
        </p:nvSpPr>
        <p:spPr>
          <a:xfrm>
            <a:off x="479160" y="4143600"/>
            <a:ext cx="1903320" cy="0"/>
          </a:xfrm>
          <a:prstGeom prst="line">
            <a:avLst/>
          </a:prstGeom>
          <a:ln w="9360">
            <a:solidFill>
              <a:schemeClr val="tx1"/>
            </a:solidFill>
            <a:prstDash val="dash"/>
            <a:round/>
          </a:ln>
        </p:spPr>
        <p:style>
          <a:lnRef idx="0"/>
          <a:fillRef idx="0"/>
          <a:effectRef idx="0"/>
          <a:fontRef idx="minor"/>
        </p:style>
      </p:sp>
      <p:sp>
        <p:nvSpPr>
          <p:cNvPr id="1343" name="Line 22"/>
          <p:cNvSpPr/>
          <p:nvPr/>
        </p:nvSpPr>
        <p:spPr>
          <a:xfrm>
            <a:off x="2382480" y="4185000"/>
            <a:ext cx="0" cy="1392120"/>
          </a:xfrm>
          <a:prstGeom prst="line">
            <a:avLst/>
          </a:prstGeom>
          <a:ln w="9360">
            <a:solidFill>
              <a:schemeClr val="tx1"/>
            </a:solidFill>
            <a:prstDash val="dash"/>
            <a:round/>
          </a:ln>
        </p:spPr>
        <p:style>
          <a:lnRef idx="0"/>
          <a:fillRef idx="0"/>
          <a:effectRef idx="0"/>
          <a:fontRef idx="minor"/>
        </p:style>
      </p:sp>
      <p:sp>
        <p:nvSpPr>
          <p:cNvPr id="1344" name="Line 23"/>
          <p:cNvSpPr/>
          <p:nvPr/>
        </p:nvSpPr>
        <p:spPr>
          <a:xfrm flipV="1">
            <a:off x="527040" y="3326040"/>
            <a:ext cx="3227040" cy="1911240"/>
          </a:xfrm>
          <a:prstGeom prst="line">
            <a:avLst/>
          </a:prstGeom>
          <a:ln w="28440">
            <a:solidFill>
              <a:srgbClr val="0000ff"/>
            </a:solidFill>
            <a:round/>
          </a:ln>
        </p:spPr>
        <p:style>
          <a:lnRef idx="0"/>
          <a:fillRef idx="0"/>
          <a:effectRef idx="0"/>
          <a:fontRef idx="minor"/>
        </p:style>
      </p:sp>
      <p:sp>
        <p:nvSpPr>
          <p:cNvPr id="1345" name="CustomShape 24"/>
          <p:cNvSpPr/>
          <p:nvPr/>
        </p:nvSpPr>
        <p:spPr>
          <a:xfrm>
            <a:off x="208080" y="2508480"/>
            <a:ext cx="13428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Price $</a:t>
            </a:r>
            <a:endParaRPr b="0" lang="en-US" sz="1800" spc="-1" strike="noStrike">
              <a:latin typeface="Arial"/>
            </a:endParaRPr>
          </a:p>
        </p:txBody>
      </p:sp>
      <p:sp>
        <p:nvSpPr>
          <p:cNvPr id="1346" name="CustomShape 25"/>
          <p:cNvSpPr/>
          <p:nvPr/>
        </p:nvSpPr>
        <p:spPr>
          <a:xfrm>
            <a:off x="0" y="3950280"/>
            <a:ext cx="8172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25</a:t>
            </a:r>
            <a:endParaRPr b="0" lang="en-US" sz="1800" spc="-1" strike="noStrike">
              <a:latin typeface="Arial"/>
            </a:endParaRPr>
          </a:p>
        </p:txBody>
      </p:sp>
      <p:sp>
        <p:nvSpPr>
          <p:cNvPr id="1347" name="CustomShape 26"/>
          <p:cNvSpPr/>
          <p:nvPr/>
        </p:nvSpPr>
        <p:spPr>
          <a:xfrm>
            <a:off x="3672000" y="3893040"/>
            <a:ext cx="5821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25</a:t>
            </a:r>
            <a:endParaRPr b="0" lang="en-US" sz="1800" spc="-1" strike="noStrike">
              <a:latin typeface="Arial"/>
            </a:endParaRPr>
          </a:p>
        </p:txBody>
      </p:sp>
      <p:sp>
        <p:nvSpPr>
          <p:cNvPr id="1348" name="CustomShape 27"/>
          <p:cNvSpPr/>
          <p:nvPr/>
        </p:nvSpPr>
        <p:spPr>
          <a:xfrm>
            <a:off x="2631960" y="4780440"/>
            <a:ext cx="1218960" cy="6390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Market demand</a:t>
            </a:r>
            <a:endParaRPr b="0" lang="en-US" sz="1800" spc="-1" strike="noStrike">
              <a:latin typeface="Arial"/>
            </a:endParaRPr>
          </a:p>
        </p:txBody>
      </p:sp>
      <p:sp>
        <p:nvSpPr>
          <p:cNvPr id="1349" name="CustomShape 28"/>
          <p:cNvSpPr/>
          <p:nvPr/>
        </p:nvSpPr>
        <p:spPr>
          <a:xfrm>
            <a:off x="2382840" y="2965680"/>
            <a:ext cx="914040" cy="118692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Market supply</a:t>
            </a:r>
            <a:endParaRPr b="0" lang="en-US" sz="1800" spc="-1" strike="noStrike">
              <a:latin typeface="Arial"/>
            </a:endParaRPr>
          </a:p>
        </p:txBody>
      </p:sp>
      <p:sp>
        <p:nvSpPr>
          <p:cNvPr id="1350" name="CustomShape 29"/>
          <p:cNvSpPr/>
          <p:nvPr/>
        </p:nvSpPr>
        <p:spPr>
          <a:xfrm>
            <a:off x="2286000" y="5702760"/>
            <a:ext cx="1980720" cy="6382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Rakes per minute </a:t>
            </a:r>
            <a:endParaRPr b="0" lang="en-US" sz="1800" spc="-1" strike="noStrike">
              <a:latin typeface="Arial"/>
            </a:endParaRPr>
          </a:p>
        </p:txBody>
      </p:sp>
      <p:sp>
        <p:nvSpPr>
          <p:cNvPr id="1351" name="CustomShape 30"/>
          <p:cNvSpPr/>
          <p:nvPr/>
        </p:nvSpPr>
        <p:spPr>
          <a:xfrm>
            <a:off x="5140440" y="5585400"/>
            <a:ext cx="6235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5</a:t>
            </a:r>
            <a:endParaRPr b="0" lang="en-US" sz="1800" spc="-1" strike="noStrike">
              <a:latin typeface="Arial"/>
            </a:endParaRPr>
          </a:p>
        </p:txBody>
      </p:sp>
      <p:sp>
        <p:nvSpPr>
          <p:cNvPr id="1352" name="CustomShape 31"/>
          <p:cNvSpPr/>
          <p:nvPr/>
        </p:nvSpPr>
        <p:spPr>
          <a:xfrm>
            <a:off x="7346880" y="5555160"/>
            <a:ext cx="5950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9</a:t>
            </a:r>
            <a:endParaRPr b="0" lang="en-US" sz="1800" spc="-1" strike="noStrike">
              <a:latin typeface="Arial"/>
            </a:endParaRPr>
          </a:p>
        </p:txBody>
      </p:sp>
      <p:sp>
        <p:nvSpPr>
          <p:cNvPr id="1353" name="CustomShape 32"/>
          <p:cNvSpPr/>
          <p:nvPr/>
        </p:nvSpPr>
        <p:spPr>
          <a:xfrm>
            <a:off x="4087800" y="4158000"/>
            <a:ext cx="3406320" cy="609120"/>
          </a:xfrm>
          <a:prstGeom prst="rect">
            <a:avLst/>
          </a:prstGeom>
          <a:solidFill>
            <a:srgbClr val="ff9900">
              <a:alpha val="35000"/>
            </a:srgbClr>
          </a:solidFill>
          <a:ln w="9360">
            <a:noFill/>
          </a:ln>
        </p:spPr>
        <p:style>
          <a:lnRef idx="0"/>
          <a:fillRef idx="0"/>
          <a:effectRef idx="0"/>
          <a:fontRef idx="minor"/>
        </p:style>
      </p:sp>
      <p:sp>
        <p:nvSpPr>
          <p:cNvPr id="1354" name="CustomShape 33"/>
          <p:cNvSpPr/>
          <p:nvPr/>
        </p:nvSpPr>
        <p:spPr>
          <a:xfrm>
            <a:off x="5140440" y="4240440"/>
            <a:ext cx="2077560" cy="40140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Symbol"/>
              </a:rPr>
              <a:t></a:t>
            </a:r>
            <a:r>
              <a:rPr b="0" lang="en-US" sz="1800" spc="-1" strike="noStrike" baseline="-25000">
                <a:solidFill>
                  <a:srgbClr val="000000"/>
                </a:solidFill>
                <a:latin typeface="Calibri"/>
              </a:rPr>
              <a:t>e</a:t>
            </a:r>
            <a:r>
              <a:rPr b="0" lang="en-US" sz="1800" spc="-1" strike="noStrike">
                <a:solidFill>
                  <a:srgbClr val="000000"/>
                </a:solidFill>
                <a:latin typeface="Calibri"/>
              </a:rPr>
              <a:t> = $99</a:t>
            </a:r>
            <a:endParaRPr b="0" lang="en-US" sz="1800" spc="-1" strike="noStrike">
              <a:latin typeface="Arial"/>
            </a:endParaRPr>
          </a:p>
        </p:txBody>
      </p:sp>
      <p:sp>
        <p:nvSpPr>
          <p:cNvPr id="1355" name="CustomShape 34"/>
          <p:cNvSpPr/>
          <p:nvPr/>
        </p:nvSpPr>
        <p:spPr>
          <a:xfrm>
            <a:off x="7080120" y="3824640"/>
            <a:ext cx="51228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a:t>
            </a:r>
            <a:endParaRPr b="0" lang="en-US" sz="1800" spc="-1" strike="noStrike">
              <a:latin typeface="Arial"/>
            </a:endParaRPr>
          </a:p>
        </p:txBody>
      </p:sp>
      <p:sp>
        <p:nvSpPr>
          <p:cNvPr id="1356" name="CustomShape 35"/>
          <p:cNvSpPr/>
          <p:nvPr/>
        </p:nvSpPr>
        <p:spPr>
          <a:xfrm>
            <a:off x="7203960" y="4864680"/>
            <a:ext cx="456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b</a:t>
            </a:r>
            <a:endParaRPr b="0" lang="en-US" sz="1800" spc="-1" strike="noStrike">
              <a:latin typeface="Arial"/>
            </a:endParaRPr>
          </a:p>
        </p:txBody>
      </p:sp>
      <p:sp>
        <p:nvSpPr>
          <p:cNvPr id="1357" name="CustomShape 36"/>
          <p:cNvSpPr/>
          <p:nvPr/>
        </p:nvSpPr>
        <p:spPr>
          <a:xfrm>
            <a:off x="5111640" y="5031360"/>
            <a:ext cx="42984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c</a:t>
            </a:r>
            <a:endParaRPr b="0" lang="en-US" sz="1800" spc="-1" strike="noStrike">
              <a:latin typeface="Arial"/>
            </a:endParaRPr>
          </a:p>
        </p:txBody>
      </p:sp>
      <p:sp>
        <p:nvSpPr>
          <p:cNvPr id="1358" name="CustomShape 37"/>
          <p:cNvSpPr/>
          <p:nvPr/>
        </p:nvSpPr>
        <p:spPr>
          <a:xfrm>
            <a:off x="3664080" y="1295280"/>
            <a:ext cx="5479560" cy="1552680"/>
          </a:xfrm>
          <a:prstGeom prst="rect">
            <a:avLst/>
          </a:prstGeom>
          <a:noFill/>
          <a:ln>
            <a:solidFill>
              <a:schemeClr val="tx1"/>
            </a:solidFill>
          </a:ln>
        </p:spPr>
        <p:style>
          <a:lnRef idx="0"/>
          <a:fillRef idx="0"/>
          <a:effectRef idx="0"/>
          <a:fontRef idx="minor"/>
        </p:style>
        <p:txBody>
          <a:bodyPr lIns="90000" rIns="90000" tIns="45000" bIns="45000">
            <a:spAutoFit/>
          </a:bodyPr>
          <a:p>
            <a:pPr indent="-216000">
              <a:lnSpc>
                <a:spcPct val="100000"/>
              </a:lnSpc>
              <a:buClr>
                <a:srgbClr val="000000"/>
              </a:buClr>
              <a:buFont typeface="Arial"/>
              <a:buChar char="•"/>
            </a:pPr>
            <a:r>
              <a:rPr b="0" lang="en-US" sz="2400" spc="-1" strike="noStrike">
                <a:solidFill>
                  <a:srgbClr val="000000"/>
                </a:solidFill>
                <a:latin typeface="Calibri"/>
              </a:rPr>
              <a:t> </a:t>
            </a:r>
            <a:r>
              <a:rPr b="0" lang="el-GR" sz="2400" spc="-1" strike="noStrike">
                <a:solidFill>
                  <a:srgbClr val="000000"/>
                </a:solidFill>
                <a:latin typeface="Calibri"/>
              </a:rPr>
              <a:t>π</a:t>
            </a:r>
            <a:r>
              <a:rPr b="0" lang="en-US" sz="2400" spc="-1" strike="noStrike">
                <a:solidFill>
                  <a:srgbClr val="000000"/>
                </a:solidFill>
                <a:latin typeface="Calibri"/>
              </a:rPr>
              <a:t> = p</a:t>
            </a:r>
            <a:r>
              <a:rPr b="0" lang="en-US" sz="2400" spc="-1" strike="noStrike">
                <a:solidFill>
                  <a:srgbClr val="000000"/>
                </a:solidFill>
                <a:latin typeface="cmsy10"/>
              </a:rPr>
              <a:t>£</a:t>
            </a:r>
            <a:r>
              <a:rPr b="0" lang="en-US" sz="2400" spc="-1" strike="noStrike">
                <a:solidFill>
                  <a:srgbClr val="000000"/>
                </a:solidFill>
                <a:latin typeface="Calibri"/>
              </a:rPr>
              <a:t> q – TC</a:t>
            </a:r>
            <a:endParaRPr b="0" lang="en-US" sz="2400" spc="-1" strike="noStrike">
              <a:latin typeface="Arial"/>
            </a:endParaRPr>
          </a:p>
          <a:p>
            <a:pPr indent="-216000">
              <a:lnSpc>
                <a:spcPct val="100000"/>
              </a:lnSpc>
              <a:buClr>
                <a:srgbClr val="000000"/>
              </a:buClr>
              <a:buFont typeface="Arial"/>
              <a:buChar char="•"/>
            </a:pPr>
            <a:r>
              <a:rPr b="0" lang="en-US" sz="2400" spc="-1" strike="noStrike">
                <a:solidFill>
                  <a:srgbClr val="000000"/>
                </a:solidFill>
                <a:latin typeface="Calibri"/>
              </a:rPr>
              <a:t> </a:t>
            </a:r>
            <a:r>
              <a:rPr b="0" lang="el-GR" sz="2400" spc="-1" strike="noStrike">
                <a:solidFill>
                  <a:srgbClr val="000000"/>
                </a:solidFill>
                <a:latin typeface="Calibri"/>
              </a:rPr>
              <a:t>π</a:t>
            </a:r>
            <a:r>
              <a:rPr b="0" lang="en-US" sz="2400" spc="-1" strike="noStrike">
                <a:solidFill>
                  <a:srgbClr val="000000"/>
                </a:solidFill>
                <a:latin typeface="Calibri"/>
              </a:rPr>
              <a:t> = p </a:t>
            </a:r>
            <a:r>
              <a:rPr b="0" lang="en-US" sz="2400" spc="-1" strike="noStrike">
                <a:solidFill>
                  <a:srgbClr val="000000"/>
                </a:solidFill>
                <a:latin typeface="cmsy10"/>
              </a:rPr>
              <a:t>£</a:t>
            </a:r>
            <a:r>
              <a:rPr b="0" lang="en-US" sz="2400" spc="-1" strike="noStrike">
                <a:solidFill>
                  <a:srgbClr val="000000"/>
                </a:solidFill>
                <a:latin typeface="Calibri"/>
              </a:rPr>
              <a:t> q – TC</a:t>
            </a:r>
            <a:r>
              <a:rPr b="0" lang="en-US" sz="2400" spc="-1" strike="noStrike">
                <a:solidFill>
                  <a:srgbClr val="000000"/>
                </a:solidFill>
                <a:latin typeface="cmsy10"/>
              </a:rPr>
              <a:t> </a:t>
            </a:r>
            <a:r>
              <a:rPr b="0" lang="en-US" sz="2400" spc="-1" strike="noStrike">
                <a:solidFill>
                  <a:srgbClr val="000000"/>
                </a:solidFill>
                <a:latin typeface="Calibri"/>
              </a:rPr>
              <a:t>/q</a:t>
            </a:r>
            <a:r>
              <a:rPr b="0" lang="en-US" sz="2400" spc="-1" strike="noStrike">
                <a:solidFill>
                  <a:srgbClr val="000000"/>
                </a:solidFill>
                <a:latin typeface="cmsy10"/>
              </a:rPr>
              <a:t> £</a:t>
            </a:r>
            <a:r>
              <a:rPr b="0" lang="en-US" sz="2400" spc="-1" strike="noStrike">
                <a:solidFill>
                  <a:srgbClr val="000000"/>
                </a:solidFill>
                <a:latin typeface="Calibri"/>
              </a:rPr>
              <a:t> q</a:t>
            </a:r>
            <a:endParaRPr b="0" lang="en-US" sz="2400" spc="-1" strike="noStrike">
              <a:latin typeface="Arial"/>
            </a:endParaRPr>
          </a:p>
          <a:p>
            <a:pPr indent="-216000">
              <a:lnSpc>
                <a:spcPct val="100000"/>
              </a:lnSpc>
              <a:buClr>
                <a:srgbClr val="000000"/>
              </a:buClr>
              <a:buFont typeface="Arial"/>
              <a:buChar char="•"/>
            </a:pPr>
            <a:r>
              <a:rPr b="0" lang="en-US" sz="2400" spc="-1" strike="noStrike">
                <a:solidFill>
                  <a:srgbClr val="000000"/>
                </a:solidFill>
                <a:latin typeface="Calibri"/>
              </a:rPr>
              <a:t> </a:t>
            </a:r>
            <a:r>
              <a:rPr b="0" lang="el-GR" sz="2400" spc="-1" strike="noStrike">
                <a:solidFill>
                  <a:srgbClr val="000000"/>
                </a:solidFill>
                <a:latin typeface="Calibri"/>
              </a:rPr>
              <a:t>π</a:t>
            </a:r>
            <a:r>
              <a:rPr b="0" lang="en-US" sz="2400" spc="-1" strike="noStrike">
                <a:solidFill>
                  <a:srgbClr val="000000"/>
                </a:solidFill>
                <a:latin typeface="Calibri"/>
              </a:rPr>
              <a:t> = p</a:t>
            </a:r>
            <a:r>
              <a:rPr b="0" lang="en-US" sz="2400" spc="-1" strike="noStrike">
                <a:solidFill>
                  <a:srgbClr val="000000"/>
                </a:solidFill>
                <a:latin typeface="cmsy10"/>
              </a:rPr>
              <a:t> £</a:t>
            </a:r>
            <a:r>
              <a:rPr b="0" lang="en-US" sz="2400" spc="-1" strike="noStrike">
                <a:solidFill>
                  <a:srgbClr val="000000"/>
                </a:solidFill>
                <a:latin typeface="Calibri"/>
              </a:rPr>
              <a:t> q – ATC</a:t>
            </a:r>
            <a:r>
              <a:rPr b="0" lang="en-US" sz="2400" spc="-1" strike="noStrike">
                <a:solidFill>
                  <a:srgbClr val="000000"/>
                </a:solidFill>
                <a:latin typeface="cmsy10"/>
              </a:rPr>
              <a:t> £</a:t>
            </a:r>
            <a:r>
              <a:rPr b="0" lang="en-US" sz="2400" spc="-1" strike="noStrike">
                <a:solidFill>
                  <a:srgbClr val="000000"/>
                </a:solidFill>
                <a:latin typeface="Calibri"/>
              </a:rPr>
              <a:t> q → </a:t>
            </a:r>
            <a:r>
              <a:rPr b="0" lang="el-GR" sz="2400" spc="-1" strike="noStrike">
                <a:solidFill>
                  <a:srgbClr val="000000"/>
                </a:solidFill>
                <a:latin typeface="Calibri"/>
              </a:rPr>
              <a:t>π</a:t>
            </a:r>
            <a:r>
              <a:rPr b="0" lang="en-US" sz="2400" spc="-1" strike="noStrike">
                <a:solidFill>
                  <a:srgbClr val="000000"/>
                </a:solidFill>
                <a:latin typeface="Calibri"/>
              </a:rPr>
              <a:t> =( p – ATC)</a:t>
            </a:r>
            <a:r>
              <a:rPr b="0" lang="en-US" sz="2400" spc="-1" strike="noStrike">
                <a:solidFill>
                  <a:srgbClr val="000000"/>
                </a:solidFill>
                <a:latin typeface="cmsy10"/>
              </a:rPr>
              <a:t> £</a:t>
            </a:r>
            <a:r>
              <a:rPr b="0" lang="en-US" sz="2400" spc="-1" strike="noStrike">
                <a:solidFill>
                  <a:srgbClr val="000000"/>
                </a:solidFill>
                <a:latin typeface="Calibri"/>
              </a:rPr>
              <a:t>q</a:t>
            </a:r>
            <a:endParaRPr b="0" lang="en-US" sz="2400" spc="-1" strike="noStrike">
              <a:latin typeface="Arial"/>
            </a:endParaRPr>
          </a:p>
        </p:txBody>
      </p:sp>
      <p:sp>
        <p:nvSpPr>
          <p:cNvPr id="1359" name="CustomShape 38"/>
          <p:cNvSpPr/>
          <p:nvPr/>
        </p:nvSpPr>
        <p:spPr>
          <a:xfrm>
            <a:off x="7854840" y="4572000"/>
            <a:ext cx="1288800" cy="3646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901"/>
              </a:spcBef>
            </a:pPr>
            <a:r>
              <a:rPr b="0" lang="en-US" sz="1800" spc="-1" strike="noStrike">
                <a:solidFill>
                  <a:srgbClr val="000000"/>
                </a:solidFill>
                <a:latin typeface="Calibri"/>
              </a:rPr>
              <a:t>ATC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33">
            <a:alpha val="19000"/>
          </a:srgbClr>
        </a:solidFill>
      </p:bgPr>
    </p:bg>
    <p:spTree>
      <p:nvGrpSpPr>
        <p:cNvPr id="1" name=""/>
        <p:cNvGrpSpPr/>
        <p:nvPr/>
      </p:nvGrpSpPr>
      <p:grpSpPr>
        <a:xfrm>
          <a:off x="0" y="0"/>
          <a:ext cx="0" cy="0"/>
          <a:chOff x="0" y="0"/>
          <a:chExt cx="0" cy="0"/>
        </a:xfrm>
      </p:grpSpPr>
      <p:sp>
        <p:nvSpPr>
          <p:cNvPr id="136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Economic Profit</a:t>
            </a:r>
            <a:endParaRPr b="0" lang="en-US" sz="4400" spc="-1" strike="noStrike">
              <a:solidFill>
                <a:srgbClr val="000000"/>
              </a:solidFill>
              <a:latin typeface="Calibri"/>
            </a:endParaRPr>
          </a:p>
        </p:txBody>
      </p:sp>
      <p:sp>
        <p:nvSpPr>
          <p:cNvPr id="1361"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Symbol"/>
              </a:rPr>
              <a:t></a:t>
            </a:r>
            <a:r>
              <a:rPr b="0" lang="en-US" sz="3200" spc="-1" strike="noStrike" baseline="-25000">
                <a:solidFill>
                  <a:srgbClr val="000000"/>
                </a:solidFill>
                <a:latin typeface="Calibri"/>
              </a:rPr>
              <a:t>e</a:t>
            </a:r>
            <a:r>
              <a:rPr b="0" lang="en-US" sz="3200" spc="-1" strike="noStrike">
                <a:solidFill>
                  <a:srgbClr val="000000"/>
                </a:solidFill>
                <a:latin typeface="Calibri"/>
              </a:rPr>
              <a:t> = (price – average cost) </a:t>
            </a:r>
            <a:r>
              <a:rPr b="0" lang="en-US" sz="3200" spc="-1" strike="noStrike">
                <a:solidFill>
                  <a:srgbClr val="000000"/>
                </a:solidFill>
                <a:latin typeface="cmsy10"/>
              </a:rPr>
              <a:t>£</a:t>
            </a:r>
            <a:r>
              <a:rPr b="0" lang="en-US" sz="3200" spc="-1" strike="noStrike">
                <a:solidFill>
                  <a:srgbClr val="000000"/>
                </a:solidFill>
                <a:latin typeface="Calibri"/>
              </a:rPr>
              <a:t> q</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Symbol"/>
              </a:rPr>
              <a:t></a:t>
            </a:r>
            <a:r>
              <a:rPr b="0" lang="en-US" sz="3200" spc="-1" strike="noStrike" baseline="-25000">
                <a:solidFill>
                  <a:srgbClr val="000000"/>
                </a:solidFill>
                <a:latin typeface="Calibri"/>
              </a:rPr>
              <a:t>e</a:t>
            </a:r>
            <a:r>
              <a:rPr b="0" lang="en-US" sz="3200" spc="-1" strike="noStrike">
                <a:solidFill>
                  <a:srgbClr val="000000"/>
                </a:solidFill>
                <a:latin typeface="Calibri"/>
              </a:rPr>
              <a:t> = ($25 – 14) </a:t>
            </a:r>
            <a:r>
              <a:rPr b="0" lang="en-US" sz="3200" spc="-1" strike="noStrike">
                <a:solidFill>
                  <a:srgbClr val="000000"/>
                </a:solidFill>
                <a:latin typeface="cmsy10"/>
              </a:rPr>
              <a:t>£</a:t>
            </a:r>
            <a:r>
              <a:rPr b="0" lang="en-US" sz="3200" spc="-1" strike="noStrike">
                <a:solidFill>
                  <a:srgbClr val="000000"/>
                </a:solidFill>
                <a:latin typeface="Calibri"/>
              </a:rPr>
              <a:t> 9 = $99</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perfectly competitive markets firms make ZERO economic profit!!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Is this sustainable?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What is included in economic cost?</a:t>
            </a:r>
            <a:endParaRPr b="0" lang="en-US" sz="3200" spc="-1" strike="noStrike">
              <a:solidFill>
                <a:srgbClr val="000000"/>
              </a:solidFill>
              <a:latin typeface="Calibri"/>
            </a:endParaRPr>
          </a:p>
        </p:txBody>
      </p:sp>
      <p:sp>
        <p:nvSpPr>
          <p:cNvPr id="1362" name="TextShape 3"/>
          <p:cNvSpPr txBox="1"/>
          <p:nvPr/>
        </p:nvSpPr>
        <p:spPr>
          <a:xfrm>
            <a:off x="457200" y="6356520"/>
            <a:ext cx="2133360" cy="364680"/>
          </a:xfrm>
          <a:prstGeom prst="rect">
            <a:avLst/>
          </a:prstGeom>
          <a:noFill/>
          <a:ln>
            <a:noFill/>
          </a:ln>
        </p:spPr>
        <p:txBody>
          <a:bodyPr anchor="ctr">
            <a:noAutofit/>
          </a:bodyPr>
          <a:p>
            <a:pPr>
              <a:lnSpc>
                <a:spcPct val="100000"/>
              </a:lnSpc>
            </a:pPr>
            <a:fld id="{B6C982A0-736F-4C02-BD5C-F7653E4F7A24}" type="datetime1">
              <a:rPr b="0" lang="en-US" sz="1200" spc="-1" strike="noStrike">
                <a:solidFill>
                  <a:srgbClr val="8b8b8b"/>
                </a:solidFill>
                <a:latin typeface="Calibri"/>
              </a:rPr>
              <a:t>08/24/2020</a:t>
            </a:fld>
            <a:endParaRPr b="0" lang="en-US" sz="1200" spc="-1" strike="noStrike">
              <a:latin typeface="Times New Roman"/>
            </a:endParaRPr>
          </a:p>
        </p:txBody>
      </p:sp>
      <p:sp>
        <p:nvSpPr>
          <p:cNvPr id="1363"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64"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41869C5D-5155-4247-BD2B-6205B63341D7}" type="slidenum">
              <a:rPr b="0" lang="en-US" sz="1200" spc="-1" strike="noStrike">
                <a:solidFill>
                  <a:srgbClr val="8b8b8b"/>
                </a:solidFill>
                <a:latin typeface="Calibri"/>
              </a:rPr>
              <a:t>93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Monopoly</a:t>
            </a:r>
            <a:endParaRPr b="0" lang="en-US" sz="4400" spc="-1" strike="noStrike">
              <a:solidFill>
                <a:srgbClr val="000000"/>
              </a:solidFill>
              <a:latin typeface="Calibri"/>
            </a:endParaRPr>
          </a:p>
        </p:txBody>
      </p:sp>
      <p:sp>
        <p:nvSpPr>
          <p:cNvPr id="136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monopoly occurs when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There is one firm and</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 barrier to entry due to various reasons such as:</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Patent</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Government granted monopoly power</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Franchise or licensing scheme</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Large economies of scale</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Illegal means to deter entry by competitors</a:t>
            </a:r>
            <a:endParaRPr b="0" lang="en-US" sz="2400" spc="-1" strike="noStrike">
              <a:solidFill>
                <a:srgbClr val="000000"/>
              </a:solidFill>
              <a:latin typeface="Calibri"/>
            </a:endParaRPr>
          </a:p>
        </p:txBody>
      </p:sp>
      <p:sp>
        <p:nvSpPr>
          <p:cNvPr id="1367" name="TextShape 3"/>
          <p:cNvSpPr txBox="1"/>
          <p:nvPr/>
        </p:nvSpPr>
        <p:spPr>
          <a:xfrm>
            <a:off x="457200" y="6356520"/>
            <a:ext cx="2133360" cy="364680"/>
          </a:xfrm>
          <a:prstGeom prst="rect">
            <a:avLst/>
          </a:prstGeom>
          <a:noFill/>
          <a:ln>
            <a:noFill/>
          </a:ln>
        </p:spPr>
        <p:txBody>
          <a:bodyPr anchor="ctr">
            <a:noAutofit/>
          </a:bodyPr>
          <a:p>
            <a:pPr>
              <a:lnSpc>
                <a:spcPct val="100000"/>
              </a:lnSpc>
            </a:pPr>
            <a:fld id="{8008B852-D7E7-4983-8F8F-75DFF0B07226}" type="datetime1">
              <a:rPr b="0" lang="en-US" sz="1200" spc="-1" strike="noStrike">
                <a:solidFill>
                  <a:srgbClr val="8b8b8b"/>
                </a:solidFill>
                <a:latin typeface="Calibri"/>
              </a:rPr>
              <a:t>08/24/2020</a:t>
            </a:fld>
            <a:endParaRPr b="0" lang="en-US" sz="1200" spc="-1" strike="noStrike">
              <a:latin typeface="Times New Roman"/>
            </a:endParaRPr>
          </a:p>
        </p:txBody>
      </p:sp>
      <p:sp>
        <p:nvSpPr>
          <p:cNvPr id="1368"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6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ED75310E-B4F0-44EC-8DE1-A7E111698562}" type="slidenum">
              <a:rPr b="0" lang="en-US" sz="1200" spc="-1" strike="noStrike">
                <a:solidFill>
                  <a:srgbClr val="8b8b8b"/>
                </a:solidFill>
                <a:latin typeface="Calibri"/>
              </a:rPr>
              <a:t>93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The Monopolist Output Decision</a:t>
            </a:r>
            <a:endParaRPr b="0" lang="en-US" sz="4400" spc="-1" strike="noStrike">
              <a:solidFill>
                <a:srgbClr val="000000"/>
              </a:solidFill>
              <a:latin typeface="Calibri"/>
            </a:endParaRPr>
          </a:p>
        </p:txBody>
      </p:sp>
      <p:sp>
        <p:nvSpPr>
          <p:cNvPr id="1371" name="TextShape 2"/>
          <p:cNvSpPr txBox="1"/>
          <p:nvPr/>
        </p:nvSpPr>
        <p:spPr>
          <a:xfrm>
            <a:off x="457200" y="1600200"/>
            <a:ext cx="8229240" cy="4525560"/>
          </a:xfrm>
          <a:prstGeom prst="rect">
            <a:avLst/>
          </a:prstGeom>
          <a:noFill/>
          <a:ln>
            <a:noFill/>
          </a:ln>
        </p:spPr>
        <p:txBody>
          <a:bodyPr>
            <a:normAutofit fontScale="8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Monopolist must decide what </a:t>
            </a:r>
            <a:r>
              <a:rPr b="1" lang="en-US" sz="3200" spc="-1" strike="noStrike">
                <a:solidFill>
                  <a:srgbClr val="000000"/>
                </a:solidFill>
                <a:latin typeface="Calibri"/>
              </a:rPr>
              <a:t>price</a:t>
            </a:r>
            <a:r>
              <a:rPr b="0" lang="en-US" sz="3200" spc="-1" strike="noStrike">
                <a:solidFill>
                  <a:srgbClr val="000000"/>
                </a:solidFill>
                <a:latin typeface="Calibri"/>
              </a:rPr>
              <a:t> to charge and </a:t>
            </a:r>
            <a:r>
              <a:rPr b="1" lang="en-US" sz="3200" spc="-1" strike="noStrike">
                <a:solidFill>
                  <a:srgbClr val="000000"/>
                </a:solidFill>
                <a:latin typeface="Calibri"/>
              </a:rPr>
              <a:t>how much </a:t>
            </a:r>
            <a:r>
              <a:rPr b="0" lang="en-US" sz="3200" spc="-1" strike="noStrike">
                <a:solidFill>
                  <a:srgbClr val="000000"/>
                </a:solidFill>
                <a:latin typeface="Calibri"/>
              </a:rPr>
              <a:t>to produce to maximize profits:</a:t>
            </a: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Symbol"/>
              </a:rPr>
              <a:t></a:t>
            </a:r>
            <a:r>
              <a:rPr b="0" lang="en-US" sz="3200" spc="-1" strike="noStrike">
                <a:solidFill>
                  <a:srgbClr val="000000"/>
                </a:solidFill>
                <a:latin typeface="Calibri"/>
              </a:rPr>
              <a:t> </a:t>
            </a:r>
            <a:r>
              <a:rPr b="0" lang="en-US" sz="3200" spc="-1" strike="noStrike" baseline="-25000">
                <a:solidFill>
                  <a:srgbClr val="000000"/>
                </a:solidFill>
                <a:latin typeface="Calibri"/>
              </a:rPr>
              <a:t>M</a:t>
            </a:r>
            <a:r>
              <a:rPr b="0" lang="en-US" sz="3200" spc="-1" strike="noStrike">
                <a:solidFill>
                  <a:srgbClr val="000000"/>
                </a:solidFill>
                <a:latin typeface="Calibri"/>
              </a:rPr>
              <a:t> = TR – TC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Total Revenue (TR)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TR = p </a:t>
            </a:r>
            <a:r>
              <a:rPr b="0" lang="en-US" sz="2800" spc="-1" strike="noStrike">
                <a:solidFill>
                  <a:srgbClr val="000000"/>
                </a:solidFill>
                <a:latin typeface="cmsy10"/>
              </a:rPr>
              <a:t>£</a:t>
            </a:r>
            <a:r>
              <a:rPr b="0" lang="en-US" sz="2800" spc="-1" strike="noStrike">
                <a:solidFill>
                  <a:srgbClr val="000000"/>
                </a:solidFill>
                <a:latin typeface="Calibri"/>
              </a:rPr>
              <a:t> q</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Marginal Revenue (MR)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MR = change in TR that results from selling one more unit of output.</a:t>
            </a:r>
            <a:endParaRPr b="0" lang="en-US" sz="2800" spc="-1" strike="noStrike">
              <a:solidFill>
                <a:srgbClr val="000000"/>
              </a:solidFill>
              <a:latin typeface="Calibri"/>
            </a:endParaRPr>
          </a:p>
          <a:p>
            <a:endParaRPr b="0" lang="en-US" sz="2800" spc="-1" strike="noStrike">
              <a:solidFill>
                <a:srgbClr val="000000"/>
              </a:solidFill>
              <a:latin typeface="Calibri"/>
            </a:endParaRPr>
          </a:p>
          <a:p>
            <a:pPr>
              <a:lnSpc>
                <a:spcPct val="100000"/>
              </a:lnSpc>
              <a:spcBef>
                <a:spcPts val="641"/>
              </a:spcBef>
              <a:tabLst>
                <a:tab algn="l" pos="0"/>
              </a:tabLst>
            </a:pPr>
            <a:endParaRPr b="0" lang="en-US" sz="2800" spc="-1" strike="noStrike">
              <a:solidFill>
                <a:srgbClr val="000000"/>
              </a:solidFill>
              <a:latin typeface="Calibri"/>
            </a:endParaRPr>
          </a:p>
          <a:p>
            <a:pPr>
              <a:lnSpc>
                <a:spcPct val="100000"/>
              </a:lnSpc>
              <a:spcBef>
                <a:spcPts val="641"/>
              </a:spcBef>
              <a:tabLst>
                <a:tab algn="l" pos="0"/>
              </a:tabLst>
            </a:pPr>
            <a:endParaRPr b="0" lang="en-US" sz="2800" spc="-1" strike="noStrike">
              <a:solidFill>
                <a:srgbClr val="000000"/>
              </a:solidFill>
              <a:latin typeface="Calibri"/>
            </a:endParaRPr>
          </a:p>
        </p:txBody>
      </p:sp>
      <p:sp>
        <p:nvSpPr>
          <p:cNvPr id="1372" name="TextShape 3"/>
          <p:cNvSpPr txBox="1"/>
          <p:nvPr/>
        </p:nvSpPr>
        <p:spPr>
          <a:xfrm>
            <a:off x="457200" y="6356520"/>
            <a:ext cx="2133360" cy="364680"/>
          </a:xfrm>
          <a:prstGeom prst="rect">
            <a:avLst/>
          </a:prstGeom>
          <a:noFill/>
          <a:ln>
            <a:noFill/>
          </a:ln>
        </p:spPr>
        <p:txBody>
          <a:bodyPr anchor="ctr">
            <a:noAutofit/>
          </a:bodyPr>
          <a:p>
            <a:pPr>
              <a:lnSpc>
                <a:spcPct val="100000"/>
              </a:lnSpc>
            </a:pPr>
            <a:fld id="{430502FC-11F6-42E6-B53F-DBDD0038FE83}" type="datetime1">
              <a:rPr b="0" lang="en-US" sz="1200" spc="-1" strike="noStrike">
                <a:solidFill>
                  <a:srgbClr val="8b8b8b"/>
                </a:solidFill>
                <a:latin typeface="Calibri"/>
              </a:rPr>
              <a:t>08/24/2020</a:t>
            </a:fld>
            <a:endParaRPr b="0" lang="en-US" sz="1200" spc="-1" strike="noStrike">
              <a:latin typeface="Times New Roman"/>
            </a:endParaRPr>
          </a:p>
        </p:txBody>
      </p:sp>
      <p:sp>
        <p:nvSpPr>
          <p:cNvPr id="1373"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74"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DFA1CCA9-E4D7-46B5-9169-B85E7A7B0E90}" type="slidenum">
              <a:rPr b="0" lang="en-US" sz="1200" spc="-1" strike="noStrike">
                <a:solidFill>
                  <a:srgbClr val="8b8b8b"/>
                </a:solidFill>
                <a:latin typeface="Calibri"/>
              </a:rPr>
              <a:t>96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5"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Monopolist’s Maximization Problem</a:t>
            </a:r>
            <a:endParaRPr b="0" lang="en-US" sz="4400" spc="-1" strike="noStrike">
              <a:solidFill>
                <a:srgbClr val="000000"/>
              </a:solidFill>
              <a:latin typeface="Calibri"/>
            </a:endParaRPr>
          </a:p>
        </p:txBody>
      </p:sp>
      <p:sp>
        <p:nvSpPr>
          <p:cNvPr id="137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Marginal revenue is determined by two factors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Good news: when prices are cut, the firm can sell more output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Bad news: the lower price holds for all its customers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The net effect is the marginal revenue which can be </a:t>
            </a:r>
            <a:r>
              <a:rPr b="1" lang="en-US" sz="2800" spc="-1" strike="noStrike">
                <a:solidFill>
                  <a:srgbClr val="000000"/>
                </a:solidFill>
                <a:latin typeface="Calibri"/>
              </a:rPr>
              <a:t>positive</a:t>
            </a:r>
            <a:r>
              <a:rPr b="0" lang="en-US" sz="2800" spc="-1" strike="noStrike">
                <a:solidFill>
                  <a:srgbClr val="000000"/>
                </a:solidFill>
                <a:latin typeface="Calibri"/>
              </a:rPr>
              <a:t> or </a:t>
            </a:r>
            <a:r>
              <a:rPr b="1" lang="en-US" sz="2800" spc="-1" strike="noStrike">
                <a:solidFill>
                  <a:srgbClr val="000000"/>
                </a:solidFill>
                <a:latin typeface="Calibri"/>
              </a:rPr>
              <a:t>negative</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1377" name="TextShape 3"/>
          <p:cNvSpPr txBox="1"/>
          <p:nvPr/>
        </p:nvSpPr>
        <p:spPr>
          <a:xfrm>
            <a:off x="457200" y="6356520"/>
            <a:ext cx="2133360" cy="364680"/>
          </a:xfrm>
          <a:prstGeom prst="rect">
            <a:avLst/>
          </a:prstGeom>
          <a:noFill/>
          <a:ln>
            <a:noFill/>
          </a:ln>
        </p:spPr>
        <p:txBody>
          <a:bodyPr anchor="ctr">
            <a:noAutofit/>
          </a:bodyPr>
          <a:p>
            <a:pPr>
              <a:lnSpc>
                <a:spcPct val="100000"/>
              </a:lnSpc>
            </a:pPr>
            <a:fld id="{68AFA18E-2245-4125-95A8-59A595C2A736}" type="datetime1">
              <a:rPr b="0" lang="en-US" sz="1200" spc="-1" strike="noStrike">
                <a:solidFill>
                  <a:srgbClr val="8b8b8b"/>
                </a:solidFill>
                <a:latin typeface="Calibri"/>
              </a:rPr>
              <a:t>08/24/2020</a:t>
            </a:fld>
            <a:endParaRPr b="0" lang="en-US" sz="1200" spc="-1" strike="noStrike">
              <a:latin typeface="Times New Roman"/>
            </a:endParaRPr>
          </a:p>
        </p:txBody>
      </p:sp>
      <p:sp>
        <p:nvSpPr>
          <p:cNvPr id="1378"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79"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9FA75E6A-E45A-46D1-AD2A-D94F79EBF8B1}" type="slidenum">
              <a:rPr b="0" lang="en-US" sz="1200" spc="-1" strike="noStrike">
                <a:solidFill>
                  <a:srgbClr val="8b8b8b"/>
                </a:solidFill>
                <a:latin typeface="Calibri"/>
              </a:rPr>
              <a:t>97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Example: Monopolist</a:t>
            </a:r>
            <a:endParaRPr b="0" lang="en-US" sz="4400" spc="-1" strike="noStrike">
              <a:solidFill>
                <a:srgbClr val="000000"/>
              </a:solidFill>
              <a:latin typeface="Calibri"/>
            </a:endParaRPr>
          </a:p>
        </p:txBody>
      </p:sp>
      <p:sp>
        <p:nvSpPr>
          <p:cNvPr id="1381"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Demand:</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382" name="TextShape 3"/>
          <p:cNvSpPr txBox="1"/>
          <p:nvPr/>
        </p:nvSpPr>
        <p:spPr>
          <a:xfrm>
            <a:off x="457200" y="6356520"/>
            <a:ext cx="2133360" cy="364680"/>
          </a:xfrm>
          <a:prstGeom prst="rect">
            <a:avLst/>
          </a:prstGeom>
          <a:noFill/>
          <a:ln>
            <a:noFill/>
          </a:ln>
        </p:spPr>
        <p:txBody>
          <a:bodyPr anchor="ctr">
            <a:noAutofit/>
          </a:bodyPr>
          <a:p>
            <a:pPr>
              <a:lnSpc>
                <a:spcPct val="100000"/>
              </a:lnSpc>
            </a:pPr>
            <a:fld id="{87AF7D2E-9F2A-484D-A702-DC1B5E0FFAAE}" type="datetime1">
              <a:rPr b="0" lang="en-US" sz="1200" spc="-1" strike="noStrike">
                <a:solidFill>
                  <a:srgbClr val="8b8b8b"/>
                </a:solidFill>
                <a:latin typeface="Calibri"/>
              </a:rPr>
              <a:t>08/24/2020</a:t>
            </a:fld>
            <a:endParaRPr b="0" lang="en-US" sz="1200" spc="-1" strike="noStrike">
              <a:latin typeface="Times New Roman"/>
            </a:endParaRPr>
          </a:p>
        </p:txBody>
      </p:sp>
      <p:sp>
        <p:nvSpPr>
          <p:cNvPr id="1383" name="TextShape 4"/>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84" name="TextShape 5"/>
          <p:cNvSpPr txBox="1"/>
          <p:nvPr/>
        </p:nvSpPr>
        <p:spPr>
          <a:xfrm>
            <a:off x="6553080" y="6356520"/>
            <a:ext cx="2133360" cy="364680"/>
          </a:xfrm>
          <a:prstGeom prst="rect">
            <a:avLst/>
          </a:prstGeom>
          <a:noFill/>
          <a:ln>
            <a:noFill/>
          </a:ln>
        </p:spPr>
        <p:txBody>
          <a:bodyPr anchor="ctr">
            <a:noAutofit/>
          </a:bodyPr>
          <a:p>
            <a:pPr algn="r">
              <a:lnSpc>
                <a:spcPct val="100000"/>
              </a:lnSpc>
            </a:pPr>
            <a:fld id="{62846083-7153-4E7C-83A5-C9D0786F4117}" type="slidenum">
              <a:rPr b="0" lang="en-US" sz="1200" spc="-1" strike="noStrike">
                <a:solidFill>
                  <a:srgbClr val="8b8b8b"/>
                </a:solidFill>
                <a:latin typeface="Calibri"/>
              </a:rPr>
              <a:t>97</a:t>
            </a:fld>
            <a:endParaRPr b="0" lang="en-US" sz="1200" spc="-1" strike="noStrike">
              <a:latin typeface="Times New Roman"/>
            </a:endParaRPr>
          </a:p>
        </p:txBody>
      </p:sp>
      <p:pic>
        <p:nvPicPr>
          <p:cNvPr id="1385" name="" descr=""/>
          <p:cNvPicPr/>
          <p:nvPr/>
        </p:nvPicPr>
        <p:blipFill>
          <a:blip r:embed="rId1"/>
          <a:stretch/>
        </p:blipFill>
        <p:spPr>
          <a:xfrm>
            <a:off x="2666880" y="1676520"/>
            <a:ext cx="4191120" cy="3263760"/>
          </a:xfrm>
          <a:prstGeom prst="rect">
            <a:avLst/>
          </a:prstGeom>
          <a:ln>
            <a:noFill/>
          </a:ln>
        </p:spPr>
      </p:pic>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Example: Monopoly</a:t>
            </a:r>
            <a:endParaRPr b="0" lang="en-US" sz="4400" spc="-1" strike="noStrike">
              <a:solidFill>
                <a:srgbClr val="000000"/>
              </a:solidFill>
              <a:latin typeface="Calibri"/>
            </a:endParaRPr>
          </a:p>
        </p:txBody>
      </p:sp>
      <p:sp>
        <p:nvSpPr>
          <p:cNvPr id="1387" name="TextShape 2"/>
          <p:cNvSpPr txBox="1"/>
          <p:nvPr/>
        </p:nvSpPr>
        <p:spPr>
          <a:xfrm>
            <a:off x="457200" y="6356520"/>
            <a:ext cx="2133360" cy="364680"/>
          </a:xfrm>
          <a:prstGeom prst="rect">
            <a:avLst/>
          </a:prstGeom>
          <a:noFill/>
          <a:ln>
            <a:noFill/>
          </a:ln>
        </p:spPr>
        <p:txBody>
          <a:bodyPr anchor="ctr">
            <a:noAutofit/>
          </a:bodyPr>
          <a:p>
            <a:pPr>
              <a:lnSpc>
                <a:spcPct val="100000"/>
              </a:lnSpc>
            </a:pPr>
            <a:fld id="{C55EE115-B765-497B-BBD2-51E7FE2300E7}" type="datetime1">
              <a:rPr b="0" lang="en-US" sz="1200" spc="-1" strike="noStrike">
                <a:solidFill>
                  <a:srgbClr val="8b8b8b"/>
                </a:solidFill>
                <a:latin typeface="Calibri"/>
              </a:rPr>
              <a:t>08/24/2020</a:t>
            </a:fld>
            <a:endParaRPr b="0" lang="en-US" sz="1200" spc="-1" strike="noStrike">
              <a:latin typeface="Times New Roman"/>
            </a:endParaRPr>
          </a:p>
        </p:txBody>
      </p:sp>
      <p:sp>
        <p:nvSpPr>
          <p:cNvPr id="1388" name="TextShape 3"/>
          <p:cNvSpPr txBox="1"/>
          <p:nvPr/>
        </p:nvSpPr>
        <p:spPr>
          <a:xfrm>
            <a:off x="3124080" y="6356520"/>
            <a:ext cx="2895120" cy="364680"/>
          </a:xfrm>
          <a:prstGeom prst="rect">
            <a:avLst/>
          </a:prstGeom>
          <a:noFill/>
          <a:ln>
            <a:noFill/>
          </a:ln>
        </p:spPr>
        <p:txBody>
          <a:bodyPr anchor="ctr">
            <a:noAutofit/>
          </a:bodyPr>
          <a:p>
            <a:pPr algn="ctr">
              <a:lnSpc>
                <a:spcPct val="100000"/>
              </a:lnSpc>
            </a:pPr>
            <a:r>
              <a:rPr b="0" lang="en-US" sz="1200" spc="-1" strike="noStrike">
                <a:solidFill>
                  <a:srgbClr val="8b8b8b"/>
                </a:solidFill>
                <a:latin typeface="Calibri"/>
              </a:rPr>
              <a:t>Towson University - J. Jung and Shrestha</a:t>
            </a:r>
            <a:endParaRPr b="0" lang="en-US" sz="1200" spc="-1" strike="noStrike">
              <a:latin typeface="Times New Roman"/>
            </a:endParaRPr>
          </a:p>
        </p:txBody>
      </p:sp>
      <p:sp>
        <p:nvSpPr>
          <p:cNvPr id="1389" name="TextShape 4"/>
          <p:cNvSpPr txBox="1"/>
          <p:nvPr/>
        </p:nvSpPr>
        <p:spPr>
          <a:xfrm>
            <a:off x="6553080" y="6356520"/>
            <a:ext cx="2133360" cy="364680"/>
          </a:xfrm>
          <a:prstGeom prst="rect">
            <a:avLst/>
          </a:prstGeom>
          <a:noFill/>
          <a:ln>
            <a:noFill/>
          </a:ln>
        </p:spPr>
        <p:txBody>
          <a:bodyPr anchor="ctr">
            <a:noAutofit/>
          </a:bodyPr>
          <a:p>
            <a:pPr algn="r">
              <a:lnSpc>
                <a:spcPct val="100000"/>
              </a:lnSpc>
            </a:pPr>
            <a:fld id="{EF391AD6-7E29-4F5C-B330-5CB1B5EBFD82}" type="slidenum">
              <a:rPr b="0" lang="en-US" sz="1200" spc="-1" strike="noStrike">
                <a:solidFill>
                  <a:srgbClr val="8b8b8b"/>
                </a:solidFill>
                <a:latin typeface="Calibri"/>
              </a:rPr>
              <a:t>&lt;number&gt;</a:t>
            </a:fld>
            <a:endParaRPr b="0" lang="en-US" sz="1200" spc="-1" strike="noStrike">
              <a:latin typeface="Times New Roman"/>
            </a:endParaRPr>
          </a:p>
        </p:txBody>
      </p:sp>
      <p:sp>
        <p:nvSpPr>
          <p:cNvPr id="1390" name="CustomShape 5"/>
          <p:cNvSpPr/>
          <p:nvPr/>
        </p:nvSpPr>
        <p:spPr>
          <a:xfrm>
            <a:off x="1066680" y="1600200"/>
            <a:ext cx="6857640" cy="3929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2800" spc="-1" strike="noStrike" u="sng">
                <a:solidFill>
                  <a:srgbClr val="000000"/>
                </a:solidFill>
                <a:uFillTx/>
                <a:latin typeface="Calibri"/>
              </a:rPr>
              <a:t>q</a:t>
            </a:r>
            <a:r>
              <a:rPr b="0" lang="fr-FR" sz="2800" spc="-1" strike="noStrike" u="sng">
                <a:solidFill>
                  <a:srgbClr val="000000"/>
                </a:solidFill>
                <a:uFillTx/>
                <a:latin typeface="Calibri"/>
              </a:rPr>
              <a:t>	</a:t>
            </a:r>
            <a:r>
              <a:rPr b="0" lang="fr-FR" sz="2800" spc="-1" strike="noStrike" u="sng">
                <a:solidFill>
                  <a:srgbClr val="000000"/>
                </a:solidFill>
                <a:uFillTx/>
                <a:latin typeface="Calibri"/>
              </a:rPr>
              <a:t>p</a:t>
            </a:r>
            <a:r>
              <a:rPr b="0" lang="fr-FR" sz="2800" spc="-1" strike="noStrike" u="sng">
                <a:solidFill>
                  <a:srgbClr val="000000"/>
                </a:solidFill>
                <a:uFillTx/>
                <a:latin typeface="Calibri"/>
              </a:rPr>
              <a:t>	</a:t>
            </a:r>
            <a:r>
              <a:rPr b="0" lang="fr-FR" sz="2800" spc="-1" strike="noStrike" u="sng">
                <a:solidFill>
                  <a:srgbClr val="000000"/>
                </a:solidFill>
                <a:uFillTx/>
                <a:latin typeface="Calibri"/>
              </a:rPr>
              <a:t>Revenue</a:t>
            </a:r>
            <a:r>
              <a:rPr b="0" lang="fr-FR" sz="2800" spc="-1" strike="noStrike" u="sng">
                <a:solidFill>
                  <a:srgbClr val="000000"/>
                </a:solidFill>
                <a:uFillTx/>
                <a:latin typeface="Calibri"/>
              </a:rPr>
              <a:t>	</a:t>
            </a:r>
            <a:r>
              <a:rPr b="0" lang="fr-FR" sz="2800" spc="-1" strike="noStrike" u="sng">
                <a:solidFill>
                  <a:srgbClr val="000000"/>
                </a:solidFill>
                <a:uFillTx/>
                <a:latin typeface="Calibri"/>
              </a:rPr>
              <a:t>Marginal Revenue</a:t>
            </a:r>
            <a:endParaRPr b="0" lang="en-US" sz="2800" spc="-1" strike="noStrike">
              <a:latin typeface="Arial"/>
            </a:endParaRPr>
          </a:p>
          <a:p>
            <a:pPr>
              <a:lnSpc>
                <a:spcPct val="100000"/>
              </a:lnSpc>
            </a:pPr>
            <a:r>
              <a:rPr b="0" lang="en-US" sz="2800" spc="-1" strike="noStrike">
                <a:solidFill>
                  <a:srgbClr val="000000"/>
                </a:solidFill>
                <a:latin typeface="Calibri"/>
              </a:rPr>
              <a:t>0</a:t>
            </a:r>
            <a:r>
              <a:rPr b="0" lang="en-US" sz="2800" spc="-1" strike="noStrike">
                <a:solidFill>
                  <a:srgbClr val="000000"/>
                </a:solidFill>
                <a:latin typeface="Calibri"/>
              </a:rPr>
              <a:t>	</a:t>
            </a:r>
            <a:r>
              <a:rPr b="0" lang="en-US" sz="2800" spc="-1" strike="noStrike">
                <a:solidFill>
                  <a:srgbClr val="000000"/>
                </a:solidFill>
                <a:latin typeface="Calibri"/>
              </a:rPr>
              <a:t>5</a:t>
            </a:r>
            <a:r>
              <a:rPr b="0" lang="en-US" sz="2800" spc="-1" strike="noStrike">
                <a:solidFill>
                  <a:srgbClr val="000000"/>
                </a:solidFill>
                <a:latin typeface="Calibri"/>
              </a:rPr>
              <a:t>	</a:t>
            </a:r>
            <a:r>
              <a:rPr b="0" lang="en-US" sz="2800" spc="-1" strike="noStrike">
                <a:solidFill>
                  <a:srgbClr val="000000"/>
                </a:solidFill>
                <a:latin typeface="Calibri"/>
              </a:rPr>
              <a:t>0</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a:p>
            <a:pPr>
              <a:lnSpc>
                <a:spcPct val="100000"/>
              </a:lnSpc>
            </a:pPr>
            <a:r>
              <a:rPr b="0" lang="en-US" sz="2800" spc="-1" strike="noStrike">
                <a:solidFill>
                  <a:srgbClr val="000000"/>
                </a:solidFill>
                <a:latin typeface="Calibri"/>
              </a:rPr>
              <a:t>1</a:t>
            </a:r>
            <a:r>
              <a:rPr b="0" lang="en-US" sz="2800" spc="-1" strike="noStrike">
                <a:solidFill>
                  <a:srgbClr val="000000"/>
                </a:solidFill>
                <a:latin typeface="Calibri"/>
              </a:rPr>
              <a:t>	</a:t>
            </a:r>
            <a:r>
              <a:rPr b="0" lang="en-US" sz="2800" spc="-1" strike="noStrike">
                <a:solidFill>
                  <a:srgbClr val="000000"/>
                </a:solidFill>
                <a:latin typeface="Calibri"/>
              </a:rPr>
              <a:t>4.5</a:t>
            </a:r>
            <a:r>
              <a:rPr b="0" lang="en-US" sz="2800" spc="-1" strike="noStrike">
                <a:solidFill>
                  <a:srgbClr val="000000"/>
                </a:solidFill>
                <a:latin typeface="Calibri"/>
              </a:rPr>
              <a:t>	</a:t>
            </a:r>
            <a:r>
              <a:rPr b="0" lang="en-US" sz="2800" spc="-1" strike="noStrike">
                <a:solidFill>
                  <a:srgbClr val="000000"/>
                </a:solidFill>
                <a:latin typeface="Calibri"/>
              </a:rPr>
              <a:t>4.5</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4.5</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a:p>
            <a:pPr>
              <a:lnSpc>
                <a:spcPct val="100000"/>
              </a:lnSpc>
            </a:pPr>
            <a:r>
              <a:rPr b="0" lang="en-US" sz="2800" spc="-1" strike="noStrike">
                <a:solidFill>
                  <a:srgbClr val="000000"/>
                </a:solidFill>
                <a:latin typeface="Calibri"/>
              </a:rPr>
              <a:t>2</a:t>
            </a:r>
            <a:r>
              <a:rPr b="0" lang="en-US" sz="2800" spc="-1" strike="noStrike">
                <a:solidFill>
                  <a:srgbClr val="000000"/>
                </a:solidFill>
                <a:latin typeface="Calibri"/>
              </a:rPr>
              <a:t>	</a:t>
            </a:r>
            <a:r>
              <a:rPr b="0" lang="en-US" sz="2800" spc="-1" strike="noStrike">
                <a:solidFill>
                  <a:srgbClr val="000000"/>
                </a:solidFill>
                <a:latin typeface="Calibri"/>
              </a:rPr>
              <a:t>4</a:t>
            </a:r>
            <a:r>
              <a:rPr b="0" lang="en-US" sz="2800" spc="-1" strike="noStrike">
                <a:solidFill>
                  <a:srgbClr val="000000"/>
                </a:solidFill>
                <a:latin typeface="Calibri"/>
              </a:rPr>
              <a:t>	</a:t>
            </a:r>
            <a:r>
              <a:rPr b="0" lang="en-US" sz="2800" spc="-1" strike="noStrike">
                <a:solidFill>
                  <a:srgbClr val="000000"/>
                </a:solidFill>
                <a:latin typeface="Calibri"/>
              </a:rPr>
              <a:t>8</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3.5</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a:p>
            <a:pPr>
              <a:lnSpc>
                <a:spcPct val="100000"/>
              </a:lnSpc>
            </a:pPr>
            <a:r>
              <a:rPr b="0" lang="en-US" sz="2800" spc="-1" strike="noStrike">
                <a:solidFill>
                  <a:srgbClr val="000000"/>
                </a:solidFill>
                <a:latin typeface="Calibri"/>
              </a:rPr>
              <a:t>3</a:t>
            </a:r>
            <a:r>
              <a:rPr b="0" lang="en-US" sz="2800" spc="-1" strike="noStrike">
                <a:solidFill>
                  <a:srgbClr val="000000"/>
                </a:solidFill>
                <a:latin typeface="Calibri"/>
              </a:rPr>
              <a:t>	</a:t>
            </a:r>
            <a:r>
              <a:rPr b="0" lang="en-US" sz="2800" spc="-1" strike="noStrike">
                <a:solidFill>
                  <a:srgbClr val="000000"/>
                </a:solidFill>
                <a:latin typeface="Calibri"/>
              </a:rPr>
              <a:t>3.5</a:t>
            </a:r>
            <a:r>
              <a:rPr b="0" lang="en-US" sz="2800" spc="-1" strike="noStrike">
                <a:solidFill>
                  <a:srgbClr val="000000"/>
                </a:solidFill>
                <a:latin typeface="Calibri"/>
              </a:rPr>
              <a:t>	</a:t>
            </a:r>
            <a:r>
              <a:rPr b="0" lang="en-US" sz="2800" spc="-1" strike="noStrike">
                <a:solidFill>
                  <a:srgbClr val="000000"/>
                </a:solidFill>
                <a:latin typeface="Calibri"/>
              </a:rPr>
              <a:t>10.5</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2.5</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a:p>
            <a:pPr>
              <a:lnSpc>
                <a:spcPct val="100000"/>
              </a:lnSpc>
            </a:pPr>
            <a:r>
              <a:rPr b="0" lang="en-US" sz="2800" spc="-1" strike="noStrike">
                <a:solidFill>
                  <a:srgbClr val="000000"/>
                </a:solidFill>
                <a:latin typeface="Calibri"/>
              </a:rPr>
              <a:t>4</a:t>
            </a:r>
            <a:r>
              <a:rPr b="0" lang="en-US" sz="2800" spc="-1" strike="noStrike">
                <a:solidFill>
                  <a:srgbClr val="000000"/>
                </a:solidFill>
                <a:latin typeface="Calibri"/>
              </a:rPr>
              <a:t>	</a:t>
            </a:r>
            <a:r>
              <a:rPr b="0" lang="en-US" sz="2800" spc="-1" strike="noStrike">
                <a:solidFill>
                  <a:srgbClr val="000000"/>
                </a:solidFill>
                <a:latin typeface="Calibri"/>
              </a:rPr>
              <a:t>3</a:t>
            </a:r>
            <a:r>
              <a:rPr b="0" lang="en-US" sz="2800" spc="-1" strike="noStrike">
                <a:solidFill>
                  <a:srgbClr val="000000"/>
                </a:solidFill>
                <a:latin typeface="Calibri"/>
              </a:rPr>
              <a:t>	</a:t>
            </a:r>
            <a:r>
              <a:rPr b="0" lang="en-US" sz="2800" spc="-1" strike="noStrike">
                <a:solidFill>
                  <a:srgbClr val="000000"/>
                </a:solidFill>
                <a:latin typeface="Calibri"/>
              </a:rPr>
              <a:t>12</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1.5</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a:p>
            <a:pPr>
              <a:lnSpc>
                <a:spcPct val="100000"/>
              </a:lnSpc>
            </a:pPr>
            <a:r>
              <a:rPr b="0" lang="en-US" sz="2800" spc="-1" strike="noStrike">
                <a:solidFill>
                  <a:srgbClr val="000000"/>
                </a:solidFill>
                <a:latin typeface="Calibri"/>
              </a:rPr>
              <a:t>5</a:t>
            </a:r>
            <a:r>
              <a:rPr b="0" lang="en-US" sz="2800" spc="-1" strike="noStrike">
                <a:solidFill>
                  <a:srgbClr val="000000"/>
                </a:solidFill>
                <a:latin typeface="Calibri"/>
              </a:rPr>
              <a:t>	</a:t>
            </a:r>
            <a:r>
              <a:rPr b="0" lang="en-US" sz="2800" spc="-1" strike="noStrike">
                <a:solidFill>
                  <a:srgbClr val="000000"/>
                </a:solidFill>
                <a:latin typeface="Calibri"/>
              </a:rPr>
              <a:t>2.5</a:t>
            </a:r>
            <a:r>
              <a:rPr b="0" lang="en-US" sz="2800" spc="-1" strike="noStrike">
                <a:solidFill>
                  <a:srgbClr val="000000"/>
                </a:solidFill>
                <a:latin typeface="Calibri"/>
              </a:rPr>
              <a:t>	</a:t>
            </a:r>
            <a:r>
              <a:rPr b="0" lang="en-US" sz="2800" spc="-1" strike="noStrike">
                <a:solidFill>
                  <a:srgbClr val="000000"/>
                </a:solidFill>
                <a:latin typeface="Calibri"/>
              </a:rPr>
              <a:t>12.5</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0.5</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a:p>
            <a:pPr>
              <a:lnSpc>
                <a:spcPct val="100000"/>
              </a:lnSpc>
            </a:pPr>
            <a:r>
              <a:rPr b="0" lang="en-US" sz="2800" spc="-1" strike="noStrike">
                <a:solidFill>
                  <a:srgbClr val="000000"/>
                </a:solidFill>
                <a:latin typeface="Calibri"/>
              </a:rPr>
              <a:t>6</a:t>
            </a:r>
            <a:r>
              <a:rPr b="0" lang="en-US" sz="2800" spc="-1" strike="noStrike">
                <a:solidFill>
                  <a:srgbClr val="000000"/>
                </a:solidFill>
                <a:latin typeface="Calibri"/>
              </a:rPr>
              <a:t>	</a:t>
            </a:r>
            <a:r>
              <a:rPr b="0" lang="en-US" sz="2800" spc="-1" strike="noStrike">
                <a:solidFill>
                  <a:srgbClr val="000000"/>
                </a:solidFill>
                <a:latin typeface="Calibri"/>
              </a:rPr>
              <a:t>2</a:t>
            </a:r>
            <a:r>
              <a:rPr b="0" lang="en-US" sz="2800" spc="-1" strike="noStrike">
                <a:solidFill>
                  <a:srgbClr val="000000"/>
                </a:solidFill>
                <a:latin typeface="Calibri"/>
              </a:rPr>
              <a:t>	</a:t>
            </a:r>
            <a:r>
              <a:rPr b="0" lang="en-US" sz="2800" spc="-1" strike="noStrike">
                <a:solidFill>
                  <a:srgbClr val="000000"/>
                </a:solidFill>
                <a:latin typeface="Calibri"/>
              </a:rPr>
              <a:t>12</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-0.5</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a:p>
            <a:pPr>
              <a:lnSpc>
                <a:spcPct val="100000"/>
              </a:lnSpc>
            </a:pPr>
            <a:r>
              <a:rPr b="0" lang="en-US" sz="2800" spc="-1" strike="noStrike">
                <a:solidFill>
                  <a:srgbClr val="000000"/>
                </a:solidFill>
                <a:latin typeface="Calibri"/>
              </a:rPr>
              <a:t>7</a:t>
            </a:r>
            <a:r>
              <a:rPr b="0" lang="en-US" sz="2800" spc="-1" strike="noStrike">
                <a:solidFill>
                  <a:srgbClr val="000000"/>
                </a:solidFill>
                <a:latin typeface="Calibri"/>
              </a:rPr>
              <a:t>	</a:t>
            </a:r>
            <a:r>
              <a:rPr b="0" lang="en-US" sz="2800" spc="-1" strike="noStrike">
                <a:solidFill>
                  <a:srgbClr val="000000"/>
                </a:solidFill>
                <a:latin typeface="Calibri"/>
              </a:rPr>
              <a:t>1.5</a:t>
            </a:r>
            <a:r>
              <a:rPr b="0" lang="en-US" sz="2800" spc="-1" strike="noStrike">
                <a:solidFill>
                  <a:srgbClr val="000000"/>
                </a:solidFill>
                <a:latin typeface="Calibri"/>
              </a:rPr>
              <a:t>	</a:t>
            </a:r>
            <a:r>
              <a:rPr b="0" lang="en-US" sz="2800" spc="-1" strike="noStrike">
                <a:solidFill>
                  <a:srgbClr val="000000"/>
                </a:solidFill>
                <a:latin typeface="Calibri"/>
              </a:rPr>
              <a:t>10.5</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-1.5</a:t>
            </a:r>
            <a:r>
              <a:rPr b="0" lang="en-US" sz="2800" spc="-1" strike="noStrike">
                <a:solidFill>
                  <a:srgbClr val="000000"/>
                </a:solidFill>
                <a:latin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2701</TotalTime>
  <Application>LibreOffice/6.4.5.2$Linux_X86_64 LibreOffice_project/1ed6aca320d7f4d82924e6cec66e4f7527376448</Application>
  <Words>5516</Words>
  <Paragraphs>1267</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2008-06-10T19:10:40Z</dcterms:created>
  <dc:creator>JJ</dc:creator>
  <dc:description/>
  <dc:language>en-US</dc:language>
  <cp:lastModifiedBy/>
  <dcterms:modified xsi:type="dcterms:W3CDTF">2020-08-24T09:05:56Z</dcterms:modified>
  <cp:revision>97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109</vt:i4>
  </property>
</Properties>
</file>