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1"/>
  </p:notesMasterIdLst>
  <p:handoutMasterIdLst>
    <p:handoutMasterId r:id="rId112"/>
  </p:handoutMasterIdLst>
  <p:sldIdLst>
    <p:sldId id="256" r:id="rId2"/>
    <p:sldId id="410" r:id="rId3"/>
    <p:sldId id="411" r:id="rId4"/>
    <p:sldId id="413" r:id="rId5"/>
    <p:sldId id="414" r:id="rId6"/>
    <p:sldId id="415" r:id="rId7"/>
    <p:sldId id="416" r:id="rId8"/>
    <p:sldId id="417" r:id="rId9"/>
    <p:sldId id="418" r:id="rId10"/>
    <p:sldId id="419" r:id="rId11"/>
    <p:sldId id="375" r:id="rId12"/>
    <p:sldId id="285" r:id="rId13"/>
    <p:sldId id="284" r:id="rId14"/>
    <p:sldId id="286" r:id="rId15"/>
    <p:sldId id="287" r:id="rId16"/>
    <p:sldId id="288" r:id="rId17"/>
    <p:sldId id="289" r:id="rId18"/>
    <p:sldId id="290" r:id="rId19"/>
    <p:sldId id="291" r:id="rId20"/>
    <p:sldId id="292" r:id="rId21"/>
    <p:sldId id="293" r:id="rId22"/>
    <p:sldId id="294" r:id="rId23"/>
    <p:sldId id="295" r:id="rId24"/>
    <p:sldId id="307" r:id="rId25"/>
    <p:sldId id="337" r:id="rId26"/>
    <p:sldId id="305" r:id="rId27"/>
    <p:sldId id="306" r:id="rId28"/>
    <p:sldId id="310" r:id="rId29"/>
    <p:sldId id="311" r:id="rId30"/>
    <p:sldId id="312" r:id="rId31"/>
    <p:sldId id="313" r:id="rId32"/>
    <p:sldId id="314" r:id="rId33"/>
    <p:sldId id="318" r:id="rId34"/>
    <p:sldId id="315" r:id="rId35"/>
    <p:sldId id="316" r:id="rId36"/>
    <p:sldId id="317" r:id="rId37"/>
    <p:sldId id="319" r:id="rId38"/>
    <p:sldId id="321" r:id="rId39"/>
    <p:sldId id="259" r:id="rId40"/>
    <p:sldId id="392" r:id="rId41"/>
    <p:sldId id="393" r:id="rId42"/>
    <p:sldId id="394" r:id="rId43"/>
    <p:sldId id="395" r:id="rId44"/>
    <p:sldId id="396" r:id="rId45"/>
    <p:sldId id="397" r:id="rId46"/>
    <p:sldId id="398" r:id="rId47"/>
    <p:sldId id="370" r:id="rId48"/>
    <p:sldId id="399" r:id="rId49"/>
    <p:sldId id="400" r:id="rId50"/>
    <p:sldId id="412" r:id="rId51"/>
    <p:sldId id="420" r:id="rId52"/>
    <p:sldId id="421" r:id="rId53"/>
    <p:sldId id="422" r:id="rId54"/>
    <p:sldId id="423" r:id="rId55"/>
    <p:sldId id="424" r:id="rId56"/>
    <p:sldId id="401" r:id="rId57"/>
    <p:sldId id="402" r:id="rId58"/>
    <p:sldId id="403" r:id="rId59"/>
    <p:sldId id="404" r:id="rId60"/>
    <p:sldId id="405" r:id="rId61"/>
    <p:sldId id="406" r:id="rId62"/>
    <p:sldId id="407" r:id="rId63"/>
    <p:sldId id="408" r:id="rId64"/>
    <p:sldId id="338" r:id="rId65"/>
    <p:sldId id="323" r:id="rId66"/>
    <p:sldId id="322" r:id="rId67"/>
    <p:sldId id="330" r:id="rId68"/>
    <p:sldId id="331" r:id="rId69"/>
    <p:sldId id="262" r:id="rId70"/>
    <p:sldId id="333" r:id="rId71"/>
    <p:sldId id="332" r:id="rId72"/>
    <p:sldId id="329" r:id="rId73"/>
    <p:sldId id="265" r:id="rId74"/>
    <p:sldId id="326" r:id="rId75"/>
    <p:sldId id="324" r:id="rId76"/>
    <p:sldId id="325" r:id="rId77"/>
    <p:sldId id="334" r:id="rId78"/>
    <p:sldId id="335" r:id="rId79"/>
    <p:sldId id="327" r:id="rId80"/>
    <p:sldId id="336" r:id="rId81"/>
    <p:sldId id="391" r:id="rId82"/>
    <p:sldId id="339" r:id="rId83"/>
    <p:sldId id="344" r:id="rId84"/>
    <p:sldId id="340" r:id="rId85"/>
    <p:sldId id="341" r:id="rId86"/>
    <p:sldId id="342" r:id="rId87"/>
    <p:sldId id="343" r:id="rId88"/>
    <p:sldId id="345" r:id="rId89"/>
    <p:sldId id="346" r:id="rId90"/>
    <p:sldId id="347" r:id="rId91"/>
    <p:sldId id="348" r:id="rId92"/>
    <p:sldId id="349" r:id="rId93"/>
    <p:sldId id="350" r:id="rId94"/>
    <p:sldId id="351" r:id="rId95"/>
    <p:sldId id="352" r:id="rId96"/>
    <p:sldId id="353" r:id="rId97"/>
    <p:sldId id="354" r:id="rId98"/>
    <p:sldId id="355" r:id="rId99"/>
    <p:sldId id="371" r:id="rId100"/>
    <p:sldId id="373" r:id="rId101"/>
    <p:sldId id="356" r:id="rId102"/>
    <p:sldId id="357" r:id="rId103"/>
    <p:sldId id="358" r:id="rId104"/>
    <p:sldId id="359" r:id="rId105"/>
    <p:sldId id="360" r:id="rId106"/>
    <p:sldId id="361" r:id="rId107"/>
    <p:sldId id="362" r:id="rId108"/>
    <p:sldId id="363" r:id="rId109"/>
    <p:sldId id="274" r:id="rId110"/>
  </p:sldIdLst>
  <p:sldSz cx="9144000" cy="6858000" type="screen4x3"/>
  <p:notesSz cx="6858000" cy="9077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CDDD"/>
    <a:srgbClr val="05BEFF"/>
    <a:srgbClr val="0085B4"/>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4025"/>
          </a:xfrm>
          <a:prstGeom prst="rect">
            <a:avLst/>
          </a:prstGeom>
        </p:spPr>
        <p:txBody>
          <a:bodyPr vert="horz" lIns="91440" tIns="45720" rIns="91440" bIns="45720" rtlCol="0"/>
          <a:lstStyle>
            <a:lvl1pPr algn="r">
              <a:defRPr sz="1200"/>
            </a:lvl1pPr>
          </a:lstStyle>
          <a:p>
            <a:fld id="{A8375D8B-6DDB-4006-B1D1-3804A327DF4D}" type="datetimeFigureOut">
              <a:rPr lang="en-US" smtClean="0"/>
              <a:pPr/>
              <a:t>2/8/2018</a:t>
            </a:fld>
            <a:endParaRPr lang="en-US"/>
          </a:p>
        </p:txBody>
      </p:sp>
      <p:sp>
        <p:nvSpPr>
          <p:cNvPr id="4" name="Footer Placeholder 3"/>
          <p:cNvSpPr>
            <a:spLocks noGrp="1"/>
          </p:cNvSpPr>
          <p:nvPr>
            <p:ph type="ftr" sz="quarter" idx="2"/>
          </p:nvPr>
        </p:nvSpPr>
        <p:spPr>
          <a:xfrm>
            <a:off x="0" y="8621713"/>
            <a:ext cx="2971800" cy="4540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21713"/>
            <a:ext cx="2971800" cy="454025"/>
          </a:xfrm>
          <a:prstGeom prst="rect">
            <a:avLst/>
          </a:prstGeom>
        </p:spPr>
        <p:txBody>
          <a:bodyPr vert="horz" lIns="91440" tIns="45720" rIns="91440" bIns="45720" rtlCol="0" anchor="b"/>
          <a:lstStyle>
            <a:lvl1pPr algn="r">
              <a:defRPr sz="1200"/>
            </a:lvl1pPr>
          </a:lstStyle>
          <a:p>
            <a:fld id="{07A437A9-8847-45D1-8CF4-C14B0FC509C8}" type="slidenum">
              <a:rPr lang="en-US" smtClean="0"/>
              <a:pPr/>
              <a:t>‹#›</a:t>
            </a:fld>
            <a:endParaRPr lang="en-US"/>
          </a:p>
        </p:txBody>
      </p:sp>
    </p:spTree>
    <p:extLst>
      <p:ext uri="{BB962C8B-B14F-4D97-AF65-F5344CB8AC3E}">
        <p14:creationId xmlns:p14="http://schemas.microsoft.com/office/powerpoint/2010/main" val="2336207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38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3866"/>
          </a:xfrm>
          <a:prstGeom prst="rect">
            <a:avLst/>
          </a:prstGeom>
        </p:spPr>
        <p:txBody>
          <a:bodyPr vert="horz" lIns="91440" tIns="45720" rIns="91440" bIns="45720" rtlCol="0"/>
          <a:lstStyle>
            <a:lvl1pPr algn="r">
              <a:defRPr sz="1200"/>
            </a:lvl1pPr>
          </a:lstStyle>
          <a:p>
            <a:fld id="{E6B94CAF-09DA-4272-9FEB-A1B067898219}" type="datetimeFigureOut">
              <a:rPr lang="en-US" smtClean="0"/>
              <a:pPr/>
              <a:t>2/8/2018</a:t>
            </a:fld>
            <a:endParaRPr lang="en-US"/>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11730"/>
            <a:ext cx="5486400" cy="4084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1883"/>
            <a:ext cx="2971800" cy="4538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21883"/>
            <a:ext cx="2971800" cy="453866"/>
          </a:xfrm>
          <a:prstGeom prst="rect">
            <a:avLst/>
          </a:prstGeom>
        </p:spPr>
        <p:txBody>
          <a:bodyPr vert="horz" lIns="91440" tIns="45720" rIns="91440" bIns="45720" rtlCol="0" anchor="b"/>
          <a:lstStyle>
            <a:lvl1pPr algn="r">
              <a:defRPr sz="1200"/>
            </a:lvl1pPr>
          </a:lstStyle>
          <a:p>
            <a:fld id="{1D5B135E-5B26-415F-BF25-8608ABB1DF0F}" type="slidenum">
              <a:rPr lang="en-US" smtClean="0"/>
              <a:pPr/>
              <a:t>‹#›</a:t>
            </a:fld>
            <a:endParaRPr lang="en-US"/>
          </a:p>
        </p:txBody>
      </p:sp>
    </p:spTree>
    <p:extLst>
      <p:ext uri="{BB962C8B-B14F-4D97-AF65-F5344CB8AC3E}">
        <p14:creationId xmlns:p14="http://schemas.microsoft.com/office/powerpoint/2010/main" val="186802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FB930A-4B99-49DC-A80C-2DE473E82FF3}"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270BD6-A27A-43C9-9D13-86E04CC3BE8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FB0B2-7704-4C1A-B1FE-F940B18A7FD6}"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172" y="273352"/>
            <a:ext cx="8229090" cy="1144682"/>
          </a:xfrm>
          <a:prstGeom prst="rect">
            <a:avLst/>
          </a:prstGeom>
        </p:spPr>
        <p:txBody>
          <a:bodyPr lIns="0" tIns="0" rIns="0" bIns="0" anchor="ctr"/>
          <a:lstStyle/>
          <a:p>
            <a:pPr algn="ctr"/>
            <a:endParaRPr lang="en-US" sz="3991"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457172" y="1604515"/>
            <a:ext cx="8229090" cy="1896808"/>
          </a:xfrm>
          <a:prstGeom prst="rect">
            <a:avLst/>
          </a:prstGeom>
        </p:spPr>
        <p:txBody>
          <a:bodyPr lIns="0" tIns="0" rIns="0" bIns="0"/>
          <a:lstStyle/>
          <a:p>
            <a:endParaRPr lang="en-US" sz="2903"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457172" y="3681925"/>
            <a:ext cx="8229090" cy="1896808"/>
          </a:xfrm>
          <a:prstGeom prst="rect">
            <a:avLst/>
          </a:prstGeom>
        </p:spPr>
        <p:txBody>
          <a:bodyPr lIns="0" tIns="0" rIns="0" bIns="0"/>
          <a:lstStyle/>
          <a:p>
            <a:endParaRPr lang="en-US"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8310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AEFD0-EDFB-47CA-9E21-A007F824491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E774E4-4E40-4DFC-9EA3-C324512EEFAF}" type="datetime1">
              <a:rPr lang="en-US" smtClean="0"/>
              <a:t>2/8/2018</a:t>
            </a:fld>
            <a:endParaRPr lang="en-US"/>
          </a:p>
        </p:txBody>
      </p:sp>
      <p:sp>
        <p:nvSpPr>
          <p:cNvPr id="6" name="Footer Placeholder 5"/>
          <p:cNvSpPr>
            <a:spLocks noGrp="1"/>
          </p:cNvSpPr>
          <p:nvPr>
            <p:ph type="ftr" sz="quarter" idx="11"/>
          </p:nvPr>
        </p:nvSpPr>
        <p:spPr/>
        <p:txBody>
          <a:bodyPr/>
          <a:lstStyle/>
          <a:p>
            <a:r>
              <a:rPr lang="en-US"/>
              <a:t>Towson University - J. Jung and Shrestha</a:t>
            </a:r>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AB5BEB-DB32-4BAB-863C-B865A069E4DF}" type="datetime1">
              <a:rPr lang="en-US" smtClean="0"/>
              <a:t>2/8/2018</a:t>
            </a:fld>
            <a:endParaRPr lang="en-US"/>
          </a:p>
        </p:txBody>
      </p:sp>
      <p:sp>
        <p:nvSpPr>
          <p:cNvPr id="8" name="Footer Placeholder 7"/>
          <p:cNvSpPr>
            <a:spLocks noGrp="1"/>
          </p:cNvSpPr>
          <p:nvPr>
            <p:ph type="ftr" sz="quarter" idx="11"/>
          </p:nvPr>
        </p:nvSpPr>
        <p:spPr/>
        <p:txBody>
          <a:bodyPr/>
          <a:lstStyle/>
          <a:p>
            <a:r>
              <a:rPr lang="en-US"/>
              <a:t>Towson University - J. Jung and Shrestha</a:t>
            </a:r>
          </a:p>
        </p:txBody>
      </p:sp>
      <p:sp>
        <p:nvSpPr>
          <p:cNvPr id="9" name="Slide Number Placeholder 8"/>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7B7FE1-F28E-467D-9C2D-64B2BEC3A0C6}"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DDBD-03F1-4E93-BFE5-4FFF22483910}" type="datetime1">
              <a:rPr lang="en-US" smtClean="0"/>
              <a:t>2/8/2018</a:t>
            </a:fld>
            <a:endParaRPr lang="en-US"/>
          </a:p>
        </p:txBody>
      </p:sp>
      <p:sp>
        <p:nvSpPr>
          <p:cNvPr id="3" name="Footer Placeholder 2"/>
          <p:cNvSpPr>
            <a:spLocks noGrp="1"/>
          </p:cNvSpPr>
          <p:nvPr>
            <p:ph type="ftr" sz="quarter" idx="11"/>
          </p:nvPr>
        </p:nvSpPr>
        <p:spPr/>
        <p:txBody>
          <a:bodyPr/>
          <a:lstStyle/>
          <a:p>
            <a:r>
              <a:rPr lang="en-US"/>
              <a:t>Towson University - J. Jung and Shrestha</a:t>
            </a:r>
          </a:p>
        </p:txBody>
      </p:sp>
      <p:sp>
        <p:nvSpPr>
          <p:cNvPr id="4" name="Slide Number Placeholder 3"/>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FB10F-3B54-4AFC-A1B1-0F734AD9AD4E}" type="datetime1">
              <a:rPr lang="en-US" smtClean="0"/>
              <a:t>2/8/2018</a:t>
            </a:fld>
            <a:endParaRPr lang="en-US"/>
          </a:p>
        </p:txBody>
      </p:sp>
      <p:sp>
        <p:nvSpPr>
          <p:cNvPr id="6" name="Footer Placeholder 5"/>
          <p:cNvSpPr>
            <a:spLocks noGrp="1"/>
          </p:cNvSpPr>
          <p:nvPr>
            <p:ph type="ftr" sz="quarter" idx="11"/>
          </p:nvPr>
        </p:nvSpPr>
        <p:spPr/>
        <p:txBody>
          <a:bodyPr/>
          <a:lstStyle/>
          <a:p>
            <a:r>
              <a:rPr lang="en-US"/>
              <a:t>Towson University - J. Jung and Shrestha</a:t>
            </a:r>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A5D5F-B637-4C53-B2B4-AFD10D07FA2E}" type="datetime1">
              <a:rPr lang="en-US" smtClean="0"/>
              <a:t>2/8/2018</a:t>
            </a:fld>
            <a:endParaRPr lang="en-US"/>
          </a:p>
        </p:txBody>
      </p:sp>
      <p:sp>
        <p:nvSpPr>
          <p:cNvPr id="6" name="Footer Placeholder 5"/>
          <p:cNvSpPr>
            <a:spLocks noGrp="1"/>
          </p:cNvSpPr>
          <p:nvPr>
            <p:ph type="ftr" sz="quarter" idx="11"/>
          </p:nvPr>
        </p:nvSpPr>
        <p:spPr/>
        <p:txBody>
          <a:bodyPr/>
          <a:lstStyle/>
          <a:p>
            <a:r>
              <a:rPr lang="en-US"/>
              <a:t>Towson University - J. Jung and Shrestha</a:t>
            </a:r>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3146E-E4FE-47E0-835D-6DD66EEFD3D8}" type="datetime1">
              <a:rPr lang="en-US" smtClean="0"/>
              <a:t>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Towson University - J. Jung and Shrestha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1225-2CFD-4B2A-9CCE-B0FBA3638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2.wmf"/><Relationship Id="rId5" Type="http://schemas.openxmlformats.org/officeDocument/2006/relationships/oleObject" Target="../embeddings/oleObject2.bin"/><Relationship Id="rId4" Type="http://schemas.openxmlformats.org/officeDocument/2006/relationships/image" Target="../media/image4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5.wmf"/><Relationship Id="rId5" Type="http://schemas.openxmlformats.org/officeDocument/2006/relationships/oleObject" Target="../embeddings/oleObject5.bin"/><Relationship Id="rId4" Type="http://schemas.openxmlformats.org/officeDocument/2006/relationships/image" Target="../media/image4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Health Economics</a:t>
            </a:r>
          </a:p>
        </p:txBody>
      </p:sp>
      <p:sp>
        <p:nvSpPr>
          <p:cNvPr id="3" name="Subtitle 2"/>
          <p:cNvSpPr>
            <a:spLocks noGrp="1"/>
          </p:cNvSpPr>
          <p:nvPr>
            <p:ph type="subTitle" idx="1"/>
          </p:nvPr>
        </p:nvSpPr>
        <p:spPr/>
        <p:txBody>
          <a:bodyPr/>
          <a:lstStyle/>
          <a:p>
            <a:r>
              <a:rPr lang="en-US" dirty="0"/>
              <a:t>Chapter 2: Basic Economic Tools</a:t>
            </a:r>
          </a:p>
          <a:p>
            <a:r>
              <a:rPr lang="en-US" dirty="0"/>
              <a:t>J. Jung and V. Shrestha</a:t>
            </a:r>
          </a:p>
          <a:p>
            <a:r>
              <a:rPr lang="en-US" dirty="0"/>
              <a:t>Towson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Does correlation means causality?</a:t>
            </a:r>
            <a:endParaRPr lang="en-US" sz="1633" spc="-1">
              <a:solidFill>
                <a:srgbClr val="000000"/>
              </a:solidFill>
              <a:uFill>
                <a:solidFill>
                  <a:srgbClr val="FFFFFF"/>
                </a:solidFill>
              </a:uFill>
              <a:latin typeface="Arial"/>
            </a:endParaRPr>
          </a:p>
        </p:txBody>
      </p:sp>
      <p:sp>
        <p:nvSpPr>
          <p:cNvPr id="481"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Causality: One variable causes another. e.g., higher temperature leads to higher consumption of lemonade and suntan lotion </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Correlation: In the graph before, increase in suntan lotion is associated with an increase in lemonades.  </a:t>
            </a:r>
            <a:endParaRPr lang="en-US" sz="1633"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55467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Monopoly</a:t>
            </a:r>
          </a:p>
        </p:txBody>
      </p:sp>
      <p:sp>
        <p:nvSpPr>
          <p:cNvPr id="4" name="Date Placeholder 3"/>
          <p:cNvSpPr>
            <a:spLocks noGrp="1"/>
          </p:cNvSpPr>
          <p:nvPr>
            <p:ph type="dt" sz="half" idx="10"/>
          </p:nvPr>
        </p:nvSpPr>
        <p:spPr/>
        <p:txBody>
          <a:bodyPr/>
          <a:lstStyle/>
          <a:p>
            <a:fld id="{CDDA41AD-0673-4E51-8595-D27914584C48}"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100</a:t>
            </a:fld>
            <a:endParaRPr lang="en-US"/>
          </a:p>
        </p:txBody>
      </p:sp>
      <p:sp>
        <p:nvSpPr>
          <p:cNvPr id="7" name="Rectangle 6"/>
          <p:cNvSpPr/>
          <p:nvPr/>
        </p:nvSpPr>
        <p:spPr>
          <a:xfrm>
            <a:off x="1066800" y="1600200"/>
            <a:ext cx="6858000" cy="3970318"/>
          </a:xfrm>
          <a:prstGeom prst="rect">
            <a:avLst/>
          </a:prstGeom>
        </p:spPr>
        <p:txBody>
          <a:bodyPr wrap="square">
            <a:spAutoFit/>
          </a:bodyPr>
          <a:lstStyle/>
          <a:p>
            <a:r>
              <a:rPr lang="fr-FR" sz="2800" u="sng" dirty="0"/>
              <a:t>q	p	Revenue	Marginal Revenue</a:t>
            </a:r>
          </a:p>
          <a:p>
            <a:r>
              <a:rPr lang="en-US" sz="2800" dirty="0"/>
              <a:t>0	5	0				</a:t>
            </a:r>
          </a:p>
          <a:p>
            <a:r>
              <a:rPr lang="en-US" sz="2800" dirty="0"/>
              <a:t>1	4.5	4.5		4.5		</a:t>
            </a:r>
          </a:p>
          <a:p>
            <a:r>
              <a:rPr lang="en-US" sz="2800" dirty="0"/>
              <a:t>2	4	8		3.5		</a:t>
            </a:r>
          </a:p>
          <a:p>
            <a:r>
              <a:rPr lang="en-US" sz="2800" dirty="0"/>
              <a:t>3	3.5	10.5		2.5		</a:t>
            </a:r>
          </a:p>
          <a:p>
            <a:r>
              <a:rPr lang="en-US" sz="2800" dirty="0"/>
              <a:t>4	3	12		1.5		</a:t>
            </a:r>
          </a:p>
          <a:p>
            <a:r>
              <a:rPr lang="en-US" sz="2800" dirty="0"/>
              <a:t>5	2.5	12.5		0.5		</a:t>
            </a:r>
          </a:p>
          <a:p>
            <a:r>
              <a:rPr lang="en-US" sz="2800" dirty="0"/>
              <a:t>6	2	12		-0.5		</a:t>
            </a:r>
          </a:p>
          <a:p>
            <a:r>
              <a:rPr lang="en-US" sz="2800" dirty="0"/>
              <a:t>7	1.5	10.5		-1.5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Marginal Revenue and Market Demand</a:t>
            </a:r>
          </a:p>
        </p:txBody>
      </p:sp>
      <p:sp>
        <p:nvSpPr>
          <p:cNvPr id="3" name="Content Placeholder 2"/>
          <p:cNvSpPr>
            <a:spLocks noGrp="1"/>
          </p:cNvSpPr>
          <p:nvPr>
            <p:ph idx="1"/>
          </p:nvPr>
        </p:nvSpPr>
        <p:spPr>
          <a:xfrm>
            <a:off x="457200" y="1600201"/>
            <a:ext cx="8229600" cy="685800"/>
          </a:xfrm>
        </p:spPr>
        <p:txBody>
          <a:bodyPr/>
          <a:lstStyle/>
          <a:p>
            <a:r>
              <a:rPr lang="en-US" dirty="0"/>
              <a:t>The MR curve lies below the market demand.</a:t>
            </a:r>
          </a:p>
          <a:p>
            <a:endParaRPr lang="en-US" dirty="0"/>
          </a:p>
          <a:p>
            <a:endParaRPr lang="en-US" dirty="0"/>
          </a:p>
        </p:txBody>
      </p:sp>
      <p:sp>
        <p:nvSpPr>
          <p:cNvPr id="4" name="Date Placeholder 3"/>
          <p:cNvSpPr>
            <a:spLocks noGrp="1"/>
          </p:cNvSpPr>
          <p:nvPr>
            <p:ph type="dt" sz="half" idx="10"/>
          </p:nvPr>
        </p:nvSpPr>
        <p:spPr/>
        <p:txBody>
          <a:bodyPr/>
          <a:lstStyle/>
          <a:p>
            <a:fld id="{24425D08-5209-46EB-93BA-1DDE0B26549F}"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101</a:t>
            </a:fld>
            <a:endParaRPr lang="en-US"/>
          </a:p>
        </p:txBody>
      </p:sp>
      <p:sp>
        <p:nvSpPr>
          <p:cNvPr id="7" name="Line 4"/>
          <p:cNvSpPr>
            <a:spLocks noChangeShapeType="1"/>
          </p:cNvSpPr>
          <p:nvPr/>
        </p:nvSpPr>
        <p:spPr bwMode="auto">
          <a:xfrm flipV="1">
            <a:off x="1905000" y="26670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905000" y="4876800"/>
            <a:ext cx="44958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6"/>
          <p:cNvSpPr>
            <a:spLocks noChangeShapeType="1"/>
          </p:cNvSpPr>
          <p:nvPr/>
        </p:nvSpPr>
        <p:spPr bwMode="auto">
          <a:xfrm>
            <a:off x="2286000" y="3048000"/>
            <a:ext cx="2743200" cy="2667000"/>
          </a:xfrm>
          <a:prstGeom prst="line">
            <a:avLst/>
          </a:prstGeom>
          <a:noFill/>
          <a:ln w="28575">
            <a:solidFill>
              <a:srgbClr val="FFCC00"/>
            </a:solidFill>
            <a:round/>
            <a:headEnd/>
            <a:tailEnd/>
          </a:ln>
          <a:effectLst/>
        </p:spPr>
        <p:txBody>
          <a:bodyPr/>
          <a:lstStyle/>
          <a:p>
            <a:endParaRPr lang="en-US" sz="2000"/>
          </a:p>
        </p:txBody>
      </p:sp>
      <p:sp>
        <p:nvSpPr>
          <p:cNvPr id="10" name="Line 7"/>
          <p:cNvSpPr>
            <a:spLocks noChangeShapeType="1"/>
          </p:cNvSpPr>
          <p:nvPr/>
        </p:nvSpPr>
        <p:spPr bwMode="auto">
          <a:xfrm>
            <a:off x="2286000" y="3048000"/>
            <a:ext cx="2971800" cy="14478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4800600" y="4267200"/>
            <a:ext cx="0" cy="1219200"/>
          </a:xfrm>
          <a:prstGeom prst="line">
            <a:avLst/>
          </a:prstGeom>
          <a:noFill/>
          <a:ln w="9525">
            <a:solidFill>
              <a:schemeClr val="tx1"/>
            </a:solidFill>
            <a:prstDash val="dash"/>
            <a:round/>
            <a:headEnd/>
            <a:tailEnd/>
          </a:ln>
          <a:effectLst/>
        </p:spPr>
        <p:txBody>
          <a:bodyPr/>
          <a:lstStyle/>
          <a:p>
            <a:endParaRPr lang="en-US" sz="2000"/>
          </a:p>
        </p:txBody>
      </p:sp>
      <p:sp>
        <p:nvSpPr>
          <p:cNvPr id="12" name="Line 9"/>
          <p:cNvSpPr>
            <a:spLocks noChangeShapeType="1"/>
          </p:cNvSpPr>
          <p:nvPr/>
        </p:nvSpPr>
        <p:spPr bwMode="auto">
          <a:xfrm>
            <a:off x="2286000" y="3048000"/>
            <a:ext cx="0" cy="1828800"/>
          </a:xfrm>
          <a:prstGeom prst="line">
            <a:avLst/>
          </a:prstGeom>
          <a:noFill/>
          <a:ln w="9525">
            <a:solidFill>
              <a:schemeClr val="tx1"/>
            </a:solidFill>
            <a:prstDash val="dash"/>
            <a:round/>
            <a:headEnd/>
            <a:tailEnd/>
          </a:ln>
          <a:effectLst/>
        </p:spPr>
        <p:txBody>
          <a:bodyPr/>
          <a:lstStyle/>
          <a:p>
            <a:endParaRPr lang="en-US" sz="2000"/>
          </a:p>
        </p:txBody>
      </p:sp>
      <p:sp>
        <p:nvSpPr>
          <p:cNvPr id="13" name="Text Box 10"/>
          <p:cNvSpPr txBox="1">
            <a:spLocks noChangeArrowheads="1"/>
          </p:cNvSpPr>
          <p:nvPr/>
        </p:nvSpPr>
        <p:spPr bwMode="auto">
          <a:xfrm>
            <a:off x="1295400" y="2895600"/>
            <a:ext cx="533400" cy="400110"/>
          </a:xfrm>
          <a:prstGeom prst="rect">
            <a:avLst/>
          </a:prstGeom>
          <a:noFill/>
          <a:ln w="9525">
            <a:noFill/>
            <a:miter lim="800000"/>
            <a:headEnd/>
            <a:tailEnd/>
          </a:ln>
          <a:effectLst/>
        </p:spPr>
        <p:txBody>
          <a:bodyPr>
            <a:spAutoFit/>
          </a:bodyPr>
          <a:lstStyle/>
          <a:p>
            <a:pPr>
              <a:spcBef>
                <a:spcPct val="50000"/>
              </a:spcBef>
            </a:pPr>
            <a:r>
              <a:rPr lang="en-US" sz="2000" dirty="0"/>
              <a:t>4.5</a:t>
            </a:r>
          </a:p>
        </p:txBody>
      </p:sp>
      <p:sp>
        <p:nvSpPr>
          <p:cNvPr id="14" name="Text Box 11"/>
          <p:cNvSpPr txBox="1">
            <a:spLocks noChangeArrowheads="1"/>
          </p:cNvSpPr>
          <p:nvPr/>
        </p:nvSpPr>
        <p:spPr bwMode="auto">
          <a:xfrm>
            <a:off x="1676400" y="2286000"/>
            <a:ext cx="2971800" cy="400110"/>
          </a:xfrm>
          <a:prstGeom prst="rect">
            <a:avLst/>
          </a:prstGeom>
          <a:noFill/>
          <a:ln w="9525">
            <a:noFill/>
            <a:miter lim="800000"/>
            <a:headEnd/>
            <a:tailEnd/>
          </a:ln>
          <a:effectLst/>
        </p:spPr>
        <p:txBody>
          <a:bodyPr>
            <a:spAutoFit/>
          </a:bodyPr>
          <a:lstStyle/>
          <a:p>
            <a:pPr>
              <a:spcBef>
                <a:spcPct val="50000"/>
              </a:spcBef>
            </a:pPr>
            <a:r>
              <a:rPr lang="en-US" sz="2000"/>
              <a:t>MR or price in $</a:t>
            </a:r>
          </a:p>
        </p:txBody>
      </p:sp>
      <p:sp>
        <p:nvSpPr>
          <p:cNvPr id="15" name="Line 12"/>
          <p:cNvSpPr>
            <a:spLocks noChangeShapeType="1"/>
          </p:cNvSpPr>
          <p:nvPr/>
        </p:nvSpPr>
        <p:spPr bwMode="auto">
          <a:xfrm flipH="1">
            <a:off x="1905000" y="4267200"/>
            <a:ext cx="2895600" cy="0"/>
          </a:xfrm>
          <a:prstGeom prst="line">
            <a:avLst/>
          </a:prstGeom>
          <a:noFill/>
          <a:ln w="9525">
            <a:solidFill>
              <a:schemeClr val="tx1"/>
            </a:solidFill>
            <a:prstDash val="dash"/>
            <a:round/>
            <a:headEnd/>
            <a:tailEnd/>
          </a:ln>
          <a:effectLst/>
        </p:spPr>
        <p:txBody>
          <a:bodyPr/>
          <a:lstStyle/>
          <a:p>
            <a:endParaRPr lang="en-US" sz="2000"/>
          </a:p>
        </p:txBody>
      </p:sp>
      <p:sp>
        <p:nvSpPr>
          <p:cNvPr id="16" name="Text Box 13"/>
          <p:cNvSpPr txBox="1">
            <a:spLocks noChangeArrowheads="1"/>
          </p:cNvSpPr>
          <p:nvPr/>
        </p:nvSpPr>
        <p:spPr bwMode="auto">
          <a:xfrm>
            <a:off x="1219200" y="4114800"/>
            <a:ext cx="685800" cy="400110"/>
          </a:xfrm>
          <a:prstGeom prst="rect">
            <a:avLst/>
          </a:prstGeom>
          <a:noFill/>
          <a:ln w="9525">
            <a:noFill/>
            <a:miter lim="800000"/>
            <a:headEnd/>
            <a:tailEnd/>
          </a:ln>
          <a:effectLst/>
        </p:spPr>
        <p:txBody>
          <a:bodyPr wrap="square">
            <a:spAutoFit/>
          </a:bodyPr>
          <a:lstStyle/>
          <a:p>
            <a:pPr>
              <a:spcBef>
                <a:spcPct val="50000"/>
              </a:spcBef>
            </a:pPr>
            <a:r>
              <a:rPr lang="en-US" sz="2000" dirty="0"/>
              <a:t>1.5</a:t>
            </a:r>
          </a:p>
        </p:txBody>
      </p:sp>
      <p:sp>
        <p:nvSpPr>
          <p:cNvPr id="17" name="Text Box 14"/>
          <p:cNvSpPr txBox="1">
            <a:spLocks noChangeArrowheads="1"/>
          </p:cNvSpPr>
          <p:nvPr/>
        </p:nvSpPr>
        <p:spPr bwMode="auto">
          <a:xfrm>
            <a:off x="2209800" y="4953000"/>
            <a:ext cx="685800"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18" name="Text Box 15"/>
          <p:cNvSpPr txBox="1">
            <a:spLocks noChangeArrowheads="1"/>
          </p:cNvSpPr>
          <p:nvPr/>
        </p:nvSpPr>
        <p:spPr bwMode="auto">
          <a:xfrm>
            <a:off x="4648200" y="4891088"/>
            <a:ext cx="381000" cy="400110"/>
          </a:xfrm>
          <a:prstGeom prst="rect">
            <a:avLst/>
          </a:prstGeom>
          <a:solidFill>
            <a:schemeClr val="bg1"/>
          </a:solidFill>
          <a:ln w="9525">
            <a:noFill/>
            <a:miter lim="800000"/>
            <a:headEnd/>
            <a:tailEnd/>
          </a:ln>
          <a:effectLst/>
        </p:spPr>
        <p:txBody>
          <a:bodyPr>
            <a:spAutoFit/>
          </a:bodyPr>
          <a:lstStyle/>
          <a:p>
            <a:pPr>
              <a:spcBef>
                <a:spcPct val="50000"/>
              </a:spcBef>
            </a:pPr>
            <a:r>
              <a:rPr lang="en-US" sz="2000" dirty="0"/>
              <a:t>7</a:t>
            </a:r>
          </a:p>
        </p:txBody>
      </p:sp>
      <p:sp>
        <p:nvSpPr>
          <p:cNvPr id="19" name="Text Box 16"/>
          <p:cNvSpPr txBox="1">
            <a:spLocks noChangeArrowheads="1"/>
          </p:cNvSpPr>
          <p:nvPr/>
        </p:nvSpPr>
        <p:spPr bwMode="auto">
          <a:xfrm>
            <a:off x="4572000" y="38862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20" name="Text Box 17"/>
          <p:cNvSpPr txBox="1">
            <a:spLocks noChangeArrowheads="1"/>
          </p:cNvSpPr>
          <p:nvPr/>
        </p:nvSpPr>
        <p:spPr bwMode="auto">
          <a:xfrm>
            <a:off x="4800600" y="5562600"/>
            <a:ext cx="1676400" cy="400110"/>
          </a:xfrm>
          <a:prstGeom prst="rect">
            <a:avLst/>
          </a:prstGeom>
          <a:noFill/>
          <a:ln w="9525">
            <a:noFill/>
            <a:miter lim="800000"/>
            <a:headEnd/>
            <a:tailEnd/>
          </a:ln>
          <a:effectLst/>
        </p:spPr>
        <p:txBody>
          <a:bodyPr>
            <a:spAutoFit/>
          </a:bodyPr>
          <a:lstStyle/>
          <a:p>
            <a:pPr>
              <a:spcBef>
                <a:spcPct val="50000"/>
              </a:spcBef>
            </a:pPr>
            <a:r>
              <a:rPr lang="en-US" sz="2000"/>
              <a:t>MR</a:t>
            </a:r>
          </a:p>
        </p:txBody>
      </p:sp>
      <p:sp>
        <p:nvSpPr>
          <p:cNvPr id="21" name="Text Box 18"/>
          <p:cNvSpPr txBox="1">
            <a:spLocks noChangeArrowheads="1"/>
          </p:cNvSpPr>
          <p:nvPr/>
        </p:nvSpPr>
        <p:spPr bwMode="auto">
          <a:xfrm>
            <a:off x="5715000" y="4953000"/>
            <a:ext cx="3352800" cy="400110"/>
          </a:xfrm>
          <a:prstGeom prst="rect">
            <a:avLst/>
          </a:prstGeom>
          <a:noFill/>
          <a:ln w="9525">
            <a:noFill/>
            <a:miter lim="800000"/>
            <a:headEnd/>
            <a:tailEnd/>
          </a:ln>
          <a:effectLst/>
        </p:spPr>
        <p:txBody>
          <a:bodyPr>
            <a:spAutoFit/>
          </a:bodyPr>
          <a:lstStyle/>
          <a:p>
            <a:pPr>
              <a:spcBef>
                <a:spcPct val="50000"/>
              </a:spcBef>
            </a:pPr>
            <a:r>
              <a:rPr lang="en-US" sz="2000"/>
              <a:t>Quantity sold</a:t>
            </a:r>
          </a:p>
        </p:txBody>
      </p:sp>
      <p:sp>
        <p:nvSpPr>
          <p:cNvPr id="22" name="Line 19"/>
          <p:cNvSpPr>
            <a:spLocks noChangeShapeType="1"/>
          </p:cNvSpPr>
          <p:nvPr/>
        </p:nvSpPr>
        <p:spPr bwMode="auto">
          <a:xfrm flipH="1">
            <a:off x="1905000" y="3048000"/>
            <a:ext cx="381000" cy="0"/>
          </a:xfrm>
          <a:prstGeom prst="line">
            <a:avLst/>
          </a:prstGeom>
          <a:noFill/>
          <a:ln w="9525">
            <a:solidFill>
              <a:schemeClr val="tx1"/>
            </a:solidFill>
            <a:prstDash val="dash"/>
            <a:round/>
            <a:headEnd/>
            <a:tailEnd/>
          </a:ln>
          <a:effectLst/>
        </p:spPr>
        <p:txBody>
          <a:bodyPr/>
          <a:lstStyle/>
          <a:p>
            <a:endParaRPr lang="en-US" sz="2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Principle</a:t>
            </a:r>
          </a:p>
        </p:txBody>
      </p:sp>
      <p:sp>
        <p:nvSpPr>
          <p:cNvPr id="3" name="Content Placeholder 2"/>
          <p:cNvSpPr>
            <a:spLocks noGrp="1"/>
          </p:cNvSpPr>
          <p:nvPr>
            <p:ph idx="1"/>
          </p:nvPr>
        </p:nvSpPr>
        <p:spPr>
          <a:xfrm>
            <a:off x="457200" y="1600201"/>
            <a:ext cx="8229600" cy="609600"/>
          </a:xfrm>
        </p:spPr>
        <p:txBody>
          <a:bodyPr/>
          <a:lstStyle/>
          <a:p>
            <a:r>
              <a:rPr lang="en-US" dirty="0"/>
              <a:t>Monopolist produces until MR = MC.</a:t>
            </a:r>
          </a:p>
          <a:p>
            <a:endParaRPr lang="en-US" dirty="0"/>
          </a:p>
          <a:p>
            <a:endParaRPr lang="en-US" dirty="0"/>
          </a:p>
        </p:txBody>
      </p:sp>
      <p:sp>
        <p:nvSpPr>
          <p:cNvPr id="4" name="Date Placeholder 3"/>
          <p:cNvSpPr>
            <a:spLocks noGrp="1"/>
          </p:cNvSpPr>
          <p:nvPr>
            <p:ph type="dt" sz="half" idx="10"/>
          </p:nvPr>
        </p:nvSpPr>
        <p:spPr/>
        <p:txBody>
          <a:bodyPr/>
          <a:lstStyle/>
          <a:p>
            <a:fld id="{5DF320F4-7488-4ABA-A5F2-24CD70E78933}"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102</a:t>
            </a:fld>
            <a:endParaRPr lang="en-US"/>
          </a:p>
        </p:txBody>
      </p:sp>
      <p:sp>
        <p:nvSpPr>
          <p:cNvPr id="7" name="Line 4"/>
          <p:cNvSpPr>
            <a:spLocks noChangeShapeType="1"/>
          </p:cNvSpPr>
          <p:nvPr/>
        </p:nvSpPr>
        <p:spPr bwMode="auto">
          <a:xfrm flipV="1">
            <a:off x="1219200" y="26670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219200" y="4876800"/>
            <a:ext cx="44958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6"/>
          <p:cNvSpPr>
            <a:spLocks noChangeShapeType="1"/>
          </p:cNvSpPr>
          <p:nvPr/>
        </p:nvSpPr>
        <p:spPr bwMode="auto">
          <a:xfrm>
            <a:off x="1600200" y="3048000"/>
            <a:ext cx="2743200" cy="2667000"/>
          </a:xfrm>
          <a:prstGeom prst="line">
            <a:avLst/>
          </a:prstGeom>
          <a:noFill/>
          <a:ln w="28575">
            <a:solidFill>
              <a:srgbClr val="FFCC00"/>
            </a:solidFill>
            <a:round/>
            <a:headEnd/>
            <a:tailEnd/>
          </a:ln>
          <a:effectLst/>
        </p:spPr>
        <p:txBody>
          <a:bodyPr/>
          <a:lstStyle/>
          <a:p>
            <a:endParaRPr lang="en-US" sz="2000"/>
          </a:p>
        </p:txBody>
      </p:sp>
      <p:sp>
        <p:nvSpPr>
          <p:cNvPr id="10" name="Line 7"/>
          <p:cNvSpPr>
            <a:spLocks noChangeShapeType="1"/>
          </p:cNvSpPr>
          <p:nvPr/>
        </p:nvSpPr>
        <p:spPr bwMode="auto">
          <a:xfrm>
            <a:off x="1600200" y="3048000"/>
            <a:ext cx="2971800" cy="14478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2895600" y="3657600"/>
            <a:ext cx="0" cy="1219200"/>
          </a:xfrm>
          <a:prstGeom prst="line">
            <a:avLst/>
          </a:prstGeom>
          <a:noFill/>
          <a:ln w="9525">
            <a:solidFill>
              <a:schemeClr val="tx1"/>
            </a:solidFill>
            <a:prstDash val="dash"/>
            <a:round/>
            <a:headEnd/>
            <a:tailEnd/>
          </a:ln>
          <a:effectLst/>
        </p:spPr>
        <p:txBody>
          <a:bodyPr/>
          <a:lstStyle/>
          <a:p>
            <a:endParaRPr lang="en-US" sz="2000"/>
          </a:p>
        </p:txBody>
      </p:sp>
      <p:sp>
        <p:nvSpPr>
          <p:cNvPr id="12" name="Text Box 11"/>
          <p:cNvSpPr txBox="1">
            <a:spLocks noChangeArrowheads="1"/>
          </p:cNvSpPr>
          <p:nvPr/>
        </p:nvSpPr>
        <p:spPr bwMode="auto">
          <a:xfrm>
            <a:off x="990600" y="2286000"/>
            <a:ext cx="2971800" cy="400110"/>
          </a:xfrm>
          <a:prstGeom prst="rect">
            <a:avLst/>
          </a:prstGeom>
          <a:noFill/>
          <a:ln w="9525">
            <a:noFill/>
            <a:miter lim="800000"/>
            <a:headEnd/>
            <a:tailEnd/>
          </a:ln>
          <a:effectLst/>
        </p:spPr>
        <p:txBody>
          <a:bodyPr>
            <a:spAutoFit/>
          </a:bodyPr>
          <a:lstStyle/>
          <a:p>
            <a:pPr>
              <a:spcBef>
                <a:spcPct val="50000"/>
              </a:spcBef>
            </a:pPr>
            <a:r>
              <a:rPr lang="en-US" sz="2000"/>
              <a:t>MR or price in $</a:t>
            </a:r>
          </a:p>
        </p:txBody>
      </p:sp>
      <p:sp>
        <p:nvSpPr>
          <p:cNvPr id="13" name="Line 12"/>
          <p:cNvSpPr>
            <a:spLocks noChangeShapeType="1"/>
          </p:cNvSpPr>
          <p:nvPr/>
        </p:nvSpPr>
        <p:spPr bwMode="auto">
          <a:xfrm flipH="1">
            <a:off x="1219200" y="4267200"/>
            <a:ext cx="1676400" cy="0"/>
          </a:xfrm>
          <a:prstGeom prst="line">
            <a:avLst/>
          </a:prstGeom>
          <a:noFill/>
          <a:ln w="9525">
            <a:solidFill>
              <a:schemeClr val="tx1"/>
            </a:solidFill>
            <a:prstDash val="dash"/>
            <a:round/>
            <a:headEnd/>
            <a:tailEnd/>
          </a:ln>
          <a:effectLst/>
        </p:spPr>
        <p:txBody>
          <a:bodyPr/>
          <a:lstStyle/>
          <a:p>
            <a:endParaRPr lang="en-US" sz="2000"/>
          </a:p>
        </p:txBody>
      </p:sp>
      <p:sp>
        <p:nvSpPr>
          <p:cNvPr id="14" name="Text Box 13"/>
          <p:cNvSpPr txBox="1">
            <a:spLocks noChangeArrowheads="1"/>
          </p:cNvSpPr>
          <p:nvPr/>
        </p:nvSpPr>
        <p:spPr bwMode="auto">
          <a:xfrm>
            <a:off x="762000" y="4129088"/>
            <a:ext cx="533400" cy="400110"/>
          </a:xfrm>
          <a:prstGeom prst="rect">
            <a:avLst/>
          </a:prstGeom>
          <a:noFill/>
          <a:ln w="9525">
            <a:noFill/>
            <a:miter lim="800000"/>
            <a:headEnd/>
            <a:tailEnd/>
          </a:ln>
          <a:effectLst/>
        </p:spPr>
        <p:txBody>
          <a:bodyPr wrap="square">
            <a:spAutoFit/>
          </a:bodyPr>
          <a:lstStyle/>
          <a:p>
            <a:pPr>
              <a:spcBef>
                <a:spcPct val="50000"/>
              </a:spcBef>
            </a:pPr>
            <a:r>
              <a:rPr lang="en-US" sz="2000" dirty="0"/>
              <a:t>1.5</a:t>
            </a:r>
          </a:p>
        </p:txBody>
      </p:sp>
      <p:sp>
        <p:nvSpPr>
          <p:cNvPr id="15" name="Text Box 14"/>
          <p:cNvSpPr txBox="1">
            <a:spLocks noChangeArrowheads="1"/>
          </p:cNvSpPr>
          <p:nvPr/>
        </p:nvSpPr>
        <p:spPr bwMode="auto">
          <a:xfrm>
            <a:off x="2667000" y="4953000"/>
            <a:ext cx="685800" cy="400110"/>
          </a:xfrm>
          <a:prstGeom prst="rect">
            <a:avLst/>
          </a:prstGeom>
          <a:noFill/>
          <a:ln w="9525">
            <a:noFill/>
            <a:miter lim="800000"/>
            <a:headEnd/>
            <a:tailEnd/>
          </a:ln>
          <a:effectLst/>
        </p:spPr>
        <p:txBody>
          <a:bodyPr>
            <a:spAutoFit/>
          </a:bodyPr>
          <a:lstStyle/>
          <a:p>
            <a:pPr>
              <a:spcBef>
                <a:spcPct val="50000"/>
              </a:spcBef>
            </a:pPr>
            <a:r>
              <a:rPr lang="en-US" sz="2000" dirty="0"/>
              <a:t>4</a:t>
            </a:r>
          </a:p>
        </p:txBody>
      </p:sp>
      <p:sp>
        <p:nvSpPr>
          <p:cNvPr id="16" name="Text Box 16"/>
          <p:cNvSpPr txBox="1">
            <a:spLocks noChangeArrowheads="1"/>
          </p:cNvSpPr>
          <p:nvPr/>
        </p:nvSpPr>
        <p:spPr bwMode="auto">
          <a:xfrm>
            <a:off x="3886200" y="44196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17" name="Text Box 17"/>
          <p:cNvSpPr txBox="1">
            <a:spLocks noChangeArrowheads="1"/>
          </p:cNvSpPr>
          <p:nvPr/>
        </p:nvSpPr>
        <p:spPr bwMode="auto">
          <a:xfrm>
            <a:off x="4114800" y="5562600"/>
            <a:ext cx="1676400" cy="400110"/>
          </a:xfrm>
          <a:prstGeom prst="rect">
            <a:avLst/>
          </a:prstGeom>
          <a:noFill/>
          <a:ln w="9525">
            <a:noFill/>
            <a:miter lim="800000"/>
            <a:headEnd/>
            <a:tailEnd/>
          </a:ln>
          <a:effectLst/>
        </p:spPr>
        <p:txBody>
          <a:bodyPr>
            <a:spAutoFit/>
          </a:bodyPr>
          <a:lstStyle/>
          <a:p>
            <a:pPr>
              <a:spcBef>
                <a:spcPct val="50000"/>
              </a:spcBef>
            </a:pPr>
            <a:r>
              <a:rPr lang="en-US" sz="2000"/>
              <a:t>MR</a:t>
            </a:r>
          </a:p>
        </p:txBody>
      </p:sp>
      <p:sp>
        <p:nvSpPr>
          <p:cNvPr id="18" name="Arc 19"/>
          <p:cNvSpPr>
            <a:spLocks/>
          </p:cNvSpPr>
          <p:nvPr/>
        </p:nvSpPr>
        <p:spPr bwMode="auto">
          <a:xfrm flipV="1">
            <a:off x="1981200" y="2895600"/>
            <a:ext cx="2209800" cy="1524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a:ln>
          <a:effectLst/>
        </p:spPr>
        <p:txBody>
          <a:bodyPr wrap="none" anchor="ctr"/>
          <a:lstStyle/>
          <a:p>
            <a:endParaRPr lang="en-US" sz="2000"/>
          </a:p>
        </p:txBody>
      </p:sp>
      <p:sp>
        <p:nvSpPr>
          <p:cNvPr id="19" name="Text Box 21"/>
          <p:cNvSpPr txBox="1">
            <a:spLocks noChangeArrowheads="1"/>
          </p:cNvSpPr>
          <p:nvPr/>
        </p:nvSpPr>
        <p:spPr bwMode="auto">
          <a:xfrm>
            <a:off x="5105400" y="4953000"/>
            <a:ext cx="3048000" cy="400110"/>
          </a:xfrm>
          <a:prstGeom prst="rect">
            <a:avLst/>
          </a:prstGeom>
          <a:noFill/>
          <a:ln w="9525">
            <a:noFill/>
            <a:miter lim="800000"/>
            <a:headEnd/>
            <a:tailEnd/>
          </a:ln>
          <a:effectLst/>
        </p:spPr>
        <p:txBody>
          <a:bodyPr>
            <a:spAutoFit/>
          </a:bodyPr>
          <a:lstStyle/>
          <a:p>
            <a:pPr>
              <a:spcBef>
                <a:spcPct val="50000"/>
              </a:spcBef>
            </a:pPr>
            <a:r>
              <a:rPr lang="en-US" sz="2000"/>
              <a:t>Quantity sold</a:t>
            </a:r>
          </a:p>
        </p:txBody>
      </p:sp>
      <p:sp>
        <p:nvSpPr>
          <p:cNvPr id="20" name="Rectangle 22"/>
          <p:cNvSpPr>
            <a:spLocks noChangeArrowheads="1"/>
          </p:cNvSpPr>
          <p:nvPr/>
        </p:nvSpPr>
        <p:spPr bwMode="auto">
          <a:xfrm>
            <a:off x="1219200" y="3657600"/>
            <a:ext cx="1676400" cy="533400"/>
          </a:xfrm>
          <a:prstGeom prst="rect">
            <a:avLst/>
          </a:prstGeom>
          <a:solidFill>
            <a:schemeClr val="bg2">
              <a:alpha val="28000"/>
            </a:schemeClr>
          </a:solidFill>
          <a:ln w="9525">
            <a:solidFill>
              <a:schemeClr val="tx1"/>
            </a:solidFill>
            <a:prstDash val="dash"/>
            <a:miter lim="800000"/>
            <a:headEnd/>
            <a:tailEnd/>
          </a:ln>
          <a:effectLst/>
        </p:spPr>
        <p:txBody>
          <a:bodyPr wrap="none" anchor="ctr"/>
          <a:lstStyle/>
          <a:p>
            <a:endParaRPr lang="en-US" sz="2000"/>
          </a:p>
        </p:txBody>
      </p:sp>
      <p:sp>
        <p:nvSpPr>
          <p:cNvPr id="21" name="Text Box 23"/>
          <p:cNvSpPr txBox="1">
            <a:spLocks noChangeArrowheads="1"/>
          </p:cNvSpPr>
          <p:nvPr/>
        </p:nvSpPr>
        <p:spPr bwMode="auto">
          <a:xfrm>
            <a:off x="4114800" y="2667000"/>
            <a:ext cx="762000" cy="400110"/>
          </a:xfrm>
          <a:prstGeom prst="rect">
            <a:avLst/>
          </a:prstGeom>
          <a:noFill/>
          <a:ln w="9525">
            <a:noFill/>
            <a:miter lim="800000"/>
            <a:headEnd/>
            <a:tailEnd/>
          </a:ln>
          <a:effectLst/>
        </p:spPr>
        <p:txBody>
          <a:bodyPr>
            <a:spAutoFit/>
          </a:bodyPr>
          <a:lstStyle/>
          <a:p>
            <a:pPr>
              <a:spcBef>
                <a:spcPct val="50000"/>
              </a:spcBef>
            </a:pPr>
            <a:r>
              <a:rPr lang="en-US" sz="2000"/>
              <a:t>MC</a:t>
            </a:r>
          </a:p>
        </p:txBody>
      </p:sp>
      <p:sp>
        <p:nvSpPr>
          <p:cNvPr id="22" name="Text Box 24"/>
          <p:cNvSpPr txBox="1">
            <a:spLocks noChangeArrowheads="1"/>
          </p:cNvSpPr>
          <p:nvPr/>
        </p:nvSpPr>
        <p:spPr bwMode="auto">
          <a:xfrm>
            <a:off x="4800600" y="3429000"/>
            <a:ext cx="685800" cy="400110"/>
          </a:xfrm>
          <a:prstGeom prst="rect">
            <a:avLst/>
          </a:prstGeom>
          <a:noFill/>
          <a:ln w="9525">
            <a:noFill/>
            <a:miter lim="800000"/>
            <a:headEnd/>
            <a:tailEnd/>
          </a:ln>
          <a:effectLst/>
        </p:spPr>
        <p:txBody>
          <a:bodyPr>
            <a:spAutoFit/>
          </a:bodyPr>
          <a:lstStyle/>
          <a:p>
            <a:pPr>
              <a:spcBef>
                <a:spcPct val="50000"/>
              </a:spcBef>
            </a:pPr>
            <a:r>
              <a:rPr lang="en-US" sz="2000"/>
              <a:t>AC</a:t>
            </a:r>
          </a:p>
        </p:txBody>
      </p:sp>
      <p:sp>
        <p:nvSpPr>
          <p:cNvPr id="23" name="Text Box 25"/>
          <p:cNvSpPr txBox="1">
            <a:spLocks noChangeArrowheads="1"/>
          </p:cNvSpPr>
          <p:nvPr/>
        </p:nvSpPr>
        <p:spPr bwMode="auto">
          <a:xfrm>
            <a:off x="762000" y="3943290"/>
            <a:ext cx="762000" cy="400110"/>
          </a:xfrm>
          <a:prstGeom prst="rect">
            <a:avLst/>
          </a:prstGeom>
          <a:noFill/>
          <a:ln w="9525">
            <a:noFill/>
            <a:miter lim="800000"/>
            <a:headEnd/>
            <a:tailEnd/>
          </a:ln>
          <a:effectLst/>
        </p:spPr>
        <p:txBody>
          <a:bodyPr wrap="square">
            <a:spAutoFit/>
          </a:bodyPr>
          <a:lstStyle/>
          <a:p>
            <a:pPr>
              <a:spcBef>
                <a:spcPct val="50000"/>
              </a:spcBef>
            </a:pPr>
            <a:r>
              <a:rPr lang="en-US" sz="2000" dirty="0"/>
              <a:t>1.6</a:t>
            </a:r>
          </a:p>
        </p:txBody>
      </p:sp>
      <p:sp>
        <p:nvSpPr>
          <p:cNvPr id="24" name="Text Box 26"/>
          <p:cNvSpPr txBox="1">
            <a:spLocks noChangeArrowheads="1"/>
          </p:cNvSpPr>
          <p:nvPr/>
        </p:nvSpPr>
        <p:spPr bwMode="auto">
          <a:xfrm>
            <a:off x="838200" y="3505200"/>
            <a:ext cx="533400" cy="400110"/>
          </a:xfrm>
          <a:prstGeom prst="rect">
            <a:avLst/>
          </a:prstGeom>
          <a:noFill/>
          <a:ln w="9525">
            <a:noFill/>
            <a:miter lim="800000"/>
            <a:headEnd/>
            <a:tailEnd/>
          </a:ln>
          <a:effectLst/>
        </p:spPr>
        <p:txBody>
          <a:bodyPr>
            <a:spAutoFit/>
          </a:bodyPr>
          <a:lstStyle/>
          <a:p>
            <a:pPr>
              <a:spcBef>
                <a:spcPct val="50000"/>
              </a:spcBef>
            </a:pPr>
            <a:r>
              <a:rPr lang="en-US" sz="2000" dirty="0"/>
              <a:t>3.5</a:t>
            </a:r>
          </a:p>
        </p:txBody>
      </p:sp>
      <p:sp>
        <p:nvSpPr>
          <p:cNvPr id="25" name="Arc 24"/>
          <p:cNvSpPr/>
          <p:nvPr/>
        </p:nvSpPr>
        <p:spPr>
          <a:xfrm rot="9566436">
            <a:off x="2295596" y="2610817"/>
            <a:ext cx="4248184" cy="125978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 vs. Perfect Competition</a:t>
            </a:r>
          </a:p>
        </p:txBody>
      </p:sp>
      <p:sp>
        <p:nvSpPr>
          <p:cNvPr id="4" name="Date Placeholder 3"/>
          <p:cNvSpPr>
            <a:spLocks noGrp="1"/>
          </p:cNvSpPr>
          <p:nvPr>
            <p:ph type="dt" sz="half" idx="10"/>
          </p:nvPr>
        </p:nvSpPr>
        <p:spPr/>
        <p:txBody>
          <a:bodyPr/>
          <a:lstStyle/>
          <a:p>
            <a:fld id="{330E2AB3-B196-4BD3-AFC5-D674885D76F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103</a:t>
            </a:fld>
            <a:endParaRPr lang="en-US"/>
          </a:p>
        </p:txBody>
      </p:sp>
      <p:sp>
        <p:nvSpPr>
          <p:cNvPr id="7" name="AutoShape 58"/>
          <p:cNvSpPr>
            <a:spLocks noChangeArrowheads="1"/>
          </p:cNvSpPr>
          <p:nvPr/>
        </p:nvSpPr>
        <p:spPr bwMode="auto">
          <a:xfrm>
            <a:off x="4648200" y="2514600"/>
            <a:ext cx="2209800" cy="1447800"/>
          </a:xfrm>
          <a:prstGeom prst="rtTriangle">
            <a:avLst/>
          </a:prstGeom>
          <a:solidFill>
            <a:schemeClr val="accent1"/>
          </a:solidFill>
          <a:ln w="9525">
            <a:noFill/>
            <a:miter lim="800000"/>
            <a:headEnd/>
            <a:tailEnd/>
          </a:ln>
          <a:effectLst/>
        </p:spPr>
        <p:txBody>
          <a:bodyPr wrap="none" anchor="ctr"/>
          <a:lstStyle/>
          <a:p>
            <a:endParaRPr lang="en-US"/>
          </a:p>
        </p:txBody>
      </p:sp>
      <p:sp>
        <p:nvSpPr>
          <p:cNvPr id="8" name="Line 4"/>
          <p:cNvSpPr>
            <a:spLocks noChangeShapeType="1"/>
          </p:cNvSpPr>
          <p:nvPr/>
        </p:nvSpPr>
        <p:spPr bwMode="auto">
          <a:xfrm flipV="1">
            <a:off x="533400" y="2133600"/>
            <a:ext cx="0" cy="2971800"/>
          </a:xfrm>
          <a:prstGeom prst="line">
            <a:avLst/>
          </a:prstGeom>
          <a:noFill/>
          <a:ln w="9525">
            <a:solidFill>
              <a:schemeClr val="tx1"/>
            </a:solidFill>
            <a:round/>
            <a:headEnd/>
            <a:tailEnd type="triangle" w="med" len="med"/>
          </a:ln>
          <a:effectLst/>
        </p:spPr>
        <p:txBody>
          <a:bodyPr/>
          <a:lstStyle/>
          <a:p>
            <a:endParaRPr lang="en-US"/>
          </a:p>
        </p:txBody>
      </p:sp>
      <p:sp>
        <p:nvSpPr>
          <p:cNvPr id="9" name="Line 5"/>
          <p:cNvSpPr>
            <a:spLocks noChangeShapeType="1"/>
          </p:cNvSpPr>
          <p:nvPr/>
        </p:nvSpPr>
        <p:spPr bwMode="auto">
          <a:xfrm>
            <a:off x="533400" y="5105400"/>
            <a:ext cx="2971800" cy="0"/>
          </a:xfrm>
          <a:prstGeom prst="line">
            <a:avLst/>
          </a:prstGeom>
          <a:noFill/>
          <a:ln w="9525">
            <a:solidFill>
              <a:schemeClr val="tx1"/>
            </a:solidFill>
            <a:round/>
            <a:headEnd/>
            <a:tailEnd type="triangle" w="med" len="med"/>
          </a:ln>
          <a:effectLst/>
        </p:spPr>
        <p:txBody>
          <a:bodyPr/>
          <a:lstStyle/>
          <a:p>
            <a:endParaRPr lang="en-US"/>
          </a:p>
        </p:txBody>
      </p:sp>
      <p:sp>
        <p:nvSpPr>
          <p:cNvPr id="10" name="Line 6"/>
          <p:cNvSpPr>
            <a:spLocks noChangeShapeType="1"/>
          </p:cNvSpPr>
          <p:nvPr/>
        </p:nvSpPr>
        <p:spPr bwMode="auto">
          <a:xfrm>
            <a:off x="533400" y="2514600"/>
            <a:ext cx="1752600" cy="2286000"/>
          </a:xfrm>
          <a:prstGeom prst="line">
            <a:avLst/>
          </a:prstGeom>
          <a:noFill/>
          <a:ln w="28575">
            <a:solidFill>
              <a:srgbClr val="FFCC00"/>
            </a:solidFill>
            <a:round/>
            <a:headEnd/>
            <a:tailEnd/>
          </a:ln>
          <a:effectLst/>
        </p:spPr>
        <p:txBody>
          <a:bodyPr/>
          <a:lstStyle/>
          <a:p>
            <a:endParaRPr lang="en-US"/>
          </a:p>
        </p:txBody>
      </p:sp>
      <p:sp>
        <p:nvSpPr>
          <p:cNvPr id="11" name="Line 7"/>
          <p:cNvSpPr>
            <a:spLocks noChangeShapeType="1"/>
          </p:cNvSpPr>
          <p:nvPr/>
        </p:nvSpPr>
        <p:spPr bwMode="auto">
          <a:xfrm>
            <a:off x="533400" y="2514600"/>
            <a:ext cx="2667000" cy="1752600"/>
          </a:xfrm>
          <a:prstGeom prst="line">
            <a:avLst/>
          </a:prstGeom>
          <a:noFill/>
          <a:ln w="28575">
            <a:solidFill>
              <a:srgbClr val="993300"/>
            </a:solidFill>
            <a:round/>
            <a:headEnd/>
            <a:tailEnd/>
          </a:ln>
          <a:effectLst/>
        </p:spPr>
        <p:txBody>
          <a:bodyPr/>
          <a:lstStyle/>
          <a:p>
            <a:endParaRPr lang="en-US"/>
          </a:p>
        </p:txBody>
      </p:sp>
      <p:sp>
        <p:nvSpPr>
          <p:cNvPr id="12" name="Line 8"/>
          <p:cNvSpPr>
            <a:spLocks noChangeShapeType="1"/>
          </p:cNvSpPr>
          <p:nvPr/>
        </p:nvSpPr>
        <p:spPr bwMode="auto">
          <a:xfrm>
            <a:off x="1676400" y="3276600"/>
            <a:ext cx="0" cy="1828800"/>
          </a:xfrm>
          <a:prstGeom prst="line">
            <a:avLst/>
          </a:prstGeom>
          <a:noFill/>
          <a:ln w="9525">
            <a:solidFill>
              <a:schemeClr val="tx1"/>
            </a:solidFill>
            <a:prstDash val="dash"/>
            <a:round/>
            <a:headEnd/>
            <a:tailEnd/>
          </a:ln>
          <a:effectLst/>
        </p:spPr>
        <p:txBody>
          <a:bodyPr/>
          <a:lstStyle/>
          <a:p>
            <a:endParaRPr lang="en-US"/>
          </a:p>
        </p:txBody>
      </p:sp>
      <p:sp>
        <p:nvSpPr>
          <p:cNvPr id="13" name="Text Box 11"/>
          <p:cNvSpPr txBox="1">
            <a:spLocks noChangeArrowheads="1"/>
          </p:cNvSpPr>
          <p:nvPr/>
        </p:nvSpPr>
        <p:spPr bwMode="auto">
          <a:xfrm>
            <a:off x="228600" y="1828800"/>
            <a:ext cx="2971800" cy="366713"/>
          </a:xfrm>
          <a:prstGeom prst="rect">
            <a:avLst/>
          </a:prstGeom>
          <a:noFill/>
          <a:ln w="9525">
            <a:noFill/>
            <a:miter lim="800000"/>
            <a:headEnd/>
            <a:tailEnd/>
          </a:ln>
          <a:effectLst/>
        </p:spPr>
        <p:txBody>
          <a:bodyPr>
            <a:spAutoFit/>
          </a:bodyPr>
          <a:lstStyle/>
          <a:p>
            <a:pPr>
              <a:spcBef>
                <a:spcPct val="50000"/>
              </a:spcBef>
            </a:pPr>
            <a:r>
              <a:rPr lang="en-US"/>
              <a:t>$</a:t>
            </a:r>
          </a:p>
        </p:txBody>
      </p:sp>
      <p:sp>
        <p:nvSpPr>
          <p:cNvPr id="14" name="Line 12"/>
          <p:cNvSpPr>
            <a:spLocks noChangeShapeType="1"/>
          </p:cNvSpPr>
          <p:nvPr/>
        </p:nvSpPr>
        <p:spPr bwMode="auto">
          <a:xfrm flipH="1">
            <a:off x="533400" y="3962400"/>
            <a:ext cx="3048000" cy="0"/>
          </a:xfrm>
          <a:prstGeom prst="line">
            <a:avLst/>
          </a:prstGeom>
          <a:noFill/>
          <a:ln w="28575">
            <a:solidFill>
              <a:srgbClr val="FF6600"/>
            </a:solidFill>
            <a:round/>
            <a:headEnd/>
            <a:tailEnd/>
          </a:ln>
          <a:effectLst/>
        </p:spPr>
        <p:txBody>
          <a:bodyPr/>
          <a:lstStyle/>
          <a:p>
            <a:endParaRPr lang="en-US"/>
          </a:p>
        </p:txBody>
      </p:sp>
      <p:sp>
        <p:nvSpPr>
          <p:cNvPr id="15" name="Text Box 16"/>
          <p:cNvSpPr txBox="1">
            <a:spLocks noChangeArrowheads="1"/>
          </p:cNvSpPr>
          <p:nvPr/>
        </p:nvSpPr>
        <p:spPr bwMode="auto">
          <a:xfrm>
            <a:off x="2057400" y="3200400"/>
            <a:ext cx="19812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16" name="Text Box 17"/>
          <p:cNvSpPr txBox="1">
            <a:spLocks noChangeArrowheads="1"/>
          </p:cNvSpPr>
          <p:nvPr/>
        </p:nvSpPr>
        <p:spPr bwMode="auto">
          <a:xfrm>
            <a:off x="2057400" y="4495800"/>
            <a:ext cx="1676400" cy="366713"/>
          </a:xfrm>
          <a:prstGeom prst="rect">
            <a:avLst/>
          </a:prstGeom>
          <a:noFill/>
          <a:ln w="9525">
            <a:noFill/>
            <a:miter lim="800000"/>
            <a:headEnd/>
            <a:tailEnd/>
          </a:ln>
          <a:effectLst/>
        </p:spPr>
        <p:txBody>
          <a:bodyPr>
            <a:spAutoFit/>
          </a:bodyPr>
          <a:lstStyle/>
          <a:p>
            <a:pPr>
              <a:spcBef>
                <a:spcPct val="50000"/>
              </a:spcBef>
            </a:pPr>
            <a:r>
              <a:rPr lang="en-US"/>
              <a:t>MR</a:t>
            </a:r>
          </a:p>
        </p:txBody>
      </p:sp>
      <p:sp>
        <p:nvSpPr>
          <p:cNvPr id="17" name="Line 18"/>
          <p:cNvSpPr>
            <a:spLocks noChangeShapeType="1"/>
          </p:cNvSpPr>
          <p:nvPr/>
        </p:nvSpPr>
        <p:spPr bwMode="auto">
          <a:xfrm flipH="1">
            <a:off x="533400" y="3276600"/>
            <a:ext cx="1143000" cy="0"/>
          </a:xfrm>
          <a:prstGeom prst="line">
            <a:avLst/>
          </a:prstGeom>
          <a:noFill/>
          <a:ln w="9525">
            <a:solidFill>
              <a:schemeClr val="tx1"/>
            </a:solidFill>
            <a:prstDash val="dash"/>
            <a:round/>
            <a:headEnd/>
            <a:tailEnd/>
          </a:ln>
          <a:effectLst/>
        </p:spPr>
        <p:txBody>
          <a:bodyPr/>
          <a:lstStyle/>
          <a:p>
            <a:endParaRPr lang="en-US"/>
          </a:p>
        </p:txBody>
      </p:sp>
      <p:sp>
        <p:nvSpPr>
          <p:cNvPr id="18" name="Text Box 19"/>
          <p:cNvSpPr txBox="1">
            <a:spLocks noChangeArrowheads="1"/>
          </p:cNvSpPr>
          <p:nvPr/>
        </p:nvSpPr>
        <p:spPr bwMode="auto">
          <a:xfrm>
            <a:off x="3276600" y="3657600"/>
            <a:ext cx="1143000" cy="641350"/>
          </a:xfrm>
          <a:prstGeom prst="rect">
            <a:avLst/>
          </a:prstGeom>
          <a:noFill/>
          <a:ln w="9525">
            <a:noFill/>
            <a:miter lim="800000"/>
            <a:headEnd/>
            <a:tailEnd/>
          </a:ln>
          <a:effectLst/>
        </p:spPr>
        <p:txBody>
          <a:bodyPr>
            <a:spAutoFit/>
          </a:bodyPr>
          <a:lstStyle/>
          <a:p>
            <a:pPr>
              <a:spcBef>
                <a:spcPct val="50000"/>
              </a:spcBef>
            </a:pPr>
            <a:r>
              <a:rPr lang="en-US"/>
              <a:t>LRAVC = LRMC</a:t>
            </a:r>
          </a:p>
        </p:txBody>
      </p:sp>
      <p:sp>
        <p:nvSpPr>
          <p:cNvPr id="19" name="Text Box 20"/>
          <p:cNvSpPr txBox="1">
            <a:spLocks noChangeArrowheads="1"/>
          </p:cNvSpPr>
          <p:nvPr/>
        </p:nvSpPr>
        <p:spPr bwMode="auto">
          <a:xfrm>
            <a:off x="2819400" y="5105400"/>
            <a:ext cx="1981200" cy="366713"/>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20" name="Text Box 22"/>
          <p:cNvSpPr txBox="1">
            <a:spLocks noChangeArrowheads="1"/>
          </p:cNvSpPr>
          <p:nvPr/>
        </p:nvSpPr>
        <p:spPr bwMode="auto">
          <a:xfrm>
            <a:off x="1524000" y="5181600"/>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21" name="Text Box 23"/>
          <p:cNvSpPr txBox="1">
            <a:spLocks noChangeArrowheads="1"/>
          </p:cNvSpPr>
          <p:nvPr/>
        </p:nvSpPr>
        <p:spPr bwMode="auto">
          <a:xfrm>
            <a:off x="990600" y="1752600"/>
            <a:ext cx="2743200" cy="366713"/>
          </a:xfrm>
          <a:prstGeom prst="rect">
            <a:avLst/>
          </a:prstGeom>
          <a:noFill/>
          <a:ln w="9525">
            <a:noFill/>
            <a:miter lim="800000"/>
            <a:headEnd/>
            <a:tailEnd/>
          </a:ln>
          <a:effectLst/>
        </p:spPr>
        <p:txBody>
          <a:bodyPr>
            <a:spAutoFit/>
          </a:bodyPr>
          <a:lstStyle/>
          <a:p>
            <a:pPr>
              <a:spcBef>
                <a:spcPct val="50000"/>
              </a:spcBef>
            </a:pPr>
            <a:r>
              <a:rPr lang="en-US" b="1"/>
              <a:t>Monopoly</a:t>
            </a:r>
          </a:p>
        </p:txBody>
      </p:sp>
      <p:sp>
        <p:nvSpPr>
          <p:cNvPr id="22" name="Line 39"/>
          <p:cNvSpPr>
            <a:spLocks noChangeShapeType="1"/>
          </p:cNvSpPr>
          <p:nvPr/>
        </p:nvSpPr>
        <p:spPr bwMode="auto">
          <a:xfrm flipV="1">
            <a:off x="4648200" y="2133600"/>
            <a:ext cx="0" cy="2971800"/>
          </a:xfrm>
          <a:prstGeom prst="line">
            <a:avLst/>
          </a:prstGeom>
          <a:noFill/>
          <a:ln w="9525">
            <a:solidFill>
              <a:schemeClr val="tx1"/>
            </a:solidFill>
            <a:round/>
            <a:headEnd/>
            <a:tailEnd type="triangle" w="med" len="med"/>
          </a:ln>
          <a:effectLst/>
        </p:spPr>
        <p:txBody>
          <a:bodyPr/>
          <a:lstStyle/>
          <a:p>
            <a:endParaRPr lang="en-US"/>
          </a:p>
        </p:txBody>
      </p:sp>
      <p:sp>
        <p:nvSpPr>
          <p:cNvPr id="23" name="Line 40"/>
          <p:cNvSpPr>
            <a:spLocks noChangeShapeType="1"/>
          </p:cNvSpPr>
          <p:nvPr/>
        </p:nvSpPr>
        <p:spPr bwMode="auto">
          <a:xfrm>
            <a:off x="4648200" y="5105400"/>
            <a:ext cx="2971800" cy="0"/>
          </a:xfrm>
          <a:prstGeom prst="line">
            <a:avLst/>
          </a:prstGeom>
          <a:noFill/>
          <a:ln w="9525">
            <a:solidFill>
              <a:schemeClr val="tx1"/>
            </a:solidFill>
            <a:round/>
            <a:headEnd/>
            <a:tailEnd type="triangle" w="med" len="med"/>
          </a:ln>
          <a:effectLst/>
        </p:spPr>
        <p:txBody>
          <a:bodyPr/>
          <a:lstStyle/>
          <a:p>
            <a:endParaRPr lang="en-US"/>
          </a:p>
        </p:txBody>
      </p:sp>
      <p:sp>
        <p:nvSpPr>
          <p:cNvPr id="24" name="Line 41"/>
          <p:cNvSpPr>
            <a:spLocks noChangeShapeType="1"/>
          </p:cNvSpPr>
          <p:nvPr/>
        </p:nvSpPr>
        <p:spPr bwMode="auto">
          <a:xfrm>
            <a:off x="4648200" y="2514600"/>
            <a:ext cx="1752600" cy="2286000"/>
          </a:xfrm>
          <a:prstGeom prst="line">
            <a:avLst/>
          </a:prstGeom>
          <a:noFill/>
          <a:ln w="28575">
            <a:solidFill>
              <a:srgbClr val="FFCC00"/>
            </a:solidFill>
            <a:round/>
            <a:headEnd/>
            <a:tailEnd/>
          </a:ln>
          <a:effectLst/>
        </p:spPr>
        <p:txBody>
          <a:bodyPr/>
          <a:lstStyle/>
          <a:p>
            <a:endParaRPr lang="en-US"/>
          </a:p>
        </p:txBody>
      </p:sp>
      <p:sp>
        <p:nvSpPr>
          <p:cNvPr id="25" name="Line 42"/>
          <p:cNvSpPr>
            <a:spLocks noChangeShapeType="1"/>
          </p:cNvSpPr>
          <p:nvPr/>
        </p:nvSpPr>
        <p:spPr bwMode="auto">
          <a:xfrm>
            <a:off x="4648200" y="2514600"/>
            <a:ext cx="2667000" cy="1752600"/>
          </a:xfrm>
          <a:prstGeom prst="line">
            <a:avLst/>
          </a:prstGeom>
          <a:noFill/>
          <a:ln w="28575">
            <a:solidFill>
              <a:srgbClr val="993300"/>
            </a:solidFill>
            <a:round/>
            <a:headEnd/>
            <a:tailEnd/>
          </a:ln>
          <a:effectLst/>
        </p:spPr>
        <p:txBody>
          <a:bodyPr/>
          <a:lstStyle/>
          <a:p>
            <a:endParaRPr lang="en-US"/>
          </a:p>
        </p:txBody>
      </p:sp>
      <p:sp>
        <p:nvSpPr>
          <p:cNvPr id="26" name="Line 43"/>
          <p:cNvSpPr>
            <a:spLocks noChangeShapeType="1"/>
          </p:cNvSpPr>
          <p:nvPr/>
        </p:nvSpPr>
        <p:spPr bwMode="auto">
          <a:xfrm>
            <a:off x="6858000" y="3962400"/>
            <a:ext cx="0" cy="1143000"/>
          </a:xfrm>
          <a:prstGeom prst="line">
            <a:avLst/>
          </a:prstGeom>
          <a:noFill/>
          <a:ln w="9525">
            <a:solidFill>
              <a:schemeClr val="tx1"/>
            </a:solidFill>
            <a:prstDash val="dash"/>
            <a:round/>
            <a:headEnd/>
            <a:tailEnd/>
          </a:ln>
          <a:effectLst/>
        </p:spPr>
        <p:txBody>
          <a:bodyPr/>
          <a:lstStyle/>
          <a:p>
            <a:endParaRPr lang="en-US"/>
          </a:p>
        </p:txBody>
      </p:sp>
      <p:sp>
        <p:nvSpPr>
          <p:cNvPr id="27" name="Text Box 45"/>
          <p:cNvSpPr txBox="1">
            <a:spLocks noChangeArrowheads="1"/>
          </p:cNvSpPr>
          <p:nvPr/>
        </p:nvSpPr>
        <p:spPr bwMode="auto">
          <a:xfrm>
            <a:off x="4343400" y="1828800"/>
            <a:ext cx="2971800" cy="366713"/>
          </a:xfrm>
          <a:prstGeom prst="rect">
            <a:avLst/>
          </a:prstGeom>
          <a:noFill/>
          <a:ln w="9525">
            <a:noFill/>
            <a:miter lim="800000"/>
            <a:headEnd/>
            <a:tailEnd/>
          </a:ln>
          <a:effectLst/>
        </p:spPr>
        <p:txBody>
          <a:bodyPr>
            <a:spAutoFit/>
          </a:bodyPr>
          <a:lstStyle/>
          <a:p>
            <a:pPr>
              <a:spcBef>
                <a:spcPct val="50000"/>
              </a:spcBef>
            </a:pPr>
            <a:r>
              <a:rPr lang="en-US"/>
              <a:t>$</a:t>
            </a:r>
          </a:p>
        </p:txBody>
      </p:sp>
      <p:sp>
        <p:nvSpPr>
          <p:cNvPr id="28" name="Line 46"/>
          <p:cNvSpPr>
            <a:spLocks noChangeShapeType="1"/>
          </p:cNvSpPr>
          <p:nvPr/>
        </p:nvSpPr>
        <p:spPr bwMode="auto">
          <a:xfrm flipH="1">
            <a:off x="4648200" y="3962400"/>
            <a:ext cx="3048000" cy="0"/>
          </a:xfrm>
          <a:prstGeom prst="line">
            <a:avLst/>
          </a:prstGeom>
          <a:noFill/>
          <a:ln w="28575">
            <a:solidFill>
              <a:srgbClr val="FF6600"/>
            </a:solidFill>
            <a:round/>
            <a:headEnd/>
            <a:tailEnd/>
          </a:ln>
          <a:effectLst/>
        </p:spPr>
        <p:txBody>
          <a:bodyPr/>
          <a:lstStyle/>
          <a:p>
            <a:endParaRPr lang="en-US"/>
          </a:p>
        </p:txBody>
      </p:sp>
      <p:sp>
        <p:nvSpPr>
          <p:cNvPr id="29" name="Text Box 47"/>
          <p:cNvSpPr txBox="1">
            <a:spLocks noChangeArrowheads="1"/>
          </p:cNvSpPr>
          <p:nvPr/>
        </p:nvSpPr>
        <p:spPr bwMode="auto">
          <a:xfrm>
            <a:off x="4343400" y="3810000"/>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0" name="Text Box 48"/>
          <p:cNvSpPr txBox="1">
            <a:spLocks noChangeArrowheads="1"/>
          </p:cNvSpPr>
          <p:nvPr/>
        </p:nvSpPr>
        <p:spPr bwMode="auto">
          <a:xfrm>
            <a:off x="5638800" y="2743200"/>
            <a:ext cx="19812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31" name="Text Box 49"/>
          <p:cNvSpPr txBox="1">
            <a:spLocks noChangeArrowheads="1"/>
          </p:cNvSpPr>
          <p:nvPr/>
        </p:nvSpPr>
        <p:spPr bwMode="auto">
          <a:xfrm>
            <a:off x="6172200" y="4495800"/>
            <a:ext cx="1676400" cy="366713"/>
          </a:xfrm>
          <a:prstGeom prst="rect">
            <a:avLst/>
          </a:prstGeom>
          <a:noFill/>
          <a:ln w="9525">
            <a:noFill/>
            <a:miter lim="800000"/>
            <a:headEnd/>
            <a:tailEnd/>
          </a:ln>
          <a:effectLst/>
        </p:spPr>
        <p:txBody>
          <a:bodyPr>
            <a:spAutoFit/>
          </a:bodyPr>
          <a:lstStyle/>
          <a:p>
            <a:pPr>
              <a:spcBef>
                <a:spcPct val="50000"/>
              </a:spcBef>
            </a:pPr>
            <a:r>
              <a:rPr lang="en-US"/>
              <a:t>MR</a:t>
            </a:r>
          </a:p>
        </p:txBody>
      </p:sp>
      <p:sp>
        <p:nvSpPr>
          <p:cNvPr id="32" name="Text Box 51"/>
          <p:cNvSpPr txBox="1">
            <a:spLocks noChangeArrowheads="1"/>
          </p:cNvSpPr>
          <p:nvPr/>
        </p:nvSpPr>
        <p:spPr bwMode="auto">
          <a:xfrm>
            <a:off x="7391400" y="3657600"/>
            <a:ext cx="1143000" cy="641350"/>
          </a:xfrm>
          <a:prstGeom prst="rect">
            <a:avLst/>
          </a:prstGeom>
          <a:noFill/>
          <a:ln w="9525">
            <a:noFill/>
            <a:miter lim="800000"/>
            <a:headEnd/>
            <a:tailEnd/>
          </a:ln>
          <a:effectLst/>
        </p:spPr>
        <p:txBody>
          <a:bodyPr>
            <a:spAutoFit/>
          </a:bodyPr>
          <a:lstStyle/>
          <a:p>
            <a:pPr>
              <a:spcBef>
                <a:spcPct val="50000"/>
              </a:spcBef>
            </a:pPr>
            <a:r>
              <a:rPr lang="en-US"/>
              <a:t>Long-run supply</a:t>
            </a:r>
          </a:p>
        </p:txBody>
      </p:sp>
      <p:sp>
        <p:nvSpPr>
          <p:cNvPr id="33" name="Text Box 52"/>
          <p:cNvSpPr txBox="1">
            <a:spLocks noChangeArrowheads="1"/>
          </p:cNvSpPr>
          <p:nvPr/>
        </p:nvSpPr>
        <p:spPr bwMode="auto">
          <a:xfrm>
            <a:off x="6934200" y="5105400"/>
            <a:ext cx="1981200" cy="366713"/>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34" name="Text Box 53"/>
          <p:cNvSpPr txBox="1">
            <a:spLocks noChangeArrowheads="1"/>
          </p:cNvSpPr>
          <p:nvPr/>
        </p:nvSpPr>
        <p:spPr bwMode="auto">
          <a:xfrm>
            <a:off x="4114800" y="1897063"/>
            <a:ext cx="144780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35" name="Text Box 54"/>
          <p:cNvSpPr txBox="1">
            <a:spLocks noChangeArrowheads="1"/>
          </p:cNvSpPr>
          <p:nvPr/>
        </p:nvSpPr>
        <p:spPr bwMode="auto">
          <a:xfrm>
            <a:off x="6477000" y="5181600"/>
            <a:ext cx="762000" cy="366713"/>
          </a:xfrm>
          <a:prstGeom prst="rect">
            <a:avLst/>
          </a:prstGeom>
          <a:noFill/>
          <a:ln w="9525">
            <a:noFill/>
            <a:miter lim="800000"/>
            <a:headEnd/>
            <a:tailEnd/>
          </a:ln>
          <a:effectLst/>
        </p:spPr>
        <p:txBody>
          <a:bodyPr>
            <a:spAutoFit/>
          </a:bodyPr>
          <a:lstStyle/>
          <a:p>
            <a:pPr>
              <a:spcBef>
                <a:spcPct val="50000"/>
              </a:spcBef>
            </a:pPr>
            <a:r>
              <a:rPr lang="en-US"/>
              <a:t>400</a:t>
            </a:r>
          </a:p>
        </p:txBody>
      </p:sp>
      <p:sp>
        <p:nvSpPr>
          <p:cNvPr id="36" name="Text Box 55"/>
          <p:cNvSpPr txBox="1">
            <a:spLocks noChangeArrowheads="1"/>
          </p:cNvSpPr>
          <p:nvPr/>
        </p:nvSpPr>
        <p:spPr bwMode="auto">
          <a:xfrm>
            <a:off x="5105400" y="1752600"/>
            <a:ext cx="2743200" cy="366713"/>
          </a:xfrm>
          <a:prstGeom prst="rect">
            <a:avLst/>
          </a:prstGeom>
          <a:noFill/>
          <a:ln w="9525">
            <a:noFill/>
            <a:miter lim="800000"/>
            <a:headEnd/>
            <a:tailEnd/>
          </a:ln>
          <a:effectLst/>
        </p:spPr>
        <p:txBody>
          <a:bodyPr>
            <a:spAutoFit/>
          </a:bodyPr>
          <a:lstStyle/>
          <a:p>
            <a:pPr>
              <a:spcBef>
                <a:spcPct val="50000"/>
              </a:spcBef>
            </a:pPr>
            <a:r>
              <a:rPr lang="en-US" b="1"/>
              <a:t>Perfect Competition</a:t>
            </a:r>
          </a:p>
        </p:txBody>
      </p:sp>
      <p:sp>
        <p:nvSpPr>
          <p:cNvPr id="37" name="Rectangle 56"/>
          <p:cNvSpPr>
            <a:spLocks noChangeArrowheads="1"/>
          </p:cNvSpPr>
          <p:nvPr/>
        </p:nvSpPr>
        <p:spPr bwMode="auto">
          <a:xfrm>
            <a:off x="533400" y="3276600"/>
            <a:ext cx="1143000" cy="685800"/>
          </a:xfrm>
          <a:prstGeom prst="rect">
            <a:avLst/>
          </a:prstGeom>
          <a:solidFill>
            <a:schemeClr val="bg2">
              <a:alpha val="41000"/>
            </a:schemeClr>
          </a:solidFill>
          <a:ln w="9525">
            <a:noFill/>
            <a:miter lim="800000"/>
            <a:headEnd/>
            <a:tailEnd/>
          </a:ln>
          <a:effectLst/>
        </p:spPr>
        <p:txBody>
          <a:bodyPr wrap="none" anchor="ctr"/>
          <a:lstStyle/>
          <a:p>
            <a:endParaRPr lang="en-US"/>
          </a:p>
        </p:txBody>
      </p:sp>
      <p:sp>
        <p:nvSpPr>
          <p:cNvPr id="38" name="Text Box 57"/>
          <p:cNvSpPr txBox="1">
            <a:spLocks noChangeArrowheads="1"/>
          </p:cNvSpPr>
          <p:nvPr/>
        </p:nvSpPr>
        <p:spPr bwMode="auto">
          <a:xfrm>
            <a:off x="685800" y="3429000"/>
            <a:ext cx="609600" cy="366713"/>
          </a:xfrm>
          <a:prstGeom prst="rect">
            <a:avLst/>
          </a:prstGeom>
          <a:noFill/>
          <a:ln w="9525">
            <a:noFill/>
            <a:miter lim="800000"/>
            <a:headEnd/>
            <a:tailEnd/>
          </a:ln>
          <a:effectLst/>
        </p:spPr>
        <p:txBody>
          <a:bodyPr>
            <a:spAutoFit/>
          </a:bodyPr>
          <a:lstStyle/>
          <a:p>
            <a:pPr>
              <a:spcBef>
                <a:spcPct val="50000"/>
              </a:spcBef>
            </a:pPr>
            <a:r>
              <a:rPr lang="en-US">
                <a:latin typeface="Symbol" pitchFamily="18" charset="2"/>
                <a:sym typeface="Symbol" pitchFamily="18" charset="2"/>
              </a:rPr>
              <a:t></a:t>
            </a:r>
            <a:r>
              <a:rPr lang="en-US" baseline="-25000">
                <a:sym typeface="Symbol" pitchFamily="18" charset="2"/>
              </a:rPr>
              <a:t>M</a:t>
            </a:r>
            <a:endParaRPr lang="en-US" baseline="-25000"/>
          </a:p>
        </p:txBody>
      </p:sp>
      <p:sp>
        <p:nvSpPr>
          <p:cNvPr id="39" name="Text Box 59"/>
          <p:cNvSpPr txBox="1">
            <a:spLocks noChangeArrowheads="1"/>
          </p:cNvSpPr>
          <p:nvPr/>
        </p:nvSpPr>
        <p:spPr bwMode="auto">
          <a:xfrm>
            <a:off x="4724400" y="3505200"/>
            <a:ext cx="609600" cy="366713"/>
          </a:xfrm>
          <a:prstGeom prst="rect">
            <a:avLst/>
          </a:prstGeom>
          <a:solidFill>
            <a:schemeClr val="accent1"/>
          </a:solidFill>
          <a:ln w="9525">
            <a:noFill/>
            <a:miter lim="800000"/>
            <a:headEnd/>
            <a:tailEnd/>
          </a:ln>
          <a:effectLst/>
        </p:spPr>
        <p:txBody>
          <a:bodyPr>
            <a:spAutoFit/>
          </a:bodyPr>
          <a:lstStyle/>
          <a:p>
            <a:pPr>
              <a:spcBef>
                <a:spcPct val="50000"/>
              </a:spcBef>
            </a:pPr>
            <a:r>
              <a:rPr lang="en-US"/>
              <a:t>CS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Cost of Monopoly</a:t>
            </a:r>
          </a:p>
        </p:txBody>
      </p:sp>
      <p:sp>
        <p:nvSpPr>
          <p:cNvPr id="3" name="Content Placeholder 2"/>
          <p:cNvSpPr>
            <a:spLocks noGrp="1"/>
          </p:cNvSpPr>
          <p:nvPr>
            <p:ph idx="1"/>
          </p:nvPr>
        </p:nvSpPr>
        <p:spPr/>
        <p:txBody>
          <a:bodyPr/>
          <a:lstStyle/>
          <a:p>
            <a:r>
              <a:rPr lang="en-US" dirty="0"/>
              <a:t>Competitive outcome has a lower price, and a higher quantity.</a:t>
            </a:r>
          </a:p>
          <a:p>
            <a:r>
              <a:rPr lang="en-US" dirty="0"/>
              <a:t>Consider the social cost of a monopoly.</a:t>
            </a:r>
          </a:p>
          <a:p>
            <a:r>
              <a:rPr lang="en-US" dirty="0"/>
              <a:t>Only part of the loss of CS is recovered by monopoly profit. </a:t>
            </a:r>
          </a:p>
          <a:p>
            <a:r>
              <a:rPr lang="en-US" dirty="0"/>
              <a:t>The rest is lost, deadweight loss.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38ED644C-0AC0-465E-AC8E-F9F3A5E18CD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Deadweight Loss from Monopoly</a:t>
            </a:r>
          </a:p>
        </p:txBody>
      </p:sp>
      <p:sp>
        <p:nvSpPr>
          <p:cNvPr id="4" name="Date Placeholder 3"/>
          <p:cNvSpPr>
            <a:spLocks noGrp="1"/>
          </p:cNvSpPr>
          <p:nvPr>
            <p:ph type="dt" sz="half" idx="10"/>
          </p:nvPr>
        </p:nvSpPr>
        <p:spPr/>
        <p:txBody>
          <a:bodyPr/>
          <a:lstStyle/>
          <a:p>
            <a:fld id="{A3A26ECE-30A1-4A6F-AF16-80F40523A7E8}"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105</a:t>
            </a:fld>
            <a:endParaRPr lang="en-US"/>
          </a:p>
        </p:txBody>
      </p:sp>
      <p:sp>
        <p:nvSpPr>
          <p:cNvPr id="7" name="AutoShape 27"/>
          <p:cNvSpPr>
            <a:spLocks noChangeArrowheads="1"/>
          </p:cNvSpPr>
          <p:nvPr/>
        </p:nvSpPr>
        <p:spPr bwMode="auto">
          <a:xfrm>
            <a:off x="3352800" y="3505200"/>
            <a:ext cx="1066800" cy="685800"/>
          </a:xfrm>
          <a:prstGeom prst="rtTriangle">
            <a:avLst/>
          </a:prstGeom>
          <a:solidFill>
            <a:srgbClr val="FFFF00"/>
          </a:solidFill>
          <a:ln w="9525">
            <a:noFill/>
            <a:miter lim="800000"/>
            <a:headEnd/>
            <a:tailEnd/>
          </a:ln>
          <a:effectLst/>
        </p:spPr>
        <p:txBody>
          <a:bodyPr wrap="none" anchor="ctr"/>
          <a:lstStyle/>
          <a:p>
            <a:endParaRPr lang="en-US" sz="2000"/>
          </a:p>
        </p:txBody>
      </p:sp>
      <p:sp>
        <p:nvSpPr>
          <p:cNvPr id="8" name="Line 4"/>
          <p:cNvSpPr>
            <a:spLocks noChangeShapeType="1"/>
          </p:cNvSpPr>
          <p:nvPr/>
        </p:nvSpPr>
        <p:spPr bwMode="auto">
          <a:xfrm flipV="1">
            <a:off x="2209800" y="23622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9" name="Line 5"/>
          <p:cNvSpPr>
            <a:spLocks noChangeShapeType="1"/>
          </p:cNvSpPr>
          <p:nvPr/>
        </p:nvSpPr>
        <p:spPr bwMode="auto">
          <a:xfrm>
            <a:off x="2209800" y="5334000"/>
            <a:ext cx="2971800" cy="0"/>
          </a:xfrm>
          <a:prstGeom prst="line">
            <a:avLst/>
          </a:prstGeom>
          <a:noFill/>
          <a:ln w="9525">
            <a:solidFill>
              <a:schemeClr val="tx1"/>
            </a:solidFill>
            <a:round/>
            <a:headEnd/>
            <a:tailEnd type="triangle" w="med" len="med"/>
          </a:ln>
          <a:effectLst/>
        </p:spPr>
        <p:txBody>
          <a:bodyPr/>
          <a:lstStyle/>
          <a:p>
            <a:endParaRPr lang="en-US" sz="2000"/>
          </a:p>
        </p:txBody>
      </p:sp>
      <p:sp>
        <p:nvSpPr>
          <p:cNvPr id="10" name="Line 7"/>
          <p:cNvSpPr>
            <a:spLocks noChangeShapeType="1"/>
          </p:cNvSpPr>
          <p:nvPr/>
        </p:nvSpPr>
        <p:spPr bwMode="auto">
          <a:xfrm>
            <a:off x="2209800" y="2743200"/>
            <a:ext cx="3581400" cy="23622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3352800" y="3505200"/>
            <a:ext cx="0" cy="1828800"/>
          </a:xfrm>
          <a:prstGeom prst="line">
            <a:avLst/>
          </a:prstGeom>
          <a:noFill/>
          <a:ln w="9525">
            <a:solidFill>
              <a:schemeClr val="tx1"/>
            </a:solidFill>
            <a:prstDash val="dash"/>
            <a:round/>
            <a:headEnd/>
            <a:tailEnd/>
          </a:ln>
          <a:effectLst/>
        </p:spPr>
        <p:txBody>
          <a:bodyPr/>
          <a:lstStyle/>
          <a:p>
            <a:endParaRPr lang="en-US" sz="2000"/>
          </a:p>
        </p:txBody>
      </p:sp>
      <p:sp>
        <p:nvSpPr>
          <p:cNvPr id="12" name="Text Box 9"/>
          <p:cNvSpPr txBox="1">
            <a:spLocks noChangeArrowheads="1"/>
          </p:cNvSpPr>
          <p:nvPr/>
        </p:nvSpPr>
        <p:spPr bwMode="auto">
          <a:xfrm>
            <a:off x="1676400" y="3276600"/>
            <a:ext cx="533400" cy="400110"/>
          </a:xfrm>
          <a:prstGeom prst="rect">
            <a:avLst/>
          </a:prstGeom>
          <a:noFill/>
          <a:ln w="9525">
            <a:noFill/>
            <a:miter lim="800000"/>
            <a:headEnd/>
            <a:tailEnd/>
          </a:ln>
          <a:effectLst/>
        </p:spPr>
        <p:txBody>
          <a:bodyPr>
            <a:spAutoFit/>
          </a:bodyPr>
          <a:lstStyle/>
          <a:p>
            <a:pPr>
              <a:spcBef>
                <a:spcPct val="50000"/>
              </a:spcBef>
            </a:pPr>
            <a:r>
              <a:rPr lang="en-US" sz="2000"/>
              <a:t>18</a:t>
            </a:r>
          </a:p>
        </p:txBody>
      </p:sp>
      <p:sp>
        <p:nvSpPr>
          <p:cNvPr id="13" name="Text Box 10"/>
          <p:cNvSpPr txBox="1">
            <a:spLocks noChangeArrowheads="1"/>
          </p:cNvSpPr>
          <p:nvPr/>
        </p:nvSpPr>
        <p:spPr bwMode="auto">
          <a:xfrm>
            <a:off x="1905000" y="2057400"/>
            <a:ext cx="2971800" cy="400110"/>
          </a:xfrm>
          <a:prstGeom prst="rect">
            <a:avLst/>
          </a:prstGeom>
          <a:noFill/>
          <a:ln w="9525">
            <a:noFill/>
            <a:miter lim="800000"/>
            <a:headEnd/>
            <a:tailEnd/>
          </a:ln>
          <a:effectLst/>
        </p:spPr>
        <p:txBody>
          <a:bodyPr>
            <a:spAutoFit/>
          </a:bodyPr>
          <a:lstStyle/>
          <a:p>
            <a:pPr>
              <a:spcBef>
                <a:spcPct val="50000"/>
              </a:spcBef>
            </a:pPr>
            <a:r>
              <a:rPr lang="en-US" sz="2000"/>
              <a:t>$</a:t>
            </a:r>
          </a:p>
        </p:txBody>
      </p:sp>
      <p:sp>
        <p:nvSpPr>
          <p:cNvPr id="14" name="Line 11"/>
          <p:cNvSpPr>
            <a:spLocks noChangeShapeType="1"/>
          </p:cNvSpPr>
          <p:nvPr/>
        </p:nvSpPr>
        <p:spPr bwMode="auto">
          <a:xfrm flipH="1">
            <a:off x="2209800" y="4191000"/>
            <a:ext cx="3048000" cy="0"/>
          </a:xfrm>
          <a:prstGeom prst="line">
            <a:avLst/>
          </a:prstGeom>
          <a:noFill/>
          <a:ln w="28575">
            <a:solidFill>
              <a:srgbClr val="FF6600"/>
            </a:solidFill>
            <a:round/>
            <a:headEnd/>
            <a:tailEnd/>
          </a:ln>
          <a:effectLst/>
        </p:spPr>
        <p:txBody>
          <a:bodyPr/>
          <a:lstStyle/>
          <a:p>
            <a:endParaRPr lang="en-US" sz="2000"/>
          </a:p>
        </p:txBody>
      </p:sp>
      <p:sp>
        <p:nvSpPr>
          <p:cNvPr id="15" name="Text Box 12"/>
          <p:cNvSpPr txBox="1">
            <a:spLocks noChangeArrowheads="1"/>
          </p:cNvSpPr>
          <p:nvPr/>
        </p:nvSpPr>
        <p:spPr bwMode="auto">
          <a:xfrm>
            <a:off x="1752600" y="4038600"/>
            <a:ext cx="381000" cy="400110"/>
          </a:xfrm>
          <a:prstGeom prst="rect">
            <a:avLst/>
          </a:prstGeom>
          <a:noFill/>
          <a:ln w="9525">
            <a:noFill/>
            <a:miter lim="800000"/>
            <a:headEnd/>
            <a:tailEnd/>
          </a:ln>
          <a:effectLst/>
        </p:spPr>
        <p:txBody>
          <a:bodyPr>
            <a:spAutoFit/>
          </a:bodyPr>
          <a:lstStyle/>
          <a:p>
            <a:pPr>
              <a:spcBef>
                <a:spcPct val="50000"/>
              </a:spcBef>
            </a:pPr>
            <a:r>
              <a:rPr lang="en-US" sz="2000"/>
              <a:t>8</a:t>
            </a:r>
          </a:p>
        </p:txBody>
      </p:sp>
      <p:sp>
        <p:nvSpPr>
          <p:cNvPr id="16" name="Text Box 13"/>
          <p:cNvSpPr txBox="1">
            <a:spLocks noChangeArrowheads="1"/>
          </p:cNvSpPr>
          <p:nvPr/>
        </p:nvSpPr>
        <p:spPr bwMode="auto">
          <a:xfrm>
            <a:off x="5791200" y="48768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17" name="Line 15"/>
          <p:cNvSpPr>
            <a:spLocks noChangeShapeType="1"/>
          </p:cNvSpPr>
          <p:nvPr/>
        </p:nvSpPr>
        <p:spPr bwMode="auto">
          <a:xfrm flipH="1">
            <a:off x="2209800" y="3505200"/>
            <a:ext cx="1143000" cy="0"/>
          </a:xfrm>
          <a:prstGeom prst="line">
            <a:avLst/>
          </a:prstGeom>
          <a:noFill/>
          <a:ln w="9525">
            <a:solidFill>
              <a:schemeClr val="tx1"/>
            </a:solidFill>
            <a:prstDash val="dash"/>
            <a:round/>
            <a:headEnd/>
            <a:tailEnd/>
          </a:ln>
          <a:effectLst/>
        </p:spPr>
        <p:txBody>
          <a:bodyPr/>
          <a:lstStyle/>
          <a:p>
            <a:endParaRPr lang="en-US" sz="2000"/>
          </a:p>
        </p:txBody>
      </p:sp>
      <p:sp>
        <p:nvSpPr>
          <p:cNvPr id="18" name="Text Box 16"/>
          <p:cNvSpPr txBox="1">
            <a:spLocks noChangeArrowheads="1"/>
          </p:cNvSpPr>
          <p:nvPr/>
        </p:nvSpPr>
        <p:spPr bwMode="auto">
          <a:xfrm>
            <a:off x="5334000" y="3886200"/>
            <a:ext cx="3733800" cy="400110"/>
          </a:xfrm>
          <a:prstGeom prst="rect">
            <a:avLst/>
          </a:prstGeom>
          <a:noFill/>
          <a:ln w="9525">
            <a:noFill/>
            <a:miter lim="800000"/>
            <a:headEnd/>
            <a:tailEnd/>
          </a:ln>
          <a:effectLst/>
        </p:spPr>
        <p:txBody>
          <a:bodyPr>
            <a:spAutoFit/>
          </a:bodyPr>
          <a:lstStyle/>
          <a:p>
            <a:pPr>
              <a:spcBef>
                <a:spcPct val="50000"/>
              </a:spcBef>
            </a:pPr>
            <a:r>
              <a:rPr lang="en-US" sz="2000"/>
              <a:t>LRAVC  and market supply</a:t>
            </a:r>
          </a:p>
        </p:txBody>
      </p:sp>
      <p:sp>
        <p:nvSpPr>
          <p:cNvPr id="19" name="Text Box 17"/>
          <p:cNvSpPr txBox="1">
            <a:spLocks noChangeArrowheads="1"/>
          </p:cNvSpPr>
          <p:nvPr/>
        </p:nvSpPr>
        <p:spPr bwMode="auto">
          <a:xfrm>
            <a:off x="4495800" y="5334000"/>
            <a:ext cx="1981200" cy="400110"/>
          </a:xfrm>
          <a:prstGeom prst="rect">
            <a:avLst/>
          </a:prstGeom>
          <a:noFill/>
          <a:ln w="9525">
            <a:noFill/>
            <a:miter lim="800000"/>
            <a:headEnd/>
            <a:tailEnd/>
          </a:ln>
          <a:effectLst/>
        </p:spPr>
        <p:txBody>
          <a:bodyPr>
            <a:spAutoFit/>
          </a:bodyPr>
          <a:lstStyle/>
          <a:p>
            <a:pPr>
              <a:spcBef>
                <a:spcPct val="50000"/>
              </a:spcBef>
            </a:pPr>
            <a:r>
              <a:rPr lang="en-US" sz="2000"/>
              <a:t>Quantity </a:t>
            </a:r>
          </a:p>
        </p:txBody>
      </p:sp>
      <p:sp>
        <p:nvSpPr>
          <p:cNvPr id="20" name="Text Box 18"/>
          <p:cNvSpPr txBox="1">
            <a:spLocks noChangeArrowheads="1"/>
          </p:cNvSpPr>
          <p:nvPr/>
        </p:nvSpPr>
        <p:spPr bwMode="auto">
          <a:xfrm>
            <a:off x="3200400" y="5410200"/>
            <a:ext cx="762000" cy="400110"/>
          </a:xfrm>
          <a:prstGeom prst="rect">
            <a:avLst/>
          </a:prstGeom>
          <a:noFill/>
          <a:ln w="9525">
            <a:noFill/>
            <a:miter lim="800000"/>
            <a:headEnd/>
            <a:tailEnd/>
          </a:ln>
          <a:effectLst/>
        </p:spPr>
        <p:txBody>
          <a:bodyPr>
            <a:spAutoFit/>
          </a:bodyPr>
          <a:lstStyle/>
          <a:p>
            <a:pPr>
              <a:spcBef>
                <a:spcPct val="50000"/>
              </a:spcBef>
            </a:pPr>
            <a:r>
              <a:rPr lang="en-US" sz="2000"/>
              <a:t>200</a:t>
            </a:r>
          </a:p>
        </p:txBody>
      </p:sp>
      <p:sp>
        <p:nvSpPr>
          <p:cNvPr id="21" name="Text Box 19"/>
          <p:cNvSpPr txBox="1">
            <a:spLocks noChangeArrowheads="1"/>
          </p:cNvSpPr>
          <p:nvPr/>
        </p:nvSpPr>
        <p:spPr bwMode="auto">
          <a:xfrm>
            <a:off x="2667000" y="1981200"/>
            <a:ext cx="2743200" cy="400110"/>
          </a:xfrm>
          <a:prstGeom prst="rect">
            <a:avLst/>
          </a:prstGeom>
          <a:noFill/>
          <a:ln w="9525">
            <a:noFill/>
            <a:miter lim="800000"/>
            <a:headEnd/>
            <a:tailEnd/>
          </a:ln>
          <a:effectLst/>
        </p:spPr>
        <p:txBody>
          <a:bodyPr>
            <a:spAutoFit/>
          </a:bodyPr>
          <a:lstStyle/>
          <a:p>
            <a:pPr>
              <a:spcBef>
                <a:spcPct val="50000"/>
              </a:spcBef>
            </a:pPr>
            <a:r>
              <a:rPr lang="en-US" sz="2000" b="1"/>
              <a:t>Monopoly</a:t>
            </a:r>
          </a:p>
        </p:txBody>
      </p:sp>
      <p:sp>
        <p:nvSpPr>
          <p:cNvPr id="22" name="Rectangle 20"/>
          <p:cNvSpPr>
            <a:spLocks noChangeArrowheads="1"/>
          </p:cNvSpPr>
          <p:nvPr/>
        </p:nvSpPr>
        <p:spPr bwMode="auto">
          <a:xfrm>
            <a:off x="2209800" y="3505200"/>
            <a:ext cx="1143000" cy="685800"/>
          </a:xfrm>
          <a:prstGeom prst="rect">
            <a:avLst/>
          </a:prstGeom>
          <a:solidFill>
            <a:schemeClr val="bg2">
              <a:alpha val="41000"/>
            </a:schemeClr>
          </a:solidFill>
          <a:ln w="9525">
            <a:noFill/>
            <a:miter lim="800000"/>
            <a:headEnd/>
            <a:tailEnd/>
          </a:ln>
          <a:effectLst/>
        </p:spPr>
        <p:txBody>
          <a:bodyPr wrap="none" anchor="ctr"/>
          <a:lstStyle/>
          <a:p>
            <a:endParaRPr lang="en-US" sz="2000"/>
          </a:p>
        </p:txBody>
      </p:sp>
      <p:sp>
        <p:nvSpPr>
          <p:cNvPr id="23" name="Text Box 21"/>
          <p:cNvSpPr txBox="1">
            <a:spLocks noChangeArrowheads="1"/>
          </p:cNvSpPr>
          <p:nvPr/>
        </p:nvSpPr>
        <p:spPr bwMode="auto">
          <a:xfrm>
            <a:off x="2362200" y="3657600"/>
            <a:ext cx="609600" cy="400110"/>
          </a:xfrm>
          <a:prstGeom prst="rect">
            <a:avLst/>
          </a:prstGeom>
          <a:noFill/>
          <a:ln w="9525">
            <a:noFill/>
            <a:miter lim="800000"/>
            <a:headEnd/>
            <a:tailEnd/>
          </a:ln>
          <a:effectLst/>
        </p:spPr>
        <p:txBody>
          <a:bodyPr>
            <a:spAutoFit/>
          </a:bodyPr>
          <a:lstStyle/>
          <a:p>
            <a:pPr>
              <a:spcBef>
                <a:spcPct val="50000"/>
              </a:spcBef>
            </a:pPr>
            <a:r>
              <a:rPr lang="en-US" sz="2000">
                <a:latin typeface="Symbol" pitchFamily="18" charset="2"/>
                <a:sym typeface="Symbol" pitchFamily="18" charset="2"/>
              </a:rPr>
              <a:t></a:t>
            </a:r>
            <a:r>
              <a:rPr lang="en-US" sz="2000" baseline="-25000">
                <a:sym typeface="Symbol" pitchFamily="18" charset="2"/>
              </a:rPr>
              <a:t>M</a:t>
            </a:r>
            <a:endParaRPr lang="en-US" sz="2000" baseline="-25000"/>
          </a:p>
        </p:txBody>
      </p:sp>
      <p:sp>
        <p:nvSpPr>
          <p:cNvPr id="24" name="Line 22"/>
          <p:cNvSpPr>
            <a:spLocks noChangeShapeType="1"/>
          </p:cNvSpPr>
          <p:nvPr/>
        </p:nvSpPr>
        <p:spPr bwMode="auto">
          <a:xfrm>
            <a:off x="4419600" y="4191000"/>
            <a:ext cx="0" cy="1143000"/>
          </a:xfrm>
          <a:prstGeom prst="line">
            <a:avLst/>
          </a:prstGeom>
          <a:noFill/>
          <a:ln w="9525">
            <a:solidFill>
              <a:schemeClr val="tx1"/>
            </a:solidFill>
            <a:prstDash val="dash"/>
            <a:round/>
            <a:headEnd/>
            <a:tailEnd/>
          </a:ln>
          <a:effectLst/>
        </p:spPr>
        <p:txBody>
          <a:bodyPr/>
          <a:lstStyle/>
          <a:p>
            <a:endParaRPr lang="en-US" sz="2000"/>
          </a:p>
        </p:txBody>
      </p:sp>
      <p:sp>
        <p:nvSpPr>
          <p:cNvPr id="25" name="Text Box 23"/>
          <p:cNvSpPr txBox="1">
            <a:spLocks noChangeArrowheads="1"/>
          </p:cNvSpPr>
          <p:nvPr/>
        </p:nvSpPr>
        <p:spPr bwMode="auto">
          <a:xfrm>
            <a:off x="4038600" y="5410200"/>
            <a:ext cx="762000" cy="400110"/>
          </a:xfrm>
          <a:prstGeom prst="rect">
            <a:avLst/>
          </a:prstGeom>
          <a:noFill/>
          <a:ln w="9525">
            <a:noFill/>
            <a:miter lim="800000"/>
            <a:headEnd/>
            <a:tailEnd/>
          </a:ln>
          <a:effectLst/>
        </p:spPr>
        <p:txBody>
          <a:bodyPr>
            <a:spAutoFit/>
          </a:bodyPr>
          <a:lstStyle/>
          <a:p>
            <a:pPr>
              <a:spcBef>
                <a:spcPct val="50000"/>
              </a:spcBef>
            </a:pPr>
            <a:r>
              <a:rPr lang="en-US" sz="2000"/>
              <a:t>400</a:t>
            </a:r>
          </a:p>
        </p:txBody>
      </p:sp>
      <p:sp>
        <p:nvSpPr>
          <p:cNvPr id="26" name="Text Box 24"/>
          <p:cNvSpPr txBox="1">
            <a:spLocks noChangeArrowheads="1"/>
          </p:cNvSpPr>
          <p:nvPr/>
        </p:nvSpPr>
        <p:spPr bwMode="auto">
          <a:xfrm>
            <a:off x="2362200" y="3124200"/>
            <a:ext cx="533400" cy="400110"/>
          </a:xfrm>
          <a:prstGeom prst="rect">
            <a:avLst/>
          </a:prstGeom>
          <a:noFill/>
          <a:ln w="9525">
            <a:noFill/>
            <a:miter lim="800000"/>
            <a:headEnd/>
            <a:tailEnd/>
          </a:ln>
          <a:effectLst/>
        </p:spPr>
        <p:txBody>
          <a:bodyPr>
            <a:spAutoFit/>
          </a:bodyPr>
          <a:lstStyle/>
          <a:p>
            <a:pPr>
              <a:spcBef>
                <a:spcPct val="50000"/>
              </a:spcBef>
            </a:pPr>
            <a:r>
              <a:rPr lang="en-US" sz="2000"/>
              <a:t>CS</a:t>
            </a:r>
          </a:p>
        </p:txBody>
      </p:sp>
      <p:sp>
        <p:nvSpPr>
          <p:cNvPr id="27" name="Text Box 25"/>
          <p:cNvSpPr txBox="1">
            <a:spLocks noChangeArrowheads="1"/>
          </p:cNvSpPr>
          <p:nvPr/>
        </p:nvSpPr>
        <p:spPr bwMode="auto">
          <a:xfrm>
            <a:off x="3505200" y="3810000"/>
            <a:ext cx="381000" cy="400110"/>
          </a:xfrm>
          <a:prstGeom prst="rect">
            <a:avLst/>
          </a:prstGeom>
          <a:noFill/>
          <a:ln w="9525">
            <a:noFill/>
            <a:miter lim="800000"/>
            <a:headEnd/>
            <a:tailEnd/>
          </a:ln>
          <a:effectLst/>
        </p:spPr>
        <p:txBody>
          <a:bodyPr>
            <a:spAutoFit/>
          </a:bodyPr>
          <a:lstStyle/>
          <a:p>
            <a:pPr>
              <a:spcBef>
                <a:spcPct val="50000"/>
              </a:spcBef>
            </a:pPr>
            <a:r>
              <a:rPr lang="en-US" sz="2000"/>
              <a:t>D</a:t>
            </a:r>
          </a:p>
        </p:txBody>
      </p:sp>
      <p:sp>
        <p:nvSpPr>
          <p:cNvPr id="28" name="Text Box 26"/>
          <p:cNvSpPr txBox="1">
            <a:spLocks noChangeArrowheads="1"/>
          </p:cNvSpPr>
          <p:nvPr/>
        </p:nvSpPr>
        <p:spPr bwMode="auto">
          <a:xfrm>
            <a:off x="3276600" y="3124200"/>
            <a:ext cx="914400" cy="400110"/>
          </a:xfrm>
          <a:prstGeom prst="rect">
            <a:avLst/>
          </a:prstGeom>
          <a:noFill/>
          <a:ln w="9525">
            <a:noFill/>
            <a:miter lim="800000"/>
            <a:headEnd/>
            <a:tailEnd/>
          </a:ln>
          <a:effectLst/>
        </p:spPr>
        <p:txBody>
          <a:bodyPr>
            <a:spAutoFit/>
          </a:bodyPr>
          <a:lstStyle/>
          <a:p>
            <a:pPr>
              <a:spcBef>
                <a:spcPct val="50000"/>
              </a:spcBef>
            </a:pPr>
            <a:r>
              <a:rPr lang="en-US" sz="2000"/>
              <a:t>m</a:t>
            </a:r>
          </a:p>
        </p:txBody>
      </p:sp>
      <p:sp>
        <p:nvSpPr>
          <p:cNvPr id="29" name="Text Box 28"/>
          <p:cNvSpPr txBox="1">
            <a:spLocks noChangeArrowheads="1"/>
          </p:cNvSpPr>
          <p:nvPr/>
        </p:nvSpPr>
        <p:spPr bwMode="auto">
          <a:xfrm>
            <a:off x="4343400" y="3810000"/>
            <a:ext cx="457200" cy="400110"/>
          </a:xfrm>
          <a:prstGeom prst="rect">
            <a:avLst/>
          </a:prstGeom>
          <a:noFill/>
          <a:ln w="9525">
            <a:noFill/>
            <a:miter lim="800000"/>
            <a:headEnd/>
            <a:tailEnd/>
          </a:ln>
          <a:effectLst/>
        </p:spPr>
        <p:txBody>
          <a:bodyPr>
            <a:spAutoFit/>
          </a:bodyPr>
          <a:lstStyle/>
          <a:p>
            <a:pPr>
              <a:spcBef>
                <a:spcPct val="50000"/>
              </a:spcBef>
            </a:pPr>
            <a:r>
              <a:rPr lang="en-US" sz="2000"/>
              <a:t>p</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 Seeking</a:t>
            </a:r>
          </a:p>
        </p:txBody>
      </p:sp>
      <p:sp>
        <p:nvSpPr>
          <p:cNvPr id="3" name="Content Placeholder 2"/>
          <p:cNvSpPr>
            <a:spLocks noGrp="1"/>
          </p:cNvSpPr>
          <p:nvPr>
            <p:ph idx="1"/>
          </p:nvPr>
        </p:nvSpPr>
        <p:spPr/>
        <p:txBody>
          <a:bodyPr/>
          <a:lstStyle/>
          <a:p>
            <a:r>
              <a:rPr lang="en-US" dirty="0"/>
              <a:t>Firms use resources to acquire monopoly power </a:t>
            </a:r>
            <a:r>
              <a:rPr lang="en-US" dirty="0">
                <a:sym typeface="Wingdings" pitchFamily="2" charset="2"/>
              </a:rPr>
              <a:t> source of inefficiency.</a:t>
            </a:r>
          </a:p>
          <a:p>
            <a:pPr lvl="1"/>
            <a:r>
              <a:rPr lang="en-US" dirty="0"/>
              <a:t>E.g. hire lobbyists to persuade legislators to grant monopoly power.</a:t>
            </a:r>
          </a:p>
          <a:p>
            <a:pPr lvl="1"/>
            <a:r>
              <a:rPr lang="en-US" dirty="0"/>
              <a:t>Firms in some industries spend up to 30% of their total revenue to get monopoly power.</a:t>
            </a:r>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fld id="{6A743BE0-D086-4F04-926C-0911FCC06DB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from Monopolies</a:t>
            </a:r>
          </a:p>
        </p:txBody>
      </p:sp>
      <p:sp>
        <p:nvSpPr>
          <p:cNvPr id="3" name="Content Placeholder 2"/>
          <p:cNvSpPr>
            <a:spLocks noGrp="1"/>
          </p:cNvSpPr>
          <p:nvPr>
            <p:ph idx="1"/>
          </p:nvPr>
        </p:nvSpPr>
        <p:spPr/>
        <p:txBody>
          <a:bodyPr/>
          <a:lstStyle/>
          <a:p>
            <a:pPr>
              <a:lnSpc>
                <a:spcPct val="90000"/>
              </a:lnSpc>
            </a:pPr>
            <a:r>
              <a:rPr lang="en-US" dirty="0"/>
              <a:t>Incentives for Innovation</a:t>
            </a:r>
          </a:p>
          <a:p>
            <a:pPr lvl="1">
              <a:lnSpc>
                <a:spcPct val="90000"/>
              </a:lnSpc>
            </a:pPr>
            <a:r>
              <a:rPr lang="en-US" dirty="0"/>
              <a:t>Innovations are protected by patents, hence firms are willing to invest in R&amp;D for a monopoly profit afterwards.</a:t>
            </a:r>
          </a:p>
          <a:p>
            <a:pPr lvl="1">
              <a:lnSpc>
                <a:spcPct val="90000"/>
              </a:lnSpc>
            </a:pPr>
            <a:r>
              <a:rPr lang="en-US" dirty="0"/>
              <a:t>Some products would otherwise not be developed.</a:t>
            </a:r>
          </a:p>
          <a:p>
            <a:pPr>
              <a:lnSpc>
                <a:spcPct val="90000"/>
              </a:lnSpc>
            </a:pPr>
            <a:r>
              <a:rPr lang="en-US" dirty="0"/>
              <a:t>If R&amp;D costs are substantial and other firms could quickly imitate a new product, the benefits will most likely dominate the costs.</a:t>
            </a:r>
          </a:p>
          <a:p>
            <a:pPr lvl="1">
              <a:lnSpc>
                <a:spcPct val="90000"/>
              </a:lnSpc>
            </a:pPr>
            <a:endParaRPr lang="en-US" dirty="0"/>
          </a:p>
          <a:p>
            <a:endParaRPr lang="en-US" dirty="0"/>
          </a:p>
        </p:txBody>
      </p:sp>
      <p:sp>
        <p:nvSpPr>
          <p:cNvPr id="4" name="Date Placeholder 3"/>
          <p:cNvSpPr>
            <a:spLocks noGrp="1"/>
          </p:cNvSpPr>
          <p:nvPr>
            <p:ph type="dt" sz="half" idx="10"/>
          </p:nvPr>
        </p:nvSpPr>
        <p:spPr/>
        <p:txBody>
          <a:bodyPr/>
          <a:lstStyle/>
          <a:p>
            <a:fld id="{8244EFD0-3834-4B6A-B618-383A5E3AD8B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Monopolies</a:t>
            </a:r>
          </a:p>
        </p:txBody>
      </p:sp>
      <p:sp>
        <p:nvSpPr>
          <p:cNvPr id="3" name="Content Placeholder 2"/>
          <p:cNvSpPr>
            <a:spLocks noGrp="1"/>
          </p:cNvSpPr>
          <p:nvPr>
            <p:ph idx="1"/>
          </p:nvPr>
        </p:nvSpPr>
        <p:spPr/>
        <p:txBody>
          <a:bodyPr/>
          <a:lstStyle/>
          <a:p>
            <a:r>
              <a:rPr lang="en-US" dirty="0"/>
              <a:t>Natural monopoly is defined as a market with one producer and if a second firm would enter both firms would make a loss </a:t>
            </a:r>
            <a:r>
              <a:rPr lang="en-US" dirty="0">
                <a:sym typeface="Wingdings" pitchFamily="2" charset="2"/>
              </a:rPr>
              <a:t> natural monopoly like :</a:t>
            </a:r>
          </a:p>
          <a:p>
            <a:pPr lvl="1"/>
            <a:r>
              <a:rPr lang="en-US" dirty="0"/>
              <a:t>public utilities (electricity generation)</a:t>
            </a:r>
          </a:p>
          <a:p>
            <a:pPr lvl="1"/>
            <a:r>
              <a:rPr lang="en-US" dirty="0"/>
              <a:t> transportation services</a:t>
            </a:r>
          </a:p>
          <a:p>
            <a:endParaRPr lang="en-US" dirty="0"/>
          </a:p>
        </p:txBody>
      </p:sp>
      <p:sp>
        <p:nvSpPr>
          <p:cNvPr id="4" name="Date Placeholder 3"/>
          <p:cNvSpPr>
            <a:spLocks noGrp="1"/>
          </p:cNvSpPr>
          <p:nvPr>
            <p:ph type="dt" sz="half" idx="10"/>
          </p:nvPr>
        </p:nvSpPr>
        <p:spPr/>
        <p:txBody>
          <a:bodyPr/>
          <a:lstStyle/>
          <a:p>
            <a:fld id="{1E9B7886-230E-4E73-8207-4DAA24AA33F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Towards Monopoly</a:t>
            </a:r>
            <a:r>
              <a:rPr lang="en-US" dirty="0"/>
              <a:t>: Mergers</a:t>
            </a:r>
          </a:p>
        </p:txBody>
      </p:sp>
      <p:pic>
        <p:nvPicPr>
          <p:cNvPr id="19458" name="Picture 2"/>
          <p:cNvPicPr>
            <a:picLocks noGrp="1" noChangeAspect="1" noChangeArrowheads="1"/>
          </p:cNvPicPr>
          <p:nvPr>
            <p:ph idx="1"/>
          </p:nvPr>
        </p:nvPicPr>
        <p:blipFill>
          <a:blip r:embed="rId2" cstate="print"/>
          <a:srcRect/>
          <a:stretch>
            <a:fillRect/>
          </a:stretch>
        </p:blipFill>
        <p:spPr bwMode="auto">
          <a:xfrm>
            <a:off x="1262167" y="1600200"/>
            <a:ext cx="6619666" cy="4525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109</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Date Placeholder 5"/>
          <p:cNvSpPr>
            <a:spLocks noGrp="1"/>
          </p:cNvSpPr>
          <p:nvPr>
            <p:ph type="dt" sz="half" idx="10"/>
          </p:nvPr>
        </p:nvSpPr>
        <p:spPr/>
        <p:txBody>
          <a:bodyPr/>
          <a:lstStyle/>
          <a:p>
            <a:fld id="{60753D2D-7142-4E09-A8CE-45A144D00D00}" type="datetime1">
              <a:rPr lang="en-US" smtClean="0"/>
              <a:t>2/8/2018</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Principles</a:t>
            </a:r>
          </a:p>
        </p:txBody>
      </p:sp>
      <p:sp>
        <p:nvSpPr>
          <p:cNvPr id="3" name="Content Placeholder 2"/>
          <p:cNvSpPr>
            <a:spLocks noGrp="1"/>
          </p:cNvSpPr>
          <p:nvPr>
            <p:ph idx="1"/>
          </p:nvPr>
        </p:nvSpPr>
        <p:spPr/>
        <p:txBody>
          <a:bodyPr/>
          <a:lstStyle/>
          <a:p>
            <a:r>
              <a:rPr lang="en-US" dirty="0"/>
              <a:t>Principle of opportunity costs</a:t>
            </a:r>
          </a:p>
          <a:p>
            <a:r>
              <a:rPr lang="en-US" dirty="0"/>
              <a:t>Marginal principle</a:t>
            </a:r>
          </a:p>
          <a:p>
            <a:r>
              <a:rPr lang="en-US" dirty="0"/>
              <a:t>Principle of diminishing returns</a:t>
            </a:r>
          </a:p>
          <a:p>
            <a:endParaRPr lang="en-US" dirty="0"/>
          </a:p>
        </p:txBody>
      </p:sp>
      <p:sp>
        <p:nvSpPr>
          <p:cNvPr id="4" name="Date Placeholder 3"/>
          <p:cNvSpPr>
            <a:spLocks noGrp="1"/>
          </p:cNvSpPr>
          <p:nvPr>
            <p:ph type="dt" sz="half" idx="10"/>
          </p:nvPr>
        </p:nvSpPr>
        <p:spPr/>
        <p:txBody>
          <a:bodyPr/>
          <a:lstStyle/>
          <a:p>
            <a:fld id="{8EA7D677-95FB-4BF7-98F3-242BB49D45A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Principle of Opportunity Cost</a:t>
            </a:r>
          </a:p>
        </p:txBody>
      </p:sp>
      <p:sp>
        <p:nvSpPr>
          <p:cNvPr id="3" name="Content Placeholder 2"/>
          <p:cNvSpPr>
            <a:spLocks noGrp="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The principle of opportunity cost also explains why the production possibilities frontier is negatively sloped.</a:t>
            </a:r>
          </a:p>
          <a:p>
            <a:pPr>
              <a:lnSpc>
                <a:spcPct val="90000"/>
              </a:lnSpc>
            </a:pPr>
            <a:r>
              <a:rPr lang="en-US" dirty="0"/>
              <a:t>There is no such thing as a free lunch.</a:t>
            </a:r>
          </a:p>
          <a:p>
            <a:endParaRPr lang="en-US" dirty="0"/>
          </a:p>
        </p:txBody>
      </p:sp>
      <p:sp>
        <p:nvSpPr>
          <p:cNvPr id="4" name="Date Placeholder 3"/>
          <p:cNvSpPr>
            <a:spLocks noGrp="1"/>
          </p:cNvSpPr>
          <p:nvPr>
            <p:ph type="dt" sz="half" idx="10"/>
          </p:nvPr>
        </p:nvSpPr>
        <p:spPr/>
        <p:txBody>
          <a:bodyPr/>
          <a:lstStyle/>
          <a:p>
            <a:fld id="{7B730D38-EC9E-4CE1-911D-733233D42CF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12</a:t>
            </a:fld>
            <a:endParaRPr lang="en-US"/>
          </a:p>
        </p:txBody>
      </p:sp>
      <p:sp>
        <p:nvSpPr>
          <p:cNvPr id="7" name="Text Box 4"/>
          <p:cNvSpPr txBox="1">
            <a:spLocks noChangeArrowheads="1"/>
          </p:cNvSpPr>
          <p:nvPr/>
        </p:nvSpPr>
        <p:spPr bwMode="auto">
          <a:xfrm>
            <a:off x="457200" y="1524000"/>
            <a:ext cx="8305800" cy="1274195"/>
          </a:xfrm>
          <a:prstGeom prst="rect">
            <a:avLst/>
          </a:prstGeom>
          <a:solidFill>
            <a:srgbClr val="FFCC00">
              <a:alpha val="46001"/>
            </a:srgbClr>
          </a:solidFill>
          <a:ln w="9525">
            <a:noFill/>
            <a:miter lim="800000"/>
            <a:headEnd/>
            <a:tailEnd/>
          </a:ln>
          <a:effectLst/>
        </p:spPr>
        <p:txBody>
          <a:bodyPr wrap="square">
            <a:spAutoFit/>
          </a:bodyPr>
          <a:lstStyle/>
          <a:p>
            <a:pPr>
              <a:spcBef>
                <a:spcPct val="20000"/>
              </a:spcBef>
              <a:buClr>
                <a:schemeClr val="hlink"/>
              </a:buClr>
              <a:buSzPct val="75000"/>
              <a:buFont typeface="Wingdings" pitchFamily="2" charset="2"/>
              <a:buNone/>
            </a:pPr>
            <a:r>
              <a:rPr lang="en-US" sz="2400" b="1" i="1" dirty="0"/>
              <a:t>PRINCIPLE</a:t>
            </a:r>
            <a:r>
              <a:rPr lang="en-US" sz="2400" i="1" dirty="0"/>
              <a:t> of </a:t>
            </a:r>
            <a:r>
              <a:rPr lang="en-US" sz="2400" b="1" i="1" dirty="0"/>
              <a:t>Opportunity Cost</a:t>
            </a:r>
            <a:r>
              <a:rPr lang="en-US" sz="2400" dirty="0"/>
              <a:t> </a:t>
            </a:r>
          </a:p>
          <a:p>
            <a:pPr>
              <a:spcBef>
                <a:spcPct val="20000"/>
              </a:spcBef>
              <a:buClr>
                <a:schemeClr val="hlink"/>
              </a:buClr>
              <a:buSzPct val="75000"/>
              <a:buFont typeface="Wingdings" pitchFamily="2" charset="2"/>
              <a:buNone/>
            </a:pPr>
            <a:r>
              <a:rPr lang="en-US" sz="2400" dirty="0"/>
              <a:t>The opportunity cost of something is measured in terms of the best alternative you sacrifice to get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Opportunity Cost and the</a:t>
            </a:r>
            <a:br>
              <a:rPr lang="en-US" dirty="0"/>
            </a:br>
            <a:r>
              <a:rPr lang="en-US" dirty="0"/>
              <a:t>Production Possibilities Curve</a:t>
            </a:r>
          </a:p>
        </p:txBody>
      </p:sp>
      <p:sp>
        <p:nvSpPr>
          <p:cNvPr id="3" name="Content Placeholder 2"/>
          <p:cNvSpPr>
            <a:spLocks noGrp="1"/>
          </p:cNvSpPr>
          <p:nvPr>
            <p:ph idx="1"/>
          </p:nvPr>
        </p:nvSpPr>
        <p:spPr/>
        <p:txBody>
          <a:bodyPr/>
          <a:lstStyle/>
          <a:p>
            <a:r>
              <a:rPr lang="en-US" dirty="0"/>
              <a:t>The </a:t>
            </a:r>
            <a:r>
              <a:rPr lang="en-US" b="1" dirty="0"/>
              <a:t>production possibilities curve</a:t>
            </a:r>
            <a:r>
              <a:rPr lang="en-US" dirty="0"/>
              <a:t> illustrates the principle of opportunity cost for an entire economy.</a:t>
            </a:r>
          </a:p>
          <a:p>
            <a:r>
              <a:rPr lang="en-US" dirty="0"/>
              <a:t>The ability of an economy to produce goods and services is determined by its </a:t>
            </a:r>
            <a:r>
              <a:rPr lang="en-US" b="1" dirty="0"/>
              <a:t>factors of production</a:t>
            </a:r>
            <a:r>
              <a:rPr lang="en-US" dirty="0"/>
              <a:t>, including labor, land, and capital.</a:t>
            </a:r>
          </a:p>
          <a:p>
            <a:endParaRPr lang="en-US" dirty="0"/>
          </a:p>
        </p:txBody>
      </p:sp>
      <p:sp>
        <p:nvSpPr>
          <p:cNvPr id="4" name="Date Placeholder 3"/>
          <p:cNvSpPr>
            <a:spLocks noGrp="1"/>
          </p:cNvSpPr>
          <p:nvPr>
            <p:ph type="dt" sz="half" idx="10"/>
          </p:nvPr>
        </p:nvSpPr>
        <p:spPr/>
        <p:txBody>
          <a:bodyPr/>
          <a:lstStyle/>
          <a:p>
            <a:fld id="{BACB8EBE-F3C7-434B-BB56-D7057DEF439F}"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Opportunity Cost and the</a:t>
            </a:r>
            <a:br>
              <a:rPr lang="en-US" dirty="0"/>
            </a:br>
            <a:r>
              <a:rPr lang="en-US" dirty="0"/>
              <a:t>Production Possibilities Curve</a:t>
            </a:r>
          </a:p>
        </p:txBody>
      </p:sp>
      <p:sp>
        <p:nvSpPr>
          <p:cNvPr id="3" name="Content Placeholder 2"/>
          <p:cNvSpPr>
            <a:spLocks noGrp="1"/>
          </p:cNvSpPr>
          <p:nvPr>
            <p:ph idx="1"/>
          </p:nvPr>
        </p:nvSpPr>
        <p:spPr>
          <a:xfrm>
            <a:off x="5105400" y="1600200"/>
            <a:ext cx="3581400" cy="4525963"/>
          </a:xfrm>
        </p:spPr>
        <p:txBody>
          <a:bodyPr>
            <a:normAutofit fontScale="85000" lnSpcReduction="10000"/>
          </a:bodyPr>
          <a:lstStyle/>
          <a:p>
            <a:pPr eaLnBrk="0" hangingPunct="0">
              <a:spcBef>
                <a:spcPct val="75000"/>
              </a:spcBef>
              <a:buClr>
                <a:schemeClr val="tx1"/>
              </a:buClr>
              <a:buSzPct val="75000"/>
              <a:buFontTx/>
              <a:buChar char="•"/>
            </a:pPr>
            <a:r>
              <a:rPr lang="en-US" dirty="0"/>
              <a:t>The shaded area shows all the possible combinations of the two goods that can be produced.</a:t>
            </a:r>
          </a:p>
          <a:p>
            <a:pPr eaLnBrk="0" hangingPunct="0">
              <a:spcBef>
                <a:spcPct val="75000"/>
              </a:spcBef>
              <a:buClr>
                <a:schemeClr val="tx1"/>
              </a:buClr>
              <a:buSzPct val="75000"/>
              <a:buFontTx/>
              <a:buChar char="•"/>
            </a:pPr>
            <a:r>
              <a:rPr lang="en-US" dirty="0"/>
              <a:t>Only points </a:t>
            </a:r>
            <a:r>
              <a:rPr lang="en-US" i="1" dirty="0"/>
              <a:t>on</a:t>
            </a:r>
            <a:r>
              <a:rPr lang="en-US" dirty="0"/>
              <a:t> the curve show the combinations that </a:t>
            </a:r>
            <a:r>
              <a:rPr lang="en-US" i="1" dirty="0"/>
              <a:t>fully</a:t>
            </a:r>
            <a:r>
              <a:rPr lang="en-US" dirty="0"/>
              <a:t> employ the economy’s resources.</a:t>
            </a:r>
          </a:p>
          <a:p>
            <a:endParaRPr lang="en-US" dirty="0"/>
          </a:p>
        </p:txBody>
      </p:sp>
      <p:sp>
        <p:nvSpPr>
          <p:cNvPr id="4" name="Date Placeholder 3"/>
          <p:cNvSpPr>
            <a:spLocks noGrp="1"/>
          </p:cNvSpPr>
          <p:nvPr>
            <p:ph type="dt" sz="half" idx="10"/>
          </p:nvPr>
        </p:nvSpPr>
        <p:spPr/>
        <p:txBody>
          <a:bodyPr/>
          <a:lstStyle/>
          <a:p>
            <a:fld id="{9328C639-208F-4D0B-9C53-6186C509F7E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14</a:t>
            </a:fld>
            <a:endParaRPr lang="en-US"/>
          </a:p>
        </p:txBody>
      </p:sp>
      <p:pic>
        <p:nvPicPr>
          <p:cNvPr id="8" name="Picture 4" descr="fig2_1_slide5_6"/>
          <p:cNvPicPr>
            <a:picLocks noChangeAspect="1" noChangeArrowheads="1"/>
          </p:cNvPicPr>
          <p:nvPr/>
        </p:nvPicPr>
        <p:blipFill>
          <a:blip r:embed="rId2" cstate="print"/>
          <a:srcRect/>
          <a:stretch>
            <a:fillRect/>
          </a:stretch>
        </p:blipFill>
        <p:spPr bwMode="auto">
          <a:xfrm>
            <a:off x="762000" y="1828800"/>
            <a:ext cx="3724275" cy="3429000"/>
          </a:xfrm>
          <a:prstGeom prst="rect">
            <a:avLst/>
          </a:prstGeom>
          <a:noFill/>
        </p:spPr>
      </p:pic>
      <p:pic>
        <p:nvPicPr>
          <p:cNvPr id="9" name="Picture 6" descr="fig2_1_slide5_5"/>
          <p:cNvPicPr>
            <a:picLocks noChangeAspect="1" noChangeArrowheads="1"/>
          </p:cNvPicPr>
          <p:nvPr/>
        </p:nvPicPr>
        <p:blipFill>
          <a:blip r:embed="rId3" cstate="print"/>
          <a:srcRect/>
          <a:stretch>
            <a:fillRect/>
          </a:stretch>
        </p:blipFill>
        <p:spPr bwMode="auto">
          <a:xfrm>
            <a:off x="762000" y="1828800"/>
            <a:ext cx="3724275" cy="3429000"/>
          </a:xfrm>
          <a:prstGeom prst="rect">
            <a:avLst/>
          </a:prstGeom>
          <a:noFill/>
        </p:spPr>
      </p:pic>
      <p:pic>
        <p:nvPicPr>
          <p:cNvPr id="10" name="Picture 7" descr="fig2_1_slide5_4"/>
          <p:cNvPicPr>
            <a:picLocks noChangeAspect="1" noChangeArrowheads="1"/>
          </p:cNvPicPr>
          <p:nvPr/>
        </p:nvPicPr>
        <p:blipFill>
          <a:blip r:embed="rId4" cstate="print"/>
          <a:srcRect/>
          <a:stretch>
            <a:fillRect/>
          </a:stretch>
        </p:blipFill>
        <p:spPr bwMode="auto">
          <a:xfrm>
            <a:off x="762000" y="1828800"/>
            <a:ext cx="3724275" cy="3429000"/>
          </a:xfrm>
          <a:prstGeom prst="rect">
            <a:avLst/>
          </a:prstGeom>
          <a:noFill/>
        </p:spPr>
      </p:pic>
      <p:pic>
        <p:nvPicPr>
          <p:cNvPr id="11" name="Picture 8" descr="fig2_1_slide5_3"/>
          <p:cNvPicPr>
            <a:picLocks noChangeAspect="1" noChangeArrowheads="1"/>
          </p:cNvPicPr>
          <p:nvPr/>
        </p:nvPicPr>
        <p:blipFill>
          <a:blip r:embed="rId5" cstate="print"/>
          <a:srcRect/>
          <a:stretch>
            <a:fillRect/>
          </a:stretch>
        </p:blipFill>
        <p:spPr bwMode="auto">
          <a:xfrm>
            <a:off x="762000" y="1828800"/>
            <a:ext cx="3724275" cy="3429000"/>
          </a:xfrm>
          <a:prstGeom prst="rect">
            <a:avLst/>
          </a:prstGeom>
          <a:noFill/>
        </p:spPr>
      </p:pic>
      <p:pic>
        <p:nvPicPr>
          <p:cNvPr id="12" name="Picture 9" descr="fig2_1_slide5_2"/>
          <p:cNvPicPr>
            <a:picLocks noChangeAspect="1" noChangeArrowheads="1"/>
          </p:cNvPicPr>
          <p:nvPr/>
        </p:nvPicPr>
        <p:blipFill>
          <a:blip r:embed="rId6" cstate="print"/>
          <a:srcRect/>
          <a:stretch>
            <a:fillRect/>
          </a:stretch>
        </p:blipFill>
        <p:spPr bwMode="auto">
          <a:xfrm>
            <a:off x="762000" y="1828800"/>
            <a:ext cx="3724275" cy="3429000"/>
          </a:xfrm>
          <a:prstGeom prst="rect">
            <a:avLst/>
          </a:prstGeom>
          <a:noFill/>
        </p:spPr>
      </p:pic>
      <p:pic>
        <p:nvPicPr>
          <p:cNvPr id="13" name="Picture 10" descr="fig2_1_slide5_1"/>
          <p:cNvPicPr>
            <a:picLocks noChangeAspect="1" noChangeArrowheads="1"/>
          </p:cNvPicPr>
          <p:nvPr/>
        </p:nvPicPr>
        <p:blipFill>
          <a:blip r:embed="rId7" cstate="print"/>
          <a:srcRect/>
          <a:stretch>
            <a:fillRect/>
          </a:stretch>
        </p:blipFill>
        <p:spPr bwMode="auto">
          <a:xfrm>
            <a:off x="762000" y="1828800"/>
            <a:ext cx="3724275"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1000"/>
                                        <p:tgtEl>
                                          <p:spTgt spid="9"/>
                                        </p:tgtEl>
                                      </p:cBhvr>
                                    </p:animEffect>
                                  </p:childTnLst>
                                </p:cTn>
                              </p:par>
                            </p:childTnLst>
                          </p:cTn>
                        </p:par>
                        <p:par>
                          <p:cTn id="12" fill="hold">
                            <p:stCondLst>
                              <p:cond delay="1500"/>
                            </p:stCondLst>
                            <p:childTnLst>
                              <p:par>
                                <p:cTn id="13" presetID="4" presetClass="entr" presetSubtype="3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1000"/>
                                        <p:tgtEl>
                                          <p:spTgt spid="10"/>
                                        </p:tgtEl>
                                      </p:cBhvr>
                                    </p:animEffect>
                                  </p:childTnLst>
                                </p:cTn>
                              </p:par>
                            </p:childTnLst>
                          </p:cTn>
                        </p:par>
                        <p:par>
                          <p:cTn id="16" fill="hold">
                            <p:stCondLst>
                              <p:cond delay="2500"/>
                            </p:stCondLst>
                            <p:childTnLst>
                              <p:par>
                                <p:cTn id="17" presetID="4" presetClass="entr" presetSubtype="3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out)">
                                      <p:cBhvr>
                                        <p:cTn id="19" dur="1000"/>
                                        <p:tgtEl>
                                          <p:spTgt spid="11"/>
                                        </p:tgtEl>
                                      </p:cBhvr>
                                    </p:animEffect>
                                  </p:childTnLst>
                                </p:cTn>
                              </p:par>
                            </p:childTnLst>
                          </p:cTn>
                        </p:par>
                        <p:par>
                          <p:cTn id="20" fill="hold">
                            <p:stCondLst>
                              <p:cond delay="3500"/>
                            </p:stCondLst>
                            <p:childTnLst>
                              <p:par>
                                <p:cTn id="21" presetID="4" presetClass="entr" presetSubtype="3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out)">
                                      <p:cBhvr>
                                        <p:cTn id="23" dur="1000"/>
                                        <p:tgtEl>
                                          <p:spTgt spid="12"/>
                                        </p:tgtEl>
                                      </p:cBhvr>
                                    </p:animEffect>
                                  </p:childTnLst>
                                </p:cTn>
                              </p:par>
                            </p:childTnLst>
                          </p:cTn>
                        </p:par>
                        <p:par>
                          <p:cTn id="24" fill="hold">
                            <p:stCondLst>
                              <p:cond delay="4500"/>
                            </p:stCondLst>
                            <p:childTnLst>
                              <p:par>
                                <p:cTn id="25" presetID="4" presetClass="entr" presetSubtype="3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Opportunity Cost and the</a:t>
            </a:r>
            <a:br>
              <a:rPr lang="en-US" dirty="0"/>
            </a:br>
            <a:r>
              <a:rPr lang="en-US" dirty="0"/>
              <a:t>Production Possibilities Curve</a:t>
            </a:r>
          </a:p>
        </p:txBody>
      </p:sp>
      <p:sp>
        <p:nvSpPr>
          <p:cNvPr id="3" name="Content Placeholder 2"/>
          <p:cNvSpPr>
            <a:spLocks noGrp="1"/>
          </p:cNvSpPr>
          <p:nvPr>
            <p:ph idx="1"/>
          </p:nvPr>
        </p:nvSpPr>
        <p:spPr>
          <a:xfrm>
            <a:off x="4953000" y="1600200"/>
            <a:ext cx="3733800" cy="4525963"/>
          </a:xfrm>
        </p:spPr>
        <p:txBody>
          <a:bodyPr>
            <a:noAutofit/>
          </a:bodyPr>
          <a:lstStyle/>
          <a:p>
            <a:pPr marL="455613" indent="-455613"/>
            <a:r>
              <a:rPr lang="en-US" sz="2400" dirty="0"/>
              <a:t>As we move downward along the curve, we must sacrifice </a:t>
            </a:r>
            <a:r>
              <a:rPr lang="en-US" sz="2400" b="1" dirty="0"/>
              <a:t>more and more</a:t>
            </a:r>
            <a:r>
              <a:rPr lang="en-US" sz="2400" dirty="0"/>
              <a:t> manufactured goods to get the same 10-ton increase in agricultural goods.</a:t>
            </a:r>
          </a:p>
          <a:p>
            <a:pPr marL="455613" indent="-455613"/>
            <a:r>
              <a:rPr lang="en-US" sz="2400" dirty="0"/>
              <a:t>The curve is bowed outwards because resources are not perfectly adaptable for the production of both goods. </a:t>
            </a:r>
          </a:p>
        </p:txBody>
      </p:sp>
      <p:sp>
        <p:nvSpPr>
          <p:cNvPr id="4" name="Date Placeholder 3"/>
          <p:cNvSpPr>
            <a:spLocks noGrp="1"/>
          </p:cNvSpPr>
          <p:nvPr>
            <p:ph type="dt" sz="half" idx="10"/>
          </p:nvPr>
        </p:nvSpPr>
        <p:spPr/>
        <p:txBody>
          <a:bodyPr/>
          <a:lstStyle/>
          <a:p>
            <a:fld id="{926F605B-F9DF-4164-98C8-208FEE3C0BD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15</a:t>
            </a:fld>
            <a:endParaRPr lang="en-US"/>
          </a:p>
        </p:txBody>
      </p:sp>
      <p:pic>
        <p:nvPicPr>
          <p:cNvPr id="8" name="Picture 4" descr="fig2_1_slide6_6"/>
          <p:cNvPicPr>
            <a:picLocks noChangeAspect="1" noChangeArrowheads="1"/>
          </p:cNvPicPr>
          <p:nvPr/>
        </p:nvPicPr>
        <p:blipFill>
          <a:blip r:embed="rId2" cstate="print"/>
          <a:srcRect/>
          <a:stretch>
            <a:fillRect/>
          </a:stretch>
        </p:blipFill>
        <p:spPr bwMode="auto">
          <a:xfrm>
            <a:off x="1000125" y="1905000"/>
            <a:ext cx="3724275" cy="3429000"/>
          </a:xfrm>
          <a:prstGeom prst="rect">
            <a:avLst/>
          </a:prstGeom>
          <a:noFill/>
        </p:spPr>
      </p:pic>
      <p:pic>
        <p:nvPicPr>
          <p:cNvPr id="9" name="Picture 5" descr="fig2_1_slide6_5"/>
          <p:cNvPicPr>
            <a:picLocks noChangeAspect="1" noChangeArrowheads="1"/>
          </p:cNvPicPr>
          <p:nvPr/>
        </p:nvPicPr>
        <p:blipFill>
          <a:blip r:embed="rId3" cstate="print"/>
          <a:srcRect/>
          <a:stretch>
            <a:fillRect/>
          </a:stretch>
        </p:blipFill>
        <p:spPr bwMode="auto">
          <a:xfrm>
            <a:off x="1000125" y="1905000"/>
            <a:ext cx="3724275" cy="3429000"/>
          </a:xfrm>
          <a:prstGeom prst="rect">
            <a:avLst/>
          </a:prstGeom>
          <a:noFill/>
        </p:spPr>
      </p:pic>
      <p:pic>
        <p:nvPicPr>
          <p:cNvPr id="10" name="Picture 7" descr="fig2_1_slide6_4"/>
          <p:cNvPicPr>
            <a:picLocks noChangeAspect="1" noChangeArrowheads="1"/>
          </p:cNvPicPr>
          <p:nvPr/>
        </p:nvPicPr>
        <p:blipFill>
          <a:blip r:embed="rId4" cstate="print"/>
          <a:srcRect/>
          <a:stretch>
            <a:fillRect/>
          </a:stretch>
        </p:blipFill>
        <p:spPr bwMode="auto">
          <a:xfrm>
            <a:off x="1000125" y="1905000"/>
            <a:ext cx="3724275" cy="3429000"/>
          </a:xfrm>
          <a:prstGeom prst="rect">
            <a:avLst/>
          </a:prstGeom>
          <a:noFill/>
        </p:spPr>
      </p:pic>
      <p:pic>
        <p:nvPicPr>
          <p:cNvPr id="11" name="Picture 8" descr="fig2_1_slide6_3"/>
          <p:cNvPicPr>
            <a:picLocks noChangeAspect="1" noChangeArrowheads="1"/>
          </p:cNvPicPr>
          <p:nvPr/>
        </p:nvPicPr>
        <p:blipFill>
          <a:blip r:embed="rId5" cstate="print"/>
          <a:srcRect/>
          <a:stretch>
            <a:fillRect/>
          </a:stretch>
        </p:blipFill>
        <p:spPr bwMode="auto">
          <a:xfrm>
            <a:off x="1000125" y="1905000"/>
            <a:ext cx="3724275" cy="3429000"/>
          </a:xfrm>
          <a:prstGeom prst="rect">
            <a:avLst/>
          </a:prstGeom>
          <a:noFill/>
        </p:spPr>
      </p:pic>
      <p:pic>
        <p:nvPicPr>
          <p:cNvPr id="12" name="Picture 9" descr="fig2_1_slide6_2"/>
          <p:cNvPicPr>
            <a:picLocks noChangeAspect="1" noChangeArrowheads="1"/>
          </p:cNvPicPr>
          <p:nvPr/>
        </p:nvPicPr>
        <p:blipFill>
          <a:blip r:embed="rId6" cstate="print"/>
          <a:srcRect/>
          <a:stretch>
            <a:fillRect/>
          </a:stretch>
        </p:blipFill>
        <p:spPr bwMode="auto">
          <a:xfrm>
            <a:off x="1000125" y="1905000"/>
            <a:ext cx="3724275" cy="3429000"/>
          </a:xfrm>
          <a:prstGeom prst="rect">
            <a:avLst/>
          </a:prstGeom>
          <a:noFill/>
        </p:spPr>
      </p:pic>
      <p:pic>
        <p:nvPicPr>
          <p:cNvPr id="13" name="Picture 10" descr="fig2_1_slide6_1"/>
          <p:cNvPicPr>
            <a:picLocks noChangeAspect="1" noChangeArrowheads="1"/>
          </p:cNvPicPr>
          <p:nvPr/>
        </p:nvPicPr>
        <p:blipFill>
          <a:blip r:embed="rId7" cstate="print"/>
          <a:srcRect/>
          <a:stretch>
            <a:fillRect/>
          </a:stretch>
        </p:blipFill>
        <p:spPr bwMode="auto">
          <a:xfrm>
            <a:off x="1000125" y="1905000"/>
            <a:ext cx="3724275"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 Shifting the Production Possibilities Curve</a:t>
            </a:r>
          </a:p>
        </p:txBody>
      </p:sp>
      <p:sp>
        <p:nvSpPr>
          <p:cNvPr id="3" name="Content Placeholder 2"/>
          <p:cNvSpPr>
            <a:spLocks noGrp="1"/>
          </p:cNvSpPr>
          <p:nvPr>
            <p:ph idx="1"/>
          </p:nvPr>
        </p:nvSpPr>
        <p:spPr>
          <a:xfrm>
            <a:off x="4800600" y="1371600"/>
            <a:ext cx="4038600" cy="5029200"/>
          </a:xfrm>
        </p:spPr>
        <p:txBody>
          <a:bodyPr>
            <a:normAutofit fontScale="92500" lnSpcReduction="20000"/>
          </a:bodyPr>
          <a:lstStyle/>
          <a:p>
            <a:r>
              <a:rPr lang="en-US" dirty="0"/>
              <a:t>An increase in the amount of </a:t>
            </a:r>
          </a:p>
          <a:p>
            <a:pPr lvl="1"/>
            <a:r>
              <a:rPr lang="en-US" dirty="0"/>
              <a:t>resources available, or a </a:t>
            </a:r>
          </a:p>
          <a:p>
            <a:pPr lvl="1"/>
            <a:r>
              <a:rPr lang="en-US" dirty="0"/>
              <a:t>technological innovation, </a:t>
            </a:r>
          </a:p>
          <a:p>
            <a:pPr>
              <a:buNone/>
            </a:pPr>
            <a:r>
              <a:rPr lang="en-US" dirty="0"/>
              <a:t>	causes the production possibilities to shift outward</a:t>
            </a:r>
          </a:p>
          <a:p>
            <a:r>
              <a:rPr lang="en-US" dirty="0"/>
              <a:t>Allowing us to produce more output with a given quantity of resources.</a:t>
            </a:r>
          </a:p>
          <a:p>
            <a:endParaRPr lang="en-US" dirty="0"/>
          </a:p>
        </p:txBody>
      </p:sp>
      <p:sp>
        <p:nvSpPr>
          <p:cNvPr id="4" name="Date Placeholder 3"/>
          <p:cNvSpPr>
            <a:spLocks noGrp="1"/>
          </p:cNvSpPr>
          <p:nvPr>
            <p:ph type="dt" sz="half" idx="10"/>
          </p:nvPr>
        </p:nvSpPr>
        <p:spPr/>
        <p:txBody>
          <a:bodyPr/>
          <a:lstStyle/>
          <a:p>
            <a:fld id="{3E2AB0CF-C065-4475-9A49-007FDD59E89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16</a:t>
            </a:fld>
            <a:endParaRPr lang="en-US"/>
          </a:p>
        </p:txBody>
      </p:sp>
      <p:pic>
        <p:nvPicPr>
          <p:cNvPr id="8" name="Picture 5" descr="fig2_2_6"/>
          <p:cNvPicPr>
            <a:picLocks noChangeAspect="1" noChangeArrowheads="1"/>
          </p:cNvPicPr>
          <p:nvPr/>
        </p:nvPicPr>
        <p:blipFill>
          <a:blip r:embed="rId2" cstate="print"/>
          <a:srcRect/>
          <a:stretch>
            <a:fillRect/>
          </a:stretch>
        </p:blipFill>
        <p:spPr bwMode="auto">
          <a:xfrm>
            <a:off x="838200" y="1828800"/>
            <a:ext cx="3733800" cy="3429000"/>
          </a:xfrm>
          <a:prstGeom prst="rect">
            <a:avLst/>
          </a:prstGeom>
          <a:noFill/>
        </p:spPr>
      </p:pic>
      <p:pic>
        <p:nvPicPr>
          <p:cNvPr id="9" name="Picture 6" descr="fig2_2_4"/>
          <p:cNvPicPr>
            <a:picLocks noChangeAspect="1" noChangeArrowheads="1"/>
          </p:cNvPicPr>
          <p:nvPr/>
        </p:nvPicPr>
        <p:blipFill>
          <a:blip r:embed="rId3" cstate="print"/>
          <a:srcRect/>
          <a:stretch>
            <a:fillRect/>
          </a:stretch>
        </p:blipFill>
        <p:spPr bwMode="auto">
          <a:xfrm>
            <a:off x="838200" y="1828800"/>
            <a:ext cx="3733800" cy="3429000"/>
          </a:xfrm>
          <a:prstGeom prst="rect">
            <a:avLst/>
          </a:prstGeom>
          <a:noFill/>
        </p:spPr>
      </p:pic>
      <p:pic>
        <p:nvPicPr>
          <p:cNvPr id="10" name="Picture 7" descr="fig2_2_3"/>
          <p:cNvPicPr>
            <a:picLocks noChangeAspect="1" noChangeArrowheads="1"/>
          </p:cNvPicPr>
          <p:nvPr/>
        </p:nvPicPr>
        <p:blipFill>
          <a:blip r:embed="rId4" cstate="print"/>
          <a:srcRect/>
          <a:stretch>
            <a:fillRect/>
          </a:stretch>
        </p:blipFill>
        <p:spPr bwMode="auto">
          <a:xfrm>
            <a:off x="838200" y="1828800"/>
            <a:ext cx="3733800" cy="3429000"/>
          </a:xfrm>
          <a:prstGeom prst="rect">
            <a:avLst/>
          </a:prstGeom>
          <a:noFill/>
        </p:spPr>
      </p:pic>
      <p:pic>
        <p:nvPicPr>
          <p:cNvPr id="11" name="Picture 8" descr="fig2_2_2"/>
          <p:cNvPicPr>
            <a:picLocks noChangeAspect="1" noChangeArrowheads="1"/>
          </p:cNvPicPr>
          <p:nvPr/>
        </p:nvPicPr>
        <p:blipFill>
          <a:blip r:embed="rId5" cstate="print"/>
          <a:srcRect/>
          <a:stretch>
            <a:fillRect/>
          </a:stretch>
        </p:blipFill>
        <p:spPr bwMode="auto">
          <a:xfrm>
            <a:off x="838200" y="1828800"/>
            <a:ext cx="3733800" cy="3429000"/>
          </a:xfrm>
          <a:prstGeom prst="rect">
            <a:avLst/>
          </a:prstGeom>
          <a:noFill/>
        </p:spPr>
      </p:pic>
      <p:pic>
        <p:nvPicPr>
          <p:cNvPr id="12" name="Picture 9" descr="fig2_2_1"/>
          <p:cNvPicPr>
            <a:picLocks noChangeAspect="1" noChangeArrowheads="1"/>
          </p:cNvPicPr>
          <p:nvPr/>
        </p:nvPicPr>
        <p:blipFill>
          <a:blip r:embed="rId6" cstate="print"/>
          <a:srcRect/>
          <a:stretch>
            <a:fillRect/>
          </a:stretch>
        </p:blipFill>
        <p:spPr bwMode="auto">
          <a:xfrm>
            <a:off x="838200" y="1828800"/>
            <a:ext cx="3733800" cy="3429000"/>
          </a:xfrm>
          <a:prstGeom prst="rect">
            <a:avLst/>
          </a:prstGeom>
          <a:noFill/>
        </p:spPr>
      </p:pic>
      <p:pic>
        <p:nvPicPr>
          <p:cNvPr id="13" name="Picture 10" descr="fig2_2_5"/>
          <p:cNvPicPr>
            <a:picLocks noChangeAspect="1" noChangeArrowheads="1"/>
          </p:cNvPicPr>
          <p:nvPr/>
        </p:nvPicPr>
        <p:blipFill>
          <a:blip r:embed="rId7" cstate="print"/>
          <a:srcRect/>
          <a:stretch>
            <a:fillRect/>
          </a:stretch>
        </p:blipFill>
        <p:spPr bwMode="auto">
          <a:xfrm>
            <a:off x="838200" y="1828800"/>
            <a:ext cx="3733800"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Marginal Thinking</a:t>
            </a:r>
          </a:p>
        </p:txBody>
      </p:sp>
      <p:sp>
        <p:nvSpPr>
          <p:cNvPr id="3" name="Content Placeholder 2"/>
          <p:cNvSpPr>
            <a:spLocks noGrp="1"/>
          </p:cNvSpPr>
          <p:nvPr>
            <p:ph idx="1"/>
          </p:nvPr>
        </p:nvSpPr>
        <p:spPr/>
        <p:txBody>
          <a:bodyPr/>
          <a:lstStyle/>
          <a:p>
            <a:r>
              <a:rPr lang="en-US" dirty="0"/>
              <a:t>A change (in general) of a variable is denoted</a:t>
            </a:r>
          </a:p>
          <a:p>
            <a:pPr lvl="1"/>
            <a:r>
              <a:rPr lang="en-US" dirty="0">
                <a:latin typeface="Symbol" pitchFamily="18" charset="2"/>
                <a:sym typeface="Symbol" pitchFamily="18" charset="2"/>
              </a:rPr>
              <a:t></a:t>
            </a:r>
            <a:r>
              <a:rPr lang="en-US" dirty="0"/>
              <a:t>y (delta y</a:t>
            </a:r>
          </a:p>
          <a:p>
            <a:r>
              <a:rPr lang="en-US" dirty="0"/>
              <a:t>A small change in one variable is called a marginal change.</a:t>
            </a:r>
          </a:p>
          <a:p>
            <a:r>
              <a:rPr lang="en-US" dirty="0"/>
              <a:t>We denote marginal changes is say, variable y, as:</a:t>
            </a:r>
          </a:p>
          <a:p>
            <a:pPr lvl="1"/>
            <a:r>
              <a:rPr lang="en-US" dirty="0"/>
              <a:t>y’</a:t>
            </a:r>
          </a:p>
          <a:p>
            <a:endParaRPr lang="en-US" dirty="0"/>
          </a:p>
        </p:txBody>
      </p:sp>
      <p:sp>
        <p:nvSpPr>
          <p:cNvPr id="4" name="Date Placeholder 3"/>
          <p:cNvSpPr>
            <a:spLocks noGrp="1"/>
          </p:cNvSpPr>
          <p:nvPr>
            <p:ph type="dt" sz="half" idx="10"/>
          </p:nvPr>
        </p:nvSpPr>
        <p:spPr/>
        <p:txBody>
          <a:bodyPr/>
          <a:lstStyle/>
          <a:p>
            <a:fld id="{A9656C3B-2862-45BE-A40F-1ECC8289ED9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Marginal Cost and Marginal Benefit</a:t>
            </a:r>
          </a:p>
        </p:txBody>
      </p:sp>
      <p:sp>
        <p:nvSpPr>
          <p:cNvPr id="3" name="Content Placeholder 2"/>
          <p:cNvSpPr>
            <a:spLocks noGrp="1"/>
          </p:cNvSpPr>
          <p:nvPr>
            <p:ph idx="1"/>
          </p:nvPr>
        </p:nvSpPr>
        <p:spPr/>
        <p:txBody>
          <a:bodyPr/>
          <a:lstStyle/>
          <a:p>
            <a:pPr eaLnBrk="0" hangingPunct="0">
              <a:spcBef>
                <a:spcPct val="50000"/>
              </a:spcBef>
            </a:pPr>
            <a:r>
              <a:rPr lang="en-US" sz="2800" dirty="0"/>
              <a:t>When we say </a:t>
            </a:r>
            <a:r>
              <a:rPr lang="en-US" sz="2800" b="1" dirty="0"/>
              <a:t>marginal</a:t>
            </a:r>
            <a:r>
              <a:rPr lang="en-US" sz="2800" dirty="0"/>
              <a:t>, we’re looking at the effect of only a small, incremental change.</a:t>
            </a:r>
            <a:endParaRPr lang="en-US" sz="2800" b="1" dirty="0"/>
          </a:p>
          <a:p>
            <a:pPr lvl="1"/>
            <a:r>
              <a:rPr lang="en-US" sz="2400" b="1" dirty="0"/>
              <a:t>Marginal Benefit (MB):</a:t>
            </a:r>
            <a:r>
              <a:rPr lang="en-US" sz="2400" dirty="0"/>
              <a:t> is the extra benefit resulting from a small (one unit) increase of an activity</a:t>
            </a:r>
          </a:p>
          <a:p>
            <a:pPr lvl="1"/>
            <a:r>
              <a:rPr lang="en-US" sz="2400" b="1" dirty="0"/>
              <a:t>Marginal Cost (MC):</a:t>
            </a:r>
            <a:r>
              <a:rPr lang="en-US" sz="2400" dirty="0"/>
              <a:t> is the extra cost resulting from a small (one unit) increase of an activity</a:t>
            </a:r>
          </a:p>
          <a:p>
            <a:r>
              <a:rPr lang="en-US" sz="2800" dirty="0"/>
              <a:t>Increase the level of an activity if the marginal benefit is larger than the marginal cost</a:t>
            </a:r>
          </a:p>
          <a:p>
            <a:r>
              <a:rPr lang="en-US" sz="2800" dirty="0"/>
              <a:t>Does a one unit increase of something make us better off? Yes? Then do it!</a:t>
            </a:r>
          </a:p>
          <a:p>
            <a:endParaRPr lang="en-US" sz="2800" dirty="0"/>
          </a:p>
          <a:p>
            <a:endParaRPr lang="en-US" dirty="0"/>
          </a:p>
        </p:txBody>
      </p:sp>
      <p:sp>
        <p:nvSpPr>
          <p:cNvPr id="4" name="Date Placeholder 3"/>
          <p:cNvSpPr>
            <a:spLocks noGrp="1"/>
          </p:cNvSpPr>
          <p:nvPr>
            <p:ph type="dt" sz="half" idx="10"/>
          </p:nvPr>
        </p:nvSpPr>
        <p:spPr/>
        <p:txBody>
          <a:bodyPr/>
          <a:lstStyle/>
          <a:p>
            <a:fld id="{7A2EB892-7349-4BC5-AC53-EA2A11E4FBD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Marginal Principle</a:t>
            </a:r>
          </a:p>
        </p:txBody>
      </p:sp>
      <p:sp>
        <p:nvSpPr>
          <p:cNvPr id="4" name="Date Placeholder 3"/>
          <p:cNvSpPr>
            <a:spLocks noGrp="1"/>
          </p:cNvSpPr>
          <p:nvPr>
            <p:ph type="dt" sz="half" idx="10"/>
          </p:nvPr>
        </p:nvSpPr>
        <p:spPr/>
        <p:txBody>
          <a:bodyPr/>
          <a:lstStyle/>
          <a:p>
            <a:fld id="{294CC1E1-86FB-4335-9BEC-96D9C3C15C32}"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19</a:t>
            </a:fld>
            <a:endParaRPr lang="en-US"/>
          </a:p>
        </p:txBody>
      </p:sp>
      <p:sp>
        <p:nvSpPr>
          <p:cNvPr id="7" name="Rectangle 4"/>
          <p:cNvSpPr>
            <a:spLocks noGrp="1" noChangeArrowheads="1"/>
          </p:cNvSpPr>
          <p:nvPr>
            <p:ph idx="1"/>
          </p:nvPr>
        </p:nvSpPr>
        <p:spPr>
          <a:xfrm>
            <a:off x="457200" y="1600200"/>
            <a:ext cx="8229600" cy="3581400"/>
          </a:xfrm>
          <a:solidFill>
            <a:srgbClr val="FFCC00">
              <a:alpha val="64999"/>
            </a:srgbClr>
          </a:solidFill>
          <a:ln/>
        </p:spPr>
        <p:txBody>
          <a:bodyPr>
            <a:normAutofit lnSpcReduction="10000"/>
          </a:bodyPr>
          <a:lstStyle/>
          <a:p>
            <a:pPr eaLnBrk="0" hangingPunct="0">
              <a:spcBef>
                <a:spcPct val="50000"/>
              </a:spcBef>
              <a:buNone/>
            </a:pPr>
            <a:r>
              <a:rPr lang="en-US" b="1" i="1" dirty="0"/>
              <a:t>Marginal PRINCIPLE</a:t>
            </a:r>
          </a:p>
          <a:p>
            <a:pPr eaLnBrk="0" hangingPunct="0">
              <a:spcBef>
                <a:spcPct val="50000"/>
              </a:spcBef>
            </a:pPr>
            <a:r>
              <a:rPr lang="en-US" sz="2800" i="1" dirty="0"/>
              <a:t>Increase the level of an activity if its marginal benefit exceeds its marginal cost; </a:t>
            </a:r>
          </a:p>
          <a:p>
            <a:pPr eaLnBrk="0" hangingPunct="0">
              <a:spcBef>
                <a:spcPct val="50000"/>
              </a:spcBef>
            </a:pPr>
            <a:r>
              <a:rPr lang="en-US" sz="2800" i="1" dirty="0"/>
              <a:t>Reduce the level of an activity if its marginal cost exceeds its marginal benefit.  </a:t>
            </a:r>
          </a:p>
          <a:p>
            <a:pPr eaLnBrk="0" hangingPunct="0">
              <a:spcBef>
                <a:spcPct val="50000"/>
              </a:spcBef>
            </a:pPr>
            <a:r>
              <a:rPr lang="en-US" sz="2800" i="1" dirty="0"/>
              <a:t>If possible, pick the level at which the activity’s marginal benefit equals its marginal cost.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a:noFill/>
          <a:ln>
            <a:noFill/>
          </a:ln>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a:solidFill>
                  <a:schemeClr val="tx1"/>
                </a:solidFill>
              </a:rPr>
              <a:t>Econ 339 - Roadmap</a:t>
            </a:r>
          </a:p>
        </p:txBody>
      </p:sp>
      <p:sp>
        <p:nvSpPr>
          <p:cNvPr id="4" name="Date Placeholder 3"/>
          <p:cNvSpPr>
            <a:spLocks noGrp="1"/>
          </p:cNvSpPr>
          <p:nvPr>
            <p:ph type="dt" sz="half" idx="10"/>
          </p:nvPr>
        </p:nvSpPr>
        <p:spPr/>
        <p:txBody>
          <a:bodyPr/>
          <a:lstStyle/>
          <a:p>
            <a:fld id="{287D52B0-8811-48A7-B464-ACF2BF96C9F2}" type="datetime1">
              <a:rPr lang="en-US" altLang="zh-CN" smtClean="0"/>
              <a:t>2/8/2018</a:t>
            </a:fld>
            <a:endParaRPr lang="en-US" altLang="zh-CN"/>
          </a:p>
        </p:txBody>
      </p:sp>
      <p:sp>
        <p:nvSpPr>
          <p:cNvPr id="5" name="Footer Placeholder 4"/>
          <p:cNvSpPr>
            <a:spLocks noGrp="1"/>
          </p:cNvSpPr>
          <p:nvPr>
            <p:ph type="ftr" sz="quarter" idx="11"/>
          </p:nvPr>
        </p:nvSpPr>
        <p:spPr/>
        <p:txBody>
          <a:bodyPr/>
          <a:lstStyle/>
          <a:p>
            <a:r>
              <a:rPr lang="en-US" altLang="zh-CN"/>
              <a:t>Towson University - J. Jung and Shrestha</a:t>
            </a:r>
            <a:endParaRPr lang="en-US" altLang="zh-CN" dirty="0"/>
          </a:p>
        </p:txBody>
      </p:sp>
      <p:sp>
        <p:nvSpPr>
          <p:cNvPr id="7" name="TextBox 6"/>
          <p:cNvSpPr txBox="1"/>
          <p:nvPr/>
        </p:nvSpPr>
        <p:spPr>
          <a:xfrm>
            <a:off x="76200" y="1371600"/>
            <a:ext cx="2667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800" dirty="0"/>
              <a:t>Review of Microeconomics</a:t>
            </a:r>
          </a:p>
        </p:txBody>
      </p:sp>
      <p:sp>
        <p:nvSpPr>
          <p:cNvPr id="12" name="TextBox 11"/>
          <p:cNvSpPr txBox="1"/>
          <p:nvPr/>
        </p:nvSpPr>
        <p:spPr>
          <a:xfrm>
            <a:off x="3114675" y="1299865"/>
            <a:ext cx="2667000"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Demand for Insurance</a:t>
            </a:r>
          </a:p>
          <a:p>
            <a:pPr algn="l"/>
            <a:r>
              <a:rPr lang="en-US" sz="1400" dirty="0"/>
              <a:t>Chapter 7</a:t>
            </a:r>
          </a:p>
          <a:p>
            <a:pPr marL="285750" indent="-285750" algn="l">
              <a:buFont typeface="Arial" panose="020B0604020202020204" pitchFamily="34" charset="0"/>
              <a:buChar char="•"/>
            </a:pPr>
            <a:r>
              <a:rPr lang="en-US" sz="1400" dirty="0"/>
              <a:t>Uncertainty</a:t>
            </a:r>
          </a:p>
          <a:p>
            <a:pPr marL="285750" indent="-285750" algn="l">
              <a:buFont typeface="Arial" panose="020B0604020202020204" pitchFamily="34" charset="0"/>
              <a:buChar char="•"/>
            </a:pPr>
            <a:r>
              <a:rPr lang="en-US" sz="1400" dirty="0"/>
              <a:t>Risk aversion</a:t>
            </a:r>
          </a:p>
        </p:txBody>
      </p:sp>
      <p:sp>
        <p:nvSpPr>
          <p:cNvPr id="13" name="TextBox 12"/>
          <p:cNvSpPr txBox="1"/>
          <p:nvPr/>
        </p:nvSpPr>
        <p:spPr>
          <a:xfrm>
            <a:off x="96998" y="3572622"/>
            <a:ext cx="266700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1800" dirty="0"/>
              <a:t>The Grossman model</a:t>
            </a:r>
          </a:p>
          <a:p>
            <a:pPr algn="l"/>
            <a:r>
              <a:rPr lang="en-US" sz="1400" dirty="0"/>
              <a:t>Chapter 3</a:t>
            </a:r>
          </a:p>
        </p:txBody>
      </p:sp>
      <p:sp>
        <p:nvSpPr>
          <p:cNvPr id="14" name="TextBox 13"/>
          <p:cNvSpPr txBox="1"/>
          <p:nvPr/>
        </p:nvSpPr>
        <p:spPr>
          <a:xfrm>
            <a:off x="76200" y="2087940"/>
            <a:ext cx="2676525"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Intro (from my slides)</a:t>
            </a:r>
          </a:p>
        </p:txBody>
      </p:sp>
      <p:sp>
        <p:nvSpPr>
          <p:cNvPr id="15" name="TextBox 14"/>
          <p:cNvSpPr txBox="1"/>
          <p:nvPr/>
        </p:nvSpPr>
        <p:spPr>
          <a:xfrm>
            <a:off x="76200" y="829270"/>
            <a:ext cx="2667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Focus Midterm 1</a:t>
            </a:r>
          </a:p>
        </p:txBody>
      </p:sp>
      <p:sp>
        <p:nvSpPr>
          <p:cNvPr id="17" name="TextBox 16"/>
          <p:cNvSpPr txBox="1"/>
          <p:nvPr/>
        </p:nvSpPr>
        <p:spPr>
          <a:xfrm>
            <a:off x="6076950" y="1457444"/>
            <a:ext cx="2819400" cy="1261884"/>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health policy conundrum</a:t>
            </a:r>
          </a:p>
          <a:p>
            <a:pPr algn="l"/>
            <a:r>
              <a:rPr lang="en-US" sz="1400" dirty="0"/>
              <a:t>Chapter 15</a:t>
            </a:r>
          </a:p>
          <a:p>
            <a:pPr marL="342900" indent="-342900" algn="l">
              <a:buFont typeface="Arial" pitchFamily="34" charset="0"/>
              <a:buChar char="•"/>
            </a:pPr>
            <a:r>
              <a:rPr lang="en-US" sz="1400" dirty="0"/>
              <a:t>Capital stock K</a:t>
            </a:r>
          </a:p>
        </p:txBody>
      </p:sp>
      <p:sp>
        <p:nvSpPr>
          <p:cNvPr id="20" name="TextBox 19"/>
          <p:cNvSpPr txBox="1"/>
          <p:nvPr/>
        </p:nvSpPr>
        <p:spPr>
          <a:xfrm>
            <a:off x="3124200" y="838200"/>
            <a:ext cx="26670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Focus Midterm 2</a:t>
            </a:r>
          </a:p>
        </p:txBody>
      </p:sp>
      <p:sp>
        <p:nvSpPr>
          <p:cNvPr id="21" name="TextBox 20"/>
          <p:cNvSpPr txBox="1"/>
          <p:nvPr/>
        </p:nvSpPr>
        <p:spPr>
          <a:xfrm>
            <a:off x="6096000" y="833735"/>
            <a:ext cx="2819400" cy="46166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Focus Final</a:t>
            </a:r>
          </a:p>
        </p:txBody>
      </p:sp>
      <p:sp>
        <p:nvSpPr>
          <p:cNvPr id="23" name="TextBox 22"/>
          <p:cNvSpPr txBox="1"/>
          <p:nvPr/>
        </p:nvSpPr>
        <p:spPr>
          <a:xfrm>
            <a:off x="6096000" y="2465456"/>
            <a:ext cx="2819400" cy="646331"/>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Beveridge Model</a:t>
            </a:r>
          </a:p>
          <a:p>
            <a:pPr algn="l"/>
            <a:r>
              <a:rPr lang="en-US" sz="1200" dirty="0"/>
              <a:t>Chapter 16</a:t>
            </a:r>
          </a:p>
        </p:txBody>
      </p:sp>
      <p:sp>
        <p:nvSpPr>
          <p:cNvPr id="24" name="TextBox 23"/>
          <p:cNvSpPr txBox="1"/>
          <p:nvPr/>
        </p:nvSpPr>
        <p:spPr>
          <a:xfrm>
            <a:off x="6096000" y="3425215"/>
            <a:ext cx="2819400" cy="101566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American Model</a:t>
            </a:r>
          </a:p>
          <a:p>
            <a:r>
              <a:rPr lang="en-US" sz="1800" dirty="0"/>
              <a:t>Chapter 18 and slides provided (ACA) </a:t>
            </a:r>
          </a:p>
        </p:txBody>
      </p:sp>
      <p:sp>
        <p:nvSpPr>
          <p:cNvPr id="26" name="TextBox 25"/>
          <p:cNvSpPr txBox="1"/>
          <p:nvPr/>
        </p:nvSpPr>
        <p:spPr>
          <a:xfrm>
            <a:off x="3124200" y="2575947"/>
            <a:ext cx="2667000" cy="104644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000" dirty="0"/>
              <a:t>Adverse selection</a:t>
            </a:r>
          </a:p>
          <a:p>
            <a:pPr algn="l"/>
            <a:r>
              <a:rPr lang="en-US" sz="1400" dirty="0"/>
              <a:t>Chapters 8 and 9</a:t>
            </a:r>
          </a:p>
          <a:p>
            <a:pPr marL="342900" indent="-342900" algn="l">
              <a:buFont typeface="Arial" pitchFamily="34" charset="0"/>
              <a:buChar char="•"/>
            </a:pPr>
            <a:r>
              <a:rPr lang="en-US" sz="1400" dirty="0" err="1"/>
              <a:t>Akerlof’s</a:t>
            </a:r>
            <a:r>
              <a:rPr lang="en-US" sz="1400" dirty="0"/>
              <a:t> market for lemons</a:t>
            </a:r>
          </a:p>
          <a:p>
            <a:pPr marL="342900" indent="-342900" algn="l">
              <a:buFont typeface="Arial" pitchFamily="34" charset="0"/>
              <a:buChar char="•"/>
            </a:pPr>
            <a:r>
              <a:rPr lang="en-US" sz="1400" dirty="0"/>
              <a:t>Rothschild-Stiglitz model</a:t>
            </a:r>
          </a:p>
        </p:txBody>
      </p:sp>
      <p:sp>
        <p:nvSpPr>
          <p:cNvPr id="19" name="TextBox 18"/>
          <p:cNvSpPr txBox="1"/>
          <p:nvPr/>
        </p:nvSpPr>
        <p:spPr>
          <a:xfrm>
            <a:off x="133350" y="2711312"/>
            <a:ext cx="2667000" cy="61555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Demand for health care</a:t>
            </a:r>
          </a:p>
          <a:p>
            <a:pPr algn="l"/>
            <a:r>
              <a:rPr lang="en-US" sz="1400" dirty="0"/>
              <a:t>Chapter 2</a:t>
            </a:r>
          </a:p>
        </p:txBody>
      </p:sp>
      <p:sp>
        <p:nvSpPr>
          <p:cNvPr id="8" name="Rectangle 7">
            <a:extLst>
              <a:ext uri="{FF2B5EF4-FFF2-40B4-BE49-F238E27FC236}">
                <a16:creationId xmlns:a16="http://schemas.microsoft.com/office/drawing/2014/main" id="{7AAF2C92-3368-461C-9C34-56E5220FC7CB}"/>
              </a:ext>
            </a:extLst>
          </p:cNvPr>
          <p:cNvSpPr/>
          <p:nvPr/>
        </p:nvSpPr>
        <p:spPr>
          <a:xfrm>
            <a:off x="117184" y="4441278"/>
            <a:ext cx="2667000" cy="105028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Socioeconomic</a:t>
            </a:r>
          </a:p>
          <a:p>
            <a:pPr algn="l"/>
            <a:r>
              <a:rPr lang="en-US" sz="1800" dirty="0">
                <a:solidFill>
                  <a:schemeClr val="tx1"/>
                </a:solidFill>
              </a:rPr>
              <a:t> Disparities  </a:t>
            </a:r>
          </a:p>
          <a:p>
            <a:pPr algn="l"/>
            <a:r>
              <a:rPr lang="en-US" sz="1400" dirty="0">
                <a:solidFill>
                  <a:schemeClr val="tx1"/>
                </a:solidFill>
              </a:rPr>
              <a:t>Chapter 4</a:t>
            </a:r>
          </a:p>
        </p:txBody>
      </p:sp>
      <p:sp>
        <p:nvSpPr>
          <p:cNvPr id="9" name="Rectangle 8">
            <a:extLst>
              <a:ext uri="{FF2B5EF4-FFF2-40B4-BE49-F238E27FC236}">
                <a16:creationId xmlns:a16="http://schemas.microsoft.com/office/drawing/2014/main" id="{BC0E898C-FA1D-48EC-B1DA-7D7B70EDA383}"/>
              </a:ext>
            </a:extLst>
          </p:cNvPr>
          <p:cNvSpPr/>
          <p:nvPr/>
        </p:nvSpPr>
        <p:spPr>
          <a:xfrm>
            <a:off x="3103446" y="3851215"/>
            <a:ext cx="2667000" cy="9144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sz="2000" dirty="0">
                <a:solidFill>
                  <a:schemeClr val="tx1"/>
                </a:solidFill>
              </a:rPr>
              <a:t>Adverse Selection in</a:t>
            </a:r>
          </a:p>
          <a:p>
            <a:pPr algn="ctr"/>
            <a:r>
              <a:rPr lang="en-US" sz="2000" dirty="0">
                <a:solidFill>
                  <a:schemeClr val="tx1"/>
                </a:solidFill>
              </a:rPr>
              <a:t>Real market</a:t>
            </a:r>
          </a:p>
          <a:p>
            <a:pPr algn="ctr"/>
            <a:r>
              <a:rPr lang="en-US" sz="1400" dirty="0">
                <a:solidFill>
                  <a:schemeClr val="tx1"/>
                </a:solidFill>
              </a:rPr>
              <a:t>Chapter 10</a:t>
            </a:r>
          </a:p>
          <a:p>
            <a:pPr algn="ctr"/>
            <a:endParaRPr lang="en-US" dirty="0">
              <a:solidFill>
                <a:schemeClr val="tx1"/>
              </a:solidFill>
            </a:endParaRPr>
          </a:p>
        </p:txBody>
      </p:sp>
      <p:sp>
        <p:nvSpPr>
          <p:cNvPr id="25" name="Rectangle 24">
            <a:extLst>
              <a:ext uri="{FF2B5EF4-FFF2-40B4-BE49-F238E27FC236}">
                <a16:creationId xmlns:a16="http://schemas.microsoft.com/office/drawing/2014/main" id="{7E7B4E96-457D-4AF9-8852-A1AF66DBFFDB}"/>
              </a:ext>
            </a:extLst>
          </p:cNvPr>
          <p:cNvSpPr/>
          <p:nvPr/>
        </p:nvSpPr>
        <p:spPr>
          <a:xfrm>
            <a:off x="3143818" y="4942270"/>
            <a:ext cx="2667000" cy="92513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Moral hazard  </a:t>
            </a:r>
          </a:p>
          <a:p>
            <a:pPr algn="l"/>
            <a:r>
              <a:rPr lang="en-US" sz="1400" dirty="0">
                <a:solidFill>
                  <a:schemeClr val="tx1"/>
                </a:solidFill>
              </a:rPr>
              <a:t>Chapter 11</a:t>
            </a:r>
          </a:p>
        </p:txBody>
      </p:sp>
      <p:sp>
        <p:nvSpPr>
          <p:cNvPr id="27" name="Rectangle 26">
            <a:extLst>
              <a:ext uri="{FF2B5EF4-FFF2-40B4-BE49-F238E27FC236}">
                <a16:creationId xmlns:a16="http://schemas.microsoft.com/office/drawing/2014/main" id="{6EA62766-0DE4-4E81-AE3E-8927A2AABF4B}"/>
              </a:ext>
            </a:extLst>
          </p:cNvPr>
          <p:cNvSpPr/>
          <p:nvPr/>
        </p:nvSpPr>
        <p:spPr>
          <a:xfrm>
            <a:off x="6130080" y="4757245"/>
            <a:ext cx="2762250" cy="1110155"/>
          </a:xfrm>
          <a:prstGeom prst="rect">
            <a:avLst/>
          </a:prstGeom>
          <a:solidFill>
            <a:schemeClr val="accent3">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Special Topics (if time allows)  </a:t>
            </a:r>
          </a:p>
          <a:p>
            <a:pPr algn="l"/>
            <a:r>
              <a:rPr lang="en-US" sz="1400" dirty="0">
                <a:solidFill>
                  <a:schemeClr val="tx1"/>
                </a:solidFill>
              </a:rPr>
              <a:t>Chapter 20</a:t>
            </a:r>
          </a:p>
          <a:p>
            <a:pPr algn="l"/>
            <a:r>
              <a:rPr lang="en-US" sz="1400" dirty="0">
                <a:solidFill>
                  <a:schemeClr val="tx1"/>
                </a:solidFill>
              </a:rPr>
              <a:t>Slides provided</a:t>
            </a:r>
          </a:p>
        </p:txBody>
      </p:sp>
      <p:sp>
        <p:nvSpPr>
          <p:cNvPr id="3" name="Slide Number Placeholder 2"/>
          <p:cNvSpPr>
            <a:spLocks noGrp="1"/>
          </p:cNvSpPr>
          <p:nvPr>
            <p:ph type="sldNum" sz="quarter" idx="12"/>
          </p:nvPr>
        </p:nvSpPr>
        <p:spPr/>
        <p:txBody>
          <a:bodyPr/>
          <a:lstStyle/>
          <a:p>
            <a:fld id="{73891225-2CFD-4B2A-9CCE-B0FBA3638821}" type="slidenum">
              <a:rPr lang="en-US" smtClean="0"/>
              <a:pPr/>
              <a:t>2</a:t>
            </a:fld>
            <a:endParaRPr lang="en-US"/>
          </a:p>
        </p:txBody>
      </p:sp>
    </p:spTree>
    <p:extLst>
      <p:ext uri="{BB962C8B-B14F-4D97-AF65-F5344CB8AC3E}">
        <p14:creationId xmlns:p14="http://schemas.microsoft.com/office/powerpoint/2010/main" val="1370641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Marginal Principle</a:t>
            </a:r>
          </a:p>
        </p:txBody>
      </p:sp>
      <p:sp>
        <p:nvSpPr>
          <p:cNvPr id="3" name="Content Placeholder 2"/>
          <p:cNvSpPr>
            <a:spLocks noGrp="1"/>
          </p:cNvSpPr>
          <p:nvPr>
            <p:ph idx="1"/>
          </p:nvPr>
        </p:nvSpPr>
        <p:spPr>
          <a:xfrm>
            <a:off x="5791200" y="1600200"/>
            <a:ext cx="2895600" cy="4525963"/>
          </a:xfrm>
        </p:spPr>
        <p:txBody>
          <a:bodyPr>
            <a:normAutofit fontScale="92500" lnSpcReduction="10000"/>
          </a:bodyPr>
          <a:lstStyle/>
          <a:p>
            <a:r>
              <a:rPr lang="en-US" dirty="0"/>
              <a:t>The marginal benefit exceeds the marginal cost for the first two movies</a:t>
            </a:r>
          </a:p>
          <a:p>
            <a:r>
              <a:rPr lang="en-US" dirty="0"/>
              <a:t>So it is sensible to produce two, but not three movies.</a:t>
            </a:r>
          </a:p>
          <a:p>
            <a:endParaRPr lang="en-US" dirty="0"/>
          </a:p>
        </p:txBody>
      </p:sp>
      <p:sp>
        <p:nvSpPr>
          <p:cNvPr id="4" name="Date Placeholder 3"/>
          <p:cNvSpPr>
            <a:spLocks noGrp="1"/>
          </p:cNvSpPr>
          <p:nvPr>
            <p:ph type="dt" sz="half" idx="10"/>
          </p:nvPr>
        </p:nvSpPr>
        <p:spPr/>
        <p:txBody>
          <a:bodyPr/>
          <a:lstStyle/>
          <a:p>
            <a:fld id="{E9C422A1-3FA5-4089-A09B-E163EBE633C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20</a:t>
            </a:fld>
            <a:endParaRPr lang="en-US"/>
          </a:p>
        </p:txBody>
      </p:sp>
      <p:pic>
        <p:nvPicPr>
          <p:cNvPr id="7" name="Picture 4" descr="fig2_3_2"/>
          <p:cNvPicPr>
            <a:picLocks noChangeAspect="1" noChangeArrowheads="1"/>
          </p:cNvPicPr>
          <p:nvPr/>
        </p:nvPicPr>
        <p:blipFill>
          <a:blip r:embed="rId2" cstate="print"/>
          <a:srcRect/>
          <a:stretch>
            <a:fillRect/>
          </a:stretch>
        </p:blipFill>
        <p:spPr bwMode="auto">
          <a:xfrm>
            <a:off x="990600" y="2019300"/>
            <a:ext cx="3581400" cy="3390900"/>
          </a:xfrm>
          <a:prstGeom prst="rect">
            <a:avLst/>
          </a:prstGeom>
          <a:noFill/>
        </p:spPr>
      </p:pic>
      <p:pic>
        <p:nvPicPr>
          <p:cNvPr id="8" name="Picture 5" descr="fig2_3_7"/>
          <p:cNvPicPr>
            <a:picLocks noChangeAspect="1" noChangeArrowheads="1"/>
          </p:cNvPicPr>
          <p:nvPr/>
        </p:nvPicPr>
        <p:blipFill>
          <a:blip r:embed="rId3" cstate="print"/>
          <a:srcRect/>
          <a:stretch>
            <a:fillRect/>
          </a:stretch>
        </p:blipFill>
        <p:spPr bwMode="auto">
          <a:xfrm>
            <a:off x="990600" y="2014537"/>
            <a:ext cx="3581400" cy="3390900"/>
          </a:xfrm>
          <a:prstGeom prst="rect">
            <a:avLst/>
          </a:prstGeom>
          <a:noFill/>
        </p:spPr>
      </p:pic>
      <p:pic>
        <p:nvPicPr>
          <p:cNvPr id="9" name="Picture 6" descr="fig2_3_3"/>
          <p:cNvPicPr>
            <a:picLocks noChangeAspect="1" noChangeArrowheads="1"/>
          </p:cNvPicPr>
          <p:nvPr/>
        </p:nvPicPr>
        <p:blipFill>
          <a:blip r:embed="rId4" cstate="print"/>
          <a:srcRect/>
          <a:stretch>
            <a:fillRect/>
          </a:stretch>
        </p:blipFill>
        <p:spPr bwMode="auto">
          <a:xfrm>
            <a:off x="990600" y="2019300"/>
            <a:ext cx="3581400" cy="3390900"/>
          </a:xfrm>
          <a:prstGeom prst="rect">
            <a:avLst/>
          </a:prstGeom>
          <a:noFill/>
        </p:spPr>
      </p:pic>
      <p:pic>
        <p:nvPicPr>
          <p:cNvPr id="10" name="Picture 7" descr="fig2_3_4"/>
          <p:cNvPicPr>
            <a:picLocks noChangeAspect="1" noChangeArrowheads="1"/>
          </p:cNvPicPr>
          <p:nvPr/>
        </p:nvPicPr>
        <p:blipFill>
          <a:blip r:embed="rId5" cstate="print"/>
          <a:srcRect/>
          <a:stretch>
            <a:fillRect/>
          </a:stretch>
        </p:blipFill>
        <p:spPr bwMode="auto">
          <a:xfrm>
            <a:off x="990600" y="2019300"/>
            <a:ext cx="3581400" cy="3390900"/>
          </a:xfrm>
          <a:prstGeom prst="rect">
            <a:avLst/>
          </a:prstGeom>
          <a:noFill/>
        </p:spPr>
      </p:pic>
      <p:pic>
        <p:nvPicPr>
          <p:cNvPr id="11" name="Picture 8" descr="fig2_3_5"/>
          <p:cNvPicPr>
            <a:picLocks noChangeAspect="1" noChangeArrowheads="1"/>
          </p:cNvPicPr>
          <p:nvPr/>
        </p:nvPicPr>
        <p:blipFill>
          <a:blip r:embed="rId6" cstate="print"/>
          <a:srcRect/>
          <a:stretch>
            <a:fillRect/>
          </a:stretch>
        </p:blipFill>
        <p:spPr bwMode="auto">
          <a:xfrm>
            <a:off x="990600" y="2019300"/>
            <a:ext cx="3581400" cy="3390900"/>
          </a:xfrm>
          <a:prstGeom prst="rect">
            <a:avLst/>
          </a:prstGeom>
          <a:noFill/>
        </p:spPr>
      </p:pic>
      <p:pic>
        <p:nvPicPr>
          <p:cNvPr id="12" name="Picture 9" descr="fig2_3_6"/>
          <p:cNvPicPr>
            <a:picLocks noChangeAspect="1" noChangeArrowheads="1"/>
          </p:cNvPicPr>
          <p:nvPr/>
        </p:nvPicPr>
        <p:blipFill>
          <a:blip r:embed="rId7" cstate="print"/>
          <a:srcRect/>
          <a:stretch>
            <a:fillRect/>
          </a:stretch>
        </p:blipFill>
        <p:spPr bwMode="auto">
          <a:xfrm>
            <a:off x="990600" y="2019300"/>
            <a:ext cx="3581400" cy="3390900"/>
          </a:xfrm>
          <a:prstGeom prst="rect">
            <a:avLst/>
          </a:prstGeom>
          <a:noFill/>
        </p:spPr>
      </p:pic>
      <p:pic>
        <p:nvPicPr>
          <p:cNvPr id="13" name="Picture 38" descr="fig2_3_1"/>
          <p:cNvPicPr>
            <a:picLocks noChangeAspect="1" noChangeArrowheads="1"/>
          </p:cNvPicPr>
          <p:nvPr/>
        </p:nvPicPr>
        <p:blipFill>
          <a:blip r:embed="rId8" cstate="print"/>
          <a:srcRect/>
          <a:stretch>
            <a:fillRect/>
          </a:stretch>
        </p:blipFill>
        <p:spPr bwMode="auto">
          <a:xfrm>
            <a:off x="990600" y="2019300"/>
            <a:ext cx="3581400" cy="3390900"/>
          </a:xfrm>
          <a:prstGeom prst="rect">
            <a:avLst/>
          </a:prstGeom>
          <a:noFill/>
        </p:spPr>
      </p:pic>
      <p:pic>
        <p:nvPicPr>
          <p:cNvPr id="14" name="Picture 39" descr="fig2_3_11"/>
          <p:cNvPicPr>
            <a:picLocks noChangeAspect="1" noChangeArrowheads="1"/>
          </p:cNvPicPr>
          <p:nvPr/>
        </p:nvPicPr>
        <p:blipFill>
          <a:blip r:embed="rId9" cstate="print"/>
          <a:srcRect/>
          <a:stretch>
            <a:fillRect/>
          </a:stretch>
        </p:blipFill>
        <p:spPr bwMode="auto">
          <a:xfrm>
            <a:off x="990600" y="2014537"/>
            <a:ext cx="3581400" cy="3390900"/>
          </a:xfrm>
          <a:prstGeom prst="rect">
            <a:avLst/>
          </a:prstGeom>
          <a:noFill/>
        </p:spPr>
      </p:pic>
      <p:pic>
        <p:nvPicPr>
          <p:cNvPr id="15" name="Picture 40" descr="fig2_3_8"/>
          <p:cNvPicPr>
            <a:picLocks noChangeAspect="1" noChangeArrowheads="1"/>
          </p:cNvPicPr>
          <p:nvPr/>
        </p:nvPicPr>
        <p:blipFill>
          <a:blip r:embed="rId10" cstate="print"/>
          <a:srcRect/>
          <a:stretch>
            <a:fillRect/>
          </a:stretch>
        </p:blipFill>
        <p:spPr bwMode="auto">
          <a:xfrm>
            <a:off x="990600" y="2019300"/>
            <a:ext cx="3581400" cy="3390900"/>
          </a:xfrm>
          <a:prstGeom prst="rect">
            <a:avLst/>
          </a:prstGeom>
          <a:noFill/>
        </p:spPr>
      </p:pic>
      <p:pic>
        <p:nvPicPr>
          <p:cNvPr id="16" name="Picture 41" descr="fig2_3_9"/>
          <p:cNvPicPr>
            <a:picLocks noChangeAspect="1" noChangeArrowheads="1"/>
          </p:cNvPicPr>
          <p:nvPr/>
        </p:nvPicPr>
        <p:blipFill>
          <a:blip r:embed="rId11" cstate="print"/>
          <a:srcRect/>
          <a:stretch>
            <a:fillRect/>
          </a:stretch>
        </p:blipFill>
        <p:spPr bwMode="auto">
          <a:xfrm>
            <a:off x="990600" y="2019300"/>
            <a:ext cx="3581400" cy="3390900"/>
          </a:xfrm>
          <a:prstGeom prst="rect">
            <a:avLst/>
          </a:prstGeom>
          <a:noFill/>
        </p:spPr>
      </p:pic>
      <p:pic>
        <p:nvPicPr>
          <p:cNvPr id="17" name="Picture 42" descr="fig2_3_10"/>
          <p:cNvPicPr>
            <a:picLocks noChangeAspect="1" noChangeArrowheads="1"/>
          </p:cNvPicPr>
          <p:nvPr/>
        </p:nvPicPr>
        <p:blipFill>
          <a:blip r:embed="rId12" cstate="print"/>
          <a:srcRect/>
          <a:stretch>
            <a:fillRect/>
          </a:stretch>
        </p:blipFill>
        <p:spPr bwMode="auto">
          <a:xfrm>
            <a:off x="990600" y="2019300"/>
            <a:ext cx="3581400" cy="3390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Principle of Diminishing Returns</a:t>
            </a:r>
          </a:p>
        </p:txBody>
      </p:sp>
      <p:sp>
        <p:nvSpPr>
          <p:cNvPr id="4" name="Date Placeholder 3"/>
          <p:cNvSpPr>
            <a:spLocks noGrp="1"/>
          </p:cNvSpPr>
          <p:nvPr>
            <p:ph type="dt" sz="half" idx="10"/>
          </p:nvPr>
        </p:nvSpPr>
        <p:spPr/>
        <p:txBody>
          <a:bodyPr/>
          <a:lstStyle/>
          <a:p>
            <a:fld id="{8BEB5666-193E-4E26-9C14-F3F7150741ED}"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21</a:t>
            </a:fld>
            <a:endParaRPr lang="en-US"/>
          </a:p>
        </p:txBody>
      </p:sp>
      <p:sp>
        <p:nvSpPr>
          <p:cNvPr id="7" name="Rectangle 4"/>
          <p:cNvSpPr>
            <a:spLocks noGrp="1" noChangeArrowheads="1"/>
          </p:cNvSpPr>
          <p:nvPr>
            <p:ph idx="1"/>
          </p:nvPr>
        </p:nvSpPr>
        <p:spPr>
          <a:solidFill>
            <a:srgbClr val="FFCC00">
              <a:alpha val="64999"/>
            </a:srgbClr>
          </a:solidFill>
          <a:ln/>
        </p:spPr>
        <p:txBody>
          <a:bodyPr/>
          <a:lstStyle/>
          <a:p>
            <a:pPr eaLnBrk="0" hangingPunct="0">
              <a:spcBef>
                <a:spcPct val="50000"/>
              </a:spcBef>
              <a:buNone/>
            </a:pPr>
            <a:r>
              <a:rPr lang="en-US" b="1" i="1" dirty="0"/>
              <a:t>PRINCIPLE</a:t>
            </a:r>
            <a:r>
              <a:rPr lang="en-US" i="1" dirty="0"/>
              <a:t> of </a:t>
            </a:r>
            <a:r>
              <a:rPr lang="en-US" b="1" i="1" dirty="0"/>
              <a:t>Diminishing Returns</a:t>
            </a:r>
          </a:p>
          <a:p>
            <a:pPr eaLnBrk="0" hangingPunct="0">
              <a:spcBef>
                <a:spcPct val="50000"/>
              </a:spcBef>
            </a:pPr>
            <a:r>
              <a:rPr lang="en-US" sz="2800" i="1" dirty="0"/>
              <a:t>Suppose output is produced with two or more inputs and we increase one input while holding the other input or inputs fixed. </a:t>
            </a:r>
          </a:p>
          <a:p>
            <a:pPr eaLnBrk="0" hangingPunct="0">
              <a:spcBef>
                <a:spcPct val="50000"/>
              </a:spcBef>
            </a:pPr>
            <a:r>
              <a:rPr lang="en-US" sz="2800" i="1" dirty="0"/>
              <a:t>Beyond some point—called the point of diminishing returns—output will increase at a </a:t>
            </a:r>
            <a:r>
              <a:rPr lang="en-US" sz="2800" b="1" i="1" dirty="0"/>
              <a:t>decreasing</a:t>
            </a:r>
            <a:r>
              <a:rPr lang="en-US" sz="2800" i="1" dirty="0"/>
              <a:t> rate.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Principle of Diminishing Returns </a:t>
            </a:r>
          </a:p>
        </p:txBody>
      </p:sp>
      <p:sp>
        <p:nvSpPr>
          <p:cNvPr id="3" name="Content Placeholder 2"/>
          <p:cNvSpPr>
            <a:spLocks noGrp="1"/>
          </p:cNvSpPr>
          <p:nvPr>
            <p:ph idx="1"/>
          </p:nvPr>
        </p:nvSpPr>
        <p:spPr/>
        <p:txBody>
          <a:bodyPr/>
          <a:lstStyle/>
          <a:p>
            <a:r>
              <a:rPr lang="en-US" sz="2800" dirty="0"/>
              <a:t>Example:</a:t>
            </a:r>
          </a:p>
          <a:p>
            <a:pPr lvl="1"/>
            <a:r>
              <a:rPr lang="en-US" sz="2400" dirty="0"/>
              <a:t>1 copy machine and 1 worker produce 1000 pages.</a:t>
            </a:r>
          </a:p>
          <a:p>
            <a:pPr lvl="1"/>
            <a:r>
              <a:rPr lang="en-US" sz="2400" dirty="0"/>
              <a:t>1 copy machine and 2 workers produce how many pages?</a:t>
            </a:r>
          </a:p>
          <a:p>
            <a:pPr lvl="1"/>
            <a:r>
              <a:rPr lang="en-US" sz="2400" dirty="0"/>
              <a:t>1 copy machine and 100 workers produce how many pages?</a:t>
            </a:r>
          </a:p>
          <a:p>
            <a:r>
              <a:rPr lang="en-US" sz="2800" dirty="0"/>
              <a:t>As we increase the number of workers and hold the number of copy machines constant output per additional worker decreases.</a:t>
            </a:r>
          </a:p>
          <a:p>
            <a:pPr lvl="1"/>
            <a:endParaRPr lang="en-US" sz="2400" dirty="0"/>
          </a:p>
          <a:p>
            <a:endParaRPr lang="en-US" dirty="0"/>
          </a:p>
        </p:txBody>
      </p:sp>
      <p:sp>
        <p:nvSpPr>
          <p:cNvPr id="4" name="Date Placeholder 3"/>
          <p:cNvSpPr>
            <a:spLocks noGrp="1"/>
          </p:cNvSpPr>
          <p:nvPr>
            <p:ph type="dt" sz="half" idx="10"/>
          </p:nvPr>
        </p:nvSpPr>
        <p:spPr/>
        <p:txBody>
          <a:bodyPr/>
          <a:lstStyle/>
          <a:p>
            <a:fld id="{261D1313-5EC0-4D06-9957-D1BE897F8D4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Production Curve</a:t>
            </a:r>
          </a:p>
        </p:txBody>
      </p:sp>
      <p:sp>
        <p:nvSpPr>
          <p:cNvPr id="3" name="Content Placeholder 2"/>
          <p:cNvSpPr>
            <a:spLocks noGrp="1"/>
          </p:cNvSpPr>
          <p:nvPr>
            <p:ph idx="1"/>
          </p:nvPr>
        </p:nvSpPr>
        <p:spPr/>
        <p:txBody>
          <a:bodyPr/>
          <a:lstStyle/>
          <a:p>
            <a:r>
              <a:rPr lang="en-US" dirty="0"/>
              <a:t>With 1 copy machine</a:t>
            </a:r>
          </a:p>
          <a:p>
            <a:endParaRPr lang="en-US" dirty="0"/>
          </a:p>
        </p:txBody>
      </p:sp>
      <p:sp>
        <p:nvSpPr>
          <p:cNvPr id="4" name="Date Placeholder 3"/>
          <p:cNvSpPr>
            <a:spLocks noGrp="1"/>
          </p:cNvSpPr>
          <p:nvPr>
            <p:ph type="dt" sz="half" idx="10"/>
          </p:nvPr>
        </p:nvSpPr>
        <p:spPr/>
        <p:txBody>
          <a:bodyPr/>
          <a:lstStyle/>
          <a:p>
            <a:fld id="{4EFEBC1F-8455-48BA-A752-7E30D160C32F}"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23</a:t>
            </a:fld>
            <a:endParaRPr lang="en-US"/>
          </a:p>
        </p:txBody>
      </p:sp>
      <p:sp>
        <p:nvSpPr>
          <p:cNvPr id="7" name="Line 4"/>
          <p:cNvSpPr>
            <a:spLocks noChangeShapeType="1"/>
          </p:cNvSpPr>
          <p:nvPr/>
        </p:nvSpPr>
        <p:spPr bwMode="auto">
          <a:xfrm flipV="1">
            <a:off x="2133600" y="2514600"/>
            <a:ext cx="0" cy="27432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2133600" y="5257800"/>
            <a:ext cx="4648200" cy="0"/>
          </a:xfrm>
          <a:prstGeom prst="line">
            <a:avLst/>
          </a:prstGeom>
          <a:noFill/>
          <a:ln w="9525">
            <a:solidFill>
              <a:schemeClr val="tx1"/>
            </a:solidFill>
            <a:round/>
            <a:headEnd/>
            <a:tailEnd type="triangle" w="med" len="med"/>
          </a:ln>
          <a:effectLst/>
        </p:spPr>
        <p:txBody>
          <a:bodyPr/>
          <a:lstStyle/>
          <a:p>
            <a:endParaRPr lang="en-US"/>
          </a:p>
        </p:txBody>
      </p:sp>
      <p:sp>
        <p:nvSpPr>
          <p:cNvPr id="9" name="Arc 6"/>
          <p:cNvSpPr>
            <a:spLocks/>
          </p:cNvSpPr>
          <p:nvPr/>
        </p:nvSpPr>
        <p:spPr bwMode="auto">
          <a:xfrm rot="10800000" flipV="1">
            <a:off x="2133600" y="3124200"/>
            <a:ext cx="44196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p:spPr>
        <p:txBody>
          <a:bodyPr wrap="none" anchor="ctr"/>
          <a:lstStyle/>
          <a:p>
            <a:endParaRPr lang="en-US"/>
          </a:p>
        </p:txBody>
      </p:sp>
      <p:sp>
        <p:nvSpPr>
          <p:cNvPr id="10" name="Text Box 7"/>
          <p:cNvSpPr txBox="1">
            <a:spLocks noChangeArrowheads="1"/>
          </p:cNvSpPr>
          <p:nvPr/>
        </p:nvSpPr>
        <p:spPr bwMode="auto">
          <a:xfrm>
            <a:off x="6172200" y="5257800"/>
            <a:ext cx="2895600" cy="366713"/>
          </a:xfrm>
          <a:prstGeom prst="rect">
            <a:avLst/>
          </a:prstGeom>
          <a:noFill/>
          <a:ln w="9525">
            <a:noFill/>
            <a:miter lim="800000"/>
            <a:headEnd/>
            <a:tailEnd/>
          </a:ln>
          <a:effectLst/>
        </p:spPr>
        <p:txBody>
          <a:bodyPr>
            <a:spAutoFit/>
          </a:bodyPr>
          <a:lstStyle/>
          <a:p>
            <a:pPr>
              <a:spcBef>
                <a:spcPct val="50000"/>
              </a:spcBef>
            </a:pPr>
            <a:r>
              <a:rPr lang="en-US" dirty="0"/>
              <a:t>Number of workers</a:t>
            </a:r>
          </a:p>
        </p:txBody>
      </p:sp>
      <p:sp>
        <p:nvSpPr>
          <p:cNvPr id="11" name="Text Box 8"/>
          <p:cNvSpPr txBox="1">
            <a:spLocks noChangeArrowheads="1"/>
          </p:cNvSpPr>
          <p:nvPr/>
        </p:nvSpPr>
        <p:spPr bwMode="auto">
          <a:xfrm rot="16200000">
            <a:off x="450057" y="2826543"/>
            <a:ext cx="1905000" cy="366713"/>
          </a:xfrm>
          <a:prstGeom prst="rect">
            <a:avLst/>
          </a:prstGeom>
          <a:noFill/>
          <a:ln w="9525">
            <a:noFill/>
            <a:miter lim="800000"/>
            <a:headEnd/>
            <a:tailEnd/>
          </a:ln>
          <a:effectLst/>
        </p:spPr>
        <p:txBody>
          <a:bodyPr>
            <a:spAutoFit/>
          </a:bodyPr>
          <a:lstStyle/>
          <a:p>
            <a:pPr>
              <a:spcBef>
                <a:spcPct val="50000"/>
              </a:spcBef>
            </a:pPr>
            <a:r>
              <a:rPr lang="en-US"/>
              <a:t>Pages produced</a:t>
            </a:r>
          </a:p>
        </p:txBody>
      </p:sp>
      <p:sp>
        <p:nvSpPr>
          <p:cNvPr id="12" name="Line 9"/>
          <p:cNvSpPr>
            <a:spLocks noChangeShapeType="1"/>
          </p:cNvSpPr>
          <p:nvPr/>
        </p:nvSpPr>
        <p:spPr bwMode="auto">
          <a:xfrm flipV="1">
            <a:off x="2743200" y="4191000"/>
            <a:ext cx="0" cy="1066800"/>
          </a:xfrm>
          <a:prstGeom prst="line">
            <a:avLst/>
          </a:prstGeom>
          <a:noFill/>
          <a:ln w="9525">
            <a:solidFill>
              <a:schemeClr val="tx1"/>
            </a:solidFill>
            <a:prstDash val="dash"/>
            <a:round/>
            <a:headEnd/>
            <a:tailEnd/>
          </a:ln>
          <a:effectLst/>
        </p:spPr>
        <p:txBody>
          <a:bodyPr/>
          <a:lstStyle/>
          <a:p>
            <a:endParaRPr lang="en-US"/>
          </a:p>
        </p:txBody>
      </p:sp>
      <p:sp>
        <p:nvSpPr>
          <p:cNvPr id="13" name="Line 10"/>
          <p:cNvSpPr>
            <a:spLocks noChangeShapeType="1"/>
          </p:cNvSpPr>
          <p:nvPr/>
        </p:nvSpPr>
        <p:spPr bwMode="auto">
          <a:xfrm flipH="1">
            <a:off x="2133600" y="4191000"/>
            <a:ext cx="609600" cy="0"/>
          </a:xfrm>
          <a:prstGeom prst="line">
            <a:avLst/>
          </a:prstGeom>
          <a:noFill/>
          <a:ln w="9525">
            <a:solidFill>
              <a:schemeClr val="tx1"/>
            </a:solidFill>
            <a:prstDash val="dash"/>
            <a:round/>
            <a:headEnd/>
            <a:tailEnd/>
          </a:ln>
          <a:effectLst/>
        </p:spPr>
        <p:txBody>
          <a:bodyPr/>
          <a:lstStyle/>
          <a:p>
            <a:endParaRPr lang="en-US"/>
          </a:p>
        </p:txBody>
      </p:sp>
      <p:sp>
        <p:nvSpPr>
          <p:cNvPr id="14" name="Text Box 11"/>
          <p:cNvSpPr txBox="1">
            <a:spLocks noChangeArrowheads="1"/>
          </p:cNvSpPr>
          <p:nvPr/>
        </p:nvSpPr>
        <p:spPr bwMode="auto">
          <a:xfrm>
            <a:off x="2514600" y="5257800"/>
            <a:ext cx="6858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15" name="Text Box 12"/>
          <p:cNvSpPr txBox="1">
            <a:spLocks noChangeArrowheads="1"/>
          </p:cNvSpPr>
          <p:nvPr/>
        </p:nvSpPr>
        <p:spPr bwMode="auto">
          <a:xfrm>
            <a:off x="1447800" y="4191000"/>
            <a:ext cx="838200" cy="366713"/>
          </a:xfrm>
          <a:prstGeom prst="rect">
            <a:avLst/>
          </a:prstGeom>
          <a:noFill/>
          <a:ln w="9525">
            <a:noFill/>
            <a:miter lim="800000"/>
            <a:headEnd/>
            <a:tailEnd/>
          </a:ln>
          <a:effectLst/>
        </p:spPr>
        <p:txBody>
          <a:bodyPr>
            <a:spAutoFit/>
          </a:bodyPr>
          <a:lstStyle/>
          <a:p>
            <a:pPr>
              <a:spcBef>
                <a:spcPct val="50000"/>
              </a:spcBef>
            </a:pPr>
            <a:r>
              <a:rPr lang="en-US" dirty="0"/>
              <a:t>10</a:t>
            </a:r>
          </a:p>
        </p:txBody>
      </p:sp>
      <p:sp>
        <p:nvSpPr>
          <p:cNvPr id="16" name="Line 13"/>
          <p:cNvSpPr>
            <a:spLocks noChangeShapeType="1"/>
          </p:cNvSpPr>
          <p:nvPr/>
        </p:nvSpPr>
        <p:spPr bwMode="auto">
          <a:xfrm flipV="1">
            <a:off x="3352800" y="3810000"/>
            <a:ext cx="0" cy="14478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flipH="1">
            <a:off x="2133600" y="3733800"/>
            <a:ext cx="1219200" cy="0"/>
          </a:xfrm>
          <a:prstGeom prst="line">
            <a:avLst/>
          </a:prstGeom>
          <a:noFill/>
          <a:ln w="9525">
            <a:solidFill>
              <a:schemeClr val="tx1"/>
            </a:solidFill>
            <a:prstDash val="dash"/>
            <a:round/>
            <a:headEnd/>
            <a:tailEnd/>
          </a:ln>
          <a:effectLst/>
        </p:spPr>
        <p:txBody>
          <a:bodyPr/>
          <a:lstStyle/>
          <a:p>
            <a:endParaRPr lang="en-US"/>
          </a:p>
        </p:txBody>
      </p:sp>
      <p:sp>
        <p:nvSpPr>
          <p:cNvPr id="18" name="Text Box 15"/>
          <p:cNvSpPr txBox="1">
            <a:spLocks noChangeArrowheads="1"/>
          </p:cNvSpPr>
          <p:nvPr/>
        </p:nvSpPr>
        <p:spPr bwMode="auto">
          <a:xfrm>
            <a:off x="3200400" y="5257800"/>
            <a:ext cx="5334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19" name="Text Box 16"/>
          <p:cNvSpPr txBox="1">
            <a:spLocks noChangeArrowheads="1"/>
          </p:cNvSpPr>
          <p:nvPr/>
        </p:nvSpPr>
        <p:spPr bwMode="auto">
          <a:xfrm>
            <a:off x="1447800" y="3505200"/>
            <a:ext cx="838200" cy="366713"/>
          </a:xfrm>
          <a:prstGeom prst="rect">
            <a:avLst/>
          </a:prstGeom>
          <a:noFill/>
          <a:ln w="9525">
            <a:noFill/>
            <a:miter lim="800000"/>
            <a:headEnd/>
            <a:tailEnd/>
          </a:ln>
          <a:effectLst/>
        </p:spPr>
        <p:txBody>
          <a:bodyPr>
            <a:spAutoFit/>
          </a:bodyPr>
          <a:lstStyle/>
          <a:p>
            <a:pPr>
              <a:spcBef>
                <a:spcPct val="50000"/>
              </a:spcBef>
            </a:pPr>
            <a:r>
              <a:rPr lang="en-US" dirty="0"/>
              <a:t>16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Theory</a:t>
            </a:r>
          </a:p>
        </p:txBody>
      </p:sp>
      <p:pic>
        <p:nvPicPr>
          <p:cNvPr id="14338" name="Picture 2"/>
          <p:cNvPicPr>
            <a:picLocks noGrp="1" noChangeAspect="1" noChangeArrowheads="1"/>
          </p:cNvPicPr>
          <p:nvPr>
            <p:ph idx="1"/>
          </p:nvPr>
        </p:nvPicPr>
        <p:blipFill>
          <a:blip r:embed="rId2" cstate="print"/>
          <a:srcRect/>
          <a:stretch>
            <a:fillRect/>
          </a:stretch>
        </p:blipFill>
        <p:spPr bwMode="auto">
          <a:xfrm>
            <a:off x="914400" y="1219200"/>
            <a:ext cx="7467600" cy="4906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24</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Date Placeholder 5"/>
          <p:cNvSpPr>
            <a:spLocks noGrp="1"/>
          </p:cNvSpPr>
          <p:nvPr>
            <p:ph type="dt" sz="half" idx="10"/>
          </p:nvPr>
        </p:nvSpPr>
        <p:spPr/>
        <p:txBody>
          <a:bodyPr/>
          <a:lstStyle/>
          <a:p>
            <a:fld id="{20E8CD1E-ED3F-4E55-A1DE-BF510431363E}" type="datetime1">
              <a:rPr lang="en-US" smtClean="0"/>
              <a:t>2/8/2018</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and Supply</a:t>
            </a:r>
          </a:p>
        </p:txBody>
      </p:sp>
      <p:sp>
        <p:nvSpPr>
          <p:cNvPr id="3" name="Content Placeholder 2"/>
          <p:cNvSpPr>
            <a:spLocks noGrp="1"/>
          </p:cNvSpPr>
          <p:nvPr>
            <p:ph idx="1"/>
          </p:nvPr>
        </p:nvSpPr>
        <p:spPr/>
        <p:txBody>
          <a:bodyPr/>
          <a:lstStyle/>
          <a:p>
            <a:r>
              <a:rPr lang="en-US" dirty="0"/>
              <a:t>Consumer demand</a:t>
            </a:r>
          </a:p>
          <a:p>
            <a:r>
              <a:rPr lang="en-US" dirty="0"/>
              <a:t>Law of Demand</a:t>
            </a:r>
          </a:p>
          <a:p>
            <a:r>
              <a:rPr lang="en-US" dirty="0"/>
              <a:t>Firm supply</a:t>
            </a:r>
          </a:p>
          <a:p>
            <a:r>
              <a:rPr lang="en-US" dirty="0"/>
              <a:t>Law of Supply</a:t>
            </a:r>
          </a:p>
          <a:p>
            <a:r>
              <a:rPr lang="en-US" dirty="0"/>
              <a:t>Market Equilibrium</a:t>
            </a:r>
          </a:p>
        </p:txBody>
      </p:sp>
      <p:sp>
        <p:nvSpPr>
          <p:cNvPr id="4" name="Date Placeholder 3"/>
          <p:cNvSpPr>
            <a:spLocks noGrp="1"/>
          </p:cNvSpPr>
          <p:nvPr>
            <p:ph type="dt" sz="half" idx="10"/>
          </p:nvPr>
        </p:nvSpPr>
        <p:spPr/>
        <p:txBody>
          <a:bodyPr/>
          <a:lstStyle/>
          <a:p>
            <a:fld id="{43157ADB-8553-4339-823E-5690906E0158}"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Demand</a:t>
            </a:r>
          </a:p>
        </p:txBody>
      </p:sp>
      <p:sp>
        <p:nvSpPr>
          <p:cNvPr id="3" name="Content Placeholder 2"/>
          <p:cNvSpPr>
            <a:spLocks noGrp="1"/>
          </p:cNvSpPr>
          <p:nvPr>
            <p:ph idx="1"/>
          </p:nvPr>
        </p:nvSpPr>
        <p:spPr/>
        <p:txBody>
          <a:bodyPr>
            <a:normAutofit fontScale="92500"/>
          </a:bodyPr>
          <a:lstStyle/>
          <a:p>
            <a:pPr marL="609600" indent="-609600">
              <a:lnSpc>
                <a:spcPct val="90000"/>
              </a:lnSpc>
            </a:pPr>
            <a:r>
              <a:rPr lang="en-US" sz="2800" dirty="0"/>
              <a:t>What affects consumer demand?</a:t>
            </a:r>
          </a:p>
          <a:p>
            <a:pPr marL="990600" lvl="1" indent="-533400">
              <a:lnSpc>
                <a:spcPct val="90000"/>
              </a:lnSpc>
              <a:buClr>
                <a:srgbClr val="008000"/>
              </a:buClr>
              <a:buSzPct val="80000"/>
              <a:buFont typeface="Wingdings" pitchFamily="2" charset="2"/>
              <a:buAutoNum type="arabicPeriod"/>
            </a:pPr>
            <a:r>
              <a:rPr lang="en-US" sz="2400" dirty="0"/>
              <a:t>Price of the product</a:t>
            </a:r>
          </a:p>
          <a:p>
            <a:pPr marL="990600" lvl="1" indent="-533400">
              <a:lnSpc>
                <a:spcPct val="90000"/>
              </a:lnSpc>
              <a:buClr>
                <a:srgbClr val="008000"/>
              </a:buClr>
              <a:buSzPct val="80000"/>
              <a:buFont typeface="Wingdings" pitchFamily="2" charset="2"/>
              <a:buAutoNum type="arabicPeriod"/>
            </a:pPr>
            <a:r>
              <a:rPr lang="en-US" sz="2400" dirty="0"/>
              <a:t>Consumer income</a:t>
            </a:r>
          </a:p>
          <a:p>
            <a:pPr marL="990600" lvl="1" indent="-533400">
              <a:lnSpc>
                <a:spcPct val="90000"/>
              </a:lnSpc>
              <a:buClr>
                <a:srgbClr val="008000"/>
              </a:buClr>
              <a:buSzPct val="80000"/>
              <a:buFont typeface="Wingdings" pitchFamily="2" charset="2"/>
              <a:buAutoNum type="arabicPeriod"/>
            </a:pPr>
            <a:r>
              <a:rPr lang="en-US" sz="2400" dirty="0"/>
              <a:t>Price of substitute goods</a:t>
            </a:r>
          </a:p>
          <a:p>
            <a:pPr marL="990600" lvl="1" indent="-533400">
              <a:lnSpc>
                <a:spcPct val="90000"/>
              </a:lnSpc>
              <a:buClr>
                <a:srgbClr val="008000"/>
              </a:buClr>
              <a:buSzPct val="80000"/>
              <a:buFont typeface="Wingdings" pitchFamily="2" charset="2"/>
              <a:buAutoNum type="arabicPeriod"/>
            </a:pPr>
            <a:r>
              <a:rPr lang="en-US" sz="2400" dirty="0"/>
              <a:t>Price of complementary goods</a:t>
            </a:r>
          </a:p>
          <a:p>
            <a:pPr marL="990600" lvl="1" indent="-533400">
              <a:lnSpc>
                <a:spcPct val="90000"/>
              </a:lnSpc>
              <a:buClr>
                <a:srgbClr val="008000"/>
              </a:buClr>
              <a:buSzPct val="80000"/>
              <a:buFont typeface="Wingdings" pitchFamily="2" charset="2"/>
              <a:buAutoNum type="arabicPeriod"/>
            </a:pPr>
            <a:r>
              <a:rPr lang="en-US" sz="2400" dirty="0"/>
              <a:t>Consumer tastes and advertising</a:t>
            </a:r>
          </a:p>
          <a:p>
            <a:pPr marL="990600" lvl="1" indent="-533400">
              <a:lnSpc>
                <a:spcPct val="90000"/>
              </a:lnSpc>
              <a:buClr>
                <a:srgbClr val="008000"/>
              </a:buClr>
              <a:buSzPct val="80000"/>
              <a:buFont typeface="Wingdings" pitchFamily="2" charset="2"/>
              <a:buAutoNum type="arabicPeriod"/>
            </a:pPr>
            <a:r>
              <a:rPr lang="en-US" sz="2400" dirty="0"/>
              <a:t>Consumer expectations about future prices</a:t>
            </a:r>
          </a:p>
          <a:p>
            <a:pPr marL="990600" lvl="1" indent="-533400">
              <a:lnSpc>
                <a:spcPct val="90000"/>
              </a:lnSpc>
              <a:buClr>
                <a:srgbClr val="008000"/>
              </a:buClr>
              <a:buSzPct val="80000"/>
              <a:buFont typeface="Wingdings" pitchFamily="2" charset="2"/>
              <a:buAutoNum type="arabicPeriod"/>
            </a:pPr>
            <a:r>
              <a:rPr lang="en-US" sz="2400" dirty="0"/>
              <a:t>Insurance</a:t>
            </a:r>
          </a:p>
          <a:p>
            <a:pPr marL="609600" indent="-609600">
              <a:lnSpc>
                <a:spcPct val="90000"/>
              </a:lnSpc>
            </a:pPr>
            <a:endParaRPr lang="en-US" sz="2800" dirty="0"/>
          </a:p>
          <a:p>
            <a:pPr marL="609600" indent="-609600">
              <a:lnSpc>
                <a:spcPct val="90000"/>
              </a:lnSpc>
            </a:pPr>
            <a:r>
              <a:rPr lang="en-US" sz="2800" dirty="0"/>
              <a:t>Item 2 to 7 are held constant in the demand schedule.</a:t>
            </a:r>
          </a:p>
          <a:p>
            <a:pPr marL="609600" indent="-609600">
              <a:lnSpc>
                <a:spcPct val="90000"/>
              </a:lnSpc>
            </a:pPr>
            <a:r>
              <a:rPr lang="en-US" sz="2800" dirty="0"/>
              <a:t>Changes in item 2 to 7 will shift the demand curve.</a:t>
            </a:r>
          </a:p>
        </p:txBody>
      </p:sp>
      <p:sp>
        <p:nvSpPr>
          <p:cNvPr id="4" name="Date Placeholder 3"/>
          <p:cNvSpPr>
            <a:spLocks noGrp="1"/>
          </p:cNvSpPr>
          <p:nvPr>
            <p:ph type="dt" sz="half" idx="10"/>
          </p:nvPr>
        </p:nvSpPr>
        <p:spPr/>
        <p:txBody>
          <a:bodyPr/>
          <a:lstStyle/>
          <a:p>
            <a:fld id="{6EFCC1D4-AE6D-415F-8BA2-AB4E7BD5F174}" type="datetime1">
              <a:rPr lang="en-US" smtClean="0"/>
              <a:t>2/8/2018</a:t>
            </a:fld>
            <a:endParaRPr lang="en-US"/>
          </a:p>
        </p:txBody>
      </p:sp>
      <p:sp>
        <p:nvSpPr>
          <p:cNvPr id="5" name="Footer Placeholder 4"/>
          <p:cNvSpPr>
            <a:spLocks noGrp="1"/>
          </p:cNvSpPr>
          <p:nvPr>
            <p:ph type="ftr" sz="quarter" idx="11"/>
          </p:nvPr>
        </p:nvSpPr>
        <p:spPr/>
        <p:txBody>
          <a:bodyPr/>
          <a:lstStyle/>
          <a:p>
            <a:r>
              <a:rPr lang="en-US" dirty="0"/>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Demand</a:t>
            </a:r>
          </a:p>
        </p:txBody>
      </p:sp>
      <p:sp>
        <p:nvSpPr>
          <p:cNvPr id="3" name="Content Placeholder 2"/>
          <p:cNvSpPr>
            <a:spLocks noGrp="1"/>
          </p:cNvSpPr>
          <p:nvPr>
            <p:ph idx="1"/>
          </p:nvPr>
        </p:nvSpPr>
        <p:spPr/>
        <p:txBody>
          <a:bodyPr/>
          <a:lstStyle/>
          <a:p>
            <a:r>
              <a:rPr lang="en-US" dirty="0"/>
              <a:t>Holding 2-7 constant the demand curve is downward sloping. </a:t>
            </a:r>
          </a:p>
          <a:p>
            <a:r>
              <a:rPr lang="en-US" dirty="0"/>
              <a:t>That is, as prices increase, demand goes down.</a:t>
            </a:r>
          </a:p>
          <a:p>
            <a:endParaRPr lang="en-US" dirty="0"/>
          </a:p>
        </p:txBody>
      </p:sp>
      <p:sp>
        <p:nvSpPr>
          <p:cNvPr id="4" name="Date Placeholder 3"/>
          <p:cNvSpPr>
            <a:spLocks noGrp="1"/>
          </p:cNvSpPr>
          <p:nvPr>
            <p:ph type="dt" sz="half" idx="10"/>
          </p:nvPr>
        </p:nvSpPr>
        <p:spPr/>
        <p:txBody>
          <a:bodyPr/>
          <a:lstStyle/>
          <a:p>
            <a:fld id="{F5F5EC8F-16E1-4017-8F9E-99EB6C27610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27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Demand</a:t>
            </a:r>
          </a:p>
        </p:txBody>
      </p:sp>
      <p:sp>
        <p:nvSpPr>
          <p:cNvPr id="4" name="Date Placeholder 3"/>
          <p:cNvSpPr>
            <a:spLocks noGrp="1"/>
          </p:cNvSpPr>
          <p:nvPr>
            <p:ph type="dt" sz="half" idx="10"/>
          </p:nvPr>
        </p:nvSpPr>
        <p:spPr/>
        <p:txBody>
          <a:bodyPr/>
          <a:lstStyle/>
          <a:p>
            <a:fld id="{B152C0CD-B269-4BB3-B4E0-B3E7389563C6}"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28</a:t>
            </a:fld>
            <a:endParaRPr lang="en-US"/>
          </a:p>
        </p:txBody>
      </p:sp>
      <p:sp>
        <p:nvSpPr>
          <p:cNvPr id="7" name="Line 4"/>
          <p:cNvSpPr>
            <a:spLocks noChangeShapeType="1"/>
          </p:cNvSpPr>
          <p:nvPr/>
        </p:nvSpPr>
        <p:spPr bwMode="auto">
          <a:xfrm>
            <a:off x="1371600" y="2895600"/>
            <a:ext cx="5486400" cy="0"/>
          </a:xfrm>
          <a:prstGeom prst="line">
            <a:avLst/>
          </a:prstGeom>
          <a:noFill/>
          <a:ln w="9525">
            <a:solidFill>
              <a:schemeClr val="tx1"/>
            </a:solidFill>
            <a:prstDash val="dash"/>
            <a:round/>
            <a:headEnd/>
            <a:tailEnd/>
          </a:ln>
          <a:effectLst/>
        </p:spPr>
        <p:txBody>
          <a:bodyPr/>
          <a:lstStyle/>
          <a:p>
            <a:endParaRPr lang="en-US"/>
          </a:p>
        </p:txBody>
      </p:sp>
      <p:sp>
        <p:nvSpPr>
          <p:cNvPr id="8" name="Line 5"/>
          <p:cNvSpPr>
            <a:spLocks noChangeShapeType="1"/>
          </p:cNvSpPr>
          <p:nvPr/>
        </p:nvSpPr>
        <p:spPr bwMode="auto">
          <a:xfrm flipV="1">
            <a:off x="1371600" y="2284413"/>
            <a:ext cx="0" cy="25908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371600" y="4875213"/>
            <a:ext cx="1828800" cy="0"/>
          </a:xfrm>
          <a:prstGeom prst="line">
            <a:avLst/>
          </a:prstGeom>
          <a:noFill/>
          <a:ln w="9525">
            <a:solidFill>
              <a:schemeClr val="tx1"/>
            </a:solidFill>
            <a:round/>
            <a:headEnd/>
            <a:tailEnd type="triangle" w="med" len="med"/>
          </a:ln>
          <a:effectLst/>
        </p:spPr>
        <p:txBody>
          <a:bodyPr/>
          <a:lstStyle/>
          <a:p>
            <a:endParaRPr lang="en-US"/>
          </a:p>
        </p:txBody>
      </p:sp>
      <p:sp>
        <p:nvSpPr>
          <p:cNvPr id="10" name="Line 7"/>
          <p:cNvSpPr>
            <a:spLocks noChangeShapeType="1"/>
          </p:cNvSpPr>
          <p:nvPr/>
        </p:nvSpPr>
        <p:spPr bwMode="auto">
          <a:xfrm>
            <a:off x="1600200" y="2513013"/>
            <a:ext cx="838200" cy="2133600"/>
          </a:xfrm>
          <a:prstGeom prst="line">
            <a:avLst/>
          </a:prstGeom>
          <a:noFill/>
          <a:ln w="28575">
            <a:solidFill>
              <a:srgbClr val="800000"/>
            </a:solidFill>
            <a:round/>
            <a:headEnd/>
            <a:tailEnd/>
          </a:ln>
          <a:effectLst/>
        </p:spPr>
        <p:txBody>
          <a:bodyPr/>
          <a:lstStyle/>
          <a:p>
            <a:endParaRPr lang="en-US"/>
          </a:p>
        </p:txBody>
      </p:sp>
      <p:sp>
        <p:nvSpPr>
          <p:cNvPr id="11" name="Text Box 8"/>
          <p:cNvSpPr txBox="1">
            <a:spLocks noChangeArrowheads="1"/>
          </p:cNvSpPr>
          <p:nvPr/>
        </p:nvSpPr>
        <p:spPr bwMode="auto">
          <a:xfrm>
            <a:off x="76200" y="2590800"/>
            <a:ext cx="1219200" cy="641350"/>
          </a:xfrm>
          <a:prstGeom prst="rect">
            <a:avLst/>
          </a:prstGeom>
          <a:noFill/>
          <a:ln w="9525">
            <a:noFill/>
            <a:miter lim="800000"/>
            <a:headEnd/>
            <a:tailEnd/>
          </a:ln>
          <a:effectLst/>
        </p:spPr>
        <p:txBody>
          <a:bodyPr>
            <a:spAutoFit/>
          </a:bodyPr>
          <a:lstStyle/>
          <a:p>
            <a:pPr>
              <a:spcBef>
                <a:spcPct val="50000"/>
              </a:spcBef>
            </a:pPr>
            <a:r>
              <a:rPr lang="en-US" dirty="0"/>
              <a:t>Price per pizza in $</a:t>
            </a:r>
          </a:p>
        </p:txBody>
      </p:sp>
      <p:sp>
        <p:nvSpPr>
          <p:cNvPr id="12" name="Text Box 9"/>
          <p:cNvSpPr txBox="1">
            <a:spLocks noChangeArrowheads="1"/>
          </p:cNvSpPr>
          <p:nvPr/>
        </p:nvSpPr>
        <p:spPr bwMode="auto">
          <a:xfrm>
            <a:off x="1524000" y="4891088"/>
            <a:ext cx="25146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3" name="Line 10"/>
          <p:cNvSpPr>
            <a:spLocks noChangeShapeType="1"/>
          </p:cNvSpPr>
          <p:nvPr/>
        </p:nvSpPr>
        <p:spPr bwMode="auto">
          <a:xfrm flipV="1">
            <a:off x="3886200" y="22860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4" name="Line 11"/>
          <p:cNvSpPr>
            <a:spLocks noChangeShapeType="1"/>
          </p:cNvSpPr>
          <p:nvPr/>
        </p:nvSpPr>
        <p:spPr bwMode="auto">
          <a:xfrm>
            <a:off x="3886200" y="48768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5" name="Line 12"/>
          <p:cNvSpPr>
            <a:spLocks noChangeShapeType="1"/>
          </p:cNvSpPr>
          <p:nvPr/>
        </p:nvSpPr>
        <p:spPr bwMode="auto">
          <a:xfrm>
            <a:off x="3962400" y="2590800"/>
            <a:ext cx="1524000" cy="1981200"/>
          </a:xfrm>
          <a:prstGeom prst="line">
            <a:avLst/>
          </a:prstGeom>
          <a:noFill/>
          <a:ln w="28575">
            <a:solidFill>
              <a:srgbClr val="800000"/>
            </a:solidFill>
            <a:round/>
            <a:headEnd/>
            <a:tailEnd/>
          </a:ln>
          <a:effectLst/>
        </p:spPr>
        <p:txBody>
          <a:bodyPr/>
          <a:lstStyle/>
          <a:p>
            <a:endParaRPr lang="en-US"/>
          </a:p>
        </p:txBody>
      </p:sp>
      <p:sp>
        <p:nvSpPr>
          <p:cNvPr id="16" name="Text Box 13"/>
          <p:cNvSpPr txBox="1">
            <a:spLocks noChangeArrowheads="1"/>
          </p:cNvSpPr>
          <p:nvPr/>
        </p:nvSpPr>
        <p:spPr bwMode="auto">
          <a:xfrm>
            <a:off x="3886200" y="48910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7" name="Line 14"/>
          <p:cNvSpPr>
            <a:spLocks noChangeShapeType="1"/>
          </p:cNvSpPr>
          <p:nvPr/>
        </p:nvSpPr>
        <p:spPr bwMode="auto">
          <a:xfrm>
            <a:off x="6400800" y="48768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8" name="Line 15"/>
          <p:cNvSpPr>
            <a:spLocks noChangeShapeType="1"/>
          </p:cNvSpPr>
          <p:nvPr/>
        </p:nvSpPr>
        <p:spPr bwMode="auto">
          <a:xfrm>
            <a:off x="6553200" y="2514600"/>
            <a:ext cx="1828800" cy="1905000"/>
          </a:xfrm>
          <a:prstGeom prst="line">
            <a:avLst/>
          </a:prstGeom>
          <a:noFill/>
          <a:ln w="28575">
            <a:solidFill>
              <a:srgbClr val="800000"/>
            </a:solidFill>
            <a:round/>
            <a:headEnd/>
            <a:tailEnd/>
          </a:ln>
          <a:effectLst/>
        </p:spPr>
        <p:txBody>
          <a:bodyPr/>
          <a:lstStyle/>
          <a:p>
            <a:endParaRPr lang="en-US"/>
          </a:p>
        </p:txBody>
      </p:sp>
      <p:sp>
        <p:nvSpPr>
          <p:cNvPr id="19" name="Text Box 16"/>
          <p:cNvSpPr txBox="1">
            <a:spLocks noChangeArrowheads="1"/>
          </p:cNvSpPr>
          <p:nvPr/>
        </p:nvSpPr>
        <p:spPr bwMode="auto">
          <a:xfrm>
            <a:off x="6400800" y="48910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20" name="Line 17"/>
          <p:cNvSpPr>
            <a:spLocks noChangeShapeType="1"/>
          </p:cNvSpPr>
          <p:nvPr/>
        </p:nvSpPr>
        <p:spPr bwMode="auto">
          <a:xfrm flipV="1">
            <a:off x="6400800" y="2286000"/>
            <a:ext cx="0" cy="2590800"/>
          </a:xfrm>
          <a:prstGeom prst="line">
            <a:avLst/>
          </a:prstGeom>
          <a:noFill/>
          <a:ln w="9525">
            <a:solidFill>
              <a:schemeClr val="tx1"/>
            </a:solidFill>
            <a:round/>
            <a:headEnd/>
            <a:tailEnd type="triangle" w="med" len="med"/>
          </a:ln>
          <a:effectLst/>
        </p:spPr>
        <p:txBody>
          <a:bodyPr/>
          <a:lstStyle/>
          <a:p>
            <a:endParaRPr lang="en-US"/>
          </a:p>
        </p:txBody>
      </p:sp>
      <p:sp>
        <p:nvSpPr>
          <p:cNvPr id="21" name="Line 18"/>
          <p:cNvSpPr>
            <a:spLocks noChangeShapeType="1"/>
          </p:cNvSpPr>
          <p:nvPr/>
        </p:nvSpPr>
        <p:spPr bwMode="auto">
          <a:xfrm>
            <a:off x="17526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2" name="Line 19"/>
          <p:cNvSpPr>
            <a:spLocks noChangeShapeType="1"/>
          </p:cNvSpPr>
          <p:nvPr/>
        </p:nvSpPr>
        <p:spPr bwMode="auto">
          <a:xfrm>
            <a:off x="41910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3" name="Line 20"/>
          <p:cNvSpPr>
            <a:spLocks noChangeShapeType="1"/>
          </p:cNvSpPr>
          <p:nvPr/>
        </p:nvSpPr>
        <p:spPr bwMode="auto">
          <a:xfrm>
            <a:off x="69342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4" name="Text Box 21"/>
          <p:cNvSpPr txBox="1">
            <a:spLocks noChangeArrowheads="1"/>
          </p:cNvSpPr>
          <p:nvPr/>
        </p:nvSpPr>
        <p:spPr bwMode="auto">
          <a:xfrm>
            <a:off x="1066800" y="2819400"/>
            <a:ext cx="5334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25" name="Text Box 22"/>
          <p:cNvSpPr txBox="1">
            <a:spLocks noChangeArrowheads="1"/>
          </p:cNvSpPr>
          <p:nvPr/>
        </p:nvSpPr>
        <p:spPr bwMode="auto">
          <a:xfrm>
            <a:off x="1828800" y="4572000"/>
            <a:ext cx="4572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26" name="Text Box 23"/>
          <p:cNvSpPr txBox="1">
            <a:spLocks noChangeArrowheads="1"/>
          </p:cNvSpPr>
          <p:nvPr/>
        </p:nvSpPr>
        <p:spPr bwMode="auto">
          <a:xfrm>
            <a:off x="4343400" y="4572000"/>
            <a:ext cx="3810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27" name="Text Box 24"/>
          <p:cNvSpPr txBox="1">
            <a:spLocks noChangeArrowheads="1"/>
          </p:cNvSpPr>
          <p:nvPr/>
        </p:nvSpPr>
        <p:spPr bwMode="auto">
          <a:xfrm>
            <a:off x="7086600" y="4572000"/>
            <a:ext cx="5334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28" name="Text Box 25"/>
          <p:cNvSpPr txBox="1">
            <a:spLocks noChangeArrowheads="1"/>
          </p:cNvSpPr>
          <p:nvPr/>
        </p:nvSpPr>
        <p:spPr bwMode="auto">
          <a:xfrm>
            <a:off x="1524000" y="1905000"/>
            <a:ext cx="1981200" cy="366713"/>
          </a:xfrm>
          <a:prstGeom prst="rect">
            <a:avLst/>
          </a:prstGeom>
          <a:noFill/>
          <a:ln w="9525">
            <a:noFill/>
            <a:miter lim="800000"/>
            <a:headEnd/>
            <a:tailEnd/>
          </a:ln>
          <a:effectLst/>
        </p:spPr>
        <p:txBody>
          <a:bodyPr>
            <a:spAutoFit/>
          </a:bodyPr>
          <a:lstStyle/>
          <a:p>
            <a:pPr>
              <a:spcBef>
                <a:spcPct val="50000"/>
              </a:spcBef>
            </a:pPr>
            <a:r>
              <a:rPr lang="en-US"/>
              <a:t>John’s demand</a:t>
            </a:r>
          </a:p>
        </p:txBody>
      </p:sp>
      <p:sp>
        <p:nvSpPr>
          <p:cNvPr id="29" name="Text Box 26"/>
          <p:cNvSpPr txBox="1">
            <a:spLocks noChangeArrowheads="1"/>
          </p:cNvSpPr>
          <p:nvPr/>
        </p:nvSpPr>
        <p:spPr bwMode="auto">
          <a:xfrm>
            <a:off x="4114800" y="1905000"/>
            <a:ext cx="1752600" cy="366713"/>
          </a:xfrm>
          <a:prstGeom prst="rect">
            <a:avLst/>
          </a:prstGeom>
          <a:noFill/>
          <a:ln w="9525">
            <a:noFill/>
            <a:miter lim="800000"/>
            <a:headEnd/>
            <a:tailEnd/>
          </a:ln>
          <a:effectLst/>
        </p:spPr>
        <p:txBody>
          <a:bodyPr>
            <a:spAutoFit/>
          </a:bodyPr>
          <a:lstStyle/>
          <a:p>
            <a:pPr>
              <a:spcBef>
                <a:spcPct val="50000"/>
              </a:spcBef>
            </a:pPr>
            <a:r>
              <a:rPr lang="en-US"/>
              <a:t>Mary’s demand</a:t>
            </a:r>
          </a:p>
        </p:txBody>
      </p:sp>
      <p:sp>
        <p:nvSpPr>
          <p:cNvPr id="30" name="Text Box 27"/>
          <p:cNvSpPr txBox="1">
            <a:spLocks noChangeArrowheads="1"/>
          </p:cNvSpPr>
          <p:nvPr/>
        </p:nvSpPr>
        <p:spPr bwMode="auto">
          <a:xfrm>
            <a:off x="6705600" y="1828800"/>
            <a:ext cx="18288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Supply Curve</a:t>
            </a:r>
          </a:p>
        </p:txBody>
      </p:sp>
      <p:sp>
        <p:nvSpPr>
          <p:cNvPr id="3" name="Content Placeholder 2"/>
          <p:cNvSpPr>
            <a:spLocks noGrp="1"/>
          </p:cNvSpPr>
          <p:nvPr>
            <p:ph idx="1"/>
          </p:nvPr>
        </p:nvSpPr>
        <p:spPr/>
        <p:txBody>
          <a:bodyPr>
            <a:normAutofit lnSpcReduction="10000"/>
          </a:bodyPr>
          <a:lstStyle/>
          <a:p>
            <a:pPr marL="609600" indent="-609600">
              <a:buNone/>
            </a:pPr>
            <a:r>
              <a:rPr lang="en-US" dirty="0"/>
              <a:t>Sellers decisions are influenced by:</a:t>
            </a:r>
          </a:p>
          <a:p>
            <a:pPr marL="990600" lvl="1" indent="-533400">
              <a:buFont typeface="Wingdings" pitchFamily="2" charset="2"/>
              <a:buAutoNum type="arabicPeriod"/>
            </a:pPr>
            <a:r>
              <a:rPr lang="en-US" dirty="0"/>
              <a:t>Price of the product</a:t>
            </a:r>
          </a:p>
          <a:p>
            <a:pPr marL="990600" lvl="1" indent="-533400">
              <a:buFont typeface="Wingdings" pitchFamily="2" charset="2"/>
              <a:buAutoNum type="arabicPeriod"/>
            </a:pPr>
            <a:r>
              <a:rPr lang="en-US" dirty="0"/>
              <a:t>Cost of the inputs used in production (e.g. wages, cost of electricity, etc.)</a:t>
            </a:r>
          </a:p>
          <a:p>
            <a:pPr marL="990600" lvl="1" indent="-533400">
              <a:buFont typeface="Wingdings" pitchFamily="2" charset="2"/>
              <a:buAutoNum type="arabicPeriod"/>
            </a:pPr>
            <a:r>
              <a:rPr lang="en-US" dirty="0"/>
              <a:t>State of production technology</a:t>
            </a:r>
          </a:p>
          <a:p>
            <a:pPr marL="990600" lvl="1" indent="-533400">
              <a:buFont typeface="Wingdings" pitchFamily="2" charset="2"/>
              <a:buAutoNum type="arabicPeriod"/>
            </a:pPr>
            <a:r>
              <a:rPr lang="en-US" dirty="0"/>
              <a:t>Number of producers in the market</a:t>
            </a:r>
          </a:p>
          <a:p>
            <a:pPr marL="990600" lvl="1" indent="-533400">
              <a:buFont typeface="Wingdings" pitchFamily="2" charset="2"/>
              <a:buAutoNum type="arabicPeriod"/>
            </a:pPr>
            <a:r>
              <a:rPr lang="en-US" dirty="0"/>
              <a:t>Producer expectation about future prices</a:t>
            </a:r>
          </a:p>
          <a:p>
            <a:pPr marL="990600" lvl="1" indent="-533400">
              <a:buFont typeface="Wingdings" pitchFamily="2" charset="2"/>
              <a:buAutoNum type="arabicPeriod"/>
            </a:pPr>
            <a:r>
              <a:rPr lang="en-US" dirty="0"/>
              <a:t>Taxes or subsidies from the government</a:t>
            </a:r>
          </a:p>
          <a:p>
            <a:pPr marL="590550" indent="-533400"/>
            <a:r>
              <a:rPr lang="en-US" dirty="0"/>
              <a:t>Items 2-6 are supply shifters.</a:t>
            </a:r>
          </a:p>
          <a:p>
            <a:pPr marL="609600" indent="-609600"/>
            <a:endParaRPr lang="en-US" dirty="0"/>
          </a:p>
          <a:p>
            <a:endParaRPr lang="en-US" dirty="0"/>
          </a:p>
        </p:txBody>
      </p:sp>
      <p:sp>
        <p:nvSpPr>
          <p:cNvPr id="4" name="Date Placeholder 3"/>
          <p:cNvSpPr>
            <a:spLocks noGrp="1"/>
          </p:cNvSpPr>
          <p:nvPr>
            <p:ph type="dt" sz="half" idx="10"/>
          </p:nvPr>
        </p:nvSpPr>
        <p:spPr/>
        <p:txBody>
          <a:bodyPr/>
          <a:lstStyle/>
          <a:p>
            <a:fld id="{F7E48092-27C4-4BCE-AA29-811366AFD5F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29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Outline</a:t>
            </a:r>
          </a:p>
        </p:txBody>
      </p:sp>
      <p:sp>
        <p:nvSpPr>
          <p:cNvPr id="3" name="Content Placeholder 2"/>
          <p:cNvSpPr>
            <a:spLocks noGrp="1"/>
          </p:cNvSpPr>
          <p:nvPr>
            <p:ph idx="1"/>
          </p:nvPr>
        </p:nvSpPr>
        <p:spPr/>
        <p:txBody>
          <a:bodyPr/>
          <a:lstStyle/>
          <a:p>
            <a:r>
              <a:rPr lang="en-US" dirty="0"/>
              <a:t>3 principles of economics (brief)</a:t>
            </a:r>
          </a:p>
          <a:p>
            <a:r>
              <a:rPr lang="en-US" dirty="0"/>
              <a:t>Demand and Supply</a:t>
            </a:r>
          </a:p>
          <a:p>
            <a:r>
              <a:rPr lang="en-US" dirty="0"/>
              <a:t>Consumer and Producer Surplus</a:t>
            </a:r>
          </a:p>
          <a:p>
            <a:r>
              <a:rPr lang="en-US" dirty="0"/>
              <a:t>Market Failure</a:t>
            </a:r>
          </a:p>
          <a:p>
            <a:r>
              <a:rPr lang="en-US" dirty="0"/>
              <a:t>Price elasticity of demand </a:t>
            </a:r>
          </a:p>
          <a:p>
            <a:r>
              <a:rPr lang="en-US" dirty="0"/>
              <a:t>Consumer Theory</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14F5C9B-8F56-4C14-A19B-153B07CD2BA6}"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a:t>
            </a:fld>
            <a:endParaRPr lang="en-US"/>
          </a:p>
        </p:txBody>
      </p:sp>
    </p:spTree>
    <p:extLst>
      <p:ext uri="{BB962C8B-B14F-4D97-AF65-F5344CB8AC3E}">
        <p14:creationId xmlns:p14="http://schemas.microsoft.com/office/powerpoint/2010/main" val="3359382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Supply</a:t>
            </a:r>
          </a:p>
        </p:txBody>
      </p:sp>
      <p:sp>
        <p:nvSpPr>
          <p:cNvPr id="3" name="Content Placeholder 2"/>
          <p:cNvSpPr>
            <a:spLocks noGrp="1"/>
          </p:cNvSpPr>
          <p:nvPr>
            <p:ph idx="1"/>
          </p:nvPr>
        </p:nvSpPr>
        <p:spPr>
          <a:xfrm>
            <a:off x="457200" y="1600201"/>
            <a:ext cx="8229600" cy="1447800"/>
          </a:xfrm>
        </p:spPr>
        <p:txBody>
          <a:bodyPr>
            <a:normAutofit lnSpcReduction="10000"/>
          </a:bodyPr>
          <a:lstStyle/>
          <a:p>
            <a:pPr>
              <a:lnSpc>
                <a:spcPct val="80000"/>
              </a:lnSpc>
            </a:pPr>
            <a:r>
              <a:rPr lang="en-US" dirty="0"/>
              <a:t>As prices increase, supply increases.</a:t>
            </a:r>
          </a:p>
          <a:p>
            <a:pPr>
              <a:lnSpc>
                <a:spcPct val="80000"/>
              </a:lnSpc>
            </a:pPr>
            <a:r>
              <a:rPr lang="en-US" dirty="0"/>
              <a:t>Upward sloping supply curves.</a:t>
            </a:r>
          </a:p>
          <a:p>
            <a:pPr>
              <a:lnSpc>
                <a:spcPct val="80000"/>
              </a:lnSpc>
            </a:pPr>
            <a:r>
              <a:rPr lang="en-US" dirty="0"/>
              <a:t>The marginal principle.</a:t>
            </a:r>
          </a:p>
          <a:p>
            <a:endParaRPr lang="en-US" dirty="0"/>
          </a:p>
        </p:txBody>
      </p:sp>
      <p:sp>
        <p:nvSpPr>
          <p:cNvPr id="4" name="Date Placeholder 3"/>
          <p:cNvSpPr>
            <a:spLocks noGrp="1"/>
          </p:cNvSpPr>
          <p:nvPr>
            <p:ph type="dt" sz="half" idx="10"/>
          </p:nvPr>
        </p:nvSpPr>
        <p:spPr/>
        <p:txBody>
          <a:bodyPr/>
          <a:lstStyle/>
          <a:p>
            <a:fld id="{0261EC18-E9D5-4932-A409-791FC162C84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30</a:t>
            </a:fld>
            <a:endParaRPr lang="en-US"/>
          </a:p>
        </p:txBody>
      </p:sp>
      <p:sp>
        <p:nvSpPr>
          <p:cNvPr id="7"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524000" y="3429000"/>
            <a:ext cx="4495800" cy="0"/>
          </a:xfrm>
          <a:prstGeom prst="line">
            <a:avLst/>
          </a:prstGeom>
          <a:noFill/>
          <a:ln w="28575">
            <a:solidFill>
              <a:srgbClr val="FFCC00"/>
            </a:solidFill>
            <a:round/>
            <a:headEnd/>
            <a:tailEnd/>
          </a:ln>
          <a:effectLst/>
        </p:spPr>
        <p:txBody>
          <a:bodyPr/>
          <a:lstStyle/>
          <a:p>
            <a:endParaRPr lang="en-US"/>
          </a:p>
        </p:txBody>
      </p:sp>
      <p:sp>
        <p:nvSpPr>
          <p:cNvPr id="10" name="Line 7"/>
          <p:cNvSpPr>
            <a:spLocks noChangeShapeType="1"/>
          </p:cNvSpPr>
          <p:nvPr/>
        </p:nvSpPr>
        <p:spPr bwMode="auto">
          <a:xfrm>
            <a:off x="1524000" y="4038600"/>
            <a:ext cx="4495800" cy="0"/>
          </a:xfrm>
          <a:prstGeom prst="line">
            <a:avLst/>
          </a:prstGeom>
          <a:noFill/>
          <a:ln w="28575">
            <a:solidFill>
              <a:srgbClr val="FFCC00"/>
            </a:solidFill>
            <a:round/>
            <a:headEnd/>
            <a:tailEnd/>
          </a:ln>
          <a:effectLst/>
        </p:spPr>
        <p:txBody>
          <a:bodyPr/>
          <a:lstStyle/>
          <a:p>
            <a:endParaRPr lang="en-US"/>
          </a:p>
        </p:txBody>
      </p:sp>
      <p:sp>
        <p:nvSpPr>
          <p:cNvPr id="11" name="Line 8"/>
          <p:cNvSpPr>
            <a:spLocks noChangeShapeType="1"/>
          </p:cNvSpPr>
          <p:nvPr/>
        </p:nvSpPr>
        <p:spPr bwMode="auto">
          <a:xfrm flipV="1">
            <a:off x="2362200" y="2971800"/>
            <a:ext cx="3048000" cy="1981200"/>
          </a:xfrm>
          <a:prstGeom prst="line">
            <a:avLst/>
          </a:prstGeom>
          <a:noFill/>
          <a:ln w="28575">
            <a:solidFill>
              <a:srgbClr val="FF0000"/>
            </a:solidFill>
            <a:round/>
            <a:headEnd/>
            <a:tailEnd/>
          </a:ln>
          <a:effectLst/>
        </p:spPr>
        <p:txBody>
          <a:bodyPr/>
          <a:lstStyle/>
          <a:p>
            <a:endParaRPr lang="en-US"/>
          </a:p>
        </p:txBody>
      </p:sp>
      <p:sp>
        <p:nvSpPr>
          <p:cNvPr id="12" name="Text Box 9"/>
          <p:cNvSpPr txBox="1">
            <a:spLocks noChangeArrowheads="1"/>
          </p:cNvSpPr>
          <p:nvPr/>
        </p:nvSpPr>
        <p:spPr bwMode="auto">
          <a:xfrm>
            <a:off x="1066800" y="3214688"/>
            <a:ext cx="609600" cy="36671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13" name="Text Box 10"/>
          <p:cNvSpPr txBox="1">
            <a:spLocks noChangeArrowheads="1"/>
          </p:cNvSpPr>
          <p:nvPr/>
        </p:nvSpPr>
        <p:spPr bwMode="auto">
          <a:xfrm>
            <a:off x="1143000" y="3810000"/>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14" name="Text Box 11"/>
          <p:cNvSpPr txBox="1">
            <a:spLocks noChangeArrowheads="1"/>
          </p:cNvSpPr>
          <p:nvPr/>
        </p:nvSpPr>
        <p:spPr bwMode="auto">
          <a:xfrm rot="16200000">
            <a:off x="-578643" y="3398043"/>
            <a:ext cx="2743200" cy="366713"/>
          </a:xfrm>
          <a:prstGeom prst="rect">
            <a:avLst/>
          </a:prstGeom>
          <a:noFill/>
          <a:ln w="9525">
            <a:noFill/>
            <a:miter lim="800000"/>
            <a:headEnd/>
            <a:tailEnd/>
          </a:ln>
          <a:effectLst/>
        </p:spPr>
        <p:txBody>
          <a:bodyPr>
            <a:spAutoFit/>
          </a:bodyPr>
          <a:lstStyle/>
          <a:p>
            <a:pPr>
              <a:spcBef>
                <a:spcPct val="50000"/>
              </a:spcBef>
            </a:pPr>
            <a:r>
              <a:rPr lang="en-US"/>
              <a:t>MB or MC in $</a:t>
            </a:r>
          </a:p>
        </p:txBody>
      </p:sp>
      <p:sp>
        <p:nvSpPr>
          <p:cNvPr id="15" name="Text Box 12"/>
          <p:cNvSpPr txBox="1">
            <a:spLocks noChangeArrowheads="1"/>
          </p:cNvSpPr>
          <p:nvPr/>
        </p:nvSpPr>
        <p:spPr bwMode="auto">
          <a:xfrm>
            <a:off x="5410200" y="2743200"/>
            <a:ext cx="1828800" cy="366713"/>
          </a:xfrm>
          <a:prstGeom prst="rect">
            <a:avLst/>
          </a:prstGeom>
          <a:noFill/>
          <a:ln w="9525">
            <a:noFill/>
            <a:miter lim="800000"/>
            <a:headEnd/>
            <a:tailEnd/>
          </a:ln>
          <a:effectLst/>
        </p:spPr>
        <p:txBody>
          <a:bodyPr>
            <a:spAutoFit/>
          </a:bodyPr>
          <a:lstStyle/>
          <a:p>
            <a:pPr>
              <a:spcBef>
                <a:spcPct val="50000"/>
              </a:spcBef>
            </a:pPr>
            <a:r>
              <a:rPr lang="en-US" dirty="0"/>
              <a:t>Marginal Cost</a:t>
            </a:r>
          </a:p>
        </p:txBody>
      </p:sp>
      <p:sp>
        <p:nvSpPr>
          <p:cNvPr id="16" name="Line 13"/>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p:spPr>
        <p:txBody>
          <a:bodyPr/>
          <a:lstStyle/>
          <a:p>
            <a:endParaRPr lang="en-US"/>
          </a:p>
        </p:txBody>
      </p:sp>
      <p:sp>
        <p:nvSpPr>
          <p:cNvPr id="18" name="Text Box 15"/>
          <p:cNvSpPr txBox="1">
            <a:spLocks noChangeArrowheads="1"/>
          </p:cNvSpPr>
          <p:nvPr/>
        </p:nvSpPr>
        <p:spPr bwMode="auto">
          <a:xfrm>
            <a:off x="3505200" y="5791200"/>
            <a:ext cx="838200" cy="366713"/>
          </a:xfrm>
          <a:prstGeom prst="rect">
            <a:avLst/>
          </a:prstGeom>
          <a:noFill/>
          <a:ln w="9525">
            <a:noFill/>
            <a:miter lim="800000"/>
            <a:headEnd/>
            <a:tailEnd/>
          </a:ln>
          <a:effectLst/>
        </p:spPr>
        <p:txBody>
          <a:bodyPr>
            <a:spAutoFit/>
          </a:bodyPr>
          <a:lstStyle/>
          <a:p>
            <a:pPr>
              <a:spcBef>
                <a:spcPct val="50000"/>
              </a:spcBef>
            </a:pPr>
            <a:r>
              <a:rPr lang="en-US"/>
              <a:t>300</a:t>
            </a:r>
          </a:p>
        </p:txBody>
      </p:sp>
      <p:sp>
        <p:nvSpPr>
          <p:cNvPr id="19" name="Text Box 16"/>
          <p:cNvSpPr txBox="1">
            <a:spLocks noChangeArrowheads="1"/>
          </p:cNvSpPr>
          <p:nvPr/>
        </p:nvSpPr>
        <p:spPr bwMode="auto">
          <a:xfrm>
            <a:off x="4495800" y="5791200"/>
            <a:ext cx="838200" cy="366713"/>
          </a:xfrm>
          <a:prstGeom prst="rect">
            <a:avLst/>
          </a:prstGeom>
          <a:noFill/>
          <a:ln w="9525">
            <a:noFill/>
            <a:miter lim="800000"/>
            <a:headEnd/>
            <a:tailEnd/>
          </a:ln>
          <a:effectLst/>
        </p:spPr>
        <p:txBody>
          <a:bodyPr>
            <a:spAutoFit/>
          </a:bodyPr>
          <a:lstStyle/>
          <a:p>
            <a:pPr>
              <a:spcBef>
                <a:spcPct val="50000"/>
              </a:spcBef>
            </a:pPr>
            <a:r>
              <a:rPr lang="en-US"/>
              <a:t>400</a:t>
            </a:r>
          </a:p>
        </p:txBody>
      </p:sp>
      <p:sp>
        <p:nvSpPr>
          <p:cNvPr id="20" name="Text Box 17"/>
          <p:cNvSpPr txBox="1">
            <a:spLocks noChangeArrowheads="1"/>
          </p:cNvSpPr>
          <p:nvPr/>
        </p:nvSpPr>
        <p:spPr bwMode="auto">
          <a:xfrm>
            <a:off x="5486400" y="5334000"/>
            <a:ext cx="2286000" cy="366713"/>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21" name="Line 18"/>
          <p:cNvSpPr>
            <a:spLocks noChangeShapeType="1"/>
          </p:cNvSpPr>
          <p:nvPr/>
        </p:nvSpPr>
        <p:spPr bwMode="auto">
          <a:xfrm flipV="1">
            <a:off x="2438400" y="3581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2" name="Line 19"/>
          <p:cNvSpPr>
            <a:spLocks noChangeShapeType="1"/>
          </p:cNvSpPr>
          <p:nvPr/>
        </p:nvSpPr>
        <p:spPr bwMode="auto">
          <a:xfrm>
            <a:off x="3962400" y="5257800"/>
            <a:ext cx="6858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12"/>
          <p:cNvSpPr txBox="1">
            <a:spLocks noChangeArrowheads="1"/>
          </p:cNvSpPr>
          <p:nvPr/>
        </p:nvSpPr>
        <p:spPr bwMode="auto">
          <a:xfrm>
            <a:off x="6248400" y="3748087"/>
            <a:ext cx="1828800" cy="923330"/>
          </a:xfrm>
          <a:prstGeom prst="rect">
            <a:avLst/>
          </a:prstGeom>
          <a:noFill/>
          <a:ln w="9525">
            <a:noFill/>
            <a:miter lim="800000"/>
            <a:headEnd/>
            <a:tailEnd/>
          </a:ln>
          <a:effectLst/>
        </p:spPr>
        <p:txBody>
          <a:bodyPr>
            <a:spAutoFit/>
          </a:bodyPr>
          <a:lstStyle/>
          <a:p>
            <a:pPr>
              <a:spcBef>
                <a:spcPct val="50000"/>
              </a:spcBef>
            </a:pPr>
            <a:r>
              <a:rPr lang="en-US" dirty="0"/>
              <a:t>Marginal Benefit = Marginal Revenue </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Curves and Market Supply</a:t>
            </a:r>
          </a:p>
        </p:txBody>
      </p:sp>
      <p:sp>
        <p:nvSpPr>
          <p:cNvPr id="4" name="Date Placeholder 3"/>
          <p:cNvSpPr>
            <a:spLocks noGrp="1"/>
          </p:cNvSpPr>
          <p:nvPr>
            <p:ph type="dt" sz="half" idx="10"/>
          </p:nvPr>
        </p:nvSpPr>
        <p:spPr/>
        <p:txBody>
          <a:bodyPr/>
          <a:lstStyle/>
          <a:p>
            <a:fld id="{C7D7615C-9F79-43A4-A40B-C4D216EDE4B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31</a:t>
            </a:fld>
            <a:endParaRPr lang="en-US"/>
          </a:p>
        </p:txBody>
      </p:sp>
      <p:sp>
        <p:nvSpPr>
          <p:cNvPr id="7" name="Line 4"/>
          <p:cNvSpPr>
            <a:spLocks noChangeShapeType="1"/>
          </p:cNvSpPr>
          <p:nvPr/>
        </p:nvSpPr>
        <p:spPr bwMode="auto">
          <a:xfrm>
            <a:off x="1295400" y="3962400"/>
            <a:ext cx="5486400" cy="0"/>
          </a:xfrm>
          <a:prstGeom prst="line">
            <a:avLst/>
          </a:prstGeom>
          <a:noFill/>
          <a:ln w="9525">
            <a:solidFill>
              <a:schemeClr val="tx1"/>
            </a:solidFill>
            <a:prstDash val="dash"/>
            <a:round/>
            <a:headEnd/>
            <a:tailEnd/>
          </a:ln>
          <a:effectLst/>
        </p:spPr>
        <p:txBody>
          <a:bodyPr/>
          <a:lstStyle/>
          <a:p>
            <a:endParaRPr lang="en-US"/>
          </a:p>
        </p:txBody>
      </p:sp>
      <p:sp>
        <p:nvSpPr>
          <p:cNvPr id="8" name="Line 5"/>
          <p:cNvSpPr>
            <a:spLocks noChangeShapeType="1"/>
          </p:cNvSpPr>
          <p:nvPr/>
        </p:nvSpPr>
        <p:spPr bwMode="auto">
          <a:xfrm flipV="1">
            <a:off x="1295400" y="2360613"/>
            <a:ext cx="0" cy="25908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295400" y="4951413"/>
            <a:ext cx="18288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0" y="2286000"/>
            <a:ext cx="1219200" cy="641350"/>
          </a:xfrm>
          <a:prstGeom prst="rect">
            <a:avLst/>
          </a:prstGeom>
          <a:noFill/>
          <a:ln w="9525">
            <a:noFill/>
            <a:miter lim="800000"/>
            <a:headEnd/>
            <a:tailEnd/>
          </a:ln>
          <a:effectLst/>
        </p:spPr>
        <p:txBody>
          <a:bodyPr>
            <a:spAutoFit/>
          </a:bodyPr>
          <a:lstStyle/>
          <a:p>
            <a:pPr>
              <a:spcBef>
                <a:spcPct val="50000"/>
              </a:spcBef>
            </a:pPr>
            <a:r>
              <a:rPr lang="en-US"/>
              <a:t>Price per pizza in $</a:t>
            </a:r>
          </a:p>
        </p:txBody>
      </p:sp>
      <p:sp>
        <p:nvSpPr>
          <p:cNvPr id="11" name="Text Box 9"/>
          <p:cNvSpPr txBox="1">
            <a:spLocks noChangeArrowheads="1"/>
          </p:cNvSpPr>
          <p:nvPr/>
        </p:nvSpPr>
        <p:spPr bwMode="auto">
          <a:xfrm>
            <a:off x="1447800" y="4967288"/>
            <a:ext cx="25146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2" name="Line 10"/>
          <p:cNvSpPr>
            <a:spLocks noChangeShapeType="1"/>
          </p:cNvSpPr>
          <p:nvPr/>
        </p:nvSpPr>
        <p:spPr bwMode="auto">
          <a:xfrm flipV="1">
            <a:off x="3810000" y="2362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3" name="Line 11"/>
          <p:cNvSpPr>
            <a:spLocks noChangeShapeType="1"/>
          </p:cNvSpPr>
          <p:nvPr/>
        </p:nvSpPr>
        <p:spPr bwMode="auto">
          <a:xfrm>
            <a:off x="3810000" y="4953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4" name="Line 12"/>
          <p:cNvSpPr>
            <a:spLocks noChangeShapeType="1"/>
          </p:cNvSpPr>
          <p:nvPr/>
        </p:nvSpPr>
        <p:spPr bwMode="auto">
          <a:xfrm flipV="1">
            <a:off x="3962400" y="2667000"/>
            <a:ext cx="838200" cy="1600200"/>
          </a:xfrm>
          <a:prstGeom prst="line">
            <a:avLst/>
          </a:prstGeom>
          <a:noFill/>
          <a:ln w="28575">
            <a:solidFill>
              <a:schemeClr val="accent2"/>
            </a:solidFill>
            <a:round/>
            <a:headEnd/>
            <a:tailEnd/>
          </a:ln>
          <a:effectLst/>
        </p:spPr>
        <p:txBody>
          <a:bodyPr/>
          <a:lstStyle/>
          <a:p>
            <a:endParaRPr lang="en-US"/>
          </a:p>
        </p:txBody>
      </p:sp>
      <p:sp>
        <p:nvSpPr>
          <p:cNvPr id="15" name="Text Box 13"/>
          <p:cNvSpPr txBox="1">
            <a:spLocks noChangeArrowheads="1"/>
          </p:cNvSpPr>
          <p:nvPr/>
        </p:nvSpPr>
        <p:spPr bwMode="auto">
          <a:xfrm>
            <a:off x="3810000" y="49672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6" name="Line 14"/>
          <p:cNvSpPr>
            <a:spLocks noChangeShapeType="1"/>
          </p:cNvSpPr>
          <p:nvPr/>
        </p:nvSpPr>
        <p:spPr bwMode="auto">
          <a:xfrm>
            <a:off x="6324600" y="4953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7" name="Text Box 16"/>
          <p:cNvSpPr txBox="1">
            <a:spLocks noChangeArrowheads="1"/>
          </p:cNvSpPr>
          <p:nvPr/>
        </p:nvSpPr>
        <p:spPr bwMode="auto">
          <a:xfrm>
            <a:off x="6324600" y="49672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8" name="Line 17"/>
          <p:cNvSpPr>
            <a:spLocks noChangeShapeType="1"/>
          </p:cNvSpPr>
          <p:nvPr/>
        </p:nvSpPr>
        <p:spPr bwMode="auto">
          <a:xfrm flipV="1">
            <a:off x="6324600" y="2362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9" name="Line 18"/>
          <p:cNvSpPr>
            <a:spLocks noChangeShapeType="1"/>
          </p:cNvSpPr>
          <p:nvPr/>
        </p:nvSpPr>
        <p:spPr bwMode="auto">
          <a:xfrm>
            <a:off x="16764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0" name="Line 19"/>
          <p:cNvSpPr>
            <a:spLocks noChangeShapeType="1"/>
          </p:cNvSpPr>
          <p:nvPr/>
        </p:nvSpPr>
        <p:spPr bwMode="auto">
          <a:xfrm>
            <a:off x="41148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1" name="Line 20"/>
          <p:cNvSpPr>
            <a:spLocks noChangeShapeType="1"/>
          </p:cNvSpPr>
          <p:nvPr/>
        </p:nvSpPr>
        <p:spPr bwMode="auto">
          <a:xfrm>
            <a:off x="68580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2" name="Text Box 21"/>
          <p:cNvSpPr txBox="1">
            <a:spLocks noChangeArrowheads="1"/>
          </p:cNvSpPr>
          <p:nvPr/>
        </p:nvSpPr>
        <p:spPr bwMode="auto">
          <a:xfrm>
            <a:off x="838200" y="3810000"/>
            <a:ext cx="5334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23" name="Text Box 22"/>
          <p:cNvSpPr txBox="1">
            <a:spLocks noChangeArrowheads="1"/>
          </p:cNvSpPr>
          <p:nvPr/>
        </p:nvSpPr>
        <p:spPr bwMode="auto">
          <a:xfrm>
            <a:off x="1752600" y="4648200"/>
            <a:ext cx="6858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24" name="Text Box 23"/>
          <p:cNvSpPr txBox="1">
            <a:spLocks noChangeArrowheads="1"/>
          </p:cNvSpPr>
          <p:nvPr/>
        </p:nvSpPr>
        <p:spPr bwMode="auto">
          <a:xfrm>
            <a:off x="4267200" y="4648200"/>
            <a:ext cx="6096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25" name="Text Box 24"/>
          <p:cNvSpPr txBox="1">
            <a:spLocks noChangeArrowheads="1"/>
          </p:cNvSpPr>
          <p:nvPr/>
        </p:nvSpPr>
        <p:spPr bwMode="auto">
          <a:xfrm>
            <a:off x="7010400" y="4648200"/>
            <a:ext cx="9144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6" name="Text Box 25"/>
          <p:cNvSpPr txBox="1">
            <a:spLocks noChangeArrowheads="1"/>
          </p:cNvSpPr>
          <p:nvPr/>
        </p:nvSpPr>
        <p:spPr bwMode="auto">
          <a:xfrm>
            <a:off x="1447800" y="1981200"/>
            <a:ext cx="1981200" cy="366713"/>
          </a:xfrm>
          <a:prstGeom prst="rect">
            <a:avLst/>
          </a:prstGeom>
          <a:noFill/>
          <a:ln w="9525">
            <a:noFill/>
            <a:miter lim="800000"/>
            <a:headEnd/>
            <a:tailEnd/>
          </a:ln>
          <a:effectLst/>
        </p:spPr>
        <p:txBody>
          <a:bodyPr>
            <a:spAutoFit/>
          </a:bodyPr>
          <a:lstStyle/>
          <a:p>
            <a:pPr>
              <a:spcBef>
                <a:spcPct val="50000"/>
              </a:spcBef>
            </a:pPr>
            <a:r>
              <a:rPr lang="en-US" dirty="0"/>
              <a:t>Firm 1supply</a:t>
            </a:r>
          </a:p>
        </p:txBody>
      </p:sp>
      <p:sp>
        <p:nvSpPr>
          <p:cNvPr id="27" name="Text Box 26"/>
          <p:cNvSpPr txBox="1">
            <a:spLocks noChangeArrowheads="1"/>
          </p:cNvSpPr>
          <p:nvPr/>
        </p:nvSpPr>
        <p:spPr bwMode="auto">
          <a:xfrm>
            <a:off x="3733800" y="1981200"/>
            <a:ext cx="3124200" cy="366713"/>
          </a:xfrm>
          <a:prstGeom prst="rect">
            <a:avLst/>
          </a:prstGeom>
          <a:noFill/>
          <a:ln w="9525">
            <a:noFill/>
            <a:miter lim="800000"/>
            <a:headEnd/>
            <a:tailEnd/>
          </a:ln>
          <a:effectLst/>
        </p:spPr>
        <p:txBody>
          <a:bodyPr>
            <a:spAutoFit/>
          </a:bodyPr>
          <a:lstStyle/>
          <a:p>
            <a:pPr>
              <a:spcBef>
                <a:spcPct val="50000"/>
              </a:spcBef>
            </a:pPr>
            <a:r>
              <a:rPr lang="en-US" dirty="0"/>
              <a:t>Firm 2 supply….Firm n</a:t>
            </a:r>
          </a:p>
        </p:txBody>
      </p:sp>
      <p:sp>
        <p:nvSpPr>
          <p:cNvPr id="28" name="Text Box 27"/>
          <p:cNvSpPr txBox="1">
            <a:spLocks noChangeArrowheads="1"/>
          </p:cNvSpPr>
          <p:nvPr/>
        </p:nvSpPr>
        <p:spPr bwMode="auto">
          <a:xfrm>
            <a:off x="6629400" y="1905000"/>
            <a:ext cx="1828800" cy="366713"/>
          </a:xfrm>
          <a:prstGeom prst="rect">
            <a:avLst/>
          </a:prstGeom>
          <a:noFill/>
          <a:ln w="9525">
            <a:noFill/>
            <a:miter lim="800000"/>
            <a:headEnd/>
            <a:tailEnd/>
          </a:ln>
          <a:effectLst/>
        </p:spPr>
        <p:txBody>
          <a:bodyPr>
            <a:spAutoFit/>
          </a:bodyPr>
          <a:lstStyle/>
          <a:p>
            <a:pPr>
              <a:spcBef>
                <a:spcPct val="50000"/>
              </a:spcBef>
            </a:pPr>
            <a:r>
              <a:rPr lang="en-US" dirty="0"/>
              <a:t>Market supply</a:t>
            </a:r>
          </a:p>
        </p:txBody>
      </p:sp>
      <p:sp>
        <p:nvSpPr>
          <p:cNvPr id="29" name="Line 28"/>
          <p:cNvSpPr>
            <a:spLocks noChangeShapeType="1"/>
          </p:cNvSpPr>
          <p:nvPr/>
        </p:nvSpPr>
        <p:spPr bwMode="auto">
          <a:xfrm flipV="1">
            <a:off x="1447800" y="2743200"/>
            <a:ext cx="838200" cy="1600200"/>
          </a:xfrm>
          <a:prstGeom prst="line">
            <a:avLst/>
          </a:prstGeom>
          <a:noFill/>
          <a:ln w="28575">
            <a:solidFill>
              <a:schemeClr val="accent2"/>
            </a:solidFill>
            <a:round/>
            <a:headEnd/>
            <a:tailEnd/>
          </a:ln>
          <a:effectLst/>
        </p:spPr>
        <p:txBody>
          <a:bodyPr/>
          <a:lstStyle/>
          <a:p>
            <a:endParaRPr lang="en-US"/>
          </a:p>
        </p:txBody>
      </p:sp>
      <p:sp>
        <p:nvSpPr>
          <p:cNvPr id="30" name="Line 29"/>
          <p:cNvSpPr>
            <a:spLocks noChangeShapeType="1"/>
          </p:cNvSpPr>
          <p:nvPr/>
        </p:nvSpPr>
        <p:spPr bwMode="auto">
          <a:xfrm flipV="1">
            <a:off x="6553200" y="2895600"/>
            <a:ext cx="838200" cy="1600200"/>
          </a:xfrm>
          <a:prstGeom prst="line">
            <a:avLst/>
          </a:prstGeom>
          <a:noFill/>
          <a:ln w="28575">
            <a:solidFill>
              <a:schemeClr val="accent2"/>
            </a:solidFill>
            <a:round/>
            <a:headEnd/>
            <a:tailEnd/>
          </a:ln>
          <a:effectLst/>
        </p:spPr>
        <p:txBody>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p>
        </p:txBody>
      </p:sp>
      <p:sp>
        <p:nvSpPr>
          <p:cNvPr id="3" name="Content Placeholder 2"/>
          <p:cNvSpPr>
            <a:spLocks noGrp="1"/>
          </p:cNvSpPr>
          <p:nvPr>
            <p:ph idx="1"/>
          </p:nvPr>
        </p:nvSpPr>
        <p:spPr/>
        <p:txBody>
          <a:bodyPr/>
          <a:lstStyle/>
          <a:p>
            <a:r>
              <a:rPr lang="en-US" dirty="0"/>
              <a:t>When the quantity of the product supplied </a:t>
            </a:r>
            <a:r>
              <a:rPr lang="en-US" b="1" dirty="0"/>
              <a:t>equals</a:t>
            </a:r>
            <a:r>
              <a:rPr lang="en-US" dirty="0"/>
              <a:t> the quantity of the product demanded, this is called a market equilibrium.</a:t>
            </a:r>
          </a:p>
          <a:p>
            <a:r>
              <a:rPr lang="en-US" dirty="0"/>
              <a:t>In equilibrium there is no pressure to change the price anymore.</a:t>
            </a:r>
          </a:p>
          <a:p>
            <a:endParaRPr lang="en-US" dirty="0"/>
          </a:p>
        </p:txBody>
      </p:sp>
      <p:sp>
        <p:nvSpPr>
          <p:cNvPr id="4" name="Date Placeholder 3"/>
          <p:cNvSpPr>
            <a:spLocks noGrp="1"/>
          </p:cNvSpPr>
          <p:nvPr>
            <p:ph type="dt" sz="half" idx="10"/>
          </p:nvPr>
        </p:nvSpPr>
        <p:spPr/>
        <p:txBody>
          <a:bodyPr/>
          <a:lstStyle/>
          <a:p>
            <a:fld id="{057CFE9A-1A3B-44E2-9D15-7CE1CD737F9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Supply and Excess Demand</a:t>
            </a:r>
          </a:p>
        </p:txBody>
      </p:sp>
      <p:sp>
        <p:nvSpPr>
          <p:cNvPr id="4" name="Date Placeholder 3"/>
          <p:cNvSpPr>
            <a:spLocks noGrp="1"/>
          </p:cNvSpPr>
          <p:nvPr>
            <p:ph type="dt" sz="half" idx="10"/>
          </p:nvPr>
        </p:nvSpPr>
        <p:spPr/>
        <p:txBody>
          <a:bodyPr/>
          <a:lstStyle/>
          <a:p>
            <a:fld id="{6A778949-8AE7-4719-B7A4-FF902AA5CD0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33</a:t>
            </a:fld>
            <a:endParaRPr lang="en-US"/>
          </a:p>
        </p:txBody>
      </p:sp>
      <p:sp>
        <p:nvSpPr>
          <p:cNvPr id="7" name="Line 4"/>
          <p:cNvSpPr>
            <a:spLocks noChangeShapeType="1"/>
          </p:cNvSpPr>
          <p:nvPr/>
        </p:nvSpPr>
        <p:spPr bwMode="auto">
          <a:xfrm flipV="1">
            <a:off x="1676400" y="2300287"/>
            <a:ext cx="0" cy="29718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676400" y="5272087"/>
            <a:ext cx="5486400" cy="0"/>
          </a:xfrm>
          <a:prstGeom prst="line">
            <a:avLst/>
          </a:prstGeom>
          <a:noFill/>
          <a:ln w="9525">
            <a:solidFill>
              <a:schemeClr val="tx1"/>
            </a:solidFill>
            <a:round/>
            <a:headEnd/>
            <a:tailEnd type="triangle" w="med" len="med"/>
          </a:ln>
          <a:effectLst/>
        </p:spPr>
        <p:txBody>
          <a:bodyPr/>
          <a:lstStyle/>
          <a:p>
            <a:endParaRPr lang="en-US"/>
          </a:p>
        </p:txBody>
      </p:sp>
      <p:sp>
        <p:nvSpPr>
          <p:cNvPr id="9" name="Line 7"/>
          <p:cNvSpPr>
            <a:spLocks noChangeShapeType="1"/>
          </p:cNvSpPr>
          <p:nvPr/>
        </p:nvSpPr>
        <p:spPr bwMode="auto">
          <a:xfrm>
            <a:off x="2057400" y="2376487"/>
            <a:ext cx="3581400" cy="2209800"/>
          </a:xfrm>
          <a:prstGeom prst="line">
            <a:avLst/>
          </a:prstGeom>
          <a:noFill/>
          <a:ln w="28575">
            <a:solidFill>
              <a:srgbClr val="FF0000"/>
            </a:solidFill>
            <a:round/>
            <a:headEnd/>
            <a:tailEnd/>
          </a:ln>
          <a:effectLst/>
        </p:spPr>
        <p:txBody>
          <a:bodyPr/>
          <a:lstStyle/>
          <a:p>
            <a:endParaRPr lang="en-US"/>
          </a:p>
        </p:txBody>
      </p:sp>
      <p:sp>
        <p:nvSpPr>
          <p:cNvPr id="10" name="Line 8"/>
          <p:cNvSpPr>
            <a:spLocks noChangeShapeType="1"/>
          </p:cNvSpPr>
          <p:nvPr/>
        </p:nvSpPr>
        <p:spPr bwMode="auto">
          <a:xfrm flipV="1">
            <a:off x="2514600" y="2452687"/>
            <a:ext cx="3048000" cy="1981200"/>
          </a:xfrm>
          <a:prstGeom prst="line">
            <a:avLst/>
          </a:prstGeom>
          <a:noFill/>
          <a:ln w="28575">
            <a:solidFill>
              <a:schemeClr val="accent2"/>
            </a:solidFill>
            <a:round/>
            <a:headEnd/>
            <a:tailEnd/>
          </a:ln>
          <a:effectLst/>
        </p:spPr>
        <p:txBody>
          <a:bodyPr/>
          <a:lstStyle/>
          <a:p>
            <a:endParaRPr lang="en-US"/>
          </a:p>
        </p:txBody>
      </p:sp>
      <p:sp>
        <p:nvSpPr>
          <p:cNvPr id="11" name="Text Box 9"/>
          <p:cNvSpPr txBox="1">
            <a:spLocks noChangeArrowheads="1"/>
          </p:cNvSpPr>
          <p:nvPr/>
        </p:nvSpPr>
        <p:spPr bwMode="auto">
          <a:xfrm>
            <a:off x="1219200" y="2695575"/>
            <a:ext cx="609600" cy="36671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12" name="Text Box 10"/>
          <p:cNvSpPr txBox="1">
            <a:spLocks noChangeArrowheads="1"/>
          </p:cNvSpPr>
          <p:nvPr/>
        </p:nvSpPr>
        <p:spPr bwMode="auto">
          <a:xfrm>
            <a:off x="1295400" y="3290887"/>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13" name="Line 11"/>
          <p:cNvSpPr>
            <a:spLocks noChangeShapeType="1"/>
          </p:cNvSpPr>
          <p:nvPr/>
        </p:nvSpPr>
        <p:spPr bwMode="auto">
          <a:xfrm>
            <a:off x="3886200" y="3519487"/>
            <a:ext cx="0" cy="1752600"/>
          </a:xfrm>
          <a:prstGeom prst="line">
            <a:avLst/>
          </a:prstGeom>
          <a:noFill/>
          <a:ln w="9525">
            <a:solidFill>
              <a:schemeClr val="tx1"/>
            </a:solidFill>
            <a:prstDash val="dash"/>
            <a:round/>
            <a:headEnd/>
            <a:tailEnd/>
          </a:ln>
          <a:effectLst/>
        </p:spPr>
        <p:txBody>
          <a:bodyPr/>
          <a:lstStyle/>
          <a:p>
            <a:endParaRPr lang="en-US"/>
          </a:p>
        </p:txBody>
      </p:sp>
      <p:sp>
        <p:nvSpPr>
          <p:cNvPr id="14" name="Line 12"/>
          <p:cNvSpPr>
            <a:spLocks noChangeShapeType="1"/>
          </p:cNvSpPr>
          <p:nvPr/>
        </p:nvSpPr>
        <p:spPr bwMode="auto">
          <a:xfrm>
            <a:off x="4876800" y="2909887"/>
            <a:ext cx="0" cy="2362200"/>
          </a:xfrm>
          <a:prstGeom prst="line">
            <a:avLst/>
          </a:prstGeom>
          <a:noFill/>
          <a:ln w="9525">
            <a:solidFill>
              <a:schemeClr val="tx1"/>
            </a:solidFill>
            <a:prstDash val="dash"/>
            <a:round/>
            <a:headEnd/>
            <a:tailEnd/>
          </a:ln>
          <a:effectLst/>
        </p:spPr>
        <p:txBody>
          <a:bodyPr/>
          <a:lstStyle/>
          <a:p>
            <a:endParaRPr lang="en-US"/>
          </a:p>
        </p:txBody>
      </p:sp>
      <p:sp>
        <p:nvSpPr>
          <p:cNvPr id="15" name="Text Box 13"/>
          <p:cNvSpPr txBox="1">
            <a:spLocks noChangeArrowheads="1"/>
          </p:cNvSpPr>
          <p:nvPr/>
        </p:nvSpPr>
        <p:spPr bwMode="auto">
          <a:xfrm>
            <a:off x="3657600" y="5272087"/>
            <a:ext cx="838200" cy="366713"/>
          </a:xfrm>
          <a:prstGeom prst="rect">
            <a:avLst/>
          </a:prstGeom>
          <a:noFill/>
          <a:ln w="9525">
            <a:noFill/>
            <a:miter lim="800000"/>
            <a:headEnd/>
            <a:tailEnd/>
          </a:ln>
          <a:effectLst/>
        </p:spPr>
        <p:txBody>
          <a:bodyPr>
            <a:spAutoFit/>
          </a:bodyPr>
          <a:lstStyle/>
          <a:p>
            <a:pPr>
              <a:spcBef>
                <a:spcPct val="50000"/>
              </a:spcBef>
            </a:pPr>
            <a:r>
              <a:rPr lang="en-US"/>
              <a:t>30</a:t>
            </a:r>
          </a:p>
        </p:txBody>
      </p:sp>
      <p:sp>
        <p:nvSpPr>
          <p:cNvPr id="16" name="Text Box 14"/>
          <p:cNvSpPr txBox="1">
            <a:spLocks noChangeArrowheads="1"/>
          </p:cNvSpPr>
          <p:nvPr/>
        </p:nvSpPr>
        <p:spPr bwMode="auto">
          <a:xfrm>
            <a:off x="4648200" y="5272087"/>
            <a:ext cx="838200" cy="366713"/>
          </a:xfrm>
          <a:prstGeom prst="rect">
            <a:avLst/>
          </a:prstGeom>
          <a:noFill/>
          <a:ln w="9525">
            <a:noFill/>
            <a:miter lim="800000"/>
            <a:headEnd/>
            <a:tailEnd/>
          </a:ln>
          <a:effectLst/>
        </p:spPr>
        <p:txBody>
          <a:bodyPr>
            <a:spAutoFit/>
          </a:bodyPr>
          <a:lstStyle/>
          <a:p>
            <a:pPr>
              <a:spcBef>
                <a:spcPct val="50000"/>
              </a:spcBef>
            </a:pPr>
            <a:r>
              <a:rPr lang="en-US"/>
              <a:t>50</a:t>
            </a:r>
          </a:p>
        </p:txBody>
      </p:sp>
      <p:sp>
        <p:nvSpPr>
          <p:cNvPr id="17" name="Text Box 15"/>
          <p:cNvSpPr txBox="1">
            <a:spLocks noChangeArrowheads="1"/>
          </p:cNvSpPr>
          <p:nvPr/>
        </p:nvSpPr>
        <p:spPr bwMode="auto">
          <a:xfrm>
            <a:off x="5638800" y="4814887"/>
            <a:ext cx="2286000" cy="366713"/>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8" name="Line 18"/>
          <p:cNvSpPr>
            <a:spLocks noChangeShapeType="1"/>
          </p:cNvSpPr>
          <p:nvPr/>
        </p:nvSpPr>
        <p:spPr bwMode="auto">
          <a:xfrm flipH="1">
            <a:off x="1676400" y="3519487"/>
            <a:ext cx="2209800" cy="0"/>
          </a:xfrm>
          <a:prstGeom prst="line">
            <a:avLst/>
          </a:prstGeom>
          <a:noFill/>
          <a:ln w="9525">
            <a:solidFill>
              <a:schemeClr val="tx1"/>
            </a:solidFill>
            <a:prstDash val="dash"/>
            <a:round/>
            <a:headEnd/>
            <a:tailEnd/>
          </a:ln>
          <a:effectLst/>
        </p:spPr>
        <p:txBody>
          <a:bodyPr/>
          <a:lstStyle/>
          <a:p>
            <a:endParaRPr lang="en-US"/>
          </a:p>
        </p:txBody>
      </p:sp>
      <p:sp>
        <p:nvSpPr>
          <p:cNvPr id="19" name="Line 19"/>
          <p:cNvSpPr>
            <a:spLocks noChangeShapeType="1"/>
          </p:cNvSpPr>
          <p:nvPr/>
        </p:nvSpPr>
        <p:spPr bwMode="auto">
          <a:xfrm>
            <a:off x="3276600" y="3976687"/>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0" name="Line 20"/>
          <p:cNvSpPr>
            <a:spLocks noChangeShapeType="1"/>
          </p:cNvSpPr>
          <p:nvPr/>
        </p:nvSpPr>
        <p:spPr bwMode="auto">
          <a:xfrm>
            <a:off x="3276600" y="2909887"/>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 name="Line 21"/>
          <p:cNvSpPr>
            <a:spLocks noChangeShapeType="1"/>
          </p:cNvSpPr>
          <p:nvPr/>
        </p:nvSpPr>
        <p:spPr bwMode="auto">
          <a:xfrm>
            <a:off x="2819400" y="2909887"/>
            <a:ext cx="0" cy="2362200"/>
          </a:xfrm>
          <a:prstGeom prst="line">
            <a:avLst/>
          </a:prstGeom>
          <a:noFill/>
          <a:ln w="9525">
            <a:solidFill>
              <a:schemeClr val="tx1"/>
            </a:solidFill>
            <a:prstDash val="dash"/>
            <a:round/>
            <a:headEnd/>
            <a:tailEnd/>
          </a:ln>
          <a:effectLst/>
        </p:spPr>
        <p:txBody>
          <a:bodyPr/>
          <a:lstStyle/>
          <a:p>
            <a:endParaRPr lang="en-US"/>
          </a:p>
        </p:txBody>
      </p:sp>
      <p:sp>
        <p:nvSpPr>
          <p:cNvPr id="22" name="Text Box 22"/>
          <p:cNvSpPr txBox="1">
            <a:spLocks noChangeArrowheads="1"/>
          </p:cNvSpPr>
          <p:nvPr/>
        </p:nvSpPr>
        <p:spPr bwMode="auto">
          <a:xfrm>
            <a:off x="2667000" y="5272087"/>
            <a:ext cx="457200" cy="366713"/>
          </a:xfrm>
          <a:prstGeom prst="rect">
            <a:avLst/>
          </a:prstGeom>
          <a:noFill/>
          <a:ln w="9525">
            <a:noFill/>
            <a:miter lim="800000"/>
            <a:headEnd/>
            <a:tailEnd/>
          </a:ln>
          <a:effectLst/>
        </p:spPr>
        <p:txBody>
          <a:bodyPr>
            <a:spAutoFit/>
          </a:bodyPr>
          <a:lstStyle/>
          <a:p>
            <a:pPr>
              <a:spcBef>
                <a:spcPct val="50000"/>
              </a:spcBef>
            </a:pPr>
            <a:r>
              <a:rPr lang="en-US"/>
              <a:t>15</a:t>
            </a:r>
          </a:p>
        </p:txBody>
      </p:sp>
      <p:sp>
        <p:nvSpPr>
          <p:cNvPr id="23" name="Text Box 23"/>
          <p:cNvSpPr txBox="1">
            <a:spLocks noChangeArrowheads="1"/>
          </p:cNvSpPr>
          <p:nvPr/>
        </p:nvSpPr>
        <p:spPr bwMode="auto">
          <a:xfrm>
            <a:off x="1295400" y="3900487"/>
            <a:ext cx="3810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24" name="Text Box 24"/>
          <p:cNvSpPr txBox="1">
            <a:spLocks noChangeArrowheads="1"/>
          </p:cNvSpPr>
          <p:nvPr/>
        </p:nvSpPr>
        <p:spPr bwMode="auto">
          <a:xfrm>
            <a:off x="2743200" y="2071687"/>
            <a:ext cx="2133600" cy="641350"/>
          </a:xfrm>
          <a:prstGeom prst="rect">
            <a:avLst/>
          </a:prstGeom>
          <a:noFill/>
          <a:ln w="9525">
            <a:noFill/>
            <a:miter lim="800000"/>
            <a:headEnd/>
            <a:tailEnd/>
          </a:ln>
          <a:effectLst/>
        </p:spPr>
        <p:txBody>
          <a:bodyPr>
            <a:spAutoFit/>
          </a:bodyPr>
          <a:lstStyle/>
          <a:p>
            <a:pPr>
              <a:spcBef>
                <a:spcPct val="50000"/>
              </a:spcBef>
            </a:pPr>
            <a:r>
              <a:rPr lang="en-US" dirty="0"/>
              <a:t>Excess supply at </a:t>
            </a:r>
            <a:br>
              <a:rPr lang="en-US" dirty="0"/>
            </a:br>
            <a:r>
              <a:rPr lang="en-US" dirty="0"/>
              <a:t>p = $10</a:t>
            </a:r>
          </a:p>
        </p:txBody>
      </p:sp>
      <p:sp>
        <p:nvSpPr>
          <p:cNvPr id="25" name="Text Box 25"/>
          <p:cNvSpPr txBox="1">
            <a:spLocks noChangeArrowheads="1"/>
          </p:cNvSpPr>
          <p:nvPr/>
        </p:nvSpPr>
        <p:spPr bwMode="auto">
          <a:xfrm>
            <a:off x="3048000" y="4173537"/>
            <a:ext cx="1828800" cy="641350"/>
          </a:xfrm>
          <a:prstGeom prst="rect">
            <a:avLst/>
          </a:prstGeom>
          <a:solidFill>
            <a:schemeClr val="bg1"/>
          </a:solidFill>
          <a:ln w="9525">
            <a:noFill/>
            <a:miter lim="800000"/>
            <a:headEnd/>
            <a:tailEnd/>
          </a:ln>
          <a:effectLst/>
        </p:spPr>
        <p:txBody>
          <a:bodyPr>
            <a:spAutoFit/>
          </a:bodyPr>
          <a:lstStyle/>
          <a:p>
            <a:pPr>
              <a:spcBef>
                <a:spcPct val="50000"/>
              </a:spcBef>
            </a:pPr>
            <a:r>
              <a:rPr lang="en-US" dirty="0"/>
              <a:t>Excess demand at p = $6</a:t>
            </a:r>
          </a:p>
        </p:txBody>
      </p:sp>
      <p:sp>
        <p:nvSpPr>
          <p:cNvPr id="26" name="TextBox 25"/>
          <p:cNvSpPr txBox="1"/>
          <p:nvPr/>
        </p:nvSpPr>
        <p:spPr>
          <a:xfrm>
            <a:off x="1295400" y="2069068"/>
            <a:ext cx="609600" cy="369332"/>
          </a:xfrm>
          <a:prstGeom prst="rect">
            <a:avLst/>
          </a:prstGeom>
          <a:noFill/>
        </p:spPr>
        <p:txBody>
          <a:bodyPr wrap="square" rtlCol="0">
            <a:spAutoFit/>
          </a:bodyPr>
          <a:lstStyle/>
          <a:p>
            <a:r>
              <a:rPr lang="en-US" dirty="0"/>
              <a:t>$</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Demand</a:t>
            </a:r>
            <a:endParaRPr lang="en-US" b="1" dirty="0"/>
          </a:p>
        </p:txBody>
      </p:sp>
      <p:sp>
        <p:nvSpPr>
          <p:cNvPr id="3" name="Content Placeholder 2"/>
          <p:cNvSpPr>
            <a:spLocks noGrp="1"/>
          </p:cNvSpPr>
          <p:nvPr>
            <p:ph idx="1"/>
          </p:nvPr>
        </p:nvSpPr>
        <p:spPr/>
        <p:txBody>
          <a:bodyPr/>
          <a:lstStyle/>
          <a:p>
            <a:r>
              <a:rPr lang="en-US" dirty="0"/>
              <a:t>Excess demand causes prices to rise.</a:t>
            </a:r>
          </a:p>
          <a:p>
            <a:r>
              <a:rPr lang="en-US" dirty="0"/>
              <a:t>Consumers are willing to buy more than producers are willing to sell.</a:t>
            </a:r>
          </a:p>
          <a:p>
            <a:r>
              <a:rPr lang="en-US" dirty="0"/>
              <a:t>Firms will increase the selling price for their limited supply of pizza and</a:t>
            </a:r>
          </a:p>
          <a:p>
            <a:r>
              <a:rPr lang="en-US" dirty="0"/>
              <a:t>Anxious consumers will pay the higher price to get one of the rare products.</a:t>
            </a:r>
          </a:p>
          <a:p>
            <a:endParaRPr lang="en-US" dirty="0"/>
          </a:p>
        </p:txBody>
      </p:sp>
      <p:sp>
        <p:nvSpPr>
          <p:cNvPr id="4" name="Date Placeholder 3"/>
          <p:cNvSpPr>
            <a:spLocks noGrp="1"/>
          </p:cNvSpPr>
          <p:nvPr>
            <p:ph type="dt" sz="half" idx="10"/>
          </p:nvPr>
        </p:nvSpPr>
        <p:spPr/>
        <p:txBody>
          <a:bodyPr/>
          <a:lstStyle/>
          <a:p>
            <a:fld id="{333ABF2D-21BE-4366-9312-64C98B3AF57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Increase</a:t>
            </a:r>
          </a:p>
        </p:txBody>
      </p:sp>
      <p:sp>
        <p:nvSpPr>
          <p:cNvPr id="3" name="Content Placeholder 2"/>
          <p:cNvSpPr>
            <a:spLocks noGrp="1"/>
          </p:cNvSpPr>
          <p:nvPr>
            <p:ph idx="1"/>
          </p:nvPr>
        </p:nvSpPr>
        <p:spPr/>
        <p:txBody>
          <a:bodyPr>
            <a:normAutofit/>
          </a:bodyPr>
          <a:lstStyle/>
          <a:p>
            <a:r>
              <a:rPr lang="en-US" dirty="0"/>
              <a:t>As prices increase two things will happen,</a:t>
            </a:r>
          </a:p>
          <a:p>
            <a:pPr lvl="1"/>
            <a:r>
              <a:rPr lang="en-US" dirty="0"/>
              <a:t>Fewer goods are demanded as the market moves upward on the demand curve</a:t>
            </a:r>
          </a:p>
          <a:p>
            <a:pPr lvl="1"/>
            <a:r>
              <a:rPr lang="en-US" dirty="0"/>
              <a:t>More goods are supplied as the market moves up the supply curve</a:t>
            </a:r>
          </a:p>
          <a:p>
            <a:pPr lvl="1"/>
            <a:r>
              <a:rPr lang="en-US" dirty="0"/>
              <a:t>Hence the gap between quantity demanded and supplied narrows</a:t>
            </a:r>
          </a:p>
          <a:p>
            <a:pPr lvl="1"/>
            <a:r>
              <a:rPr lang="en-US" dirty="0"/>
              <a:t>Price continuous to rise until excess demand is eliminated</a:t>
            </a:r>
          </a:p>
          <a:p>
            <a:endParaRPr lang="en-US" dirty="0"/>
          </a:p>
        </p:txBody>
      </p:sp>
      <p:sp>
        <p:nvSpPr>
          <p:cNvPr id="4" name="Date Placeholder 3"/>
          <p:cNvSpPr>
            <a:spLocks noGrp="1"/>
          </p:cNvSpPr>
          <p:nvPr>
            <p:ph type="dt" sz="half" idx="10"/>
          </p:nvPr>
        </p:nvSpPr>
        <p:spPr/>
        <p:txBody>
          <a:bodyPr/>
          <a:lstStyle/>
          <a:p>
            <a:fld id="{BCE15942-C2C9-4E1F-9783-E3CB0E3CC7D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Supply</a:t>
            </a:r>
          </a:p>
        </p:txBody>
      </p:sp>
      <p:sp>
        <p:nvSpPr>
          <p:cNvPr id="3" name="Content Placeholder 2"/>
          <p:cNvSpPr>
            <a:spLocks noGrp="1"/>
          </p:cNvSpPr>
          <p:nvPr>
            <p:ph idx="1"/>
          </p:nvPr>
        </p:nvSpPr>
        <p:spPr/>
        <p:txBody>
          <a:bodyPr/>
          <a:lstStyle/>
          <a:p>
            <a:r>
              <a:rPr lang="en-US" dirty="0"/>
              <a:t>Excess supply causes prices to drop</a:t>
            </a:r>
          </a:p>
          <a:p>
            <a:r>
              <a:rPr lang="en-US" dirty="0"/>
              <a:t>Producers are willing to sell more than consumers are willing to buy</a:t>
            </a:r>
          </a:p>
          <a:p>
            <a:r>
              <a:rPr lang="en-US" dirty="0"/>
              <a:t>To sell the extra goods firms lower prices.</a:t>
            </a:r>
          </a:p>
          <a:p>
            <a:pPr lvl="1"/>
            <a:r>
              <a:rPr lang="en-US" dirty="0"/>
              <a:t>The market moves downward along the demand curve as prices drop</a:t>
            </a:r>
          </a:p>
          <a:p>
            <a:pPr lvl="1"/>
            <a:r>
              <a:rPr lang="en-US" dirty="0"/>
              <a:t>The market moves downward on the supply curve</a:t>
            </a:r>
          </a:p>
        </p:txBody>
      </p:sp>
      <p:sp>
        <p:nvSpPr>
          <p:cNvPr id="4" name="Date Placeholder 3"/>
          <p:cNvSpPr>
            <a:spLocks noGrp="1"/>
          </p:cNvSpPr>
          <p:nvPr>
            <p:ph type="dt" sz="half" idx="10"/>
          </p:nvPr>
        </p:nvSpPr>
        <p:spPr/>
        <p:txBody>
          <a:bodyPr/>
          <a:lstStyle/>
          <a:p>
            <a:fld id="{8E84C93B-C050-43CC-81F8-6E0305C83FAD}"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Effects of Demand Changes</a:t>
            </a:r>
          </a:p>
        </p:txBody>
      </p:sp>
      <p:sp>
        <p:nvSpPr>
          <p:cNvPr id="3" name="Content Placeholder 2"/>
          <p:cNvSpPr>
            <a:spLocks noGrp="1"/>
          </p:cNvSpPr>
          <p:nvPr>
            <p:ph idx="1"/>
          </p:nvPr>
        </p:nvSpPr>
        <p:spPr>
          <a:xfrm>
            <a:off x="457200" y="1295400"/>
            <a:ext cx="8229600" cy="5105400"/>
          </a:xfrm>
        </p:spPr>
        <p:txBody>
          <a:bodyPr>
            <a:normAutofit/>
          </a:bodyPr>
          <a:lstStyle/>
          <a:p>
            <a:pPr>
              <a:lnSpc>
                <a:spcPct val="90000"/>
              </a:lnSpc>
            </a:pPr>
            <a:r>
              <a:rPr lang="en-US" dirty="0"/>
              <a:t>What shifts the demand curve to the right?</a:t>
            </a:r>
          </a:p>
          <a:p>
            <a:pPr marL="971550" lvl="1" indent="-514350">
              <a:lnSpc>
                <a:spcPct val="90000"/>
              </a:lnSpc>
              <a:buFont typeface="+mj-lt"/>
              <a:buAutoNum type="arabicPeriod"/>
            </a:pPr>
            <a:r>
              <a:rPr lang="en-US" dirty="0"/>
              <a:t>Income increase (given it is a normal good)</a:t>
            </a:r>
          </a:p>
          <a:p>
            <a:pPr marL="971550" lvl="1" indent="-514350">
              <a:lnSpc>
                <a:spcPct val="90000"/>
              </a:lnSpc>
              <a:buFont typeface="+mj-lt"/>
              <a:buAutoNum type="arabicPeriod"/>
            </a:pPr>
            <a:r>
              <a:rPr lang="en-US" dirty="0"/>
              <a:t>Increase in price of  a substitute good</a:t>
            </a:r>
          </a:p>
          <a:p>
            <a:pPr marL="971550" lvl="1" indent="-514350">
              <a:lnSpc>
                <a:spcPct val="90000"/>
              </a:lnSpc>
              <a:buFont typeface="+mj-lt"/>
              <a:buAutoNum type="arabicPeriod"/>
            </a:pPr>
            <a:r>
              <a:rPr lang="en-US" dirty="0"/>
              <a:t>Decrease in price of a complementary good</a:t>
            </a:r>
          </a:p>
          <a:p>
            <a:pPr marL="971550" lvl="1" indent="-514350">
              <a:lnSpc>
                <a:spcPct val="90000"/>
              </a:lnSpc>
              <a:buFont typeface="+mj-lt"/>
              <a:buAutoNum type="arabicPeriod"/>
            </a:pPr>
            <a:r>
              <a:rPr lang="en-US" dirty="0"/>
              <a:t>Increase in population</a:t>
            </a:r>
          </a:p>
          <a:p>
            <a:pPr marL="971550" lvl="1" indent="-514350">
              <a:lnSpc>
                <a:spcPct val="90000"/>
              </a:lnSpc>
              <a:buFont typeface="+mj-lt"/>
              <a:buAutoNum type="arabicPeriod"/>
            </a:pPr>
            <a:r>
              <a:rPr lang="en-US" dirty="0"/>
              <a:t>Shift in consumer tastes (e.g. favorable advertising)</a:t>
            </a:r>
          </a:p>
          <a:p>
            <a:pPr marL="971550" lvl="1" indent="-514350">
              <a:lnSpc>
                <a:spcPct val="90000"/>
              </a:lnSpc>
              <a:buFont typeface="+mj-lt"/>
              <a:buAutoNum type="arabicPeriod"/>
            </a:pPr>
            <a:r>
              <a:rPr lang="en-US" dirty="0"/>
              <a:t>Expectations of higher future prices</a:t>
            </a:r>
          </a:p>
          <a:p>
            <a:pPr marL="971550" lvl="1" indent="-514350">
              <a:lnSpc>
                <a:spcPct val="90000"/>
              </a:lnSpc>
              <a:buFont typeface="+mj-lt"/>
              <a:buAutoNum type="arabicPeriod"/>
            </a:pPr>
            <a:r>
              <a:rPr lang="en-US" dirty="0"/>
              <a:t>Availability of Insurance (turns demand clockwise)</a:t>
            </a:r>
          </a:p>
          <a:p>
            <a:pPr>
              <a:lnSpc>
                <a:spcPct val="90000"/>
              </a:lnSpc>
            </a:pPr>
            <a:r>
              <a:rPr lang="en-US" sz="2800" dirty="0"/>
              <a:t>The effect is an excess demand </a:t>
            </a:r>
            <a:r>
              <a:rPr lang="en-US" sz="2800" dirty="0">
                <a:sym typeface="Wingdings" pitchFamily="2" charset="2"/>
              </a:rPr>
              <a:t> prices go up</a:t>
            </a:r>
            <a:endParaRPr lang="en-US" dirty="0"/>
          </a:p>
        </p:txBody>
      </p:sp>
      <p:sp>
        <p:nvSpPr>
          <p:cNvPr id="4" name="Date Placeholder 3"/>
          <p:cNvSpPr>
            <a:spLocks noGrp="1"/>
          </p:cNvSpPr>
          <p:nvPr>
            <p:ph type="dt" sz="half" idx="10"/>
          </p:nvPr>
        </p:nvSpPr>
        <p:spPr/>
        <p:txBody>
          <a:bodyPr/>
          <a:lstStyle/>
          <a:p>
            <a:fld id="{DDDA7C4A-A91B-46E0-9BD5-7F0692AD6D23}"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Effects of Supply Changes</a:t>
            </a:r>
          </a:p>
        </p:txBody>
      </p:sp>
      <p:sp>
        <p:nvSpPr>
          <p:cNvPr id="3" name="Content Placeholder 2"/>
          <p:cNvSpPr>
            <a:spLocks noGrp="1"/>
          </p:cNvSpPr>
          <p:nvPr>
            <p:ph idx="1"/>
          </p:nvPr>
        </p:nvSpPr>
        <p:spPr/>
        <p:txBody>
          <a:bodyPr/>
          <a:lstStyle/>
          <a:p>
            <a:r>
              <a:rPr lang="en-US" dirty="0"/>
              <a:t>Supply increases , shifts to the right, if</a:t>
            </a:r>
          </a:p>
          <a:p>
            <a:pPr lvl="1"/>
            <a:r>
              <a:rPr lang="en-US" dirty="0"/>
              <a:t>Decrease in inputs costs</a:t>
            </a:r>
          </a:p>
          <a:p>
            <a:pPr lvl="1"/>
            <a:r>
              <a:rPr lang="en-US" dirty="0"/>
              <a:t>Advance in technology</a:t>
            </a:r>
          </a:p>
          <a:p>
            <a:pPr lvl="1"/>
            <a:r>
              <a:rPr lang="en-US" dirty="0"/>
              <a:t>Increase in the number of producers</a:t>
            </a:r>
          </a:p>
          <a:p>
            <a:pPr lvl="1"/>
            <a:r>
              <a:rPr lang="en-US" dirty="0"/>
              <a:t>Expectations of lower future prices</a:t>
            </a:r>
          </a:p>
          <a:p>
            <a:pPr lvl="1"/>
            <a:r>
              <a:rPr lang="en-US" dirty="0"/>
              <a:t>Subsidy.</a:t>
            </a:r>
          </a:p>
          <a:p>
            <a:r>
              <a:rPr lang="en-US" dirty="0"/>
              <a:t>As supply shifts to the right, excess supply </a:t>
            </a:r>
            <a:r>
              <a:rPr lang="en-US" dirty="0">
                <a:sym typeface="Wingdings" pitchFamily="2" charset="2"/>
              </a:rPr>
              <a:t> prices drop.</a:t>
            </a:r>
            <a:endParaRPr lang="en-US" dirty="0"/>
          </a:p>
          <a:p>
            <a:endParaRPr lang="en-US" dirty="0"/>
          </a:p>
        </p:txBody>
      </p:sp>
      <p:sp>
        <p:nvSpPr>
          <p:cNvPr id="4" name="Date Placeholder 3"/>
          <p:cNvSpPr>
            <a:spLocks noGrp="1"/>
          </p:cNvSpPr>
          <p:nvPr>
            <p:ph type="dt" sz="half" idx="10"/>
          </p:nvPr>
        </p:nvSpPr>
        <p:spPr/>
        <p:txBody>
          <a:bodyPr/>
          <a:lstStyle/>
          <a:p>
            <a:fld id="{12795A28-5A5C-418F-8F21-59A63D686BD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38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Substitutes and Complements</a:t>
            </a:r>
          </a:p>
        </p:txBody>
      </p:sp>
      <p:pic>
        <p:nvPicPr>
          <p:cNvPr id="4098" name="Picture 2"/>
          <p:cNvPicPr>
            <a:picLocks noGrp="1" noChangeAspect="1" noChangeArrowheads="1"/>
          </p:cNvPicPr>
          <p:nvPr>
            <p:ph idx="1"/>
          </p:nvPr>
        </p:nvPicPr>
        <p:blipFill>
          <a:blip r:embed="rId3" cstate="print"/>
          <a:stretch>
            <a:fillRect/>
          </a:stretch>
        </p:blipFill>
        <p:spPr bwMode="auto">
          <a:xfrm>
            <a:off x="833437" y="1962944"/>
            <a:ext cx="7477125" cy="38004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9398A2F3-3D9A-4288-A47E-7627A822A9F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4" name="Slide Number Placeholder 3"/>
          <p:cNvSpPr>
            <a:spLocks noGrp="1"/>
          </p:cNvSpPr>
          <p:nvPr>
            <p:ph type="sldNum" sz="quarter" idx="12"/>
          </p:nvPr>
        </p:nvSpPr>
        <p:spPr/>
        <p:txBody>
          <a:bodyPr/>
          <a:lstStyle/>
          <a:p>
            <a:fld id="{73891225-2CFD-4B2A-9CCE-B0FBA3638821}" type="slidenum">
              <a:rPr lang="en-US" smtClean="0"/>
              <a:pPr/>
              <a:t>39</a:t>
            </a:fld>
            <a:endParaRPr lang="en-US"/>
          </a:p>
        </p:txBody>
      </p:sp>
      <p:cxnSp>
        <p:nvCxnSpPr>
          <p:cNvPr id="8" name="Straight Arrow Connector 7"/>
          <p:cNvCxnSpPr/>
          <p:nvPr/>
        </p:nvCxnSpPr>
        <p:spPr>
          <a:xfrm rot="10800000">
            <a:off x="2819400" y="3352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1295400"/>
            <a:ext cx="1828800" cy="923330"/>
          </a:xfrm>
          <a:prstGeom prst="rect">
            <a:avLst/>
          </a:prstGeom>
          <a:solidFill>
            <a:schemeClr val="accent1">
              <a:lumMod val="20000"/>
              <a:lumOff val="80000"/>
            </a:schemeClr>
          </a:solidFill>
        </p:spPr>
        <p:txBody>
          <a:bodyPr wrap="square" rtlCol="0">
            <a:spAutoFit/>
          </a:bodyPr>
          <a:lstStyle/>
          <a:p>
            <a:r>
              <a:rPr lang="en-US" dirty="0"/>
              <a:t>Price of complement increases</a:t>
            </a:r>
          </a:p>
        </p:txBody>
      </p:sp>
      <p:cxnSp>
        <p:nvCxnSpPr>
          <p:cNvPr id="12" name="Straight Connector 11"/>
          <p:cNvCxnSpPr/>
          <p:nvPr/>
        </p:nvCxnSpPr>
        <p:spPr>
          <a:xfrm rot="16200000" flipH="1">
            <a:off x="5295900" y="2552700"/>
            <a:ext cx="1447800" cy="1371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733800"/>
            <a:ext cx="1828800" cy="584775"/>
          </a:xfrm>
          <a:prstGeom prst="rect">
            <a:avLst/>
          </a:prstGeom>
          <a:noFill/>
        </p:spPr>
        <p:txBody>
          <a:bodyPr wrap="square" rtlCol="0">
            <a:spAutoFit/>
          </a:bodyPr>
          <a:lstStyle/>
          <a:p>
            <a:r>
              <a:rPr lang="en-US" sz="1600" dirty="0"/>
              <a:t>D3 (high coffee prices</a:t>
            </a:r>
          </a:p>
        </p:txBody>
      </p:sp>
      <p:cxnSp>
        <p:nvCxnSpPr>
          <p:cNvPr id="15" name="Straight Arrow Connector 14"/>
          <p:cNvCxnSpPr>
            <a:stCxn id="9" idx="2"/>
          </p:cNvCxnSpPr>
          <p:nvPr/>
        </p:nvCxnSpPr>
        <p:spPr>
          <a:xfrm rot="5400000">
            <a:off x="4385965" y="2480965"/>
            <a:ext cx="75307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1447800"/>
            <a:ext cx="1828800" cy="923330"/>
          </a:xfrm>
          <a:prstGeom prst="rect">
            <a:avLst/>
          </a:prstGeom>
          <a:solidFill>
            <a:schemeClr val="accent3">
              <a:lumMod val="20000"/>
              <a:lumOff val="80000"/>
            </a:schemeClr>
          </a:solidFill>
        </p:spPr>
        <p:txBody>
          <a:bodyPr wrap="square" rtlCol="0">
            <a:spAutoFit/>
          </a:bodyPr>
          <a:lstStyle/>
          <a:p>
            <a:r>
              <a:rPr lang="en-US" dirty="0"/>
              <a:t>Price of substitute increases</a:t>
            </a:r>
          </a:p>
        </p:txBody>
      </p:sp>
      <p:cxnSp>
        <p:nvCxnSpPr>
          <p:cNvPr id="17" name="Straight Arrow Connector 16"/>
          <p:cNvCxnSpPr>
            <a:stCxn id="16" idx="2"/>
          </p:cNvCxnSpPr>
          <p:nvPr/>
        </p:nvCxnSpPr>
        <p:spPr>
          <a:xfrm rot="5400000">
            <a:off x="6138565" y="2557165"/>
            <a:ext cx="113407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Graphs in Economics</a:t>
            </a:r>
            <a:endParaRPr lang="en-US" sz="1633" spc="-1">
              <a:solidFill>
                <a:srgbClr val="000000"/>
              </a:solidFill>
              <a:uFill>
                <a:solidFill>
                  <a:srgbClr val="FFFFFF"/>
                </a:solidFill>
              </a:uFill>
              <a:latin typeface="Arial"/>
            </a:endParaRPr>
          </a:p>
        </p:txBody>
      </p:sp>
      <p:sp>
        <p:nvSpPr>
          <p:cNvPr id="466"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dirty="0">
                <a:solidFill>
                  <a:srgbClr val="000000"/>
                </a:solidFill>
                <a:uFill>
                  <a:solidFill>
                    <a:srgbClr val="FFFFFF"/>
                  </a:solidFill>
                </a:uFill>
                <a:latin typeface="Arial"/>
              </a:rPr>
              <a:t>Graphs of two variables </a:t>
            </a:r>
            <a:endParaRPr lang="en-US" sz="1633" spc="-1" dirty="0">
              <a:solidFill>
                <a:srgbClr val="000000"/>
              </a:solidFill>
              <a:uFill>
                <a:solidFill>
                  <a:srgbClr val="FFFFFF"/>
                </a:solidFill>
              </a:uFill>
              <a:latin typeface="Arial"/>
            </a:endParaRPr>
          </a:p>
          <a:p>
            <a:pPr marL="98293">
              <a:buClr>
                <a:srgbClr val="000000"/>
              </a:buClr>
              <a:buSzPct val="45000"/>
            </a:pPr>
            <a:endParaRPr lang="en-US" sz="1633"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3920585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Surplus</a:t>
            </a:r>
          </a:p>
        </p:txBody>
      </p:sp>
      <p:sp>
        <p:nvSpPr>
          <p:cNvPr id="3" name="Content Placeholder 2"/>
          <p:cNvSpPr>
            <a:spLocks noGrp="1"/>
          </p:cNvSpPr>
          <p:nvPr>
            <p:ph idx="1"/>
          </p:nvPr>
        </p:nvSpPr>
        <p:spPr/>
        <p:txBody>
          <a:bodyPr/>
          <a:lstStyle/>
          <a:p>
            <a:r>
              <a:rPr lang="en-US" dirty="0"/>
              <a:t>Consumer surplus is the difference between the maximum amount a consumer is willing to pay for a product and the price that she pays for it.</a:t>
            </a:r>
          </a:p>
          <a:p>
            <a:r>
              <a:rPr lang="en-US" dirty="0"/>
              <a:t>Measures the net benefit of the consumer at the market price.</a:t>
            </a:r>
          </a:p>
          <a:p>
            <a:endParaRPr lang="en-US" dirty="0"/>
          </a:p>
          <a:p>
            <a:endParaRPr lang="en-US" dirty="0"/>
          </a:p>
        </p:txBody>
      </p:sp>
      <p:sp>
        <p:nvSpPr>
          <p:cNvPr id="4" name="Date Placeholder 3"/>
          <p:cNvSpPr>
            <a:spLocks noGrp="1"/>
          </p:cNvSpPr>
          <p:nvPr>
            <p:ph type="dt" sz="half" idx="10"/>
          </p:nvPr>
        </p:nvSpPr>
        <p:spPr/>
        <p:txBody>
          <a:bodyPr/>
          <a:lstStyle/>
          <a:p>
            <a:fld id="{9C090FBD-208C-498B-8E4C-162B0DD806F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Surplus</a:t>
            </a:r>
          </a:p>
        </p:txBody>
      </p:sp>
      <p:sp>
        <p:nvSpPr>
          <p:cNvPr id="3" name="Content Placeholder 2"/>
          <p:cNvSpPr>
            <a:spLocks noGrp="1"/>
          </p:cNvSpPr>
          <p:nvPr>
            <p:ph idx="1"/>
          </p:nvPr>
        </p:nvSpPr>
        <p:spPr>
          <a:xfrm>
            <a:off x="457200" y="1600201"/>
            <a:ext cx="8229600" cy="685800"/>
          </a:xfrm>
        </p:spPr>
        <p:txBody>
          <a:bodyPr/>
          <a:lstStyle/>
          <a:p>
            <a:r>
              <a:rPr lang="en-US" dirty="0"/>
              <a:t>CS = 9 + 6 + 3 + 0 = 18</a:t>
            </a:r>
          </a:p>
          <a:p>
            <a:endParaRPr lang="en-US" dirty="0"/>
          </a:p>
        </p:txBody>
      </p:sp>
      <p:sp>
        <p:nvSpPr>
          <p:cNvPr id="4" name="Date Placeholder 3"/>
          <p:cNvSpPr>
            <a:spLocks noGrp="1"/>
          </p:cNvSpPr>
          <p:nvPr>
            <p:ph type="dt" sz="half" idx="10"/>
          </p:nvPr>
        </p:nvSpPr>
        <p:spPr/>
        <p:txBody>
          <a:bodyPr/>
          <a:lstStyle/>
          <a:p>
            <a:fld id="{6DF9820B-1DD8-4526-BC83-D609CC0F432E}"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41</a:t>
            </a:fld>
            <a:endParaRPr lang="en-US"/>
          </a:p>
        </p:txBody>
      </p:sp>
      <p:sp>
        <p:nvSpPr>
          <p:cNvPr id="7" name="Line 4"/>
          <p:cNvSpPr>
            <a:spLocks noChangeShapeType="1"/>
          </p:cNvSpPr>
          <p:nvPr/>
        </p:nvSpPr>
        <p:spPr bwMode="auto">
          <a:xfrm flipV="1">
            <a:off x="2005012" y="2286000"/>
            <a:ext cx="0" cy="35814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2005012" y="5867400"/>
            <a:ext cx="53340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8"/>
          <p:cNvSpPr>
            <a:spLocks noChangeShapeType="1"/>
          </p:cNvSpPr>
          <p:nvPr/>
        </p:nvSpPr>
        <p:spPr bwMode="auto">
          <a:xfrm>
            <a:off x="2005012" y="2590800"/>
            <a:ext cx="4800600" cy="2133600"/>
          </a:xfrm>
          <a:prstGeom prst="line">
            <a:avLst/>
          </a:prstGeom>
          <a:noFill/>
          <a:ln w="28575">
            <a:solidFill>
              <a:srgbClr val="993300"/>
            </a:solidFill>
            <a:round/>
            <a:headEnd/>
            <a:tailEnd/>
          </a:ln>
          <a:effectLst/>
        </p:spPr>
        <p:txBody>
          <a:bodyPr/>
          <a:lstStyle/>
          <a:p>
            <a:endParaRPr lang="en-US" sz="2000"/>
          </a:p>
        </p:txBody>
      </p:sp>
      <p:sp>
        <p:nvSpPr>
          <p:cNvPr id="10" name="Line 9"/>
          <p:cNvSpPr>
            <a:spLocks noChangeShapeType="1"/>
          </p:cNvSpPr>
          <p:nvPr/>
        </p:nvSpPr>
        <p:spPr bwMode="auto">
          <a:xfrm>
            <a:off x="2767012" y="2971800"/>
            <a:ext cx="0" cy="2895600"/>
          </a:xfrm>
          <a:prstGeom prst="line">
            <a:avLst/>
          </a:prstGeom>
          <a:noFill/>
          <a:ln w="9525">
            <a:solidFill>
              <a:schemeClr val="tx1"/>
            </a:solidFill>
            <a:prstDash val="dash"/>
            <a:round/>
            <a:headEnd/>
            <a:tailEnd/>
          </a:ln>
          <a:effectLst/>
        </p:spPr>
        <p:txBody>
          <a:bodyPr/>
          <a:lstStyle/>
          <a:p>
            <a:endParaRPr lang="en-US" sz="2000"/>
          </a:p>
        </p:txBody>
      </p:sp>
      <p:sp>
        <p:nvSpPr>
          <p:cNvPr id="11" name="Line 10"/>
          <p:cNvSpPr>
            <a:spLocks noChangeShapeType="1"/>
          </p:cNvSpPr>
          <p:nvPr/>
        </p:nvSpPr>
        <p:spPr bwMode="auto">
          <a:xfrm>
            <a:off x="3452812" y="3276600"/>
            <a:ext cx="0" cy="2590800"/>
          </a:xfrm>
          <a:prstGeom prst="line">
            <a:avLst/>
          </a:prstGeom>
          <a:noFill/>
          <a:ln w="9525">
            <a:solidFill>
              <a:schemeClr val="tx1"/>
            </a:solidFill>
            <a:prstDash val="dash"/>
            <a:round/>
            <a:headEnd/>
            <a:tailEnd/>
          </a:ln>
          <a:effectLst/>
        </p:spPr>
        <p:txBody>
          <a:bodyPr/>
          <a:lstStyle/>
          <a:p>
            <a:endParaRPr lang="en-US" sz="2000"/>
          </a:p>
        </p:txBody>
      </p:sp>
      <p:sp>
        <p:nvSpPr>
          <p:cNvPr id="12" name="Line 12"/>
          <p:cNvSpPr>
            <a:spLocks noChangeShapeType="1"/>
          </p:cNvSpPr>
          <p:nvPr/>
        </p:nvSpPr>
        <p:spPr bwMode="auto">
          <a:xfrm>
            <a:off x="4138612" y="3581400"/>
            <a:ext cx="0" cy="2286000"/>
          </a:xfrm>
          <a:prstGeom prst="line">
            <a:avLst/>
          </a:prstGeom>
          <a:noFill/>
          <a:ln w="9525">
            <a:solidFill>
              <a:schemeClr val="tx1"/>
            </a:solidFill>
            <a:prstDash val="dash"/>
            <a:round/>
            <a:headEnd/>
            <a:tailEnd/>
          </a:ln>
          <a:effectLst/>
        </p:spPr>
        <p:txBody>
          <a:bodyPr/>
          <a:lstStyle/>
          <a:p>
            <a:endParaRPr lang="en-US" sz="2000"/>
          </a:p>
        </p:txBody>
      </p:sp>
      <p:sp>
        <p:nvSpPr>
          <p:cNvPr id="13" name="Line 13"/>
          <p:cNvSpPr>
            <a:spLocks noChangeShapeType="1"/>
          </p:cNvSpPr>
          <p:nvPr/>
        </p:nvSpPr>
        <p:spPr bwMode="auto">
          <a:xfrm>
            <a:off x="4824412" y="3886200"/>
            <a:ext cx="0" cy="1981200"/>
          </a:xfrm>
          <a:prstGeom prst="line">
            <a:avLst/>
          </a:prstGeom>
          <a:noFill/>
          <a:ln w="9525">
            <a:solidFill>
              <a:schemeClr val="tx1"/>
            </a:solidFill>
            <a:prstDash val="dash"/>
            <a:round/>
            <a:headEnd/>
            <a:tailEnd/>
          </a:ln>
          <a:effectLst/>
        </p:spPr>
        <p:txBody>
          <a:bodyPr/>
          <a:lstStyle/>
          <a:p>
            <a:endParaRPr lang="en-US" sz="2000"/>
          </a:p>
        </p:txBody>
      </p:sp>
      <p:sp>
        <p:nvSpPr>
          <p:cNvPr id="14" name="Line 14"/>
          <p:cNvSpPr>
            <a:spLocks noChangeShapeType="1"/>
          </p:cNvSpPr>
          <p:nvPr/>
        </p:nvSpPr>
        <p:spPr bwMode="auto">
          <a:xfrm>
            <a:off x="5510212" y="4191000"/>
            <a:ext cx="0" cy="1676400"/>
          </a:xfrm>
          <a:prstGeom prst="line">
            <a:avLst/>
          </a:prstGeom>
          <a:noFill/>
          <a:ln w="9525">
            <a:solidFill>
              <a:schemeClr val="tx1"/>
            </a:solidFill>
            <a:prstDash val="dash"/>
            <a:round/>
            <a:headEnd/>
            <a:tailEnd/>
          </a:ln>
          <a:effectLst/>
        </p:spPr>
        <p:txBody>
          <a:bodyPr/>
          <a:lstStyle/>
          <a:p>
            <a:endParaRPr lang="en-US" sz="2000"/>
          </a:p>
        </p:txBody>
      </p:sp>
      <p:sp>
        <p:nvSpPr>
          <p:cNvPr id="15" name="Line 15"/>
          <p:cNvSpPr>
            <a:spLocks noChangeShapeType="1"/>
          </p:cNvSpPr>
          <p:nvPr/>
        </p:nvSpPr>
        <p:spPr bwMode="auto">
          <a:xfrm flipH="1">
            <a:off x="2005012" y="3886200"/>
            <a:ext cx="4953000" cy="0"/>
          </a:xfrm>
          <a:prstGeom prst="line">
            <a:avLst/>
          </a:prstGeom>
          <a:noFill/>
          <a:ln w="28575">
            <a:solidFill>
              <a:srgbClr val="FFCC00"/>
            </a:solidFill>
            <a:round/>
            <a:headEnd/>
            <a:tailEnd/>
          </a:ln>
          <a:effectLst/>
        </p:spPr>
        <p:txBody>
          <a:bodyPr/>
          <a:lstStyle/>
          <a:p>
            <a:endParaRPr lang="en-US" sz="2000"/>
          </a:p>
        </p:txBody>
      </p:sp>
      <p:sp>
        <p:nvSpPr>
          <p:cNvPr id="16" name="Text Box 16"/>
          <p:cNvSpPr txBox="1">
            <a:spLocks noChangeArrowheads="1"/>
          </p:cNvSpPr>
          <p:nvPr/>
        </p:nvSpPr>
        <p:spPr bwMode="auto">
          <a:xfrm rot="16200000">
            <a:off x="638144" y="2619346"/>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a:t>Prices in $</a:t>
            </a:r>
          </a:p>
        </p:txBody>
      </p:sp>
      <p:sp>
        <p:nvSpPr>
          <p:cNvPr id="17" name="Rectangle 17"/>
          <p:cNvSpPr>
            <a:spLocks noChangeArrowheads="1"/>
          </p:cNvSpPr>
          <p:nvPr/>
        </p:nvSpPr>
        <p:spPr bwMode="auto">
          <a:xfrm>
            <a:off x="2044700" y="2971800"/>
            <a:ext cx="682625" cy="890588"/>
          </a:xfrm>
          <a:prstGeom prst="rect">
            <a:avLst/>
          </a:prstGeom>
          <a:solidFill>
            <a:schemeClr val="accent1"/>
          </a:solidFill>
          <a:ln w="9525">
            <a:noFill/>
            <a:miter lim="800000"/>
            <a:headEnd/>
            <a:tailEnd/>
          </a:ln>
          <a:effectLst/>
        </p:spPr>
        <p:txBody>
          <a:bodyPr wrap="none" anchor="ctr"/>
          <a:lstStyle/>
          <a:p>
            <a:endParaRPr lang="en-US" sz="2000"/>
          </a:p>
        </p:txBody>
      </p:sp>
      <p:sp>
        <p:nvSpPr>
          <p:cNvPr id="18" name="Rectangle 18"/>
          <p:cNvSpPr>
            <a:spLocks noChangeArrowheads="1"/>
          </p:cNvSpPr>
          <p:nvPr/>
        </p:nvSpPr>
        <p:spPr bwMode="auto">
          <a:xfrm>
            <a:off x="2768600" y="3298825"/>
            <a:ext cx="682625" cy="563563"/>
          </a:xfrm>
          <a:prstGeom prst="rect">
            <a:avLst/>
          </a:prstGeom>
          <a:solidFill>
            <a:srgbClr val="E2ECB2"/>
          </a:solidFill>
          <a:ln w="9525">
            <a:noFill/>
            <a:miter lim="800000"/>
            <a:headEnd/>
            <a:tailEnd/>
          </a:ln>
          <a:effectLst/>
        </p:spPr>
        <p:txBody>
          <a:bodyPr wrap="none" anchor="ctr"/>
          <a:lstStyle/>
          <a:p>
            <a:endParaRPr lang="en-US" sz="2000"/>
          </a:p>
        </p:txBody>
      </p:sp>
      <p:sp>
        <p:nvSpPr>
          <p:cNvPr id="19" name="Rectangle 19"/>
          <p:cNvSpPr>
            <a:spLocks noChangeArrowheads="1"/>
          </p:cNvSpPr>
          <p:nvPr/>
        </p:nvSpPr>
        <p:spPr bwMode="auto">
          <a:xfrm>
            <a:off x="3467100" y="3546475"/>
            <a:ext cx="642937" cy="315913"/>
          </a:xfrm>
          <a:prstGeom prst="rect">
            <a:avLst/>
          </a:prstGeom>
          <a:solidFill>
            <a:srgbClr val="F4CAAA"/>
          </a:solidFill>
          <a:ln w="9525">
            <a:noFill/>
            <a:miter lim="800000"/>
            <a:headEnd/>
            <a:tailEnd/>
          </a:ln>
          <a:effectLst/>
        </p:spPr>
        <p:txBody>
          <a:bodyPr wrap="none" anchor="ctr"/>
          <a:lstStyle/>
          <a:p>
            <a:endParaRPr lang="en-US" sz="2000"/>
          </a:p>
        </p:txBody>
      </p:sp>
      <p:sp>
        <p:nvSpPr>
          <p:cNvPr id="20" name="Text Box 20"/>
          <p:cNvSpPr txBox="1">
            <a:spLocks noChangeArrowheads="1"/>
          </p:cNvSpPr>
          <p:nvPr/>
        </p:nvSpPr>
        <p:spPr bwMode="auto">
          <a:xfrm>
            <a:off x="2497137" y="2533650"/>
            <a:ext cx="719138" cy="400110"/>
          </a:xfrm>
          <a:prstGeom prst="rect">
            <a:avLst/>
          </a:prstGeom>
          <a:noFill/>
          <a:ln w="9525">
            <a:noFill/>
            <a:miter lim="800000"/>
            <a:headEnd/>
            <a:tailEnd/>
          </a:ln>
          <a:effectLst/>
        </p:spPr>
        <p:txBody>
          <a:bodyPr>
            <a:spAutoFit/>
          </a:bodyPr>
          <a:lstStyle/>
          <a:p>
            <a:pPr>
              <a:spcBef>
                <a:spcPct val="50000"/>
              </a:spcBef>
            </a:pPr>
            <a:r>
              <a:rPr lang="en-US" sz="2000"/>
              <a:t>Juan</a:t>
            </a:r>
          </a:p>
        </p:txBody>
      </p:sp>
      <p:sp>
        <p:nvSpPr>
          <p:cNvPr id="21" name="Text Box 21"/>
          <p:cNvSpPr txBox="1">
            <a:spLocks noChangeArrowheads="1"/>
          </p:cNvSpPr>
          <p:nvPr/>
        </p:nvSpPr>
        <p:spPr bwMode="auto">
          <a:xfrm>
            <a:off x="3321050" y="2914650"/>
            <a:ext cx="836612" cy="400110"/>
          </a:xfrm>
          <a:prstGeom prst="rect">
            <a:avLst/>
          </a:prstGeom>
          <a:noFill/>
          <a:ln w="9525">
            <a:noFill/>
            <a:miter lim="800000"/>
            <a:headEnd/>
            <a:tailEnd/>
          </a:ln>
          <a:effectLst/>
        </p:spPr>
        <p:txBody>
          <a:bodyPr>
            <a:spAutoFit/>
          </a:bodyPr>
          <a:lstStyle/>
          <a:p>
            <a:pPr>
              <a:spcBef>
                <a:spcPct val="50000"/>
              </a:spcBef>
            </a:pPr>
            <a:r>
              <a:rPr lang="en-US" sz="2000"/>
              <a:t>Tupak</a:t>
            </a:r>
          </a:p>
        </p:txBody>
      </p:sp>
      <p:sp>
        <p:nvSpPr>
          <p:cNvPr id="22" name="Text Box 22"/>
          <p:cNvSpPr txBox="1">
            <a:spLocks noChangeArrowheads="1"/>
          </p:cNvSpPr>
          <p:nvPr/>
        </p:nvSpPr>
        <p:spPr bwMode="auto">
          <a:xfrm>
            <a:off x="4197350" y="3265488"/>
            <a:ext cx="757237" cy="400110"/>
          </a:xfrm>
          <a:prstGeom prst="rect">
            <a:avLst/>
          </a:prstGeom>
          <a:noFill/>
          <a:ln w="9525">
            <a:noFill/>
            <a:miter lim="800000"/>
            <a:headEnd/>
            <a:tailEnd/>
          </a:ln>
          <a:effectLst/>
        </p:spPr>
        <p:txBody>
          <a:bodyPr>
            <a:spAutoFit/>
          </a:bodyPr>
          <a:lstStyle/>
          <a:p>
            <a:pPr>
              <a:spcBef>
                <a:spcPct val="50000"/>
              </a:spcBef>
            </a:pPr>
            <a:r>
              <a:rPr lang="en-US" sz="2000"/>
              <a:t>Tim</a:t>
            </a:r>
          </a:p>
        </p:txBody>
      </p:sp>
      <p:sp>
        <p:nvSpPr>
          <p:cNvPr id="23" name="Text Box 23"/>
          <p:cNvSpPr txBox="1">
            <a:spLocks noChangeArrowheads="1"/>
          </p:cNvSpPr>
          <p:nvPr/>
        </p:nvSpPr>
        <p:spPr bwMode="auto">
          <a:xfrm>
            <a:off x="4978400" y="3448050"/>
            <a:ext cx="1319212" cy="400110"/>
          </a:xfrm>
          <a:prstGeom prst="rect">
            <a:avLst/>
          </a:prstGeom>
          <a:noFill/>
          <a:ln w="9525">
            <a:noFill/>
            <a:miter lim="800000"/>
            <a:headEnd/>
            <a:tailEnd/>
          </a:ln>
          <a:effectLst/>
        </p:spPr>
        <p:txBody>
          <a:bodyPr>
            <a:spAutoFit/>
          </a:bodyPr>
          <a:lstStyle/>
          <a:p>
            <a:pPr>
              <a:spcBef>
                <a:spcPct val="50000"/>
              </a:spcBef>
            </a:pPr>
            <a:r>
              <a:rPr lang="en-US" sz="2000"/>
              <a:t>Sarah </a:t>
            </a:r>
          </a:p>
        </p:txBody>
      </p:sp>
      <p:sp>
        <p:nvSpPr>
          <p:cNvPr id="24" name="Text Box 24"/>
          <p:cNvSpPr txBox="1">
            <a:spLocks noChangeArrowheads="1"/>
          </p:cNvSpPr>
          <p:nvPr/>
        </p:nvSpPr>
        <p:spPr bwMode="auto">
          <a:xfrm>
            <a:off x="5697537" y="3960813"/>
            <a:ext cx="939800" cy="400110"/>
          </a:xfrm>
          <a:prstGeom prst="rect">
            <a:avLst/>
          </a:prstGeom>
          <a:noFill/>
          <a:ln w="9525">
            <a:noFill/>
            <a:miter lim="800000"/>
            <a:headEnd/>
            <a:tailEnd/>
          </a:ln>
          <a:effectLst/>
        </p:spPr>
        <p:txBody>
          <a:bodyPr>
            <a:spAutoFit/>
          </a:bodyPr>
          <a:lstStyle/>
          <a:p>
            <a:pPr>
              <a:spcBef>
                <a:spcPct val="50000"/>
              </a:spcBef>
            </a:pPr>
            <a:r>
              <a:rPr lang="en-US" sz="2000"/>
              <a:t>Fred </a:t>
            </a:r>
          </a:p>
        </p:txBody>
      </p:sp>
      <p:sp>
        <p:nvSpPr>
          <p:cNvPr id="25" name="Line 25"/>
          <p:cNvSpPr>
            <a:spLocks noChangeShapeType="1"/>
          </p:cNvSpPr>
          <p:nvPr/>
        </p:nvSpPr>
        <p:spPr bwMode="auto">
          <a:xfrm flipH="1">
            <a:off x="2012950" y="4154488"/>
            <a:ext cx="3475037" cy="0"/>
          </a:xfrm>
          <a:prstGeom prst="line">
            <a:avLst/>
          </a:prstGeom>
          <a:noFill/>
          <a:ln w="9525">
            <a:solidFill>
              <a:schemeClr val="tx1"/>
            </a:solidFill>
            <a:prstDash val="dash"/>
            <a:round/>
            <a:headEnd/>
            <a:tailEnd/>
          </a:ln>
          <a:effectLst/>
        </p:spPr>
        <p:txBody>
          <a:bodyPr/>
          <a:lstStyle/>
          <a:p>
            <a:endParaRPr lang="en-US" sz="2000"/>
          </a:p>
        </p:txBody>
      </p:sp>
      <p:sp>
        <p:nvSpPr>
          <p:cNvPr id="26" name="Text Box 26"/>
          <p:cNvSpPr txBox="1">
            <a:spLocks noChangeArrowheads="1"/>
          </p:cNvSpPr>
          <p:nvPr/>
        </p:nvSpPr>
        <p:spPr bwMode="auto">
          <a:xfrm>
            <a:off x="2679700" y="5903913"/>
            <a:ext cx="366712"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27" name="Text Box 27"/>
          <p:cNvSpPr txBox="1">
            <a:spLocks noChangeArrowheads="1"/>
          </p:cNvSpPr>
          <p:nvPr/>
        </p:nvSpPr>
        <p:spPr bwMode="auto">
          <a:xfrm>
            <a:off x="3314700" y="5910263"/>
            <a:ext cx="366712" cy="400110"/>
          </a:xfrm>
          <a:prstGeom prst="rect">
            <a:avLst/>
          </a:prstGeom>
          <a:noFill/>
          <a:ln w="9525">
            <a:noFill/>
            <a:miter lim="800000"/>
            <a:headEnd/>
            <a:tailEnd/>
          </a:ln>
          <a:effectLst/>
        </p:spPr>
        <p:txBody>
          <a:bodyPr>
            <a:spAutoFit/>
          </a:bodyPr>
          <a:lstStyle/>
          <a:p>
            <a:pPr>
              <a:spcBef>
                <a:spcPct val="50000"/>
              </a:spcBef>
            </a:pPr>
            <a:r>
              <a:rPr lang="en-US" sz="2000"/>
              <a:t>2</a:t>
            </a:r>
          </a:p>
        </p:txBody>
      </p:sp>
      <p:sp>
        <p:nvSpPr>
          <p:cNvPr id="28" name="Text Box 28"/>
          <p:cNvSpPr txBox="1">
            <a:spLocks noChangeArrowheads="1"/>
          </p:cNvSpPr>
          <p:nvPr/>
        </p:nvSpPr>
        <p:spPr bwMode="auto">
          <a:xfrm>
            <a:off x="3938587" y="5922963"/>
            <a:ext cx="366713" cy="400110"/>
          </a:xfrm>
          <a:prstGeom prst="rect">
            <a:avLst/>
          </a:prstGeom>
          <a:noFill/>
          <a:ln w="9525">
            <a:noFill/>
            <a:miter lim="800000"/>
            <a:headEnd/>
            <a:tailEnd/>
          </a:ln>
          <a:effectLst/>
        </p:spPr>
        <p:txBody>
          <a:bodyPr>
            <a:spAutoFit/>
          </a:bodyPr>
          <a:lstStyle/>
          <a:p>
            <a:pPr>
              <a:spcBef>
                <a:spcPct val="50000"/>
              </a:spcBef>
            </a:pPr>
            <a:r>
              <a:rPr lang="en-US" sz="2000"/>
              <a:t>3</a:t>
            </a:r>
          </a:p>
        </p:txBody>
      </p:sp>
      <p:sp>
        <p:nvSpPr>
          <p:cNvPr id="29" name="Text Box 29"/>
          <p:cNvSpPr txBox="1">
            <a:spLocks noChangeArrowheads="1"/>
          </p:cNvSpPr>
          <p:nvPr/>
        </p:nvSpPr>
        <p:spPr bwMode="auto">
          <a:xfrm>
            <a:off x="4664075" y="5932488"/>
            <a:ext cx="366712" cy="400110"/>
          </a:xfrm>
          <a:prstGeom prst="rect">
            <a:avLst/>
          </a:prstGeom>
          <a:noFill/>
          <a:ln w="9525">
            <a:noFill/>
            <a:miter lim="800000"/>
            <a:headEnd/>
            <a:tailEnd/>
          </a:ln>
          <a:effectLst/>
        </p:spPr>
        <p:txBody>
          <a:bodyPr>
            <a:spAutoFit/>
          </a:bodyPr>
          <a:lstStyle/>
          <a:p>
            <a:pPr>
              <a:spcBef>
                <a:spcPct val="50000"/>
              </a:spcBef>
            </a:pPr>
            <a:r>
              <a:rPr lang="en-US" sz="2000"/>
              <a:t>4</a:t>
            </a:r>
          </a:p>
        </p:txBody>
      </p:sp>
      <p:sp>
        <p:nvSpPr>
          <p:cNvPr id="30" name="Text Box 30"/>
          <p:cNvSpPr txBox="1">
            <a:spLocks noChangeArrowheads="1"/>
          </p:cNvSpPr>
          <p:nvPr/>
        </p:nvSpPr>
        <p:spPr bwMode="auto">
          <a:xfrm>
            <a:off x="5353050" y="5951538"/>
            <a:ext cx="366712"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31" name="Text Box 31"/>
          <p:cNvSpPr txBox="1">
            <a:spLocks noChangeArrowheads="1"/>
          </p:cNvSpPr>
          <p:nvPr/>
        </p:nvSpPr>
        <p:spPr bwMode="auto">
          <a:xfrm>
            <a:off x="6494462" y="5918200"/>
            <a:ext cx="1971675" cy="707886"/>
          </a:xfrm>
          <a:prstGeom prst="rect">
            <a:avLst/>
          </a:prstGeom>
          <a:noFill/>
          <a:ln w="9525">
            <a:noFill/>
            <a:miter lim="800000"/>
            <a:headEnd/>
            <a:tailEnd/>
          </a:ln>
          <a:effectLst/>
        </p:spPr>
        <p:txBody>
          <a:bodyPr>
            <a:spAutoFit/>
          </a:bodyPr>
          <a:lstStyle/>
          <a:p>
            <a:pPr>
              <a:spcBef>
                <a:spcPct val="50000"/>
              </a:spcBef>
            </a:pPr>
            <a:r>
              <a:rPr lang="en-US" sz="2000"/>
              <a:t>Number of lawns cut per week</a:t>
            </a:r>
          </a:p>
        </p:txBody>
      </p:sp>
      <p:sp>
        <p:nvSpPr>
          <p:cNvPr id="32" name="Text Box 32"/>
          <p:cNvSpPr txBox="1">
            <a:spLocks noChangeArrowheads="1"/>
          </p:cNvSpPr>
          <p:nvPr/>
        </p:nvSpPr>
        <p:spPr bwMode="auto">
          <a:xfrm>
            <a:off x="1555750" y="2430463"/>
            <a:ext cx="628650" cy="400110"/>
          </a:xfrm>
          <a:prstGeom prst="rect">
            <a:avLst/>
          </a:prstGeom>
          <a:noFill/>
          <a:ln w="9525">
            <a:noFill/>
            <a:miter lim="800000"/>
            <a:headEnd/>
            <a:tailEnd/>
          </a:ln>
          <a:effectLst/>
        </p:spPr>
        <p:txBody>
          <a:bodyPr>
            <a:spAutoFit/>
          </a:bodyPr>
          <a:lstStyle/>
          <a:p>
            <a:pPr>
              <a:spcBef>
                <a:spcPct val="50000"/>
              </a:spcBef>
            </a:pPr>
            <a:r>
              <a:rPr lang="en-US" sz="2000"/>
              <a:t>25</a:t>
            </a:r>
          </a:p>
        </p:txBody>
      </p:sp>
      <p:sp>
        <p:nvSpPr>
          <p:cNvPr id="33" name="Text Box 33"/>
          <p:cNvSpPr txBox="1">
            <a:spLocks noChangeArrowheads="1"/>
          </p:cNvSpPr>
          <p:nvPr/>
        </p:nvSpPr>
        <p:spPr bwMode="auto">
          <a:xfrm>
            <a:off x="1584325" y="2798763"/>
            <a:ext cx="744537" cy="400110"/>
          </a:xfrm>
          <a:prstGeom prst="rect">
            <a:avLst/>
          </a:prstGeom>
          <a:noFill/>
          <a:ln w="9525">
            <a:noFill/>
            <a:miter lim="800000"/>
            <a:headEnd/>
            <a:tailEnd/>
          </a:ln>
          <a:effectLst/>
        </p:spPr>
        <p:txBody>
          <a:bodyPr>
            <a:spAutoFit/>
          </a:bodyPr>
          <a:lstStyle/>
          <a:p>
            <a:pPr>
              <a:spcBef>
                <a:spcPct val="50000"/>
              </a:spcBef>
            </a:pPr>
            <a:r>
              <a:rPr lang="en-US" sz="2000"/>
              <a:t>22</a:t>
            </a:r>
          </a:p>
        </p:txBody>
      </p:sp>
      <p:sp>
        <p:nvSpPr>
          <p:cNvPr id="34" name="Text Box 34"/>
          <p:cNvSpPr txBox="1">
            <a:spLocks noChangeArrowheads="1"/>
          </p:cNvSpPr>
          <p:nvPr/>
        </p:nvSpPr>
        <p:spPr bwMode="auto">
          <a:xfrm>
            <a:off x="1563687" y="3074988"/>
            <a:ext cx="627063" cy="400110"/>
          </a:xfrm>
          <a:prstGeom prst="rect">
            <a:avLst/>
          </a:prstGeom>
          <a:noFill/>
          <a:ln w="9525">
            <a:noFill/>
            <a:miter lim="800000"/>
            <a:headEnd/>
            <a:tailEnd/>
          </a:ln>
          <a:effectLst/>
        </p:spPr>
        <p:txBody>
          <a:bodyPr>
            <a:spAutoFit/>
          </a:bodyPr>
          <a:lstStyle/>
          <a:p>
            <a:pPr>
              <a:spcBef>
                <a:spcPct val="50000"/>
              </a:spcBef>
            </a:pPr>
            <a:r>
              <a:rPr lang="en-US" sz="2000"/>
              <a:t>19</a:t>
            </a:r>
          </a:p>
        </p:txBody>
      </p:sp>
      <p:sp>
        <p:nvSpPr>
          <p:cNvPr id="35" name="Text Box 35"/>
          <p:cNvSpPr txBox="1">
            <a:spLocks noChangeArrowheads="1"/>
          </p:cNvSpPr>
          <p:nvPr/>
        </p:nvSpPr>
        <p:spPr bwMode="auto">
          <a:xfrm>
            <a:off x="1579562" y="3335338"/>
            <a:ext cx="574675" cy="400110"/>
          </a:xfrm>
          <a:prstGeom prst="rect">
            <a:avLst/>
          </a:prstGeom>
          <a:noFill/>
          <a:ln w="9525">
            <a:noFill/>
            <a:miter lim="800000"/>
            <a:headEnd/>
            <a:tailEnd/>
          </a:ln>
          <a:effectLst/>
        </p:spPr>
        <p:txBody>
          <a:bodyPr>
            <a:spAutoFit/>
          </a:bodyPr>
          <a:lstStyle/>
          <a:p>
            <a:pPr>
              <a:spcBef>
                <a:spcPct val="50000"/>
              </a:spcBef>
            </a:pPr>
            <a:r>
              <a:rPr lang="en-US" sz="2000"/>
              <a:t>16</a:t>
            </a:r>
          </a:p>
        </p:txBody>
      </p:sp>
      <p:sp>
        <p:nvSpPr>
          <p:cNvPr id="36" name="Text Box 36"/>
          <p:cNvSpPr txBox="1">
            <a:spLocks noChangeArrowheads="1"/>
          </p:cNvSpPr>
          <p:nvPr/>
        </p:nvSpPr>
        <p:spPr bwMode="auto">
          <a:xfrm>
            <a:off x="1597025" y="3687763"/>
            <a:ext cx="719137" cy="400110"/>
          </a:xfrm>
          <a:prstGeom prst="rect">
            <a:avLst/>
          </a:prstGeom>
          <a:noFill/>
          <a:ln w="9525">
            <a:noFill/>
            <a:miter lim="800000"/>
            <a:headEnd/>
            <a:tailEnd/>
          </a:ln>
          <a:effectLst/>
        </p:spPr>
        <p:txBody>
          <a:bodyPr>
            <a:spAutoFit/>
          </a:bodyPr>
          <a:lstStyle/>
          <a:p>
            <a:pPr>
              <a:spcBef>
                <a:spcPct val="50000"/>
              </a:spcBef>
            </a:pPr>
            <a:r>
              <a:rPr lang="en-US" sz="2000"/>
              <a:t>13</a:t>
            </a:r>
          </a:p>
        </p:txBody>
      </p:sp>
      <p:sp>
        <p:nvSpPr>
          <p:cNvPr id="37" name="Text Box 37"/>
          <p:cNvSpPr txBox="1">
            <a:spLocks noChangeArrowheads="1"/>
          </p:cNvSpPr>
          <p:nvPr/>
        </p:nvSpPr>
        <p:spPr bwMode="auto">
          <a:xfrm>
            <a:off x="1589087" y="3987800"/>
            <a:ext cx="587375" cy="400110"/>
          </a:xfrm>
          <a:prstGeom prst="rect">
            <a:avLst/>
          </a:prstGeom>
          <a:noFill/>
          <a:ln w="9525">
            <a:noFill/>
            <a:miter lim="800000"/>
            <a:headEnd/>
            <a:tailEnd/>
          </a:ln>
          <a:effectLst/>
        </p:spPr>
        <p:txBody>
          <a:bodyPr>
            <a:spAutoFit/>
          </a:bodyPr>
          <a:lstStyle/>
          <a:p>
            <a:pPr>
              <a:spcBef>
                <a:spcPct val="50000"/>
              </a:spcBef>
            </a:pPr>
            <a:r>
              <a:rPr lang="en-US" sz="2000"/>
              <a:t>10</a:t>
            </a:r>
          </a:p>
        </p:txBody>
      </p:sp>
      <p:sp>
        <p:nvSpPr>
          <p:cNvPr id="38" name="Text Box 38"/>
          <p:cNvSpPr txBox="1">
            <a:spLocks noChangeArrowheads="1"/>
          </p:cNvSpPr>
          <p:nvPr/>
        </p:nvSpPr>
        <p:spPr bwMode="auto">
          <a:xfrm>
            <a:off x="6834187" y="4532313"/>
            <a:ext cx="1096963" cy="707886"/>
          </a:xfrm>
          <a:prstGeom prst="rect">
            <a:avLst/>
          </a:prstGeom>
          <a:noFill/>
          <a:ln w="9525">
            <a:noFill/>
            <a:miter lim="800000"/>
            <a:headEnd/>
            <a:tailEnd/>
          </a:ln>
          <a:effectLst/>
        </p:spPr>
        <p:txBody>
          <a:bodyPr>
            <a:spAutoFit/>
          </a:bodyPr>
          <a:lstStyle/>
          <a:p>
            <a:pPr>
              <a:spcBef>
                <a:spcPct val="50000"/>
              </a:spcBef>
            </a:pPr>
            <a:r>
              <a:rPr lang="en-US" sz="2000"/>
              <a:t>Demand curve</a:t>
            </a:r>
          </a:p>
        </p:txBody>
      </p:sp>
      <p:sp>
        <p:nvSpPr>
          <p:cNvPr id="39" name="TextBox 38"/>
          <p:cNvSpPr txBox="1"/>
          <p:nvPr/>
        </p:nvSpPr>
        <p:spPr>
          <a:xfrm>
            <a:off x="152400" y="3657600"/>
            <a:ext cx="1295400" cy="646331"/>
          </a:xfrm>
          <a:prstGeom prst="rect">
            <a:avLst/>
          </a:prstGeom>
          <a:noFill/>
        </p:spPr>
        <p:txBody>
          <a:bodyPr wrap="square" rtlCol="0">
            <a:spAutoFit/>
          </a:bodyPr>
          <a:lstStyle/>
          <a:p>
            <a:r>
              <a:rPr lang="en-US" dirty="0"/>
              <a:t>Market Price = $13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Producer Surplus</a:t>
            </a:r>
          </a:p>
        </p:txBody>
      </p:sp>
      <p:sp>
        <p:nvSpPr>
          <p:cNvPr id="3" name="Content Placeholder 2"/>
          <p:cNvSpPr>
            <a:spLocks noGrp="1"/>
          </p:cNvSpPr>
          <p:nvPr>
            <p:ph idx="1"/>
          </p:nvPr>
        </p:nvSpPr>
        <p:spPr>
          <a:xfrm>
            <a:off x="228600" y="1219200"/>
            <a:ext cx="8915400" cy="1600199"/>
          </a:xfrm>
        </p:spPr>
        <p:txBody>
          <a:bodyPr>
            <a:normAutofit fontScale="85000" lnSpcReduction="20000"/>
          </a:bodyPr>
          <a:lstStyle/>
          <a:p>
            <a:r>
              <a:rPr lang="en-US" dirty="0"/>
              <a:t>PS is the difference between the price a producer receives for a product and the minimum amount the producer is willing to accept for the product.</a:t>
            </a:r>
          </a:p>
          <a:p>
            <a:pPr algn="ctr">
              <a:buNone/>
            </a:pPr>
            <a:r>
              <a:rPr lang="en-US" dirty="0"/>
              <a:t>PS = 8 + 6+ 3 + 0 = 17</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B02AFF6-32E6-4FD7-B3CE-6DDCF0264CB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42</a:t>
            </a:fld>
            <a:endParaRPr lang="en-US"/>
          </a:p>
        </p:txBody>
      </p:sp>
      <p:sp>
        <p:nvSpPr>
          <p:cNvPr id="7" name="Line 4"/>
          <p:cNvSpPr>
            <a:spLocks noChangeShapeType="1"/>
          </p:cNvSpPr>
          <p:nvPr/>
        </p:nvSpPr>
        <p:spPr bwMode="auto">
          <a:xfrm flipV="1">
            <a:off x="2081212" y="2286000"/>
            <a:ext cx="0" cy="35814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2081212" y="5867400"/>
            <a:ext cx="5334000" cy="0"/>
          </a:xfrm>
          <a:prstGeom prst="line">
            <a:avLst/>
          </a:prstGeom>
          <a:noFill/>
          <a:ln w="9525">
            <a:solidFill>
              <a:schemeClr val="tx1"/>
            </a:solidFill>
            <a:round/>
            <a:headEnd/>
            <a:tailEnd type="triangle" w="med" len="med"/>
          </a:ln>
          <a:effectLst/>
        </p:spPr>
        <p:txBody>
          <a:bodyPr/>
          <a:lstStyle/>
          <a:p>
            <a:endParaRPr lang="en-US"/>
          </a:p>
        </p:txBody>
      </p:sp>
      <p:sp>
        <p:nvSpPr>
          <p:cNvPr id="9" name="Line 9"/>
          <p:cNvSpPr>
            <a:spLocks noChangeShapeType="1"/>
          </p:cNvSpPr>
          <p:nvPr/>
        </p:nvSpPr>
        <p:spPr bwMode="auto">
          <a:xfrm>
            <a:off x="2843212" y="3925888"/>
            <a:ext cx="0" cy="1941512"/>
          </a:xfrm>
          <a:prstGeom prst="line">
            <a:avLst/>
          </a:prstGeom>
          <a:noFill/>
          <a:ln w="9525">
            <a:solidFill>
              <a:schemeClr val="tx1"/>
            </a:solidFill>
            <a:prstDash val="dash"/>
            <a:round/>
            <a:headEnd/>
            <a:tailEnd/>
          </a:ln>
          <a:effectLst/>
        </p:spPr>
        <p:txBody>
          <a:bodyPr/>
          <a:lstStyle/>
          <a:p>
            <a:endParaRPr lang="en-US"/>
          </a:p>
        </p:txBody>
      </p:sp>
      <p:sp>
        <p:nvSpPr>
          <p:cNvPr id="10" name="Line 10"/>
          <p:cNvSpPr>
            <a:spLocks noChangeShapeType="1"/>
          </p:cNvSpPr>
          <p:nvPr/>
        </p:nvSpPr>
        <p:spPr bwMode="auto">
          <a:xfrm>
            <a:off x="3529012" y="3956050"/>
            <a:ext cx="0" cy="1911350"/>
          </a:xfrm>
          <a:prstGeom prst="line">
            <a:avLst/>
          </a:prstGeom>
          <a:noFill/>
          <a:ln w="9525">
            <a:solidFill>
              <a:schemeClr val="tx1"/>
            </a:solidFill>
            <a:prstDash val="dash"/>
            <a:round/>
            <a:headEnd/>
            <a:tailEnd/>
          </a:ln>
          <a:effectLst/>
        </p:spPr>
        <p:txBody>
          <a:bodyPr/>
          <a:lstStyle/>
          <a:p>
            <a:endParaRPr lang="en-US"/>
          </a:p>
        </p:txBody>
      </p:sp>
      <p:sp>
        <p:nvSpPr>
          <p:cNvPr id="11" name="Line 11"/>
          <p:cNvSpPr>
            <a:spLocks noChangeShapeType="1"/>
          </p:cNvSpPr>
          <p:nvPr/>
        </p:nvSpPr>
        <p:spPr bwMode="auto">
          <a:xfrm>
            <a:off x="4214812" y="3933825"/>
            <a:ext cx="0" cy="1933575"/>
          </a:xfrm>
          <a:prstGeom prst="line">
            <a:avLst/>
          </a:prstGeom>
          <a:noFill/>
          <a:ln w="9525">
            <a:solidFill>
              <a:schemeClr val="tx1"/>
            </a:solidFill>
            <a:prstDash val="dash"/>
            <a:round/>
            <a:headEnd/>
            <a:tailEnd/>
          </a:ln>
          <a:effectLst/>
        </p:spPr>
        <p:txBody>
          <a:bodyPr/>
          <a:lstStyle/>
          <a:p>
            <a:endParaRPr lang="en-US"/>
          </a:p>
        </p:txBody>
      </p:sp>
      <p:sp>
        <p:nvSpPr>
          <p:cNvPr id="12" name="Line 12"/>
          <p:cNvSpPr>
            <a:spLocks noChangeShapeType="1"/>
          </p:cNvSpPr>
          <p:nvPr/>
        </p:nvSpPr>
        <p:spPr bwMode="auto">
          <a:xfrm>
            <a:off x="4900612" y="3886200"/>
            <a:ext cx="0" cy="1981200"/>
          </a:xfrm>
          <a:prstGeom prst="line">
            <a:avLst/>
          </a:prstGeom>
          <a:noFill/>
          <a:ln w="9525">
            <a:solidFill>
              <a:schemeClr val="tx1"/>
            </a:solidFill>
            <a:prstDash val="dash"/>
            <a:round/>
            <a:headEnd/>
            <a:tailEnd/>
          </a:ln>
          <a:effectLst/>
        </p:spPr>
        <p:txBody>
          <a:bodyPr/>
          <a:lstStyle/>
          <a:p>
            <a:endParaRPr lang="en-US"/>
          </a:p>
        </p:txBody>
      </p:sp>
      <p:sp>
        <p:nvSpPr>
          <p:cNvPr id="13" name="Line 13"/>
          <p:cNvSpPr>
            <a:spLocks noChangeShapeType="1"/>
          </p:cNvSpPr>
          <p:nvPr/>
        </p:nvSpPr>
        <p:spPr bwMode="auto">
          <a:xfrm>
            <a:off x="5573712" y="3525838"/>
            <a:ext cx="12700" cy="2341562"/>
          </a:xfrm>
          <a:prstGeom prst="line">
            <a:avLst/>
          </a:prstGeom>
          <a:noFill/>
          <a:ln w="9525">
            <a:solidFill>
              <a:schemeClr val="tx1"/>
            </a:solidFill>
            <a:prstDash val="dash"/>
            <a:round/>
            <a:headEnd/>
            <a:tailEnd/>
          </a:ln>
          <a:effectLst/>
        </p:spPr>
        <p:txBody>
          <a:bodyPr/>
          <a:lstStyle/>
          <a:p>
            <a:endParaRPr lang="en-US"/>
          </a:p>
        </p:txBody>
      </p:sp>
      <p:sp>
        <p:nvSpPr>
          <p:cNvPr id="14" name="Line 14"/>
          <p:cNvSpPr>
            <a:spLocks noChangeShapeType="1"/>
          </p:cNvSpPr>
          <p:nvPr/>
        </p:nvSpPr>
        <p:spPr bwMode="auto">
          <a:xfrm flipH="1">
            <a:off x="2081212" y="3886200"/>
            <a:ext cx="4953000" cy="0"/>
          </a:xfrm>
          <a:prstGeom prst="line">
            <a:avLst/>
          </a:prstGeom>
          <a:noFill/>
          <a:ln w="28575">
            <a:solidFill>
              <a:srgbClr val="FFCC00"/>
            </a:solidFill>
            <a:round/>
            <a:headEnd/>
            <a:tailEnd/>
          </a:ln>
          <a:effectLst/>
        </p:spPr>
        <p:txBody>
          <a:bodyPr/>
          <a:lstStyle/>
          <a:p>
            <a:endParaRPr lang="en-US"/>
          </a:p>
        </p:txBody>
      </p:sp>
      <p:sp>
        <p:nvSpPr>
          <p:cNvPr id="15" name="Text Box 15"/>
          <p:cNvSpPr txBox="1">
            <a:spLocks noChangeArrowheads="1"/>
          </p:cNvSpPr>
          <p:nvPr/>
        </p:nvSpPr>
        <p:spPr bwMode="auto">
          <a:xfrm rot="16200000">
            <a:off x="844033" y="2749035"/>
            <a:ext cx="1295400" cy="369332"/>
          </a:xfrm>
          <a:prstGeom prst="rect">
            <a:avLst/>
          </a:prstGeom>
          <a:noFill/>
          <a:ln w="9525">
            <a:noFill/>
            <a:miter lim="800000"/>
            <a:headEnd/>
            <a:tailEnd/>
          </a:ln>
          <a:effectLst/>
        </p:spPr>
        <p:txBody>
          <a:bodyPr wrap="square">
            <a:spAutoFit/>
          </a:bodyPr>
          <a:lstStyle/>
          <a:p>
            <a:pPr>
              <a:spcBef>
                <a:spcPct val="50000"/>
              </a:spcBef>
            </a:pPr>
            <a:r>
              <a:rPr lang="en-US" dirty="0"/>
              <a:t>Prices in $</a:t>
            </a:r>
          </a:p>
        </p:txBody>
      </p:sp>
      <p:sp>
        <p:nvSpPr>
          <p:cNvPr id="16" name="Text Box 23"/>
          <p:cNvSpPr txBox="1">
            <a:spLocks noChangeArrowheads="1"/>
          </p:cNvSpPr>
          <p:nvPr/>
        </p:nvSpPr>
        <p:spPr bwMode="auto">
          <a:xfrm>
            <a:off x="4935537" y="3960813"/>
            <a:ext cx="939800" cy="366712"/>
          </a:xfrm>
          <a:prstGeom prst="rect">
            <a:avLst/>
          </a:prstGeom>
          <a:noFill/>
          <a:ln w="9525">
            <a:noFill/>
            <a:miter lim="800000"/>
            <a:headEnd/>
            <a:tailEnd/>
          </a:ln>
          <a:effectLst/>
        </p:spPr>
        <p:txBody>
          <a:bodyPr>
            <a:spAutoFit/>
          </a:bodyPr>
          <a:lstStyle/>
          <a:p>
            <a:pPr>
              <a:spcBef>
                <a:spcPct val="50000"/>
              </a:spcBef>
            </a:pPr>
            <a:r>
              <a:rPr lang="en-US"/>
              <a:t>Fred </a:t>
            </a:r>
          </a:p>
        </p:txBody>
      </p:sp>
      <p:sp>
        <p:nvSpPr>
          <p:cNvPr id="17" name="Text Box 25"/>
          <p:cNvSpPr txBox="1">
            <a:spLocks noChangeArrowheads="1"/>
          </p:cNvSpPr>
          <p:nvPr/>
        </p:nvSpPr>
        <p:spPr bwMode="auto">
          <a:xfrm>
            <a:off x="2755900" y="5903913"/>
            <a:ext cx="366712"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18" name="Text Box 26"/>
          <p:cNvSpPr txBox="1">
            <a:spLocks noChangeArrowheads="1"/>
          </p:cNvSpPr>
          <p:nvPr/>
        </p:nvSpPr>
        <p:spPr bwMode="auto">
          <a:xfrm>
            <a:off x="3390900" y="5910263"/>
            <a:ext cx="366712"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19" name="Text Box 27"/>
          <p:cNvSpPr txBox="1">
            <a:spLocks noChangeArrowheads="1"/>
          </p:cNvSpPr>
          <p:nvPr/>
        </p:nvSpPr>
        <p:spPr bwMode="auto">
          <a:xfrm>
            <a:off x="4014787" y="5922963"/>
            <a:ext cx="366713"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0" name="Text Box 28"/>
          <p:cNvSpPr txBox="1">
            <a:spLocks noChangeArrowheads="1"/>
          </p:cNvSpPr>
          <p:nvPr/>
        </p:nvSpPr>
        <p:spPr bwMode="auto">
          <a:xfrm>
            <a:off x="4740275" y="5932488"/>
            <a:ext cx="366712" cy="366712"/>
          </a:xfrm>
          <a:prstGeom prst="rect">
            <a:avLst/>
          </a:prstGeom>
          <a:noFill/>
          <a:ln w="9525">
            <a:noFill/>
            <a:miter lim="800000"/>
            <a:headEnd/>
            <a:tailEnd/>
          </a:ln>
          <a:effectLst/>
        </p:spPr>
        <p:txBody>
          <a:bodyPr>
            <a:spAutoFit/>
          </a:bodyPr>
          <a:lstStyle/>
          <a:p>
            <a:pPr>
              <a:spcBef>
                <a:spcPct val="50000"/>
              </a:spcBef>
            </a:pPr>
            <a:r>
              <a:rPr lang="en-US"/>
              <a:t>4</a:t>
            </a:r>
          </a:p>
        </p:txBody>
      </p:sp>
      <p:sp>
        <p:nvSpPr>
          <p:cNvPr id="21" name="Text Box 29"/>
          <p:cNvSpPr txBox="1">
            <a:spLocks noChangeArrowheads="1"/>
          </p:cNvSpPr>
          <p:nvPr/>
        </p:nvSpPr>
        <p:spPr bwMode="auto">
          <a:xfrm>
            <a:off x="5429250" y="5951538"/>
            <a:ext cx="366712"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22" name="Text Box 30"/>
          <p:cNvSpPr txBox="1">
            <a:spLocks noChangeArrowheads="1"/>
          </p:cNvSpPr>
          <p:nvPr/>
        </p:nvSpPr>
        <p:spPr bwMode="auto">
          <a:xfrm>
            <a:off x="6570662" y="5918200"/>
            <a:ext cx="1971675" cy="641350"/>
          </a:xfrm>
          <a:prstGeom prst="rect">
            <a:avLst/>
          </a:prstGeom>
          <a:noFill/>
          <a:ln w="9525">
            <a:noFill/>
            <a:miter lim="800000"/>
            <a:headEnd/>
            <a:tailEnd/>
          </a:ln>
          <a:effectLst/>
        </p:spPr>
        <p:txBody>
          <a:bodyPr>
            <a:spAutoFit/>
          </a:bodyPr>
          <a:lstStyle/>
          <a:p>
            <a:pPr>
              <a:spcBef>
                <a:spcPct val="50000"/>
              </a:spcBef>
            </a:pPr>
            <a:r>
              <a:rPr lang="en-US"/>
              <a:t>Number of lawns cut per week</a:t>
            </a:r>
          </a:p>
        </p:txBody>
      </p:sp>
      <p:sp>
        <p:nvSpPr>
          <p:cNvPr id="23" name="Text Box 31"/>
          <p:cNvSpPr txBox="1">
            <a:spLocks noChangeArrowheads="1"/>
          </p:cNvSpPr>
          <p:nvPr/>
        </p:nvSpPr>
        <p:spPr bwMode="auto">
          <a:xfrm>
            <a:off x="1631950" y="2430463"/>
            <a:ext cx="628650"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4" name="Text Box 32"/>
          <p:cNvSpPr txBox="1">
            <a:spLocks noChangeArrowheads="1"/>
          </p:cNvSpPr>
          <p:nvPr/>
        </p:nvSpPr>
        <p:spPr bwMode="auto">
          <a:xfrm>
            <a:off x="1660525" y="2798763"/>
            <a:ext cx="744537" cy="366712"/>
          </a:xfrm>
          <a:prstGeom prst="rect">
            <a:avLst/>
          </a:prstGeom>
          <a:noFill/>
          <a:ln w="9525">
            <a:noFill/>
            <a:miter lim="800000"/>
            <a:headEnd/>
            <a:tailEnd/>
          </a:ln>
          <a:effectLst/>
        </p:spPr>
        <p:txBody>
          <a:bodyPr>
            <a:spAutoFit/>
          </a:bodyPr>
          <a:lstStyle/>
          <a:p>
            <a:pPr>
              <a:spcBef>
                <a:spcPct val="50000"/>
              </a:spcBef>
            </a:pPr>
            <a:r>
              <a:rPr lang="en-US"/>
              <a:t>22</a:t>
            </a:r>
          </a:p>
        </p:txBody>
      </p:sp>
      <p:sp>
        <p:nvSpPr>
          <p:cNvPr id="25" name="Text Box 33"/>
          <p:cNvSpPr txBox="1">
            <a:spLocks noChangeArrowheads="1"/>
          </p:cNvSpPr>
          <p:nvPr/>
        </p:nvSpPr>
        <p:spPr bwMode="auto">
          <a:xfrm>
            <a:off x="1639887" y="3074988"/>
            <a:ext cx="627063" cy="366712"/>
          </a:xfrm>
          <a:prstGeom prst="rect">
            <a:avLst/>
          </a:prstGeom>
          <a:noFill/>
          <a:ln w="9525">
            <a:noFill/>
            <a:miter lim="800000"/>
            <a:headEnd/>
            <a:tailEnd/>
          </a:ln>
          <a:effectLst/>
        </p:spPr>
        <p:txBody>
          <a:bodyPr>
            <a:spAutoFit/>
          </a:bodyPr>
          <a:lstStyle/>
          <a:p>
            <a:pPr>
              <a:spcBef>
                <a:spcPct val="50000"/>
              </a:spcBef>
            </a:pPr>
            <a:r>
              <a:rPr lang="en-US"/>
              <a:t>19</a:t>
            </a:r>
          </a:p>
        </p:txBody>
      </p:sp>
      <p:sp>
        <p:nvSpPr>
          <p:cNvPr id="26" name="Text Box 34"/>
          <p:cNvSpPr txBox="1">
            <a:spLocks noChangeArrowheads="1"/>
          </p:cNvSpPr>
          <p:nvPr/>
        </p:nvSpPr>
        <p:spPr bwMode="auto">
          <a:xfrm>
            <a:off x="1655762" y="3335338"/>
            <a:ext cx="574675" cy="366712"/>
          </a:xfrm>
          <a:prstGeom prst="rect">
            <a:avLst/>
          </a:prstGeom>
          <a:noFill/>
          <a:ln w="9525">
            <a:noFill/>
            <a:miter lim="800000"/>
            <a:headEnd/>
            <a:tailEnd/>
          </a:ln>
          <a:effectLst/>
        </p:spPr>
        <p:txBody>
          <a:bodyPr>
            <a:spAutoFit/>
          </a:bodyPr>
          <a:lstStyle/>
          <a:p>
            <a:pPr>
              <a:spcBef>
                <a:spcPct val="50000"/>
              </a:spcBef>
            </a:pPr>
            <a:r>
              <a:rPr lang="en-US"/>
              <a:t>16</a:t>
            </a:r>
          </a:p>
        </p:txBody>
      </p:sp>
      <p:sp>
        <p:nvSpPr>
          <p:cNvPr id="27" name="Text Box 35"/>
          <p:cNvSpPr txBox="1">
            <a:spLocks noChangeArrowheads="1"/>
          </p:cNvSpPr>
          <p:nvPr/>
        </p:nvSpPr>
        <p:spPr bwMode="auto">
          <a:xfrm>
            <a:off x="1673225" y="3687763"/>
            <a:ext cx="719137" cy="366712"/>
          </a:xfrm>
          <a:prstGeom prst="rect">
            <a:avLst/>
          </a:prstGeom>
          <a:noFill/>
          <a:ln w="9525">
            <a:noFill/>
            <a:miter lim="800000"/>
            <a:headEnd/>
            <a:tailEnd/>
          </a:ln>
          <a:effectLst/>
        </p:spPr>
        <p:txBody>
          <a:bodyPr>
            <a:spAutoFit/>
          </a:bodyPr>
          <a:lstStyle/>
          <a:p>
            <a:pPr>
              <a:spcBef>
                <a:spcPct val="50000"/>
              </a:spcBef>
            </a:pPr>
            <a:r>
              <a:rPr lang="en-US"/>
              <a:t>13</a:t>
            </a:r>
          </a:p>
        </p:txBody>
      </p:sp>
      <p:sp>
        <p:nvSpPr>
          <p:cNvPr id="28" name="Text Box 36"/>
          <p:cNvSpPr txBox="1">
            <a:spLocks noChangeArrowheads="1"/>
          </p:cNvSpPr>
          <p:nvPr/>
        </p:nvSpPr>
        <p:spPr bwMode="auto">
          <a:xfrm>
            <a:off x="1665287" y="4051300"/>
            <a:ext cx="587375" cy="366713"/>
          </a:xfrm>
          <a:prstGeom prst="rect">
            <a:avLst/>
          </a:prstGeom>
          <a:noFill/>
          <a:ln w="9525">
            <a:noFill/>
            <a:miter lim="800000"/>
            <a:headEnd/>
            <a:tailEnd/>
          </a:ln>
          <a:effectLst/>
        </p:spPr>
        <p:txBody>
          <a:bodyPr>
            <a:spAutoFit/>
          </a:bodyPr>
          <a:lstStyle/>
          <a:p>
            <a:pPr>
              <a:spcBef>
                <a:spcPct val="50000"/>
              </a:spcBef>
            </a:pPr>
            <a:r>
              <a:rPr lang="en-US"/>
              <a:t>10</a:t>
            </a:r>
          </a:p>
        </p:txBody>
      </p:sp>
      <p:sp>
        <p:nvSpPr>
          <p:cNvPr id="29" name="Text Box 37"/>
          <p:cNvSpPr txBox="1">
            <a:spLocks noChangeArrowheads="1"/>
          </p:cNvSpPr>
          <p:nvPr/>
        </p:nvSpPr>
        <p:spPr bwMode="auto">
          <a:xfrm>
            <a:off x="7158037" y="2651125"/>
            <a:ext cx="1096963" cy="641350"/>
          </a:xfrm>
          <a:prstGeom prst="rect">
            <a:avLst/>
          </a:prstGeom>
          <a:noFill/>
          <a:ln w="9525">
            <a:noFill/>
            <a:miter lim="800000"/>
            <a:headEnd/>
            <a:tailEnd/>
          </a:ln>
          <a:effectLst/>
        </p:spPr>
        <p:txBody>
          <a:bodyPr>
            <a:spAutoFit/>
          </a:bodyPr>
          <a:lstStyle/>
          <a:p>
            <a:pPr>
              <a:spcBef>
                <a:spcPct val="50000"/>
              </a:spcBef>
            </a:pPr>
            <a:r>
              <a:rPr lang="en-US"/>
              <a:t>Supply curve</a:t>
            </a:r>
          </a:p>
        </p:txBody>
      </p:sp>
      <p:sp>
        <p:nvSpPr>
          <p:cNvPr id="30" name="Line 38"/>
          <p:cNvSpPr>
            <a:spLocks noChangeShapeType="1"/>
          </p:cNvSpPr>
          <p:nvPr/>
        </p:nvSpPr>
        <p:spPr bwMode="auto">
          <a:xfrm flipV="1">
            <a:off x="2116137" y="2625725"/>
            <a:ext cx="5029200" cy="2835275"/>
          </a:xfrm>
          <a:prstGeom prst="line">
            <a:avLst/>
          </a:prstGeom>
          <a:noFill/>
          <a:ln w="28575">
            <a:solidFill>
              <a:srgbClr val="0000FF"/>
            </a:solidFill>
            <a:round/>
            <a:headEnd/>
            <a:tailEnd/>
          </a:ln>
          <a:effectLst/>
        </p:spPr>
        <p:txBody>
          <a:bodyPr/>
          <a:lstStyle/>
          <a:p>
            <a:endParaRPr lang="en-US"/>
          </a:p>
        </p:txBody>
      </p:sp>
      <p:sp>
        <p:nvSpPr>
          <p:cNvPr id="31" name="Rectangle 39"/>
          <p:cNvSpPr>
            <a:spLocks noChangeArrowheads="1"/>
          </p:cNvSpPr>
          <p:nvPr/>
        </p:nvSpPr>
        <p:spPr bwMode="auto">
          <a:xfrm>
            <a:off x="2133600" y="3924300"/>
            <a:ext cx="682625" cy="1100138"/>
          </a:xfrm>
          <a:prstGeom prst="rect">
            <a:avLst/>
          </a:prstGeom>
          <a:solidFill>
            <a:srgbClr val="3C8E94"/>
          </a:solidFill>
          <a:ln w="9525">
            <a:noFill/>
            <a:miter lim="800000"/>
            <a:headEnd/>
            <a:tailEnd/>
          </a:ln>
          <a:effectLst/>
        </p:spPr>
        <p:txBody>
          <a:bodyPr wrap="none" anchor="ctr"/>
          <a:lstStyle/>
          <a:p>
            <a:endParaRPr lang="en-US"/>
          </a:p>
        </p:txBody>
      </p:sp>
      <p:sp>
        <p:nvSpPr>
          <p:cNvPr id="32" name="Rectangle 40"/>
          <p:cNvSpPr>
            <a:spLocks noChangeArrowheads="1"/>
          </p:cNvSpPr>
          <p:nvPr/>
        </p:nvSpPr>
        <p:spPr bwMode="auto">
          <a:xfrm>
            <a:off x="2867025" y="3933825"/>
            <a:ext cx="630237" cy="708025"/>
          </a:xfrm>
          <a:prstGeom prst="rect">
            <a:avLst/>
          </a:prstGeom>
          <a:solidFill>
            <a:srgbClr val="C1D658"/>
          </a:solidFill>
          <a:ln w="9525">
            <a:noFill/>
            <a:miter lim="800000"/>
            <a:headEnd/>
            <a:tailEnd/>
          </a:ln>
          <a:effectLst/>
        </p:spPr>
        <p:txBody>
          <a:bodyPr wrap="none" anchor="ctr"/>
          <a:lstStyle/>
          <a:p>
            <a:endParaRPr lang="en-US"/>
          </a:p>
        </p:txBody>
      </p:sp>
      <p:sp>
        <p:nvSpPr>
          <p:cNvPr id="33" name="Rectangle 41"/>
          <p:cNvSpPr>
            <a:spLocks noChangeArrowheads="1"/>
          </p:cNvSpPr>
          <p:nvPr/>
        </p:nvSpPr>
        <p:spPr bwMode="auto">
          <a:xfrm>
            <a:off x="3551237" y="3921125"/>
            <a:ext cx="642938" cy="341313"/>
          </a:xfrm>
          <a:prstGeom prst="rect">
            <a:avLst/>
          </a:prstGeom>
          <a:solidFill>
            <a:srgbClr val="E78C47"/>
          </a:solidFill>
          <a:ln w="9525">
            <a:noFill/>
            <a:miter lim="800000"/>
            <a:headEnd/>
            <a:tailEnd/>
          </a:ln>
          <a:effectLst/>
        </p:spPr>
        <p:txBody>
          <a:bodyPr wrap="none" anchor="ctr"/>
          <a:lstStyle/>
          <a:p>
            <a:endParaRPr lang="en-US"/>
          </a:p>
        </p:txBody>
      </p:sp>
      <p:sp>
        <p:nvSpPr>
          <p:cNvPr id="34" name="Text Box 42"/>
          <p:cNvSpPr txBox="1">
            <a:spLocks noChangeArrowheads="1"/>
          </p:cNvSpPr>
          <p:nvPr/>
        </p:nvSpPr>
        <p:spPr bwMode="auto">
          <a:xfrm>
            <a:off x="2886075" y="5106988"/>
            <a:ext cx="666750" cy="366712"/>
          </a:xfrm>
          <a:prstGeom prst="rect">
            <a:avLst/>
          </a:prstGeom>
          <a:noFill/>
          <a:ln w="9525">
            <a:noFill/>
            <a:miter lim="800000"/>
            <a:headEnd/>
            <a:tailEnd/>
          </a:ln>
          <a:effectLst/>
        </p:spPr>
        <p:txBody>
          <a:bodyPr>
            <a:spAutoFit/>
          </a:bodyPr>
          <a:lstStyle/>
          <a:p>
            <a:pPr>
              <a:spcBef>
                <a:spcPct val="50000"/>
              </a:spcBef>
            </a:pPr>
            <a:r>
              <a:rPr lang="en-US"/>
              <a:t>Jim</a:t>
            </a:r>
          </a:p>
        </p:txBody>
      </p:sp>
      <p:sp>
        <p:nvSpPr>
          <p:cNvPr id="35" name="Text Box 43"/>
          <p:cNvSpPr txBox="1">
            <a:spLocks noChangeArrowheads="1"/>
          </p:cNvSpPr>
          <p:nvPr/>
        </p:nvSpPr>
        <p:spPr bwMode="auto">
          <a:xfrm>
            <a:off x="3617912" y="4676775"/>
            <a:ext cx="627063" cy="366713"/>
          </a:xfrm>
          <a:prstGeom prst="rect">
            <a:avLst/>
          </a:prstGeom>
          <a:noFill/>
          <a:ln w="9525">
            <a:noFill/>
            <a:miter lim="800000"/>
            <a:headEnd/>
            <a:tailEnd/>
          </a:ln>
          <a:effectLst/>
        </p:spPr>
        <p:txBody>
          <a:bodyPr>
            <a:spAutoFit/>
          </a:bodyPr>
          <a:lstStyle/>
          <a:p>
            <a:pPr>
              <a:spcBef>
                <a:spcPct val="50000"/>
              </a:spcBef>
            </a:pPr>
            <a:r>
              <a:rPr lang="en-US"/>
              <a:t>Bea</a:t>
            </a:r>
          </a:p>
        </p:txBody>
      </p:sp>
      <p:sp>
        <p:nvSpPr>
          <p:cNvPr id="36" name="Text Box 44"/>
          <p:cNvSpPr txBox="1">
            <a:spLocks noChangeArrowheads="1"/>
          </p:cNvSpPr>
          <p:nvPr/>
        </p:nvSpPr>
        <p:spPr bwMode="auto">
          <a:xfrm>
            <a:off x="4144962" y="4233863"/>
            <a:ext cx="914400" cy="366712"/>
          </a:xfrm>
          <a:prstGeom prst="rect">
            <a:avLst/>
          </a:prstGeom>
          <a:noFill/>
          <a:ln w="9525">
            <a:noFill/>
            <a:miter lim="800000"/>
            <a:headEnd/>
            <a:tailEnd/>
          </a:ln>
          <a:effectLst/>
        </p:spPr>
        <p:txBody>
          <a:bodyPr>
            <a:spAutoFit/>
          </a:bodyPr>
          <a:lstStyle/>
          <a:p>
            <a:pPr>
              <a:spcBef>
                <a:spcPct val="50000"/>
              </a:spcBef>
            </a:pPr>
            <a:r>
              <a:rPr lang="en-US"/>
              <a:t>Claire</a:t>
            </a:r>
          </a:p>
        </p:txBody>
      </p:sp>
      <p:sp>
        <p:nvSpPr>
          <p:cNvPr id="37" name="Text Box 46"/>
          <p:cNvSpPr txBox="1">
            <a:spLocks noChangeArrowheads="1"/>
          </p:cNvSpPr>
          <p:nvPr/>
        </p:nvSpPr>
        <p:spPr bwMode="auto">
          <a:xfrm>
            <a:off x="1776412" y="4414838"/>
            <a:ext cx="352425" cy="366712"/>
          </a:xfrm>
          <a:prstGeom prst="rect">
            <a:avLst/>
          </a:prstGeom>
          <a:noFill/>
          <a:ln w="9525">
            <a:noFill/>
            <a:miter lim="800000"/>
            <a:headEnd/>
            <a:tailEnd/>
          </a:ln>
          <a:effectLst/>
        </p:spPr>
        <p:txBody>
          <a:bodyPr>
            <a:spAutoFit/>
          </a:bodyPr>
          <a:lstStyle/>
          <a:p>
            <a:pPr>
              <a:spcBef>
                <a:spcPct val="50000"/>
              </a:spcBef>
            </a:pPr>
            <a:r>
              <a:rPr lang="en-US"/>
              <a:t>7</a:t>
            </a:r>
          </a:p>
        </p:txBody>
      </p:sp>
      <p:sp>
        <p:nvSpPr>
          <p:cNvPr id="38" name="Text Box 47"/>
          <p:cNvSpPr txBox="1">
            <a:spLocks noChangeArrowheads="1"/>
          </p:cNvSpPr>
          <p:nvPr/>
        </p:nvSpPr>
        <p:spPr bwMode="auto">
          <a:xfrm>
            <a:off x="1789112" y="4821238"/>
            <a:ext cx="339725"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39" name="Line 48"/>
          <p:cNvSpPr>
            <a:spLocks noChangeShapeType="1"/>
          </p:cNvSpPr>
          <p:nvPr/>
        </p:nvSpPr>
        <p:spPr bwMode="auto">
          <a:xfrm flipH="1">
            <a:off x="2076450" y="3500438"/>
            <a:ext cx="3475037" cy="0"/>
          </a:xfrm>
          <a:prstGeom prst="line">
            <a:avLst/>
          </a:prstGeom>
          <a:noFill/>
          <a:ln w="9525">
            <a:solidFill>
              <a:schemeClr val="tx1"/>
            </a:solidFill>
            <a:prstDash val="dash"/>
            <a:round/>
            <a:headEnd/>
            <a:tailEnd/>
          </a:ln>
          <a:effectLst/>
        </p:spPr>
        <p:txBody>
          <a:bodyPr/>
          <a:lstStyle/>
          <a:p>
            <a:endParaRPr lang="en-US"/>
          </a:p>
        </p:txBody>
      </p:sp>
      <p:sp>
        <p:nvSpPr>
          <p:cNvPr id="40" name="Text Box 49"/>
          <p:cNvSpPr txBox="1">
            <a:spLocks noChangeArrowheads="1"/>
          </p:cNvSpPr>
          <p:nvPr/>
        </p:nvSpPr>
        <p:spPr bwMode="auto">
          <a:xfrm>
            <a:off x="5622925" y="3373438"/>
            <a:ext cx="1319212" cy="365125"/>
          </a:xfrm>
          <a:prstGeom prst="rect">
            <a:avLst/>
          </a:prstGeom>
          <a:noFill/>
          <a:ln w="9525">
            <a:noFill/>
            <a:miter lim="800000"/>
            <a:headEnd/>
            <a:tailEnd/>
          </a:ln>
          <a:effectLst/>
        </p:spPr>
        <p:txBody>
          <a:bodyPr>
            <a:spAutoFit/>
          </a:bodyPr>
          <a:lstStyle/>
          <a:p>
            <a:pPr>
              <a:spcBef>
                <a:spcPct val="50000"/>
              </a:spcBef>
            </a:pPr>
            <a:r>
              <a:rPr lang="en-US"/>
              <a:t>George</a:t>
            </a:r>
          </a:p>
        </p:txBody>
      </p:sp>
      <p:sp>
        <p:nvSpPr>
          <p:cNvPr id="41" name="TextBox 40"/>
          <p:cNvSpPr txBox="1"/>
          <p:nvPr/>
        </p:nvSpPr>
        <p:spPr>
          <a:xfrm>
            <a:off x="381000" y="3657600"/>
            <a:ext cx="1295400" cy="646331"/>
          </a:xfrm>
          <a:prstGeom prst="rect">
            <a:avLst/>
          </a:prstGeom>
          <a:noFill/>
        </p:spPr>
        <p:txBody>
          <a:bodyPr wrap="square" rtlCol="0">
            <a:spAutoFit/>
          </a:bodyPr>
          <a:lstStyle/>
          <a:p>
            <a:r>
              <a:rPr lang="en-US" dirty="0"/>
              <a:t>Market Price = $13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p>
        </p:txBody>
      </p:sp>
      <p:sp>
        <p:nvSpPr>
          <p:cNvPr id="4" name="Date Placeholder 3"/>
          <p:cNvSpPr>
            <a:spLocks noGrp="1"/>
          </p:cNvSpPr>
          <p:nvPr>
            <p:ph type="dt" sz="half" idx="10"/>
          </p:nvPr>
        </p:nvSpPr>
        <p:spPr/>
        <p:txBody>
          <a:bodyPr/>
          <a:lstStyle/>
          <a:p>
            <a:fld id="{DCB23E77-DC06-4B0E-84D2-6A94650641C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43</a:t>
            </a:fld>
            <a:endParaRPr lang="en-US"/>
          </a:p>
        </p:txBody>
      </p:sp>
      <p:sp>
        <p:nvSpPr>
          <p:cNvPr id="7" name="Line 4"/>
          <p:cNvSpPr>
            <a:spLocks noChangeShapeType="1"/>
          </p:cNvSpPr>
          <p:nvPr/>
        </p:nvSpPr>
        <p:spPr bwMode="auto">
          <a:xfrm flipV="1">
            <a:off x="1844675" y="1908314"/>
            <a:ext cx="0" cy="35814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844675" y="5489714"/>
            <a:ext cx="53340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8"/>
          <p:cNvSpPr>
            <a:spLocks noChangeShapeType="1"/>
          </p:cNvSpPr>
          <p:nvPr/>
        </p:nvSpPr>
        <p:spPr bwMode="auto">
          <a:xfrm>
            <a:off x="1844675" y="2213114"/>
            <a:ext cx="4800600" cy="2133600"/>
          </a:xfrm>
          <a:prstGeom prst="line">
            <a:avLst/>
          </a:prstGeom>
          <a:noFill/>
          <a:ln w="28575">
            <a:solidFill>
              <a:srgbClr val="993300"/>
            </a:solidFill>
            <a:round/>
            <a:headEnd/>
            <a:tailEnd/>
          </a:ln>
          <a:effectLst/>
        </p:spPr>
        <p:txBody>
          <a:bodyPr/>
          <a:lstStyle/>
          <a:p>
            <a:endParaRPr lang="en-US" sz="2000"/>
          </a:p>
        </p:txBody>
      </p:sp>
      <p:sp>
        <p:nvSpPr>
          <p:cNvPr id="10" name="Line 9"/>
          <p:cNvSpPr>
            <a:spLocks noChangeShapeType="1"/>
          </p:cNvSpPr>
          <p:nvPr/>
        </p:nvSpPr>
        <p:spPr bwMode="auto">
          <a:xfrm>
            <a:off x="2606675" y="2594114"/>
            <a:ext cx="0" cy="2895600"/>
          </a:xfrm>
          <a:prstGeom prst="line">
            <a:avLst/>
          </a:prstGeom>
          <a:noFill/>
          <a:ln w="9525">
            <a:solidFill>
              <a:schemeClr val="tx1"/>
            </a:solidFill>
            <a:prstDash val="dash"/>
            <a:round/>
            <a:headEnd/>
            <a:tailEnd/>
          </a:ln>
          <a:effectLst/>
        </p:spPr>
        <p:txBody>
          <a:bodyPr/>
          <a:lstStyle/>
          <a:p>
            <a:endParaRPr lang="en-US" sz="2000"/>
          </a:p>
        </p:txBody>
      </p:sp>
      <p:sp>
        <p:nvSpPr>
          <p:cNvPr id="11" name="Line 10"/>
          <p:cNvSpPr>
            <a:spLocks noChangeShapeType="1"/>
          </p:cNvSpPr>
          <p:nvPr/>
        </p:nvSpPr>
        <p:spPr bwMode="auto">
          <a:xfrm>
            <a:off x="3292475" y="2898914"/>
            <a:ext cx="0" cy="2590800"/>
          </a:xfrm>
          <a:prstGeom prst="line">
            <a:avLst/>
          </a:prstGeom>
          <a:noFill/>
          <a:ln w="9525">
            <a:solidFill>
              <a:schemeClr val="tx1"/>
            </a:solidFill>
            <a:prstDash val="dash"/>
            <a:round/>
            <a:headEnd/>
            <a:tailEnd/>
          </a:ln>
          <a:effectLst/>
        </p:spPr>
        <p:txBody>
          <a:bodyPr/>
          <a:lstStyle/>
          <a:p>
            <a:endParaRPr lang="en-US" sz="2000"/>
          </a:p>
        </p:txBody>
      </p:sp>
      <p:sp>
        <p:nvSpPr>
          <p:cNvPr id="12" name="Line 11"/>
          <p:cNvSpPr>
            <a:spLocks noChangeShapeType="1"/>
          </p:cNvSpPr>
          <p:nvPr/>
        </p:nvSpPr>
        <p:spPr bwMode="auto">
          <a:xfrm>
            <a:off x="3978275" y="3203714"/>
            <a:ext cx="0" cy="2286000"/>
          </a:xfrm>
          <a:prstGeom prst="line">
            <a:avLst/>
          </a:prstGeom>
          <a:noFill/>
          <a:ln w="9525">
            <a:solidFill>
              <a:schemeClr val="tx1"/>
            </a:solidFill>
            <a:prstDash val="dash"/>
            <a:round/>
            <a:headEnd/>
            <a:tailEnd/>
          </a:ln>
          <a:effectLst/>
        </p:spPr>
        <p:txBody>
          <a:bodyPr/>
          <a:lstStyle/>
          <a:p>
            <a:endParaRPr lang="en-US" sz="2000"/>
          </a:p>
        </p:txBody>
      </p:sp>
      <p:sp>
        <p:nvSpPr>
          <p:cNvPr id="13" name="Line 12"/>
          <p:cNvSpPr>
            <a:spLocks noChangeShapeType="1"/>
          </p:cNvSpPr>
          <p:nvPr/>
        </p:nvSpPr>
        <p:spPr bwMode="auto">
          <a:xfrm>
            <a:off x="4664075" y="3508514"/>
            <a:ext cx="0" cy="1981200"/>
          </a:xfrm>
          <a:prstGeom prst="line">
            <a:avLst/>
          </a:prstGeom>
          <a:noFill/>
          <a:ln w="9525">
            <a:solidFill>
              <a:schemeClr val="tx1"/>
            </a:solidFill>
            <a:prstDash val="dash"/>
            <a:round/>
            <a:headEnd/>
            <a:tailEnd/>
          </a:ln>
          <a:effectLst/>
        </p:spPr>
        <p:txBody>
          <a:bodyPr/>
          <a:lstStyle/>
          <a:p>
            <a:endParaRPr lang="en-US" sz="2000"/>
          </a:p>
        </p:txBody>
      </p:sp>
      <p:sp>
        <p:nvSpPr>
          <p:cNvPr id="14" name="Line 13"/>
          <p:cNvSpPr>
            <a:spLocks noChangeShapeType="1"/>
          </p:cNvSpPr>
          <p:nvPr/>
        </p:nvSpPr>
        <p:spPr bwMode="auto">
          <a:xfrm>
            <a:off x="5349875" y="3813314"/>
            <a:ext cx="0" cy="1676400"/>
          </a:xfrm>
          <a:prstGeom prst="line">
            <a:avLst/>
          </a:prstGeom>
          <a:noFill/>
          <a:ln w="9525">
            <a:solidFill>
              <a:schemeClr val="tx1"/>
            </a:solidFill>
            <a:prstDash val="dash"/>
            <a:round/>
            <a:headEnd/>
            <a:tailEnd/>
          </a:ln>
          <a:effectLst/>
        </p:spPr>
        <p:txBody>
          <a:bodyPr/>
          <a:lstStyle/>
          <a:p>
            <a:endParaRPr lang="en-US" sz="2000"/>
          </a:p>
        </p:txBody>
      </p:sp>
      <p:sp>
        <p:nvSpPr>
          <p:cNvPr id="15" name="Line 14"/>
          <p:cNvSpPr>
            <a:spLocks noChangeShapeType="1"/>
          </p:cNvSpPr>
          <p:nvPr/>
        </p:nvSpPr>
        <p:spPr bwMode="auto">
          <a:xfrm flipH="1">
            <a:off x="1844675" y="3508514"/>
            <a:ext cx="4953000" cy="0"/>
          </a:xfrm>
          <a:prstGeom prst="line">
            <a:avLst/>
          </a:prstGeom>
          <a:noFill/>
          <a:ln w="28575">
            <a:solidFill>
              <a:srgbClr val="FFCC00"/>
            </a:solidFill>
            <a:round/>
            <a:headEnd/>
            <a:tailEnd/>
          </a:ln>
          <a:effectLst/>
        </p:spPr>
        <p:txBody>
          <a:bodyPr/>
          <a:lstStyle/>
          <a:p>
            <a:endParaRPr lang="en-US" sz="2000"/>
          </a:p>
        </p:txBody>
      </p:sp>
      <p:sp>
        <p:nvSpPr>
          <p:cNvPr id="16" name="Text Box 15"/>
          <p:cNvSpPr txBox="1">
            <a:spLocks noChangeArrowheads="1"/>
          </p:cNvSpPr>
          <p:nvPr/>
        </p:nvSpPr>
        <p:spPr bwMode="auto">
          <a:xfrm rot="16200000">
            <a:off x="560288" y="2240002"/>
            <a:ext cx="1374914" cy="400110"/>
          </a:xfrm>
          <a:prstGeom prst="rect">
            <a:avLst/>
          </a:prstGeom>
          <a:noFill/>
          <a:ln w="9525">
            <a:noFill/>
            <a:miter lim="800000"/>
            <a:headEnd/>
            <a:tailEnd/>
          </a:ln>
          <a:effectLst/>
        </p:spPr>
        <p:txBody>
          <a:bodyPr wrap="square">
            <a:spAutoFit/>
          </a:bodyPr>
          <a:lstStyle/>
          <a:p>
            <a:pPr>
              <a:spcBef>
                <a:spcPct val="50000"/>
              </a:spcBef>
            </a:pPr>
            <a:r>
              <a:rPr lang="en-US" sz="2000" dirty="0"/>
              <a:t>Prices in $</a:t>
            </a:r>
          </a:p>
        </p:txBody>
      </p:sp>
      <p:sp>
        <p:nvSpPr>
          <p:cNvPr id="17" name="Rectangle 16"/>
          <p:cNvSpPr>
            <a:spLocks noChangeArrowheads="1"/>
          </p:cNvSpPr>
          <p:nvPr/>
        </p:nvSpPr>
        <p:spPr bwMode="auto">
          <a:xfrm>
            <a:off x="1884363" y="2594114"/>
            <a:ext cx="682625" cy="890588"/>
          </a:xfrm>
          <a:prstGeom prst="rect">
            <a:avLst/>
          </a:prstGeom>
          <a:solidFill>
            <a:schemeClr val="accent1"/>
          </a:solidFill>
          <a:ln w="9525">
            <a:noFill/>
            <a:miter lim="800000"/>
            <a:headEnd/>
            <a:tailEnd/>
          </a:ln>
          <a:effectLst/>
        </p:spPr>
        <p:txBody>
          <a:bodyPr wrap="none" anchor="ctr"/>
          <a:lstStyle/>
          <a:p>
            <a:endParaRPr lang="en-US" sz="2000"/>
          </a:p>
        </p:txBody>
      </p:sp>
      <p:sp>
        <p:nvSpPr>
          <p:cNvPr id="18" name="Rectangle 17"/>
          <p:cNvSpPr>
            <a:spLocks noChangeArrowheads="1"/>
          </p:cNvSpPr>
          <p:nvPr/>
        </p:nvSpPr>
        <p:spPr bwMode="auto">
          <a:xfrm>
            <a:off x="2608263" y="2921139"/>
            <a:ext cx="682625" cy="563563"/>
          </a:xfrm>
          <a:prstGeom prst="rect">
            <a:avLst/>
          </a:prstGeom>
          <a:solidFill>
            <a:srgbClr val="E2ECB2"/>
          </a:solidFill>
          <a:ln w="9525">
            <a:noFill/>
            <a:miter lim="800000"/>
            <a:headEnd/>
            <a:tailEnd/>
          </a:ln>
          <a:effectLst/>
        </p:spPr>
        <p:txBody>
          <a:bodyPr wrap="none" anchor="ctr"/>
          <a:lstStyle/>
          <a:p>
            <a:endParaRPr lang="en-US" sz="2000"/>
          </a:p>
        </p:txBody>
      </p:sp>
      <p:sp>
        <p:nvSpPr>
          <p:cNvPr id="19" name="Rectangle 18"/>
          <p:cNvSpPr>
            <a:spLocks noChangeArrowheads="1"/>
          </p:cNvSpPr>
          <p:nvPr/>
        </p:nvSpPr>
        <p:spPr bwMode="auto">
          <a:xfrm>
            <a:off x="3306763" y="3168789"/>
            <a:ext cx="642937" cy="315913"/>
          </a:xfrm>
          <a:prstGeom prst="rect">
            <a:avLst/>
          </a:prstGeom>
          <a:solidFill>
            <a:srgbClr val="F4CAAA"/>
          </a:solidFill>
          <a:ln w="9525">
            <a:noFill/>
            <a:miter lim="800000"/>
            <a:headEnd/>
            <a:tailEnd/>
          </a:ln>
          <a:effectLst/>
        </p:spPr>
        <p:txBody>
          <a:bodyPr wrap="none" anchor="ctr"/>
          <a:lstStyle/>
          <a:p>
            <a:endParaRPr lang="en-US" sz="2000"/>
          </a:p>
        </p:txBody>
      </p:sp>
      <p:sp>
        <p:nvSpPr>
          <p:cNvPr id="20" name="Text Box 19"/>
          <p:cNvSpPr txBox="1">
            <a:spLocks noChangeArrowheads="1"/>
          </p:cNvSpPr>
          <p:nvPr/>
        </p:nvSpPr>
        <p:spPr bwMode="auto">
          <a:xfrm>
            <a:off x="2336800" y="2155964"/>
            <a:ext cx="719138" cy="400110"/>
          </a:xfrm>
          <a:prstGeom prst="rect">
            <a:avLst/>
          </a:prstGeom>
          <a:noFill/>
          <a:ln w="9525">
            <a:noFill/>
            <a:miter lim="800000"/>
            <a:headEnd/>
            <a:tailEnd/>
          </a:ln>
          <a:effectLst/>
        </p:spPr>
        <p:txBody>
          <a:bodyPr>
            <a:spAutoFit/>
          </a:bodyPr>
          <a:lstStyle/>
          <a:p>
            <a:pPr>
              <a:spcBef>
                <a:spcPct val="50000"/>
              </a:spcBef>
            </a:pPr>
            <a:r>
              <a:rPr lang="en-US" sz="2000"/>
              <a:t>Juan</a:t>
            </a:r>
          </a:p>
        </p:txBody>
      </p:sp>
      <p:sp>
        <p:nvSpPr>
          <p:cNvPr id="21" name="Text Box 20"/>
          <p:cNvSpPr txBox="1">
            <a:spLocks noChangeArrowheads="1"/>
          </p:cNvSpPr>
          <p:nvPr/>
        </p:nvSpPr>
        <p:spPr bwMode="auto">
          <a:xfrm>
            <a:off x="3160713" y="2536964"/>
            <a:ext cx="836612" cy="400110"/>
          </a:xfrm>
          <a:prstGeom prst="rect">
            <a:avLst/>
          </a:prstGeom>
          <a:noFill/>
          <a:ln w="9525">
            <a:noFill/>
            <a:miter lim="800000"/>
            <a:headEnd/>
            <a:tailEnd/>
          </a:ln>
          <a:effectLst/>
        </p:spPr>
        <p:txBody>
          <a:bodyPr>
            <a:spAutoFit/>
          </a:bodyPr>
          <a:lstStyle/>
          <a:p>
            <a:pPr>
              <a:spcBef>
                <a:spcPct val="50000"/>
              </a:spcBef>
            </a:pPr>
            <a:r>
              <a:rPr lang="en-US" sz="2000"/>
              <a:t>Tupak</a:t>
            </a:r>
          </a:p>
        </p:txBody>
      </p:sp>
      <p:sp>
        <p:nvSpPr>
          <p:cNvPr id="22" name="Text Box 21"/>
          <p:cNvSpPr txBox="1">
            <a:spLocks noChangeArrowheads="1"/>
          </p:cNvSpPr>
          <p:nvPr/>
        </p:nvSpPr>
        <p:spPr bwMode="auto">
          <a:xfrm>
            <a:off x="4037013" y="2887802"/>
            <a:ext cx="757237" cy="400110"/>
          </a:xfrm>
          <a:prstGeom prst="rect">
            <a:avLst/>
          </a:prstGeom>
          <a:noFill/>
          <a:ln w="9525">
            <a:noFill/>
            <a:miter lim="800000"/>
            <a:headEnd/>
            <a:tailEnd/>
          </a:ln>
          <a:effectLst/>
        </p:spPr>
        <p:txBody>
          <a:bodyPr>
            <a:spAutoFit/>
          </a:bodyPr>
          <a:lstStyle/>
          <a:p>
            <a:pPr>
              <a:spcBef>
                <a:spcPct val="50000"/>
              </a:spcBef>
            </a:pPr>
            <a:r>
              <a:rPr lang="en-US" sz="2000"/>
              <a:t>Tim</a:t>
            </a:r>
          </a:p>
        </p:txBody>
      </p:sp>
      <p:sp>
        <p:nvSpPr>
          <p:cNvPr id="23" name="Text Box 22"/>
          <p:cNvSpPr txBox="1">
            <a:spLocks noChangeArrowheads="1"/>
          </p:cNvSpPr>
          <p:nvPr/>
        </p:nvSpPr>
        <p:spPr bwMode="auto">
          <a:xfrm>
            <a:off x="5537200" y="3583127"/>
            <a:ext cx="939800" cy="400110"/>
          </a:xfrm>
          <a:prstGeom prst="rect">
            <a:avLst/>
          </a:prstGeom>
          <a:noFill/>
          <a:ln w="9525">
            <a:noFill/>
            <a:miter lim="800000"/>
            <a:headEnd/>
            <a:tailEnd/>
          </a:ln>
          <a:effectLst/>
        </p:spPr>
        <p:txBody>
          <a:bodyPr>
            <a:spAutoFit/>
          </a:bodyPr>
          <a:lstStyle/>
          <a:p>
            <a:pPr>
              <a:spcBef>
                <a:spcPct val="50000"/>
              </a:spcBef>
            </a:pPr>
            <a:r>
              <a:rPr lang="en-US" sz="2000"/>
              <a:t>Fred </a:t>
            </a:r>
          </a:p>
        </p:txBody>
      </p:sp>
      <p:sp>
        <p:nvSpPr>
          <p:cNvPr id="24" name="Text Box 23"/>
          <p:cNvSpPr txBox="1">
            <a:spLocks noChangeArrowheads="1"/>
          </p:cNvSpPr>
          <p:nvPr/>
        </p:nvSpPr>
        <p:spPr bwMode="auto">
          <a:xfrm>
            <a:off x="2519363" y="5526227"/>
            <a:ext cx="366712"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25" name="Text Box 24"/>
          <p:cNvSpPr txBox="1">
            <a:spLocks noChangeArrowheads="1"/>
          </p:cNvSpPr>
          <p:nvPr/>
        </p:nvSpPr>
        <p:spPr bwMode="auto">
          <a:xfrm>
            <a:off x="3154363" y="5532577"/>
            <a:ext cx="366712" cy="400110"/>
          </a:xfrm>
          <a:prstGeom prst="rect">
            <a:avLst/>
          </a:prstGeom>
          <a:noFill/>
          <a:ln w="9525">
            <a:noFill/>
            <a:miter lim="800000"/>
            <a:headEnd/>
            <a:tailEnd/>
          </a:ln>
          <a:effectLst/>
        </p:spPr>
        <p:txBody>
          <a:bodyPr>
            <a:spAutoFit/>
          </a:bodyPr>
          <a:lstStyle/>
          <a:p>
            <a:pPr>
              <a:spcBef>
                <a:spcPct val="50000"/>
              </a:spcBef>
            </a:pPr>
            <a:r>
              <a:rPr lang="en-US" sz="2000"/>
              <a:t>2</a:t>
            </a:r>
          </a:p>
        </p:txBody>
      </p:sp>
      <p:sp>
        <p:nvSpPr>
          <p:cNvPr id="26" name="Text Box 25"/>
          <p:cNvSpPr txBox="1">
            <a:spLocks noChangeArrowheads="1"/>
          </p:cNvSpPr>
          <p:nvPr/>
        </p:nvSpPr>
        <p:spPr bwMode="auto">
          <a:xfrm>
            <a:off x="3778250" y="5545277"/>
            <a:ext cx="366713" cy="400110"/>
          </a:xfrm>
          <a:prstGeom prst="rect">
            <a:avLst/>
          </a:prstGeom>
          <a:noFill/>
          <a:ln w="9525">
            <a:noFill/>
            <a:miter lim="800000"/>
            <a:headEnd/>
            <a:tailEnd/>
          </a:ln>
          <a:effectLst/>
        </p:spPr>
        <p:txBody>
          <a:bodyPr>
            <a:spAutoFit/>
          </a:bodyPr>
          <a:lstStyle/>
          <a:p>
            <a:pPr>
              <a:spcBef>
                <a:spcPct val="50000"/>
              </a:spcBef>
            </a:pPr>
            <a:r>
              <a:rPr lang="en-US" sz="2000"/>
              <a:t>3</a:t>
            </a:r>
          </a:p>
        </p:txBody>
      </p:sp>
      <p:sp>
        <p:nvSpPr>
          <p:cNvPr id="27" name="Text Box 26"/>
          <p:cNvSpPr txBox="1">
            <a:spLocks noChangeArrowheads="1"/>
          </p:cNvSpPr>
          <p:nvPr/>
        </p:nvSpPr>
        <p:spPr bwMode="auto">
          <a:xfrm>
            <a:off x="4503738" y="5554802"/>
            <a:ext cx="366712" cy="400110"/>
          </a:xfrm>
          <a:prstGeom prst="rect">
            <a:avLst/>
          </a:prstGeom>
          <a:noFill/>
          <a:ln w="9525">
            <a:noFill/>
            <a:miter lim="800000"/>
            <a:headEnd/>
            <a:tailEnd/>
          </a:ln>
          <a:effectLst/>
        </p:spPr>
        <p:txBody>
          <a:bodyPr>
            <a:spAutoFit/>
          </a:bodyPr>
          <a:lstStyle/>
          <a:p>
            <a:pPr>
              <a:spcBef>
                <a:spcPct val="50000"/>
              </a:spcBef>
            </a:pPr>
            <a:r>
              <a:rPr lang="en-US" sz="2000"/>
              <a:t>4</a:t>
            </a:r>
          </a:p>
        </p:txBody>
      </p:sp>
      <p:sp>
        <p:nvSpPr>
          <p:cNvPr id="28" name="Text Box 27"/>
          <p:cNvSpPr txBox="1">
            <a:spLocks noChangeArrowheads="1"/>
          </p:cNvSpPr>
          <p:nvPr/>
        </p:nvSpPr>
        <p:spPr bwMode="auto">
          <a:xfrm>
            <a:off x="5192713" y="5573852"/>
            <a:ext cx="366712"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29" name="Text Box 28"/>
          <p:cNvSpPr txBox="1">
            <a:spLocks noChangeArrowheads="1"/>
          </p:cNvSpPr>
          <p:nvPr/>
        </p:nvSpPr>
        <p:spPr bwMode="auto">
          <a:xfrm>
            <a:off x="6334125" y="5540514"/>
            <a:ext cx="1971675" cy="707886"/>
          </a:xfrm>
          <a:prstGeom prst="rect">
            <a:avLst/>
          </a:prstGeom>
          <a:noFill/>
          <a:ln w="9525">
            <a:noFill/>
            <a:miter lim="800000"/>
            <a:headEnd/>
            <a:tailEnd/>
          </a:ln>
          <a:effectLst/>
        </p:spPr>
        <p:txBody>
          <a:bodyPr>
            <a:spAutoFit/>
          </a:bodyPr>
          <a:lstStyle/>
          <a:p>
            <a:pPr>
              <a:spcBef>
                <a:spcPct val="50000"/>
              </a:spcBef>
            </a:pPr>
            <a:r>
              <a:rPr lang="en-US" sz="2000"/>
              <a:t>Number of lawns cut per week</a:t>
            </a:r>
          </a:p>
        </p:txBody>
      </p:sp>
      <p:sp>
        <p:nvSpPr>
          <p:cNvPr id="30" name="Text Box 29"/>
          <p:cNvSpPr txBox="1">
            <a:spLocks noChangeArrowheads="1"/>
          </p:cNvSpPr>
          <p:nvPr/>
        </p:nvSpPr>
        <p:spPr bwMode="auto">
          <a:xfrm>
            <a:off x="1395413" y="2052777"/>
            <a:ext cx="628650" cy="400110"/>
          </a:xfrm>
          <a:prstGeom prst="rect">
            <a:avLst/>
          </a:prstGeom>
          <a:noFill/>
          <a:ln w="9525">
            <a:noFill/>
            <a:miter lim="800000"/>
            <a:headEnd/>
            <a:tailEnd/>
          </a:ln>
          <a:effectLst/>
        </p:spPr>
        <p:txBody>
          <a:bodyPr>
            <a:spAutoFit/>
          </a:bodyPr>
          <a:lstStyle/>
          <a:p>
            <a:pPr>
              <a:spcBef>
                <a:spcPct val="50000"/>
              </a:spcBef>
            </a:pPr>
            <a:r>
              <a:rPr lang="en-US" sz="2000"/>
              <a:t>25</a:t>
            </a:r>
          </a:p>
        </p:txBody>
      </p:sp>
      <p:sp>
        <p:nvSpPr>
          <p:cNvPr id="31" name="Text Box 30"/>
          <p:cNvSpPr txBox="1">
            <a:spLocks noChangeArrowheads="1"/>
          </p:cNvSpPr>
          <p:nvPr/>
        </p:nvSpPr>
        <p:spPr bwMode="auto">
          <a:xfrm>
            <a:off x="1423988" y="2421077"/>
            <a:ext cx="744537" cy="400110"/>
          </a:xfrm>
          <a:prstGeom prst="rect">
            <a:avLst/>
          </a:prstGeom>
          <a:noFill/>
          <a:ln w="9525">
            <a:noFill/>
            <a:miter lim="800000"/>
            <a:headEnd/>
            <a:tailEnd/>
          </a:ln>
          <a:effectLst/>
        </p:spPr>
        <p:txBody>
          <a:bodyPr>
            <a:spAutoFit/>
          </a:bodyPr>
          <a:lstStyle/>
          <a:p>
            <a:pPr>
              <a:spcBef>
                <a:spcPct val="50000"/>
              </a:spcBef>
            </a:pPr>
            <a:r>
              <a:rPr lang="en-US" sz="2000"/>
              <a:t>22</a:t>
            </a:r>
          </a:p>
        </p:txBody>
      </p:sp>
      <p:sp>
        <p:nvSpPr>
          <p:cNvPr id="32" name="Text Box 31"/>
          <p:cNvSpPr txBox="1">
            <a:spLocks noChangeArrowheads="1"/>
          </p:cNvSpPr>
          <p:nvPr/>
        </p:nvSpPr>
        <p:spPr bwMode="auto">
          <a:xfrm>
            <a:off x="1403350" y="2697302"/>
            <a:ext cx="627063" cy="400110"/>
          </a:xfrm>
          <a:prstGeom prst="rect">
            <a:avLst/>
          </a:prstGeom>
          <a:noFill/>
          <a:ln w="9525">
            <a:noFill/>
            <a:miter lim="800000"/>
            <a:headEnd/>
            <a:tailEnd/>
          </a:ln>
          <a:effectLst/>
        </p:spPr>
        <p:txBody>
          <a:bodyPr>
            <a:spAutoFit/>
          </a:bodyPr>
          <a:lstStyle/>
          <a:p>
            <a:pPr>
              <a:spcBef>
                <a:spcPct val="50000"/>
              </a:spcBef>
            </a:pPr>
            <a:r>
              <a:rPr lang="en-US" sz="2000"/>
              <a:t>19</a:t>
            </a:r>
          </a:p>
        </p:txBody>
      </p:sp>
      <p:sp>
        <p:nvSpPr>
          <p:cNvPr id="33" name="Text Box 32"/>
          <p:cNvSpPr txBox="1">
            <a:spLocks noChangeArrowheads="1"/>
          </p:cNvSpPr>
          <p:nvPr/>
        </p:nvSpPr>
        <p:spPr bwMode="auto">
          <a:xfrm>
            <a:off x="1419225" y="2957652"/>
            <a:ext cx="574675" cy="400110"/>
          </a:xfrm>
          <a:prstGeom prst="rect">
            <a:avLst/>
          </a:prstGeom>
          <a:noFill/>
          <a:ln w="9525">
            <a:noFill/>
            <a:miter lim="800000"/>
            <a:headEnd/>
            <a:tailEnd/>
          </a:ln>
          <a:effectLst/>
        </p:spPr>
        <p:txBody>
          <a:bodyPr>
            <a:spAutoFit/>
          </a:bodyPr>
          <a:lstStyle/>
          <a:p>
            <a:pPr>
              <a:spcBef>
                <a:spcPct val="50000"/>
              </a:spcBef>
            </a:pPr>
            <a:r>
              <a:rPr lang="en-US" sz="2000"/>
              <a:t>16</a:t>
            </a:r>
          </a:p>
        </p:txBody>
      </p:sp>
      <p:sp>
        <p:nvSpPr>
          <p:cNvPr id="34" name="Text Box 33"/>
          <p:cNvSpPr txBox="1">
            <a:spLocks noChangeArrowheads="1"/>
          </p:cNvSpPr>
          <p:nvPr/>
        </p:nvSpPr>
        <p:spPr bwMode="auto">
          <a:xfrm>
            <a:off x="1436688" y="3310077"/>
            <a:ext cx="719137" cy="400110"/>
          </a:xfrm>
          <a:prstGeom prst="rect">
            <a:avLst/>
          </a:prstGeom>
          <a:noFill/>
          <a:ln w="9525">
            <a:noFill/>
            <a:miter lim="800000"/>
            <a:headEnd/>
            <a:tailEnd/>
          </a:ln>
          <a:effectLst/>
        </p:spPr>
        <p:txBody>
          <a:bodyPr>
            <a:spAutoFit/>
          </a:bodyPr>
          <a:lstStyle/>
          <a:p>
            <a:pPr>
              <a:spcBef>
                <a:spcPct val="50000"/>
              </a:spcBef>
            </a:pPr>
            <a:r>
              <a:rPr lang="en-US" sz="2000"/>
              <a:t>13</a:t>
            </a:r>
          </a:p>
        </p:txBody>
      </p:sp>
      <p:sp>
        <p:nvSpPr>
          <p:cNvPr id="35" name="Text Box 34"/>
          <p:cNvSpPr txBox="1">
            <a:spLocks noChangeArrowheads="1"/>
          </p:cNvSpPr>
          <p:nvPr/>
        </p:nvSpPr>
        <p:spPr bwMode="auto">
          <a:xfrm>
            <a:off x="1428750" y="3673614"/>
            <a:ext cx="587375" cy="400110"/>
          </a:xfrm>
          <a:prstGeom prst="rect">
            <a:avLst/>
          </a:prstGeom>
          <a:noFill/>
          <a:ln w="9525">
            <a:noFill/>
            <a:miter lim="800000"/>
            <a:headEnd/>
            <a:tailEnd/>
          </a:ln>
          <a:effectLst/>
        </p:spPr>
        <p:txBody>
          <a:bodyPr>
            <a:spAutoFit/>
          </a:bodyPr>
          <a:lstStyle/>
          <a:p>
            <a:pPr>
              <a:spcBef>
                <a:spcPct val="50000"/>
              </a:spcBef>
            </a:pPr>
            <a:r>
              <a:rPr lang="en-US" sz="2000"/>
              <a:t>10</a:t>
            </a:r>
          </a:p>
        </p:txBody>
      </p:sp>
      <p:sp>
        <p:nvSpPr>
          <p:cNvPr id="36" name="Text Box 35"/>
          <p:cNvSpPr txBox="1">
            <a:spLocks noChangeArrowheads="1"/>
          </p:cNvSpPr>
          <p:nvPr/>
        </p:nvSpPr>
        <p:spPr bwMode="auto">
          <a:xfrm>
            <a:off x="6673850" y="4154627"/>
            <a:ext cx="1096963" cy="707886"/>
          </a:xfrm>
          <a:prstGeom prst="rect">
            <a:avLst/>
          </a:prstGeom>
          <a:noFill/>
          <a:ln w="9525">
            <a:noFill/>
            <a:miter lim="800000"/>
            <a:headEnd/>
            <a:tailEnd/>
          </a:ln>
          <a:effectLst/>
        </p:spPr>
        <p:txBody>
          <a:bodyPr>
            <a:spAutoFit/>
          </a:bodyPr>
          <a:lstStyle/>
          <a:p>
            <a:pPr>
              <a:spcBef>
                <a:spcPct val="50000"/>
              </a:spcBef>
            </a:pPr>
            <a:r>
              <a:rPr lang="en-US" sz="2000"/>
              <a:t>Demand curve</a:t>
            </a:r>
          </a:p>
        </p:txBody>
      </p:sp>
      <p:sp>
        <p:nvSpPr>
          <p:cNvPr id="37" name="Line 36"/>
          <p:cNvSpPr>
            <a:spLocks noChangeShapeType="1"/>
          </p:cNvSpPr>
          <p:nvPr/>
        </p:nvSpPr>
        <p:spPr bwMode="auto">
          <a:xfrm flipV="1">
            <a:off x="1879600" y="2248039"/>
            <a:ext cx="5029200" cy="2835275"/>
          </a:xfrm>
          <a:prstGeom prst="line">
            <a:avLst/>
          </a:prstGeom>
          <a:noFill/>
          <a:ln w="28575">
            <a:solidFill>
              <a:srgbClr val="0000FF"/>
            </a:solidFill>
            <a:round/>
            <a:headEnd/>
            <a:tailEnd/>
          </a:ln>
          <a:effectLst/>
        </p:spPr>
        <p:txBody>
          <a:bodyPr/>
          <a:lstStyle/>
          <a:p>
            <a:endParaRPr lang="en-US" sz="2000"/>
          </a:p>
        </p:txBody>
      </p:sp>
      <p:sp>
        <p:nvSpPr>
          <p:cNvPr id="38" name="Rectangle 37"/>
          <p:cNvSpPr>
            <a:spLocks noChangeArrowheads="1"/>
          </p:cNvSpPr>
          <p:nvPr/>
        </p:nvSpPr>
        <p:spPr bwMode="auto">
          <a:xfrm>
            <a:off x="1897063" y="3546614"/>
            <a:ext cx="682625" cy="1100138"/>
          </a:xfrm>
          <a:prstGeom prst="rect">
            <a:avLst/>
          </a:prstGeom>
          <a:solidFill>
            <a:srgbClr val="3C8E94"/>
          </a:solidFill>
          <a:ln w="9525">
            <a:noFill/>
            <a:miter lim="800000"/>
            <a:headEnd/>
            <a:tailEnd/>
          </a:ln>
          <a:effectLst/>
        </p:spPr>
        <p:txBody>
          <a:bodyPr wrap="none" anchor="ctr"/>
          <a:lstStyle/>
          <a:p>
            <a:endParaRPr lang="en-US" sz="2000"/>
          </a:p>
        </p:txBody>
      </p:sp>
      <p:sp>
        <p:nvSpPr>
          <p:cNvPr id="39" name="Rectangle 38"/>
          <p:cNvSpPr>
            <a:spLocks noChangeArrowheads="1"/>
          </p:cNvSpPr>
          <p:nvPr/>
        </p:nvSpPr>
        <p:spPr bwMode="auto">
          <a:xfrm>
            <a:off x="2630488" y="3556139"/>
            <a:ext cx="630237" cy="708025"/>
          </a:xfrm>
          <a:prstGeom prst="rect">
            <a:avLst/>
          </a:prstGeom>
          <a:solidFill>
            <a:srgbClr val="C1D658"/>
          </a:solidFill>
          <a:ln w="9525">
            <a:noFill/>
            <a:miter lim="800000"/>
            <a:headEnd/>
            <a:tailEnd/>
          </a:ln>
          <a:effectLst/>
        </p:spPr>
        <p:txBody>
          <a:bodyPr wrap="none" anchor="ctr"/>
          <a:lstStyle/>
          <a:p>
            <a:endParaRPr lang="en-US" sz="2000"/>
          </a:p>
        </p:txBody>
      </p:sp>
      <p:sp>
        <p:nvSpPr>
          <p:cNvPr id="40" name="Rectangle 39"/>
          <p:cNvSpPr>
            <a:spLocks noChangeArrowheads="1"/>
          </p:cNvSpPr>
          <p:nvPr/>
        </p:nvSpPr>
        <p:spPr bwMode="auto">
          <a:xfrm>
            <a:off x="3314700" y="3543439"/>
            <a:ext cx="642938" cy="341313"/>
          </a:xfrm>
          <a:prstGeom prst="rect">
            <a:avLst/>
          </a:prstGeom>
          <a:solidFill>
            <a:srgbClr val="E78C47"/>
          </a:solidFill>
          <a:ln w="9525">
            <a:noFill/>
            <a:miter lim="800000"/>
            <a:headEnd/>
            <a:tailEnd/>
          </a:ln>
          <a:effectLst/>
        </p:spPr>
        <p:txBody>
          <a:bodyPr wrap="none" anchor="ctr"/>
          <a:lstStyle/>
          <a:p>
            <a:endParaRPr lang="en-US" sz="2000"/>
          </a:p>
        </p:txBody>
      </p:sp>
      <p:sp>
        <p:nvSpPr>
          <p:cNvPr id="41" name="Text Box 40"/>
          <p:cNvSpPr txBox="1">
            <a:spLocks noChangeArrowheads="1"/>
          </p:cNvSpPr>
          <p:nvPr/>
        </p:nvSpPr>
        <p:spPr bwMode="auto">
          <a:xfrm>
            <a:off x="2649538" y="4729302"/>
            <a:ext cx="666750" cy="400110"/>
          </a:xfrm>
          <a:prstGeom prst="rect">
            <a:avLst/>
          </a:prstGeom>
          <a:noFill/>
          <a:ln w="9525">
            <a:noFill/>
            <a:miter lim="800000"/>
            <a:headEnd/>
            <a:tailEnd/>
          </a:ln>
          <a:effectLst/>
        </p:spPr>
        <p:txBody>
          <a:bodyPr>
            <a:spAutoFit/>
          </a:bodyPr>
          <a:lstStyle/>
          <a:p>
            <a:pPr>
              <a:spcBef>
                <a:spcPct val="50000"/>
              </a:spcBef>
            </a:pPr>
            <a:r>
              <a:rPr lang="en-US" sz="2000"/>
              <a:t>Jim</a:t>
            </a:r>
          </a:p>
        </p:txBody>
      </p:sp>
      <p:sp>
        <p:nvSpPr>
          <p:cNvPr id="42" name="Text Box 41"/>
          <p:cNvSpPr txBox="1">
            <a:spLocks noChangeArrowheads="1"/>
          </p:cNvSpPr>
          <p:nvPr/>
        </p:nvSpPr>
        <p:spPr bwMode="auto">
          <a:xfrm>
            <a:off x="3381375" y="4299089"/>
            <a:ext cx="627063" cy="400110"/>
          </a:xfrm>
          <a:prstGeom prst="rect">
            <a:avLst/>
          </a:prstGeom>
          <a:noFill/>
          <a:ln w="9525">
            <a:noFill/>
            <a:miter lim="800000"/>
            <a:headEnd/>
            <a:tailEnd/>
          </a:ln>
          <a:effectLst/>
        </p:spPr>
        <p:txBody>
          <a:bodyPr>
            <a:spAutoFit/>
          </a:bodyPr>
          <a:lstStyle/>
          <a:p>
            <a:pPr>
              <a:spcBef>
                <a:spcPct val="50000"/>
              </a:spcBef>
            </a:pPr>
            <a:r>
              <a:rPr lang="en-US" sz="2000"/>
              <a:t>Bea</a:t>
            </a:r>
          </a:p>
        </p:txBody>
      </p:sp>
      <p:sp>
        <p:nvSpPr>
          <p:cNvPr id="43" name="Text Box 42"/>
          <p:cNvSpPr txBox="1">
            <a:spLocks noChangeArrowheads="1"/>
          </p:cNvSpPr>
          <p:nvPr/>
        </p:nvSpPr>
        <p:spPr bwMode="auto">
          <a:xfrm>
            <a:off x="3908425" y="3856177"/>
            <a:ext cx="914400" cy="400110"/>
          </a:xfrm>
          <a:prstGeom prst="rect">
            <a:avLst/>
          </a:prstGeom>
          <a:noFill/>
          <a:ln w="9525">
            <a:noFill/>
            <a:miter lim="800000"/>
            <a:headEnd/>
            <a:tailEnd/>
          </a:ln>
          <a:effectLst/>
        </p:spPr>
        <p:txBody>
          <a:bodyPr>
            <a:spAutoFit/>
          </a:bodyPr>
          <a:lstStyle/>
          <a:p>
            <a:pPr>
              <a:spcBef>
                <a:spcPct val="50000"/>
              </a:spcBef>
            </a:pPr>
            <a:r>
              <a:rPr lang="en-US" sz="2000"/>
              <a:t>Claire</a:t>
            </a:r>
          </a:p>
        </p:txBody>
      </p:sp>
      <p:sp>
        <p:nvSpPr>
          <p:cNvPr id="44" name="Text Box 43"/>
          <p:cNvSpPr txBox="1">
            <a:spLocks noChangeArrowheads="1"/>
          </p:cNvSpPr>
          <p:nvPr/>
        </p:nvSpPr>
        <p:spPr bwMode="auto">
          <a:xfrm>
            <a:off x="5700713" y="1986102"/>
            <a:ext cx="1411287" cy="707886"/>
          </a:xfrm>
          <a:prstGeom prst="rect">
            <a:avLst/>
          </a:prstGeom>
          <a:noFill/>
          <a:ln w="9525">
            <a:noFill/>
            <a:miter lim="800000"/>
            <a:headEnd/>
            <a:tailEnd/>
          </a:ln>
          <a:effectLst/>
        </p:spPr>
        <p:txBody>
          <a:bodyPr>
            <a:spAutoFit/>
          </a:bodyPr>
          <a:lstStyle/>
          <a:p>
            <a:pPr>
              <a:spcBef>
                <a:spcPct val="50000"/>
              </a:spcBef>
            </a:pPr>
            <a:r>
              <a:rPr lang="en-US" sz="2000"/>
              <a:t>Supply Curve</a:t>
            </a:r>
          </a:p>
        </p:txBody>
      </p:sp>
      <p:sp>
        <p:nvSpPr>
          <p:cNvPr id="45" name="Text Box 44"/>
          <p:cNvSpPr txBox="1">
            <a:spLocks noChangeArrowheads="1"/>
          </p:cNvSpPr>
          <p:nvPr/>
        </p:nvSpPr>
        <p:spPr bwMode="auto">
          <a:xfrm>
            <a:off x="1539875" y="4037152"/>
            <a:ext cx="352425" cy="400110"/>
          </a:xfrm>
          <a:prstGeom prst="rect">
            <a:avLst/>
          </a:prstGeom>
          <a:noFill/>
          <a:ln w="9525">
            <a:noFill/>
            <a:miter lim="800000"/>
            <a:headEnd/>
            <a:tailEnd/>
          </a:ln>
          <a:effectLst/>
        </p:spPr>
        <p:txBody>
          <a:bodyPr>
            <a:spAutoFit/>
          </a:bodyPr>
          <a:lstStyle/>
          <a:p>
            <a:pPr>
              <a:spcBef>
                <a:spcPct val="50000"/>
              </a:spcBef>
            </a:pPr>
            <a:r>
              <a:rPr lang="en-US" sz="2000"/>
              <a:t>7</a:t>
            </a:r>
          </a:p>
        </p:txBody>
      </p:sp>
      <p:sp>
        <p:nvSpPr>
          <p:cNvPr id="46" name="Text Box 45"/>
          <p:cNvSpPr txBox="1">
            <a:spLocks noChangeArrowheads="1"/>
          </p:cNvSpPr>
          <p:nvPr/>
        </p:nvSpPr>
        <p:spPr bwMode="auto">
          <a:xfrm>
            <a:off x="1552575" y="4443552"/>
            <a:ext cx="339725"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47" name="TextBox 46"/>
          <p:cNvSpPr txBox="1"/>
          <p:nvPr/>
        </p:nvSpPr>
        <p:spPr>
          <a:xfrm>
            <a:off x="304800" y="3200400"/>
            <a:ext cx="1295400" cy="646331"/>
          </a:xfrm>
          <a:prstGeom prst="rect">
            <a:avLst/>
          </a:prstGeom>
          <a:noFill/>
        </p:spPr>
        <p:txBody>
          <a:bodyPr wrap="square" rtlCol="0">
            <a:spAutoFit/>
          </a:bodyPr>
          <a:lstStyle/>
          <a:p>
            <a:r>
              <a:rPr lang="en-US" dirty="0"/>
              <a:t>Market Price =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t>Total surplus = CS + PS</a:t>
            </a:r>
          </a:p>
          <a:p>
            <a:pPr>
              <a:lnSpc>
                <a:spcPct val="90000"/>
              </a:lnSpc>
            </a:pPr>
            <a:r>
              <a:rPr lang="en-US" dirty="0"/>
              <a:t>Market equilibrium creates the highest possible surplus </a:t>
            </a:r>
            <a:r>
              <a:rPr lang="en-US" dirty="0">
                <a:sym typeface="Wingdings" pitchFamily="2" charset="2"/>
              </a:rPr>
              <a:t> market equilibrium is efficient</a:t>
            </a:r>
          </a:p>
          <a:p>
            <a:pPr lvl="1">
              <a:lnSpc>
                <a:spcPct val="90000"/>
              </a:lnSpc>
            </a:pPr>
            <a:r>
              <a:rPr lang="en-US" dirty="0">
                <a:sym typeface="Wingdings" pitchFamily="2" charset="2"/>
              </a:rPr>
              <a:t>Market equilibrium ensures that all mutually beneficial transactions happen</a:t>
            </a:r>
          </a:p>
          <a:p>
            <a:pPr lvl="1">
              <a:lnSpc>
                <a:spcPct val="90000"/>
              </a:lnSpc>
            </a:pPr>
            <a:r>
              <a:rPr lang="en-US" dirty="0">
                <a:sym typeface="Wingdings" pitchFamily="2" charset="2"/>
              </a:rPr>
              <a:t>After we reach equilibrium point, there are no more transactions that would benefit a buyer AND a seller</a:t>
            </a:r>
          </a:p>
          <a:p>
            <a:pPr lvl="1"/>
            <a:r>
              <a:rPr lang="en-US" dirty="0"/>
              <a:t>If no spillovers occur the market reaches the price and quantity that maximizes the total surplus of the market and is therefore efficient.</a:t>
            </a:r>
          </a:p>
          <a:p>
            <a:pPr lvl="1"/>
            <a:r>
              <a:rPr lang="en-US" dirty="0"/>
              <a:t>NO central planner needed</a:t>
            </a:r>
          </a:p>
        </p:txBody>
      </p:sp>
      <p:sp>
        <p:nvSpPr>
          <p:cNvPr id="4" name="Date Placeholder 3"/>
          <p:cNvSpPr>
            <a:spLocks noGrp="1"/>
          </p:cNvSpPr>
          <p:nvPr>
            <p:ph type="dt" sz="half" idx="10"/>
          </p:nvPr>
        </p:nvSpPr>
        <p:spPr/>
        <p:txBody>
          <a:bodyPr/>
          <a:lstStyle/>
          <a:p>
            <a:fld id="{8DCC8D15-A1E0-4455-911E-0D8C865EC2F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Inefficiencies – Price Ceiling</a:t>
            </a:r>
          </a:p>
        </p:txBody>
      </p:sp>
      <p:sp>
        <p:nvSpPr>
          <p:cNvPr id="3" name="Content Placeholder 2"/>
          <p:cNvSpPr>
            <a:spLocks noGrp="1"/>
          </p:cNvSpPr>
          <p:nvPr>
            <p:ph idx="1"/>
          </p:nvPr>
        </p:nvSpPr>
        <p:spPr>
          <a:xfrm>
            <a:off x="609600" y="1219200"/>
            <a:ext cx="8229600" cy="1295401"/>
          </a:xfrm>
        </p:spPr>
        <p:txBody>
          <a:bodyPr>
            <a:noAutofit/>
          </a:bodyPr>
          <a:lstStyle/>
          <a:p>
            <a:pPr>
              <a:lnSpc>
                <a:spcPct val="90000"/>
              </a:lnSpc>
            </a:pPr>
            <a:r>
              <a:rPr lang="en-US" sz="2800" dirty="0"/>
              <a:t>Price ceiling establishes a maximum price</a:t>
            </a:r>
          </a:p>
          <a:p>
            <a:pPr lvl="1">
              <a:lnSpc>
                <a:spcPct val="90000"/>
              </a:lnSpc>
            </a:pPr>
            <a:r>
              <a:rPr lang="en-US" sz="2400" dirty="0"/>
              <a:t>Rent control, gasoline prices, medical goods,…</a:t>
            </a:r>
          </a:p>
          <a:p>
            <a:pPr>
              <a:lnSpc>
                <a:spcPct val="90000"/>
              </a:lnSpc>
            </a:pPr>
            <a:r>
              <a:rPr lang="en-US" sz="2800" dirty="0"/>
              <a:t>Total surplus goes down.</a:t>
            </a:r>
            <a:endParaRPr lang="en-US" sz="3600" dirty="0"/>
          </a:p>
        </p:txBody>
      </p:sp>
      <p:sp>
        <p:nvSpPr>
          <p:cNvPr id="4" name="Date Placeholder 3"/>
          <p:cNvSpPr>
            <a:spLocks noGrp="1"/>
          </p:cNvSpPr>
          <p:nvPr>
            <p:ph type="dt" sz="half" idx="10"/>
          </p:nvPr>
        </p:nvSpPr>
        <p:spPr/>
        <p:txBody>
          <a:bodyPr/>
          <a:lstStyle/>
          <a:p>
            <a:fld id="{0EB89613-754F-4A9D-95A7-B8C81C9F8CDC}"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45</a:t>
            </a:fld>
            <a:endParaRPr lang="en-US"/>
          </a:p>
        </p:txBody>
      </p:sp>
      <p:sp>
        <p:nvSpPr>
          <p:cNvPr id="7" name="Line 4"/>
          <p:cNvSpPr>
            <a:spLocks noChangeShapeType="1"/>
          </p:cNvSpPr>
          <p:nvPr/>
        </p:nvSpPr>
        <p:spPr bwMode="auto">
          <a:xfrm flipV="1">
            <a:off x="1508125" y="2446338"/>
            <a:ext cx="0" cy="344805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08125" y="5894388"/>
            <a:ext cx="4911725"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flipV="1">
            <a:off x="1495425" y="2719388"/>
            <a:ext cx="4595812" cy="2600325"/>
          </a:xfrm>
          <a:prstGeom prst="line">
            <a:avLst/>
          </a:prstGeom>
          <a:noFill/>
          <a:ln w="28575">
            <a:solidFill>
              <a:srgbClr val="0000FF"/>
            </a:solidFill>
            <a:round/>
            <a:headEnd/>
            <a:tailEnd/>
          </a:ln>
          <a:effectLst/>
        </p:spPr>
        <p:txBody>
          <a:bodyPr/>
          <a:lstStyle/>
          <a:p>
            <a:endParaRPr lang="en-US"/>
          </a:p>
        </p:txBody>
      </p:sp>
      <p:sp>
        <p:nvSpPr>
          <p:cNvPr id="10" name="Line 7"/>
          <p:cNvSpPr>
            <a:spLocks noChangeShapeType="1"/>
          </p:cNvSpPr>
          <p:nvPr/>
        </p:nvSpPr>
        <p:spPr bwMode="auto">
          <a:xfrm>
            <a:off x="1495425" y="2733675"/>
            <a:ext cx="4519612" cy="2900363"/>
          </a:xfrm>
          <a:prstGeom prst="line">
            <a:avLst/>
          </a:prstGeom>
          <a:noFill/>
          <a:ln w="28575">
            <a:solidFill>
              <a:srgbClr val="993300"/>
            </a:solidFill>
            <a:round/>
            <a:headEnd/>
            <a:tailEnd/>
          </a:ln>
          <a:effectLst/>
        </p:spPr>
        <p:txBody>
          <a:bodyPr/>
          <a:lstStyle/>
          <a:p>
            <a:endParaRPr lang="en-US"/>
          </a:p>
        </p:txBody>
      </p:sp>
      <p:sp>
        <p:nvSpPr>
          <p:cNvPr id="11" name="Line 8"/>
          <p:cNvSpPr>
            <a:spLocks noChangeShapeType="1"/>
          </p:cNvSpPr>
          <p:nvPr/>
        </p:nvSpPr>
        <p:spPr bwMode="auto">
          <a:xfrm flipH="1">
            <a:off x="1508125" y="4562475"/>
            <a:ext cx="4430712" cy="0"/>
          </a:xfrm>
          <a:prstGeom prst="line">
            <a:avLst/>
          </a:prstGeom>
          <a:noFill/>
          <a:ln w="28575">
            <a:solidFill>
              <a:srgbClr val="FFCC00"/>
            </a:solidFill>
            <a:round/>
            <a:headEnd/>
            <a:tailEnd/>
          </a:ln>
          <a:effectLst/>
        </p:spPr>
        <p:txBody>
          <a:bodyPr/>
          <a:lstStyle/>
          <a:p>
            <a:endParaRPr lang="en-US"/>
          </a:p>
        </p:txBody>
      </p:sp>
      <p:sp>
        <p:nvSpPr>
          <p:cNvPr id="12" name="AutoShape 10"/>
          <p:cNvSpPr>
            <a:spLocks noChangeArrowheads="1"/>
          </p:cNvSpPr>
          <p:nvPr/>
        </p:nvSpPr>
        <p:spPr bwMode="auto">
          <a:xfrm rot="5400000">
            <a:off x="1804193" y="4293394"/>
            <a:ext cx="681038" cy="1250950"/>
          </a:xfrm>
          <a:prstGeom prst="rtTriangle">
            <a:avLst/>
          </a:prstGeom>
          <a:solidFill>
            <a:srgbClr val="00CCFF">
              <a:alpha val="42999"/>
            </a:srgbClr>
          </a:solidFill>
          <a:ln w="9525">
            <a:noFill/>
            <a:miter lim="800000"/>
            <a:headEnd/>
            <a:tailEnd/>
          </a:ln>
          <a:effectLst/>
        </p:spPr>
        <p:txBody>
          <a:bodyPr wrap="none" anchor="ctr"/>
          <a:lstStyle/>
          <a:p>
            <a:endParaRPr lang="en-US"/>
          </a:p>
        </p:txBody>
      </p:sp>
      <p:sp>
        <p:nvSpPr>
          <p:cNvPr id="13" name="Text Box 11"/>
          <p:cNvSpPr txBox="1">
            <a:spLocks noChangeArrowheads="1"/>
          </p:cNvSpPr>
          <p:nvPr/>
        </p:nvSpPr>
        <p:spPr bwMode="auto">
          <a:xfrm>
            <a:off x="1524000" y="3467100"/>
            <a:ext cx="1358900" cy="641350"/>
          </a:xfrm>
          <a:prstGeom prst="rect">
            <a:avLst/>
          </a:prstGeom>
          <a:noFill/>
          <a:ln w="9525">
            <a:noFill/>
            <a:miter lim="800000"/>
            <a:headEnd/>
            <a:tailEnd/>
          </a:ln>
          <a:effectLst/>
        </p:spPr>
        <p:txBody>
          <a:bodyPr>
            <a:spAutoFit/>
          </a:bodyPr>
          <a:lstStyle/>
          <a:p>
            <a:pPr>
              <a:spcBef>
                <a:spcPct val="50000"/>
              </a:spcBef>
            </a:pPr>
            <a:r>
              <a:rPr lang="en-US"/>
              <a:t>Consumer surplus</a:t>
            </a:r>
          </a:p>
        </p:txBody>
      </p:sp>
      <p:sp>
        <p:nvSpPr>
          <p:cNvPr id="14" name="Text Box 12"/>
          <p:cNvSpPr txBox="1">
            <a:spLocks noChangeArrowheads="1"/>
          </p:cNvSpPr>
          <p:nvPr/>
        </p:nvSpPr>
        <p:spPr bwMode="auto">
          <a:xfrm>
            <a:off x="1460500" y="4665663"/>
            <a:ext cx="1476375" cy="366712"/>
          </a:xfrm>
          <a:prstGeom prst="rect">
            <a:avLst/>
          </a:prstGeom>
          <a:noFill/>
          <a:ln w="9525">
            <a:noFill/>
            <a:miter lim="800000"/>
            <a:headEnd/>
            <a:tailEnd/>
          </a:ln>
          <a:effectLst/>
        </p:spPr>
        <p:txBody>
          <a:bodyPr>
            <a:spAutoFit/>
          </a:bodyPr>
          <a:lstStyle/>
          <a:p>
            <a:pPr>
              <a:spcBef>
                <a:spcPct val="50000"/>
              </a:spcBef>
            </a:pPr>
            <a:r>
              <a:rPr lang="en-US"/>
              <a:t>PS</a:t>
            </a:r>
          </a:p>
        </p:txBody>
      </p:sp>
      <p:sp>
        <p:nvSpPr>
          <p:cNvPr id="15" name="Text Box 13"/>
          <p:cNvSpPr txBox="1">
            <a:spLocks noChangeArrowheads="1"/>
          </p:cNvSpPr>
          <p:nvPr/>
        </p:nvSpPr>
        <p:spPr bwMode="auto">
          <a:xfrm>
            <a:off x="304800" y="2943225"/>
            <a:ext cx="1635125" cy="366713"/>
          </a:xfrm>
          <a:prstGeom prst="rect">
            <a:avLst/>
          </a:prstGeom>
          <a:noFill/>
          <a:ln w="9525">
            <a:noFill/>
            <a:miter lim="800000"/>
            <a:headEnd/>
            <a:tailEnd/>
          </a:ln>
          <a:effectLst/>
        </p:spPr>
        <p:txBody>
          <a:bodyPr>
            <a:spAutoFit/>
          </a:bodyPr>
          <a:lstStyle/>
          <a:p>
            <a:pPr>
              <a:spcBef>
                <a:spcPct val="50000"/>
              </a:spcBef>
            </a:pPr>
            <a:r>
              <a:rPr lang="en-US"/>
              <a:t>Price in $</a:t>
            </a:r>
          </a:p>
        </p:txBody>
      </p:sp>
      <p:sp>
        <p:nvSpPr>
          <p:cNvPr id="16" name="Text Box 14"/>
          <p:cNvSpPr txBox="1">
            <a:spLocks noChangeArrowheads="1"/>
          </p:cNvSpPr>
          <p:nvPr/>
        </p:nvSpPr>
        <p:spPr bwMode="auto">
          <a:xfrm>
            <a:off x="6342062" y="5294313"/>
            <a:ext cx="1893888" cy="641350"/>
          </a:xfrm>
          <a:prstGeom prst="rect">
            <a:avLst/>
          </a:prstGeom>
          <a:noFill/>
          <a:ln w="9525">
            <a:noFill/>
            <a:miter lim="800000"/>
            <a:headEnd/>
            <a:tailEnd/>
          </a:ln>
          <a:effectLst/>
        </p:spPr>
        <p:txBody>
          <a:bodyPr>
            <a:spAutoFit/>
          </a:bodyPr>
          <a:lstStyle/>
          <a:p>
            <a:pPr>
              <a:spcBef>
                <a:spcPct val="50000"/>
              </a:spcBef>
            </a:pPr>
            <a:r>
              <a:rPr lang="en-US"/>
              <a:t>Miles of taxi service per day</a:t>
            </a:r>
          </a:p>
        </p:txBody>
      </p:sp>
      <p:sp>
        <p:nvSpPr>
          <p:cNvPr id="17" name="Text Box 15"/>
          <p:cNvSpPr txBox="1">
            <a:spLocks noChangeArrowheads="1"/>
          </p:cNvSpPr>
          <p:nvPr/>
        </p:nvSpPr>
        <p:spPr bwMode="auto">
          <a:xfrm>
            <a:off x="5610225" y="2947988"/>
            <a:ext cx="1816100" cy="366712"/>
          </a:xfrm>
          <a:prstGeom prst="rect">
            <a:avLst/>
          </a:prstGeom>
          <a:noFill/>
          <a:ln w="9525">
            <a:noFill/>
            <a:miter lim="800000"/>
            <a:headEnd/>
            <a:tailEnd/>
          </a:ln>
          <a:effectLst/>
        </p:spPr>
        <p:txBody>
          <a:bodyPr>
            <a:spAutoFit/>
          </a:bodyPr>
          <a:lstStyle/>
          <a:p>
            <a:pPr>
              <a:spcBef>
                <a:spcPct val="50000"/>
              </a:spcBef>
            </a:pPr>
            <a:r>
              <a:rPr lang="en-US"/>
              <a:t>Supply </a:t>
            </a:r>
          </a:p>
        </p:txBody>
      </p:sp>
      <p:sp>
        <p:nvSpPr>
          <p:cNvPr id="18" name="Text Box 16"/>
          <p:cNvSpPr txBox="1">
            <a:spLocks noChangeArrowheads="1"/>
          </p:cNvSpPr>
          <p:nvPr/>
        </p:nvSpPr>
        <p:spPr bwMode="auto">
          <a:xfrm>
            <a:off x="5184775" y="4841875"/>
            <a:ext cx="1581150" cy="366713"/>
          </a:xfrm>
          <a:prstGeom prst="rect">
            <a:avLst/>
          </a:prstGeom>
          <a:noFill/>
          <a:ln w="9525">
            <a:noFill/>
            <a:miter lim="800000"/>
            <a:headEnd/>
            <a:tailEnd/>
          </a:ln>
          <a:effectLst/>
        </p:spPr>
        <p:txBody>
          <a:bodyPr>
            <a:spAutoFit/>
          </a:bodyPr>
          <a:lstStyle/>
          <a:p>
            <a:pPr>
              <a:spcBef>
                <a:spcPct val="50000"/>
              </a:spcBef>
            </a:pPr>
            <a:r>
              <a:rPr lang="en-US"/>
              <a:t>Demand </a:t>
            </a:r>
          </a:p>
        </p:txBody>
      </p:sp>
      <p:sp>
        <p:nvSpPr>
          <p:cNvPr id="19" name="Text Box 17"/>
          <p:cNvSpPr txBox="1">
            <a:spLocks noChangeArrowheads="1"/>
          </p:cNvSpPr>
          <p:nvPr/>
        </p:nvSpPr>
        <p:spPr bwMode="auto">
          <a:xfrm>
            <a:off x="3489325" y="3605213"/>
            <a:ext cx="822325" cy="365125"/>
          </a:xfrm>
          <a:prstGeom prst="rect">
            <a:avLst/>
          </a:prstGeom>
          <a:noFill/>
          <a:ln w="9525">
            <a:noFill/>
            <a:miter lim="800000"/>
            <a:headEnd/>
            <a:tailEnd/>
          </a:ln>
          <a:effectLst/>
        </p:spPr>
        <p:txBody>
          <a:bodyPr>
            <a:spAutoFit/>
          </a:bodyPr>
          <a:lstStyle/>
          <a:p>
            <a:pPr>
              <a:spcBef>
                <a:spcPct val="50000"/>
              </a:spcBef>
            </a:pPr>
            <a:r>
              <a:rPr lang="en-US"/>
              <a:t>E</a:t>
            </a:r>
          </a:p>
        </p:txBody>
      </p:sp>
      <p:sp>
        <p:nvSpPr>
          <p:cNvPr id="20" name="Text Box 18"/>
          <p:cNvSpPr txBox="1">
            <a:spLocks noChangeArrowheads="1"/>
          </p:cNvSpPr>
          <p:nvPr/>
        </p:nvSpPr>
        <p:spPr bwMode="auto">
          <a:xfrm>
            <a:off x="960437" y="3910013"/>
            <a:ext cx="600075"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1" name="Line 19"/>
          <p:cNvSpPr>
            <a:spLocks noChangeShapeType="1"/>
          </p:cNvSpPr>
          <p:nvPr/>
        </p:nvSpPr>
        <p:spPr bwMode="auto">
          <a:xfrm>
            <a:off x="3624262" y="4170363"/>
            <a:ext cx="0" cy="1711325"/>
          </a:xfrm>
          <a:prstGeom prst="line">
            <a:avLst/>
          </a:prstGeom>
          <a:noFill/>
          <a:ln w="9525">
            <a:solidFill>
              <a:schemeClr val="tx1"/>
            </a:solidFill>
            <a:prstDash val="dash"/>
            <a:round/>
            <a:headEnd/>
            <a:tailEnd/>
          </a:ln>
          <a:effectLst/>
        </p:spPr>
        <p:txBody>
          <a:bodyPr/>
          <a:lstStyle/>
          <a:p>
            <a:endParaRPr lang="en-US"/>
          </a:p>
        </p:txBody>
      </p:sp>
      <p:sp>
        <p:nvSpPr>
          <p:cNvPr id="22" name="Text Box 20"/>
          <p:cNvSpPr txBox="1">
            <a:spLocks noChangeArrowheads="1"/>
          </p:cNvSpPr>
          <p:nvPr/>
        </p:nvSpPr>
        <p:spPr bwMode="auto">
          <a:xfrm>
            <a:off x="3376612" y="5921375"/>
            <a:ext cx="13589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3" name="Rectangle 21"/>
          <p:cNvSpPr>
            <a:spLocks noChangeArrowheads="1"/>
          </p:cNvSpPr>
          <p:nvPr/>
        </p:nvSpPr>
        <p:spPr bwMode="auto">
          <a:xfrm>
            <a:off x="1522412" y="3644900"/>
            <a:ext cx="1265238" cy="862013"/>
          </a:xfrm>
          <a:prstGeom prst="rect">
            <a:avLst/>
          </a:prstGeom>
          <a:solidFill>
            <a:srgbClr val="FF99CC">
              <a:alpha val="14999"/>
            </a:srgbClr>
          </a:solidFill>
          <a:ln w="9525">
            <a:noFill/>
            <a:miter lim="800000"/>
            <a:headEnd/>
            <a:tailEnd/>
          </a:ln>
          <a:effectLst/>
        </p:spPr>
        <p:txBody>
          <a:bodyPr wrap="none" anchor="ctr"/>
          <a:lstStyle/>
          <a:p>
            <a:endParaRPr lang="en-US"/>
          </a:p>
        </p:txBody>
      </p:sp>
      <p:sp>
        <p:nvSpPr>
          <p:cNvPr id="24" name="AutoShape 22"/>
          <p:cNvSpPr>
            <a:spLocks noChangeArrowheads="1"/>
          </p:cNvSpPr>
          <p:nvPr/>
        </p:nvSpPr>
        <p:spPr bwMode="auto">
          <a:xfrm>
            <a:off x="1522412" y="2820988"/>
            <a:ext cx="1277938" cy="823912"/>
          </a:xfrm>
          <a:prstGeom prst="rtTriangle">
            <a:avLst/>
          </a:prstGeom>
          <a:solidFill>
            <a:srgbClr val="FF99CC">
              <a:alpha val="19000"/>
            </a:srgbClr>
          </a:solidFill>
          <a:ln w="9525">
            <a:noFill/>
            <a:miter lim="800000"/>
            <a:headEnd/>
            <a:tailEnd/>
          </a:ln>
          <a:effectLst/>
        </p:spPr>
        <p:txBody>
          <a:bodyPr wrap="none" anchor="ctr"/>
          <a:lstStyle/>
          <a:p>
            <a:endParaRPr lang="en-US"/>
          </a:p>
        </p:txBody>
      </p:sp>
      <p:sp>
        <p:nvSpPr>
          <p:cNvPr id="25" name="Line 23"/>
          <p:cNvSpPr>
            <a:spLocks noChangeShapeType="1"/>
          </p:cNvSpPr>
          <p:nvPr/>
        </p:nvSpPr>
        <p:spPr bwMode="auto">
          <a:xfrm flipH="1" flipV="1">
            <a:off x="1522412" y="4102100"/>
            <a:ext cx="2089150" cy="12700"/>
          </a:xfrm>
          <a:prstGeom prst="line">
            <a:avLst/>
          </a:prstGeom>
          <a:noFill/>
          <a:ln w="9525">
            <a:solidFill>
              <a:schemeClr val="tx1"/>
            </a:solidFill>
            <a:prstDash val="dash"/>
            <a:round/>
            <a:headEnd/>
            <a:tailEnd/>
          </a:ln>
          <a:effectLst/>
        </p:spPr>
        <p:txBody>
          <a:bodyPr/>
          <a:lstStyle/>
          <a:p>
            <a:endParaRPr lang="en-US"/>
          </a:p>
        </p:txBody>
      </p:sp>
      <p:sp>
        <p:nvSpPr>
          <p:cNvPr id="26" name="Text Box 24"/>
          <p:cNvSpPr txBox="1">
            <a:spLocks noChangeArrowheads="1"/>
          </p:cNvSpPr>
          <p:nvPr/>
        </p:nvSpPr>
        <p:spPr bwMode="auto">
          <a:xfrm>
            <a:off x="855662" y="4402138"/>
            <a:ext cx="574675"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7" name="Line 25"/>
          <p:cNvSpPr>
            <a:spLocks noChangeShapeType="1"/>
          </p:cNvSpPr>
          <p:nvPr/>
        </p:nvSpPr>
        <p:spPr bwMode="auto">
          <a:xfrm>
            <a:off x="2814637" y="4637088"/>
            <a:ext cx="0" cy="1266825"/>
          </a:xfrm>
          <a:prstGeom prst="line">
            <a:avLst/>
          </a:prstGeom>
          <a:noFill/>
          <a:ln w="9525">
            <a:solidFill>
              <a:schemeClr val="tx1"/>
            </a:solidFill>
            <a:prstDash val="dash"/>
            <a:round/>
            <a:headEnd/>
            <a:tailEnd/>
          </a:ln>
          <a:effectLst/>
        </p:spPr>
        <p:txBody>
          <a:bodyPr/>
          <a:lstStyle/>
          <a:p>
            <a:endParaRPr lang="en-US"/>
          </a:p>
        </p:txBody>
      </p:sp>
      <p:sp>
        <p:nvSpPr>
          <p:cNvPr id="28" name="Text Box 26"/>
          <p:cNvSpPr txBox="1">
            <a:spLocks noChangeArrowheads="1"/>
          </p:cNvSpPr>
          <p:nvPr/>
        </p:nvSpPr>
        <p:spPr bwMode="auto">
          <a:xfrm>
            <a:off x="5891212" y="4067175"/>
            <a:ext cx="1957388" cy="646331"/>
          </a:xfrm>
          <a:prstGeom prst="rect">
            <a:avLst/>
          </a:prstGeom>
          <a:noFill/>
          <a:ln w="9525">
            <a:noFill/>
            <a:miter lim="800000"/>
            <a:headEnd/>
            <a:tailEnd/>
          </a:ln>
          <a:effectLst/>
        </p:spPr>
        <p:txBody>
          <a:bodyPr wrap="square">
            <a:spAutoFit/>
          </a:bodyPr>
          <a:lstStyle/>
          <a:p>
            <a:pPr>
              <a:spcBef>
                <a:spcPct val="50000"/>
              </a:spcBef>
            </a:pPr>
            <a:r>
              <a:rPr lang="en-US" dirty="0"/>
              <a:t>Maximum price (ceiling)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524000" y="3505200"/>
            <a:ext cx="1265238" cy="1014413"/>
          </a:xfrm>
          <a:prstGeom prst="rect">
            <a:avLst/>
          </a:prstGeom>
          <a:solidFill>
            <a:schemeClr val="accent5">
              <a:lumMod val="60000"/>
              <a:lumOff val="40000"/>
            </a:schemeClr>
          </a:solidFill>
          <a:ln w="9525">
            <a:noFill/>
            <a:miter lim="800000"/>
            <a:headEnd/>
            <a:tailEnd/>
          </a:ln>
          <a:effectLst/>
        </p:spPr>
        <p:txBody>
          <a:bodyPr wrap="none" anchor="ctr"/>
          <a:lstStyle/>
          <a:p>
            <a:endParaRPr lang="en-US"/>
          </a:p>
        </p:txBody>
      </p:sp>
      <p:sp>
        <p:nvSpPr>
          <p:cNvPr id="2" name="Title 1"/>
          <p:cNvSpPr>
            <a:spLocks noGrp="1"/>
          </p:cNvSpPr>
          <p:nvPr>
            <p:ph type="title"/>
          </p:nvPr>
        </p:nvSpPr>
        <p:spPr/>
        <p:txBody>
          <a:bodyPr/>
          <a:lstStyle/>
          <a:p>
            <a:r>
              <a:rPr lang="en-US" dirty="0"/>
              <a:t>Inefficiencies – Price Floor</a:t>
            </a:r>
          </a:p>
        </p:txBody>
      </p:sp>
      <p:sp>
        <p:nvSpPr>
          <p:cNvPr id="3" name="Content Placeholder 2"/>
          <p:cNvSpPr>
            <a:spLocks noGrp="1"/>
          </p:cNvSpPr>
          <p:nvPr>
            <p:ph idx="1"/>
          </p:nvPr>
        </p:nvSpPr>
        <p:spPr>
          <a:xfrm>
            <a:off x="609600" y="1219200"/>
            <a:ext cx="8229600" cy="1295401"/>
          </a:xfrm>
        </p:spPr>
        <p:txBody>
          <a:bodyPr>
            <a:noAutofit/>
          </a:bodyPr>
          <a:lstStyle/>
          <a:p>
            <a:pPr>
              <a:lnSpc>
                <a:spcPct val="90000"/>
              </a:lnSpc>
            </a:pPr>
            <a:r>
              <a:rPr lang="en-US" sz="2800" dirty="0"/>
              <a:t>Price floor establishes a minimum price</a:t>
            </a:r>
          </a:p>
          <a:p>
            <a:pPr lvl="1">
              <a:lnSpc>
                <a:spcPct val="90000"/>
              </a:lnSpc>
            </a:pPr>
            <a:r>
              <a:rPr lang="en-US" sz="2400" dirty="0"/>
              <a:t>wages,…</a:t>
            </a:r>
          </a:p>
          <a:p>
            <a:pPr>
              <a:lnSpc>
                <a:spcPct val="90000"/>
              </a:lnSpc>
            </a:pPr>
            <a:r>
              <a:rPr lang="en-US" sz="2800" dirty="0"/>
              <a:t>Total surplus goes down.</a:t>
            </a:r>
            <a:endParaRPr lang="en-US" sz="3600" dirty="0"/>
          </a:p>
        </p:txBody>
      </p:sp>
      <p:sp>
        <p:nvSpPr>
          <p:cNvPr id="4" name="Date Placeholder 3"/>
          <p:cNvSpPr>
            <a:spLocks noGrp="1"/>
          </p:cNvSpPr>
          <p:nvPr>
            <p:ph type="dt" sz="half" idx="10"/>
          </p:nvPr>
        </p:nvSpPr>
        <p:spPr/>
        <p:txBody>
          <a:bodyPr/>
          <a:lstStyle/>
          <a:p>
            <a:fld id="{222899B1-9172-4FBF-A998-9E28435A0DC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46</a:t>
            </a:fld>
            <a:endParaRPr lang="en-US"/>
          </a:p>
        </p:txBody>
      </p:sp>
      <p:sp>
        <p:nvSpPr>
          <p:cNvPr id="7" name="Line 4"/>
          <p:cNvSpPr>
            <a:spLocks noChangeShapeType="1"/>
          </p:cNvSpPr>
          <p:nvPr/>
        </p:nvSpPr>
        <p:spPr bwMode="auto">
          <a:xfrm flipV="1">
            <a:off x="1508125" y="2446338"/>
            <a:ext cx="0" cy="344805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08125" y="5894388"/>
            <a:ext cx="4911725"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flipV="1">
            <a:off x="1495425" y="2719388"/>
            <a:ext cx="4595812" cy="2600325"/>
          </a:xfrm>
          <a:prstGeom prst="line">
            <a:avLst/>
          </a:prstGeom>
          <a:noFill/>
          <a:ln w="28575">
            <a:solidFill>
              <a:srgbClr val="0000FF"/>
            </a:solidFill>
            <a:round/>
            <a:headEnd/>
            <a:tailEnd/>
          </a:ln>
          <a:effectLst/>
        </p:spPr>
        <p:txBody>
          <a:bodyPr/>
          <a:lstStyle/>
          <a:p>
            <a:endParaRPr lang="en-US"/>
          </a:p>
        </p:txBody>
      </p:sp>
      <p:sp>
        <p:nvSpPr>
          <p:cNvPr id="10" name="Line 7"/>
          <p:cNvSpPr>
            <a:spLocks noChangeShapeType="1"/>
          </p:cNvSpPr>
          <p:nvPr/>
        </p:nvSpPr>
        <p:spPr bwMode="auto">
          <a:xfrm>
            <a:off x="1495425" y="2733675"/>
            <a:ext cx="4519612" cy="2900363"/>
          </a:xfrm>
          <a:prstGeom prst="line">
            <a:avLst/>
          </a:prstGeom>
          <a:noFill/>
          <a:ln w="28575">
            <a:solidFill>
              <a:srgbClr val="993300"/>
            </a:solidFill>
            <a:round/>
            <a:headEnd/>
            <a:tailEnd/>
          </a:ln>
          <a:effectLst/>
        </p:spPr>
        <p:txBody>
          <a:bodyPr/>
          <a:lstStyle/>
          <a:p>
            <a:endParaRPr lang="en-US"/>
          </a:p>
        </p:txBody>
      </p:sp>
      <p:sp>
        <p:nvSpPr>
          <p:cNvPr id="11" name="Line 8"/>
          <p:cNvSpPr>
            <a:spLocks noChangeShapeType="1"/>
          </p:cNvSpPr>
          <p:nvPr/>
        </p:nvSpPr>
        <p:spPr bwMode="auto">
          <a:xfrm flipH="1">
            <a:off x="1524000" y="3505200"/>
            <a:ext cx="4430712" cy="0"/>
          </a:xfrm>
          <a:prstGeom prst="line">
            <a:avLst/>
          </a:prstGeom>
          <a:noFill/>
          <a:ln w="28575">
            <a:solidFill>
              <a:srgbClr val="FFCC00"/>
            </a:solidFill>
            <a:round/>
            <a:headEnd/>
            <a:tailEnd/>
          </a:ln>
          <a:effectLst/>
        </p:spPr>
        <p:txBody>
          <a:bodyPr/>
          <a:lstStyle/>
          <a:p>
            <a:endParaRPr lang="en-US"/>
          </a:p>
        </p:txBody>
      </p:sp>
      <p:sp>
        <p:nvSpPr>
          <p:cNvPr id="12" name="AutoShape 10"/>
          <p:cNvSpPr>
            <a:spLocks noChangeArrowheads="1"/>
          </p:cNvSpPr>
          <p:nvPr/>
        </p:nvSpPr>
        <p:spPr bwMode="auto">
          <a:xfrm rot="5400000">
            <a:off x="1787524" y="4227512"/>
            <a:ext cx="763588" cy="1300163"/>
          </a:xfrm>
          <a:prstGeom prst="rtTriangle">
            <a:avLst/>
          </a:prstGeom>
          <a:solidFill>
            <a:srgbClr val="93CDDD"/>
          </a:solidFill>
          <a:ln w="9525">
            <a:noFill/>
            <a:miter lim="800000"/>
            <a:headEnd/>
            <a:tailEnd/>
          </a:ln>
          <a:effectLst/>
        </p:spPr>
        <p:txBody>
          <a:bodyPr wrap="none" anchor="ctr"/>
          <a:lstStyle/>
          <a:p>
            <a:endParaRPr lang="en-US"/>
          </a:p>
        </p:txBody>
      </p:sp>
      <p:sp>
        <p:nvSpPr>
          <p:cNvPr id="13" name="Text Box 11"/>
          <p:cNvSpPr txBox="1">
            <a:spLocks noChangeArrowheads="1"/>
          </p:cNvSpPr>
          <p:nvPr/>
        </p:nvSpPr>
        <p:spPr bwMode="auto">
          <a:xfrm>
            <a:off x="1447800" y="2895600"/>
            <a:ext cx="1358900" cy="369332"/>
          </a:xfrm>
          <a:prstGeom prst="rect">
            <a:avLst/>
          </a:prstGeom>
          <a:noFill/>
          <a:ln w="9525">
            <a:noFill/>
            <a:miter lim="800000"/>
            <a:headEnd/>
            <a:tailEnd/>
          </a:ln>
          <a:effectLst/>
        </p:spPr>
        <p:txBody>
          <a:bodyPr>
            <a:spAutoFit/>
          </a:bodyPr>
          <a:lstStyle/>
          <a:p>
            <a:pPr>
              <a:spcBef>
                <a:spcPct val="50000"/>
              </a:spcBef>
            </a:pPr>
            <a:r>
              <a:rPr lang="en-US" dirty="0"/>
              <a:t>Firm surplus</a:t>
            </a:r>
          </a:p>
        </p:txBody>
      </p:sp>
      <p:sp>
        <p:nvSpPr>
          <p:cNvPr id="14" name="Text Box 12"/>
          <p:cNvSpPr txBox="1">
            <a:spLocks noChangeArrowheads="1"/>
          </p:cNvSpPr>
          <p:nvPr/>
        </p:nvSpPr>
        <p:spPr bwMode="auto">
          <a:xfrm>
            <a:off x="1571625" y="3773269"/>
            <a:ext cx="1476375" cy="646331"/>
          </a:xfrm>
          <a:prstGeom prst="rect">
            <a:avLst/>
          </a:prstGeom>
          <a:noFill/>
          <a:ln w="9525">
            <a:noFill/>
            <a:miter lim="800000"/>
            <a:headEnd/>
            <a:tailEnd/>
          </a:ln>
          <a:effectLst/>
        </p:spPr>
        <p:txBody>
          <a:bodyPr>
            <a:spAutoFit/>
          </a:bodyPr>
          <a:lstStyle/>
          <a:p>
            <a:pPr>
              <a:spcBef>
                <a:spcPct val="50000"/>
              </a:spcBef>
            </a:pPr>
            <a:r>
              <a:rPr lang="en-US" dirty="0"/>
              <a:t>Worker Surplus</a:t>
            </a:r>
          </a:p>
        </p:txBody>
      </p:sp>
      <p:sp>
        <p:nvSpPr>
          <p:cNvPr id="15" name="Text Box 13"/>
          <p:cNvSpPr txBox="1">
            <a:spLocks noChangeArrowheads="1"/>
          </p:cNvSpPr>
          <p:nvPr/>
        </p:nvSpPr>
        <p:spPr bwMode="auto">
          <a:xfrm>
            <a:off x="422275" y="2743200"/>
            <a:ext cx="1635125" cy="784830"/>
          </a:xfrm>
          <a:prstGeom prst="rect">
            <a:avLst/>
          </a:prstGeom>
          <a:noFill/>
          <a:ln w="9525">
            <a:noFill/>
            <a:miter lim="800000"/>
            <a:headEnd/>
            <a:tailEnd/>
          </a:ln>
          <a:effectLst/>
        </p:spPr>
        <p:txBody>
          <a:bodyPr>
            <a:spAutoFit/>
          </a:bodyPr>
          <a:lstStyle/>
          <a:p>
            <a:pPr>
              <a:spcBef>
                <a:spcPct val="50000"/>
              </a:spcBef>
            </a:pPr>
            <a:r>
              <a:rPr lang="en-US" dirty="0"/>
              <a:t>Wages</a:t>
            </a:r>
          </a:p>
          <a:p>
            <a:pPr>
              <a:spcBef>
                <a:spcPct val="50000"/>
              </a:spcBef>
            </a:pPr>
            <a:r>
              <a:rPr lang="en-US" dirty="0"/>
              <a:t>in $</a:t>
            </a:r>
          </a:p>
        </p:txBody>
      </p:sp>
      <p:sp>
        <p:nvSpPr>
          <p:cNvPr id="16" name="Text Box 14"/>
          <p:cNvSpPr txBox="1">
            <a:spLocks noChangeArrowheads="1"/>
          </p:cNvSpPr>
          <p:nvPr/>
        </p:nvSpPr>
        <p:spPr bwMode="auto">
          <a:xfrm>
            <a:off x="6342062" y="5294313"/>
            <a:ext cx="1893888" cy="369332"/>
          </a:xfrm>
          <a:prstGeom prst="rect">
            <a:avLst/>
          </a:prstGeom>
          <a:noFill/>
          <a:ln w="9525">
            <a:noFill/>
            <a:miter lim="800000"/>
            <a:headEnd/>
            <a:tailEnd/>
          </a:ln>
          <a:effectLst/>
        </p:spPr>
        <p:txBody>
          <a:bodyPr>
            <a:spAutoFit/>
          </a:bodyPr>
          <a:lstStyle/>
          <a:p>
            <a:pPr>
              <a:spcBef>
                <a:spcPct val="50000"/>
              </a:spcBef>
            </a:pPr>
            <a:r>
              <a:rPr lang="en-US" dirty="0"/>
              <a:t>Labor</a:t>
            </a:r>
          </a:p>
        </p:txBody>
      </p:sp>
      <p:sp>
        <p:nvSpPr>
          <p:cNvPr id="17" name="Text Box 15"/>
          <p:cNvSpPr txBox="1">
            <a:spLocks noChangeArrowheads="1"/>
          </p:cNvSpPr>
          <p:nvPr/>
        </p:nvSpPr>
        <p:spPr bwMode="auto">
          <a:xfrm>
            <a:off x="6248400" y="2438400"/>
            <a:ext cx="2057400" cy="369332"/>
          </a:xfrm>
          <a:prstGeom prst="rect">
            <a:avLst/>
          </a:prstGeom>
          <a:noFill/>
          <a:ln w="9525">
            <a:noFill/>
            <a:miter lim="800000"/>
            <a:headEnd/>
            <a:tailEnd/>
          </a:ln>
          <a:effectLst/>
        </p:spPr>
        <p:txBody>
          <a:bodyPr wrap="square">
            <a:spAutoFit/>
          </a:bodyPr>
          <a:lstStyle/>
          <a:p>
            <a:pPr>
              <a:spcBef>
                <a:spcPct val="50000"/>
              </a:spcBef>
            </a:pPr>
            <a:r>
              <a:rPr lang="en-US" dirty="0"/>
              <a:t>Supply (by workers) </a:t>
            </a:r>
          </a:p>
        </p:txBody>
      </p:sp>
      <p:sp>
        <p:nvSpPr>
          <p:cNvPr id="18" name="Text Box 16"/>
          <p:cNvSpPr txBox="1">
            <a:spLocks noChangeArrowheads="1"/>
          </p:cNvSpPr>
          <p:nvPr/>
        </p:nvSpPr>
        <p:spPr bwMode="auto">
          <a:xfrm>
            <a:off x="5184774" y="4841875"/>
            <a:ext cx="2054225" cy="369332"/>
          </a:xfrm>
          <a:prstGeom prst="rect">
            <a:avLst/>
          </a:prstGeom>
          <a:noFill/>
          <a:ln w="9525">
            <a:noFill/>
            <a:miter lim="800000"/>
            <a:headEnd/>
            <a:tailEnd/>
          </a:ln>
          <a:effectLst/>
        </p:spPr>
        <p:txBody>
          <a:bodyPr wrap="square">
            <a:spAutoFit/>
          </a:bodyPr>
          <a:lstStyle/>
          <a:p>
            <a:pPr>
              <a:spcBef>
                <a:spcPct val="50000"/>
              </a:spcBef>
            </a:pPr>
            <a:r>
              <a:rPr lang="en-US" dirty="0"/>
              <a:t>Demand (by firms) </a:t>
            </a:r>
          </a:p>
        </p:txBody>
      </p:sp>
      <p:sp>
        <p:nvSpPr>
          <p:cNvPr id="19" name="Text Box 17"/>
          <p:cNvSpPr txBox="1">
            <a:spLocks noChangeArrowheads="1"/>
          </p:cNvSpPr>
          <p:nvPr/>
        </p:nvSpPr>
        <p:spPr bwMode="auto">
          <a:xfrm>
            <a:off x="3489325" y="3605213"/>
            <a:ext cx="822325" cy="365125"/>
          </a:xfrm>
          <a:prstGeom prst="rect">
            <a:avLst/>
          </a:prstGeom>
          <a:noFill/>
          <a:ln w="9525">
            <a:noFill/>
            <a:miter lim="800000"/>
            <a:headEnd/>
            <a:tailEnd/>
          </a:ln>
          <a:effectLst/>
        </p:spPr>
        <p:txBody>
          <a:bodyPr>
            <a:spAutoFit/>
          </a:bodyPr>
          <a:lstStyle/>
          <a:p>
            <a:pPr>
              <a:spcBef>
                <a:spcPct val="50000"/>
              </a:spcBef>
            </a:pPr>
            <a:r>
              <a:rPr lang="en-US"/>
              <a:t>E</a:t>
            </a:r>
          </a:p>
        </p:txBody>
      </p:sp>
      <p:sp>
        <p:nvSpPr>
          <p:cNvPr id="20" name="Text Box 18"/>
          <p:cNvSpPr txBox="1">
            <a:spLocks noChangeArrowheads="1"/>
          </p:cNvSpPr>
          <p:nvPr/>
        </p:nvSpPr>
        <p:spPr bwMode="auto">
          <a:xfrm>
            <a:off x="960437" y="3910013"/>
            <a:ext cx="600075"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1" name="Line 19"/>
          <p:cNvSpPr>
            <a:spLocks noChangeShapeType="1"/>
          </p:cNvSpPr>
          <p:nvPr/>
        </p:nvSpPr>
        <p:spPr bwMode="auto">
          <a:xfrm>
            <a:off x="3624262" y="4170363"/>
            <a:ext cx="0" cy="1711325"/>
          </a:xfrm>
          <a:prstGeom prst="line">
            <a:avLst/>
          </a:prstGeom>
          <a:noFill/>
          <a:ln w="9525">
            <a:solidFill>
              <a:schemeClr val="tx1"/>
            </a:solidFill>
            <a:prstDash val="dash"/>
            <a:round/>
            <a:headEnd/>
            <a:tailEnd/>
          </a:ln>
          <a:effectLst/>
        </p:spPr>
        <p:txBody>
          <a:bodyPr/>
          <a:lstStyle/>
          <a:p>
            <a:endParaRPr lang="en-US"/>
          </a:p>
        </p:txBody>
      </p:sp>
      <p:sp>
        <p:nvSpPr>
          <p:cNvPr id="22" name="Text Box 20"/>
          <p:cNvSpPr txBox="1">
            <a:spLocks noChangeArrowheads="1"/>
          </p:cNvSpPr>
          <p:nvPr/>
        </p:nvSpPr>
        <p:spPr bwMode="auto">
          <a:xfrm>
            <a:off x="3376612" y="5921375"/>
            <a:ext cx="13589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4" name="AutoShape 22"/>
          <p:cNvSpPr>
            <a:spLocks noChangeArrowheads="1"/>
          </p:cNvSpPr>
          <p:nvPr/>
        </p:nvSpPr>
        <p:spPr bwMode="auto">
          <a:xfrm>
            <a:off x="1541462" y="2667000"/>
            <a:ext cx="1277938" cy="823912"/>
          </a:xfrm>
          <a:prstGeom prst="rtTriangle">
            <a:avLst/>
          </a:prstGeom>
          <a:solidFill>
            <a:srgbClr val="FF99CC">
              <a:alpha val="19000"/>
            </a:srgbClr>
          </a:solidFill>
          <a:ln w="9525">
            <a:noFill/>
            <a:miter lim="800000"/>
            <a:headEnd/>
            <a:tailEnd/>
          </a:ln>
          <a:effectLst/>
        </p:spPr>
        <p:txBody>
          <a:bodyPr wrap="none" anchor="ctr"/>
          <a:lstStyle/>
          <a:p>
            <a:endParaRPr lang="en-US"/>
          </a:p>
        </p:txBody>
      </p:sp>
      <p:sp>
        <p:nvSpPr>
          <p:cNvPr id="25" name="Line 23"/>
          <p:cNvSpPr>
            <a:spLocks noChangeShapeType="1"/>
          </p:cNvSpPr>
          <p:nvPr/>
        </p:nvSpPr>
        <p:spPr bwMode="auto">
          <a:xfrm flipH="1" flipV="1">
            <a:off x="1522412" y="4102100"/>
            <a:ext cx="2089150" cy="12700"/>
          </a:xfrm>
          <a:prstGeom prst="line">
            <a:avLst/>
          </a:prstGeom>
          <a:noFill/>
          <a:ln w="9525">
            <a:solidFill>
              <a:schemeClr val="tx1"/>
            </a:solidFill>
            <a:prstDash val="dash"/>
            <a:round/>
            <a:headEnd/>
            <a:tailEnd/>
          </a:ln>
          <a:effectLst/>
        </p:spPr>
        <p:txBody>
          <a:bodyPr/>
          <a:lstStyle/>
          <a:p>
            <a:endParaRPr lang="en-US"/>
          </a:p>
        </p:txBody>
      </p:sp>
      <p:sp>
        <p:nvSpPr>
          <p:cNvPr id="26" name="Text Box 24"/>
          <p:cNvSpPr txBox="1">
            <a:spLocks noChangeArrowheads="1"/>
          </p:cNvSpPr>
          <p:nvPr/>
        </p:nvSpPr>
        <p:spPr bwMode="auto">
          <a:xfrm>
            <a:off x="855662" y="4402138"/>
            <a:ext cx="574675"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7" name="Line 25"/>
          <p:cNvSpPr>
            <a:spLocks noChangeShapeType="1"/>
          </p:cNvSpPr>
          <p:nvPr/>
        </p:nvSpPr>
        <p:spPr bwMode="auto">
          <a:xfrm>
            <a:off x="2814637" y="4637088"/>
            <a:ext cx="0" cy="1266825"/>
          </a:xfrm>
          <a:prstGeom prst="line">
            <a:avLst/>
          </a:prstGeom>
          <a:noFill/>
          <a:ln w="9525">
            <a:solidFill>
              <a:schemeClr val="tx1"/>
            </a:solidFill>
            <a:prstDash val="dash"/>
            <a:round/>
            <a:headEnd/>
            <a:tailEnd/>
          </a:ln>
          <a:effectLst/>
        </p:spPr>
        <p:txBody>
          <a:bodyPr/>
          <a:lstStyle/>
          <a:p>
            <a:endParaRPr lang="en-US"/>
          </a:p>
        </p:txBody>
      </p:sp>
      <p:sp>
        <p:nvSpPr>
          <p:cNvPr id="28" name="Text Box 26"/>
          <p:cNvSpPr txBox="1">
            <a:spLocks noChangeArrowheads="1"/>
          </p:cNvSpPr>
          <p:nvPr/>
        </p:nvSpPr>
        <p:spPr bwMode="auto">
          <a:xfrm>
            <a:off x="6019800" y="3200400"/>
            <a:ext cx="1957388" cy="646331"/>
          </a:xfrm>
          <a:prstGeom prst="rect">
            <a:avLst/>
          </a:prstGeom>
          <a:noFill/>
          <a:ln w="9525">
            <a:noFill/>
            <a:miter lim="800000"/>
            <a:headEnd/>
            <a:tailEnd/>
          </a:ln>
          <a:effectLst/>
        </p:spPr>
        <p:txBody>
          <a:bodyPr wrap="square">
            <a:spAutoFit/>
          </a:bodyPr>
          <a:lstStyle/>
          <a:p>
            <a:pPr>
              <a:spcBef>
                <a:spcPct val="50000"/>
              </a:spcBef>
            </a:pPr>
            <a:r>
              <a:rPr lang="en-US" dirty="0"/>
              <a:t>Minimum price (floor)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Market Failure: Externalities</a:t>
            </a:r>
          </a:p>
        </p:txBody>
      </p:sp>
      <p:sp>
        <p:nvSpPr>
          <p:cNvPr id="3" name="Content Placeholder 2"/>
          <p:cNvSpPr>
            <a:spLocks noGrp="1"/>
          </p:cNvSpPr>
          <p:nvPr>
            <p:ph idx="1"/>
          </p:nvPr>
        </p:nvSpPr>
        <p:spPr/>
        <p:txBody>
          <a:bodyPr/>
          <a:lstStyle/>
          <a:p>
            <a:pPr>
              <a:lnSpc>
                <a:spcPct val="90000"/>
              </a:lnSpc>
            </a:pPr>
            <a:r>
              <a:rPr lang="en-US" dirty="0"/>
              <a:t>When there are spillovers (externalities) present, </a:t>
            </a:r>
            <a:r>
              <a:rPr lang="en-US" b="1" dirty="0"/>
              <a:t>government intervention </a:t>
            </a:r>
            <a:r>
              <a:rPr lang="en-US" dirty="0"/>
              <a:t>may be beneficial.</a:t>
            </a:r>
          </a:p>
          <a:p>
            <a:pPr>
              <a:lnSpc>
                <a:spcPct val="90000"/>
              </a:lnSpc>
            </a:pPr>
            <a:r>
              <a:rPr lang="en-US" dirty="0"/>
              <a:t>Remember: Externalities arise when for some goods, the cost or benefit of the good is not confined to the person or organization that decides how much of the good to produce or consume. </a:t>
            </a:r>
          </a:p>
          <a:p>
            <a:pPr lvl="1">
              <a:lnSpc>
                <a:spcPct val="90000"/>
              </a:lnSpc>
            </a:pPr>
            <a:r>
              <a:rPr lang="en-US" dirty="0"/>
              <a:t>E.g. pollution is a negative externality.</a:t>
            </a:r>
          </a:p>
          <a:p>
            <a:pPr>
              <a:lnSpc>
                <a:spcPct val="90000"/>
              </a:lnSpc>
            </a:pPr>
            <a:endParaRPr lang="en-US" dirty="0"/>
          </a:p>
          <a:p>
            <a:endParaRPr lang="en-US" dirty="0"/>
          </a:p>
        </p:txBody>
      </p:sp>
      <p:sp>
        <p:nvSpPr>
          <p:cNvPr id="4" name="Date Placeholder 3"/>
          <p:cNvSpPr>
            <a:spLocks noGrp="1"/>
          </p:cNvSpPr>
          <p:nvPr>
            <p:ph type="dt" sz="half" idx="10"/>
          </p:nvPr>
        </p:nvSpPr>
        <p:spPr/>
        <p:txBody>
          <a:bodyPr/>
          <a:lstStyle/>
          <a:p>
            <a:fld id="{F576C3DE-9C12-4EC1-9F81-B9D88787004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47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Price Elasticity of Demand</a:t>
            </a:r>
          </a:p>
        </p:txBody>
      </p:sp>
      <p:sp>
        <p:nvSpPr>
          <p:cNvPr id="3" name="Content Placeholder 2"/>
          <p:cNvSpPr>
            <a:spLocks noGrp="1"/>
          </p:cNvSpPr>
          <p:nvPr>
            <p:ph idx="1"/>
          </p:nvPr>
        </p:nvSpPr>
        <p:spPr/>
        <p:txBody>
          <a:bodyPr>
            <a:normAutofit fontScale="92500" lnSpcReduction="10000"/>
          </a:bodyPr>
          <a:lstStyle/>
          <a:p>
            <a:r>
              <a:rPr lang="en-US" dirty="0"/>
              <a:t>If price of a good decreases, consumers buy more of it. But by how much?</a:t>
            </a:r>
          </a:p>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dirty="0"/>
              <a:t>or</a:t>
            </a:r>
          </a:p>
          <a:p>
            <a:pPr>
              <a:buFont typeface="Wingdings" pitchFamily="2" charset="2"/>
              <a:buNone/>
            </a:pPr>
            <a:r>
              <a:rPr lang="en-US" dirty="0"/>
              <a:t>				</a:t>
            </a:r>
            <a:r>
              <a:rPr lang="en-US" dirty="0" err="1"/>
              <a:t>E</a:t>
            </a:r>
            <a:r>
              <a:rPr lang="en-US" baseline="-25000" dirty="0" err="1"/>
              <a:t>p</a:t>
            </a:r>
            <a:r>
              <a:rPr lang="en-US" dirty="0"/>
              <a:t>=%</a:t>
            </a:r>
            <a:r>
              <a:rPr lang="en-US" dirty="0">
                <a:latin typeface="Symbol" pitchFamily="18" charset="2"/>
                <a:sym typeface="Symbol" pitchFamily="18" charset="2"/>
              </a:rPr>
              <a:t></a:t>
            </a:r>
            <a:r>
              <a:rPr lang="en-US" dirty="0"/>
              <a:t>q / %</a:t>
            </a:r>
            <a:r>
              <a:rPr lang="en-US" dirty="0">
                <a:latin typeface="Symbol" pitchFamily="18" charset="2"/>
                <a:sym typeface="Symbol" pitchFamily="18" charset="2"/>
              </a:rPr>
              <a:t></a:t>
            </a:r>
            <a:r>
              <a:rPr lang="en-US" dirty="0"/>
              <a:t>p</a:t>
            </a:r>
          </a:p>
          <a:p>
            <a:endParaRPr lang="en-US" dirty="0"/>
          </a:p>
          <a:p>
            <a:r>
              <a:rPr lang="en-US" dirty="0"/>
              <a:t>Drop the signs! Why?</a:t>
            </a:r>
          </a:p>
          <a:p>
            <a:r>
              <a:rPr lang="en-US" dirty="0"/>
              <a:t>Hint: remember law of demand!</a:t>
            </a:r>
          </a:p>
          <a:p>
            <a:endParaRPr lang="en-US" dirty="0"/>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48</a:t>
            </a:fld>
            <a:endParaRPr lang="en-US"/>
          </a:p>
        </p:txBody>
      </p:sp>
      <p:pic>
        <p:nvPicPr>
          <p:cNvPr id="6" name="Picture 6" descr="price_elasticity_formula"/>
          <p:cNvPicPr>
            <a:picLocks noChangeAspect="1" noChangeArrowheads="1"/>
          </p:cNvPicPr>
          <p:nvPr/>
        </p:nvPicPr>
        <p:blipFill>
          <a:blip r:embed="rId2" cstate="print"/>
          <a:srcRect/>
          <a:stretch>
            <a:fillRect/>
          </a:stretch>
        </p:blipFill>
        <p:spPr>
          <a:xfrm>
            <a:off x="1758950" y="2667000"/>
            <a:ext cx="5403850" cy="1011237"/>
          </a:xfrm>
          <a:prstGeom prst="rect">
            <a:avLst/>
          </a:prstGeom>
          <a:solidFill>
            <a:srgbClr val="FFCC00">
              <a:alpha val="50000"/>
            </a:srgbClr>
          </a:solidFill>
          <a:ln/>
        </p:spPr>
      </p:pic>
      <p:sp>
        <p:nvSpPr>
          <p:cNvPr id="7" name="Date Placeholder 6"/>
          <p:cNvSpPr>
            <a:spLocks noGrp="1"/>
          </p:cNvSpPr>
          <p:nvPr>
            <p:ph type="dt" sz="half" idx="10"/>
          </p:nvPr>
        </p:nvSpPr>
        <p:spPr/>
        <p:txBody>
          <a:bodyPr/>
          <a:lstStyle/>
          <a:p>
            <a:fld id="{B5C5D05E-A08F-4F25-8EA9-9737FE5B7173}" type="datetime1">
              <a:rPr lang="en-US" smtClean="0"/>
              <a:t>2/8/2018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Example </a:t>
            </a:r>
          </a:p>
        </p:txBody>
      </p:sp>
      <p:sp>
        <p:nvSpPr>
          <p:cNvPr id="3" name="Content Placeholder 2"/>
          <p:cNvSpPr>
            <a:spLocks noGrp="1"/>
          </p:cNvSpPr>
          <p:nvPr>
            <p:ph idx="1"/>
          </p:nvPr>
        </p:nvSpPr>
        <p:spPr/>
        <p:txBody>
          <a:bodyPr/>
          <a:lstStyle/>
          <a:p>
            <a:pPr>
              <a:buNone/>
            </a:pPr>
            <a:r>
              <a:rPr lang="en-US" dirty="0" err="1"/>
              <a:t>E</a:t>
            </a:r>
            <a:r>
              <a:rPr lang="en-US" baseline="-25000" dirty="0" err="1"/>
              <a:t>p</a:t>
            </a:r>
            <a:r>
              <a:rPr lang="en-US" baseline="-25000" dirty="0"/>
              <a:t>		</a:t>
            </a:r>
            <a:r>
              <a:rPr lang="en-US" dirty="0"/>
              <a:t>= [(85-100)/100] / [(2.20-2.00)/2.00]</a:t>
            </a:r>
          </a:p>
          <a:p>
            <a:pPr lvl="1">
              <a:buNone/>
            </a:pPr>
            <a:r>
              <a:rPr lang="en-US" dirty="0"/>
              <a:t>		= -15% / 10% = -1.5</a:t>
            </a:r>
          </a:p>
          <a:p>
            <a:endParaRPr lang="en-US" dirty="0"/>
          </a:p>
        </p:txBody>
      </p:sp>
      <p:sp>
        <p:nvSpPr>
          <p:cNvPr id="35" name="Date Placeholder 34"/>
          <p:cNvSpPr>
            <a:spLocks noGrp="1"/>
          </p:cNvSpPr>
          <p:nvPr>
            <p:ph type="dt" sz="half" idx="10"/>
          </p:nvPr>
        </p:nvSpPr>
        <p:spPr/>
        <p:txBody>
          <a:bodyPr/>
          <a:lstStyle/>
          <a:p>
            <a:fld id="{674DF799-386B-43D7-B90E-395D024585EA}"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49</a:t>
            </a:fld>
            <a:endParaRPr lang="en-US"/>
          </a:p>
        </p:txBody>
      </p:sp>
      <p:sp>
        <p:nvSpPr>
          <p:cNvPr id="6" name="Line 4"/>
          <p:cNvSpPr>
            <a:spLocks noChangeShapeType="1"/>
          </p:cNvSpPr>
          <p:nvPr/>
        </p:nvSpPr>
        <p:spPr bwMode="auto">
          <a:xfrm flipV="1">
            <a:off x="2590800" y="2833687"/>
            <a:ext cx="0" cy="2590800"/>
          </a:xfrm>
          <a:prstGeom prst="line">
            <a:avLst/>
          </a:prstGeom>
          <a:noFill/>
          <a:ln w="9525">
            <a:solidFill>
              <a:schemeClr val="tx1"/>
            </a:solidFill>
            <a:round/>
            <a:headEnd/>
            <a:tailEnd type="triangle" w="med" len="med"/>
          </a:ln>
          <a:effectLst/>
        </p:spPr>
        <p:txBody>
          <a:bodyPr/>
          <a:lstStyle/>
          <a:p>
            <a:endParaRPr lang="en-US"/>
          </a:p>
        </p:txBody>
      </p:sp>
      <p:sp>
        <p:nvSpPr>
          <p:cNvPr id="7" name="Line 5"/>
          <p:cNvSpPr>
            <a:spLocks noChangeShapeType="1"/>
          </p:cNvSpPr>
          <p:nvPr/>
        </p:nvSpPr>
        <p:spPr bwMode="auto">
          <a:xfrm>
            <a:off x="2590800" y="5424487"/>
            <a:ext cx="3657600" cy="0"/>
          </a:xfrm>
          <a:prstGeom prst="line">
            <a:avLst/>
          </a:prstGeom>
          <a:noFill/>
          <a:ln w="9525">
            <a:solidFill>
              <a:schemeClr val="tx1"/>
            </a:solidFill>
            <a:round/>
            <a:headEnd/>
            <a:tailEnd type="triangle" w="med" len="med"/>
          </a:ln>
          <a:effectLst/>
        </p:spPr>
        <p:txBody>
          <a:bodyPr/>
          <a:lstStyle/>
          <a:p>
            <a:endParaRPr lang="en-US"/>
          </a:p>
        </p:txBody>
      </p:sp>
      <p:sp>
        <p:nvSpPr>
          <p:cNvPr id="8" name="Line 6"/>
          <p:cNvSpPr>
            <a:spLocks noChangeShapeType="1"/>
          </p:cNvSpPr>
          <p:nvPr/>
        </p:nvSpPr>
        <p:spPr bwMode="auto">
          <a:xfrm>
            <a:off x="2895600" y="3138487"/>
            <a:ext cx="2895600" cy="1752600"/>
          </a:xfrm>
          <a:prstGeom prst="line">
            <a:avLst/>
          </a:prstGeom>
          <a:noFill/>
          <a:ln w="28575">
            <a:solidFill>
              <a:srgbClr val="993300"/>
            </a:solidFill>
            <a:round/>
            <a:headEnd/>
            <a:tailEnd/>
          </a:ln>
          <a:effectLst/>
        </p:spPr>
        <p:txBody>
          <a:bodyPr/>
          <a:lstStyle/>
          <a:p>
            <a:endParaRPr lang="en-US"/>
          </a:p>
        </p:txBody>
      </p:sp>
      <p:sp>
        <p:nvSpPr>
          <p:cNvPr id="9" name="Line 7"/>
          <p:cNvSpPr>
            <a:spLocks noChangeShapeType="1"/>
          </p:cNvSpPr>
          <p:nvPr/>
        </p:nvSpPr>
        <p:spPr bwMode="auto">
          <a:xfrm>
            <a:off x="2590800" y="3595687"/>
            <a:ext cx="990600" cy="0"/>
          </a:xfrm>
          <a:prstGeom prst="line">
            <a:avLst/>
          </a:prstGeom>
          <a:noFill/>
          <a:ln w="9525">
            <a:solidFill>
              <a:schemeClr val="tx1"/>
            </a:solidFill>
            <a:prstDash val="dash"/>
            <a:round/>
            <a:headEnd/>
            <a:tailEnd/>
          </a:ln>
          <a:effectLst/>
        </p:spPr>
        <p:txBody>
          <a:bodyPr/>
          <a:lstStyle/>
          <a:p>
            <a:endParaRPr lang="en-US"/>
          </a:p>
        </p:txBody>
      </p:sp>
      <p:sp>
        <p:nvSpPr>
          <p:cNvPr id="10" name="Line 8"/>
          <p:cNvSpPr>
            <a:spLocks noChangeShapeType="1"/>
          </p:cNvSpPr>
          <p:nvPr/>
        </p:nvSpPr>
        <p:spPr bwMode="auto">
          <a:xfrm>
            <a:off x="3581400" y="3595687"/>
            <a:ext cx="0" cy="1828800"/>
          </a:xfrm>
          <a:prstGeom prst="line">
            <a:avLst/>
          </a:prstGeom>
          <a:noFill/>
          <a:ln w="9525">
            <a:solidFill>
              <a:schemeClr val="tx1"/>
            </a:solidFill>
            <a:prstDash val="dash"/>
            <a:round/>
            <a:headEnd/>
            <a:tailEnd/>
          </a:ln>
          <a:effectLst/>
        </p:spPr>
        <p:txBody>
          <a:bodyPr/>
          <a:lstStyle/>
          <a:p>
            <a:endParaRPr lang="en-US"/>
          </a:p>
        </p:txBody>
      </p:sp>
      <p:sp>
        <p:nvSpPr>
          <p:cNvPr id="11" name="Line 9"/>
          <p:cNvSpPr>
            <a:spLocks noChangeShapeType="1"/>
          </p:cNvSpPr>
          <p:nvPr/>
        </p:nvSpPr>
        <p:spPr bwMode="auto">
          <a:xfrm>
            <a:off x="2590800" y="4129087"/>
            <a:ext cx="1905000" cy="0"/>
          </a:xfrm>
          <a:prstGeom prst="line">
            <a:avLst/>
          </a:prstGeom>
          <a:noFill/>
          <a:ln w="9525">
            <a:solidFill>
              <a:schemeClr val="tx1"/>
            </a:solidFill>
            <a:prstDash val="dash"/>
            <a:round/>
            <a:headEnd/>
            <a:tailEnd/>
          </a:ln>
          <a:effectLst/>
        </p:spPr>
        <p:txBody>
          <a:bodyPr/>
          <a:lstStyle/>
          <a:p>
            <a:endParaRPr lang="en-US"/>
          </a:p>
        </p:txBody>
      </p:sp>
      <p:sp>
        <p:nvSpPr>
          <p:cNvPr id="12" name="Line 10"/>
          <p:cNvSpPr>
            <a:spLocks noChangeShapeType="1"/>
          </p:cNvSpPr>
          <p:nvPr/>
        </p:nvSpPr>
        <p:spPr bwMode="auto">
          <a:xfrm>
            <a:off x="4495800" y="4129087"/>
            <a:ext cx="0" cy="1295400"/>
          </a:xfrm>
          <a:prstGeom prst="line">
            <a:avLst/>
          </a:prstGeom>
          <a:noFill/>
          <a:ln w="9525">
            <a:solidFill>
              <a:schemeClr val="tx1"/>
            </a:solidFill>
            <a:prstDash val="dash"/>
            <a:round/>
            <a:headEnd/>
            <a:tailEnd/>
          </a:ln>
          <a:effectLst/>
        </p:spPr>
        <p:txBody>
          <a:bodyPr/>
          <a:lstStyle/>
          <a:p>
            <a:endParaRPr lang="en-US"/>
          </a:p>
        </p:txBody>
      </p:sp>
      <p:sp>
        <p:nvSpPr>
          <p:cNvPr id="13" name="Text Box 11"/>
          <p:cNvSpPr txBox="1">
            <a:spLocks noChangeArrowheads="1"/>
          </p:cNvSpPr>
          <p:nvPr/>
        </p:nvSpPr>
        <p:spPr bwMode="auto">
          <a:xfrm>
            <a:off x="1981200" y="3443287"/>
            <a:ext cx="762000" cy="366713"/>
          </a:xfrm>
          <a:prstGeom prst="rect">
            <a:avLst/>
          </a:prstGeom>
          <a:noFill/>
          <a:ln w="9525">
            <a:noFill/>
            <a:miter lim="800000"/>
            <a:headEnd/>
            <a:tailEnd/>
          </a:ln>
          <a:effectLst/>
        </p:spPr>
        <p:txBody>
          <a:bodyPr>
            <a:spAutoFit/>
          </a:bodyPr>
          <a:lstStyle/>
          <a:p>
            <a:pPr>
              <a:spcBef>
                <a:spcPct val="50000"/>
              </a:spcBef>
            </a:pPr>
            <a:r>
              <a:rPr lang="en-US"/>
              <a:t>2.20</a:t>
            </a:r>
          </a:p>
        </p:txBody>
      </p:sp>
      <p:sp>
        <p:nvSpPr>
          <p:cNvPr id="14" name="Text Box 12"/>
          <p:cNvSpPr txBox="1">
            <a:spLocks noChangeArrowheads="1"/>
          </p:cNvSpPr>
          <p:nvPr/>
        </p:nvSpPr>
        <p:spPr bwMode="auto">
          <a:xfrm>
            <a:off x="1981200" y="3976687"/>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15" name="Text Box 13"/>
          <p:cNvSpPr txBox="1">
            <a:spLocks noChangeArrowheads="1"/>
          </p:cNvSpPr>
          <p:nvPr/>
        </p:nvSpPr>
        <p:spPr bwMode="auto">
          <a:xfrm>
            <a:off x="3352800" y="5424487"/>
            <a:ext cx="609600" cy="366713"/>
          </a:xfrm>
          <a:prstGeom prst="rect">
            <a:avLst/>
          </a:prstGeom>
          <a:noFill/>
          <a:ln w="9525">
            <a:noFill/>
            <a:miter lim="800000"/>
            <a:headEnd/>
            <a:tailEnd/>
          </a:ln>
          <a:effectLst/>
        </p:spPr>
        <p:txBody>
          <a:bodyPr>
            <a:spAutoFit/>
          </a:bodyPr>
          <a:lstStyle/>
          <a:p>
            <a:pPr>
              <a:spcBef>
                <a:spcPct val="50000"/>
              </a:spcBef>
            </a:pPr>
            <a:r>
              <a:rPr lang="en-US"/>
              <a:t>85</a:t>
            </a:r>
          </a:p>
        </p:txBody>
      </p:sp>
      <p:sp>
        <p:nvSpPr>
          <p:cNvPr id="16" name="Text Box 14"/>
          <p:cNvSpPr txBox="1">
            <a:spLocks noChangeArrowheads="1"/>
          </p:cNvSpPr>
          <p:nvPr/>
        </p:nvSpPr>
        <p:spPr bwMode="auto">
          <a:xfrm>
            <a:off x="4419600" y="5424487"/>
            <a:ext cx="6096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17" name="Text Box 15"/>
          <p:cNvSpPr txBox="1">
            <a:spLocks noChangeArrowheads="1"/>
          </p:cNvSpPr>
          <p:nvPr/>
        </p:nvSpPr>
        <p:spPr bwMode="auto">
          <a:xfrm>
            <a:off x="5562600" y="5119687"/>
            <a:ext cx="3657600" cy="366713"/>
          </a:xfrm>
          <a:prstGeom prst="rect">
            <a:avLst/>
          </a:prstGeom>
          <a:noFill/>
          <a:ln w="9525">
            <a:noFill/>
            <a:miter lim="800000"/>
            <a:headEnd/>
            <a:tailEnd/>
          </a:ln>
          <a:effectLst/>
        </p:spPr>
        <p:txBody>
          <a:bodyPr>
            <a:spAutoFit/>
          </a:bodyPr>
          <a:lstStyle/>
          <a:p>
            <a:pPr>
              <a:spcBef>
                <a:spcPct val="50000"/>
              </a:spcBef>
            </a:pPr>
            <a:r>
              <a:rPr lang="en-US"/>
              <a:t>Millions of gallons of milk/year</a:t>
            </a:r>
          </a:p>
        </p:txBody>
      </p:sp>
      <p:sp>
        <p:nvSpPr>
          <p:cNvPr id="18" name="Text Box 17"/>
          <p:cNvSpPr txBox="1">
            <a:spLocks noChangeArrowheads="1"/>
          </p:cNvSpPr>
          <p:nvPr/>
        </p:nvSpPr>
        <p:spPr bwMode="auto">
          <a:xfrm>
            <a:off x="4495800" y="3824287"/>
            <a:ext cx="6096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19" name="Text Box 18"/>
          <p:cNvSpPr txBox="1">
            <a:spLocks noChangeArrowheads="1"/>
          </p:cNvSpPr>
          <p:nvPr/>
        </p:nvSpPr>
        <p:spPr bwMode="auto">
          <a:xfrm>
            <a:off x="3657600" y="3214687"/>
            <a:ext cx="3810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34" name="Text Box 16"/>
          <p:cNvSpPr txBox="1">
            <a:spLocks noChangeArrowheads="1"/>
          </p:cNvSpPr>
          <p:nvPr/>
        </p:nvSpPr>
        <p:spPr bwMode="auto">
          <a:xfrm rot="16200000">
            <a:off x="921544" y="3664744"/>
            <a:ext cx="1752599" cy="366713"/>
          </a:xfrm>
          <a:prstGeom prst="rect">
            <a:avLst/>
          </a:prstGeom>
          <a:noFill/>
          <a:ln w="9525">
            <a:noFill/>
            <a:miter lim="800000"/>
            <a:headEnd/>
            <a:tailEnd/>
          </a:ln>
          <a:effectLst/>
        </p:spPr>
        <p:txBody>
          <a:bodyPr wrap="square">
            <a:spAutoFit/>
          </a:bodyPr>
          <a:lstStyle/>
          <a:p>
            <a:pPr>
              <a:spcBef>
                <a:spcPct val="50000"/>
              </a:spcBef>
            </a:pPr>
            <a:r>
              <a:rPr lang="en-US" dirty="0"/>
              <a:t>Price of milk in $</a:t>
            </a:r>
          </a:p>
        </p:txBody>
      </p:sp>
      <p:sp>
        <p:nvSpPr>
          <p:cNvPr id="20" name="TextBox 19">
            <a:extLst>
              <a:ext uri="{FF2B5EF4-FFF2-40B4-BE49-F238E27FC236}">
                <a16:creationId xmlns:a16="http://schemas.microsoft.com/office/drawing/2014/main" id="{051CA7C7-DFCF-473B-88A8-F7A39E94A657}"/>
              </a:ext>
            </a:extLst>
          </p:cNvPr>
          <p:cNvSpPr txBox="1"/>
          <p:nvPr/>
        </p:nvSpPr>
        <p:spPr>
          <a:xfrm>
            <a:off x="4868662" y="2955925"/>
            <a:ext cx="3772251" cy="1477328"/>
          </a:xfrm>
          <a:prstGeom prst="rect">
            <a:avLst/>
          </a:prstGeom>
          <a:noFill/>
        </p:spPr>
        <p:txBody>
          <a:bodyPr wrap="none" rtlCol="0">
            <a:spAutoFit/>
          </a:bodyPr>
          <a:lstStyle/>
          <a:p>
            <a:r>
              <a:rPr lang="en-US" dirty="0"/>
              <a:t>% change= 100*(new-old)/old</a:t>
            </a:r>
          </a:p>
          <a:p>
            <a:endParaRPr lang="en-US" dirty="0"/>
          </a:p>
          <a:p>
            <a:r>
              <a:rPr lang="en-US" dirty="0"/>
              <a:t>But this formula gives two different</a:t>
            </a:r>
          </a:p>
          <a:p>
            <a:r>
              <a:rPr lang="en-US" dirty="0"/>
              <a:t>values of elasticity, when moving from</a:t>
            </a:r>
          </a:p>
          <a:p>
            <a:r>
              <a:rPr lang="en-US" dirty="0"/>
              <a:t>a to b and b to 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Slope of a Line</a:t>
            </a:r>
            <a:endParaRPr lang="en-US" sz="1633" spc="-1">
              <a:solidFill>
                <a:srgbClr val="000000"/>
              </a:solidFill>
              <a:uFill>
                <a:solidFill>
                  <a:srgbClr val="FFFFFF"/>
                </a:solidFill>
              </a:uFill>
              <a:latin typeface="Arial"/>
            </a:endParaRPr>
          </a:p>
        </p:txBody>
      </p:sp>
      <p:pic>
        <p:nvPicPr>
          <p:cNvPr id="468" name="Picture 467"/>
          <p:cNvPicPr/>
          <p:nvPr/>
        </p:nvPicPr>
        <p:blipFill>
          <a:blip r:embed="rId2"/>
          <a:stretch/>
        </p:blipFill>
        <p:spPr>
          <a:xfrm>
            <a:off x="1990657" y="1216764"/>
            <a:ext cx="5556921" cy="5501734"/>
          </a:xfrm>
          <a:prstGeom prst="rect">
            <a:avLst/>
          </a:prstGeom>
          <a:ln>
            <a:noFill/>
          </a:ln>
        </p:spPr>
      </p:pic>
    </p:spTree>
    <p:extLst>
      <p:ext uri="{BB962C8B-B14F-4D97-AF65-F5344CB8AC3E}">
        <p14:creationId xmlns:p14="http://schemas.microsoft.com/office/powerpoint/2010/main" val="7914212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 Price Elasticity</a:t>
            </a:r>
          </a:p>
        </p:txBody>
      </p:sp>
      <p:sp>
        <p:nvSpPr>
          <p:cNvPr id="3" name="Content Placeholder 2"/>
          <p:cNvSpPr>
            <a:spLocks noGrp="1"/>
          </p:cNvSpPr>
          <p:nvPr>
            <p:ph idx="1"/>
          </p:nvPr>
        </p:nvSpPr>
        <p:spPr/>
        <p:txBody>
          <a:bodyPr/>
          <a:lstStyle/>
          <a:p>
            <a:r>
              <a:rPr lang="en-US" dirty="0"/>
              <a:t>Use average instead of base number</a:t>
            </a:r>
          </a:p>
          <a:p>
            <a:r>
              <a:rPr lang="en-US" dirty="0"/>
              <a:t>E.g. 185/2 instead of 100</a:t>
            </a:r>
          </a:p>
          <a:p>
            <a:pPr>
              <a:buNone/>
            </a:pPr>
            <a:r>
              <a:rPr lang="en-US" dirty="0"/>
              <a:t>E</a:t>
            </a:r>
            <a:r>
              <a:rPr lang="en-US" baseline="-25000" dirty="0"/>
              <a:t>p	</a:t>
            </a:r>
            <a:r>
              <a:rPr lang="en-US" dirty="0"/>
              <a:t>= [(85-100)/(185)/2] / [(2.20-2.00)/4.20/2]</a:t>
            </a:r>
          </a:p>
          <a:p>
            <a:pPr lvl="1">
              <a:buNone/>
            </a:pPr>
            <a:r>
              <a:rPr lang="en-US" dirty="0"/>
              <a:t>		= -1.6</a:t>
            </a:r>
          </a:p>
        </p:txBody>
      </p:sp>
      <p:sp>
        <p:nvSpPr>
          <p:cNvPr id="4" name="Date Placeholder 3"/>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50</a:t>
            </a:fld>
            <a:endParaRPr lang="en-US"/>
          </a:p>
        </p:txBody>
      </p:sp>
    </p:spTree>
    <p:extLst>
      <p:ext uri="{BB962C8B-B14F-4D97-AF65-F5344CB8AC3E}">
        <p14:creationId xmlns:p14="http://schemas.microsoft.com/office/powerpoint/2010/main" val="1703480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BFD6-C718-407F-8D85-4804A0E751C1}"/>
              </a:ext>
            </a:extLst>
          </p:cNvPr>
          <p:cNvSpPr>
            <a:spLocks noGrp="1"/>
          </p:cNvSpPr>
          <p:nvPr>
            <p:ph type="title"/>
          </p:nvPr>
        </p:nvSpPr>
        <p:spPr/>
        <p:txBody>
          <a:bodyPr/>
          <a:lstStyle/>
          <a:p>
            <a:r>
              <a:rPr lang="en-US" dirty="0"/>
              <a:t>Point Elasticity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9E99AA-CAA1-4D42-9A25-81F9969A09F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𝑞𝑑</m:t>
                          </m:r>
                        </m:num>
                        <m:den>
                          <m:r>
                            <a:rPr lang="en-US" i="1">
                              <a:latin typeface="Cambria Math" panose="02040503050406030204" pitchFamily="18" charset="0"/>
                            </a:rPr>
                            <m:t>∆</m:t>
                          </m:r>
                          <m:r>
                            <a:rPr lang="en-US" b="0" i="1" smtClean="0">
                              <a:latin typeface="Cambria Math" panose="02040503050406030204" pitchFamily="18" charset="0"/>
                            </a:rPr>
                            <m:t>𝑝𝑟𝑖𝑐𝑒</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𝑝𝑟𝑖𝑐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num>
                        <m:den>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r>
                  <a:rPr lang="en-US" i="1" dirty="0">
                    <a:latin typeface="Cambria Math" panose="02040503050406030204" pitchFamily="18" charset="0"/>
                  </a:rPr>
                  <a:t>Calculates elasticity estimates at given points</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F79E99AA-CAA1-4D42-9A25-81F9969A09F9}"/>
                  </a:ext>
                </a:extLst>
              </p:cNvPr>
              <p:cNvSpPr>
                <a:spLocks noGrp="1" noRot="1" noChangeAspect="1" noMove="1" noResize="1" noEditPoints="1" noAdjustHandles="1" noChangeArrowheads="1" noChangeShapeType="1" noTextEdit="1"/>
              </p:cNvSpPr>
              <p:nvPr>
                <p:ph idx="1"/>
              </p:nvPr>
            </p:nvSpPr>
            <p:spPr>
              <a:blipFill>
                <a:blip r:embed="rId2"/>
                <a:stretch>
                  <a:fillRect l="-1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4F7EF89-6BB7-4281-A480-189B42381087}"/>
              </a:ext>
            </a:extLst>
          </p:cNvPr>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a:extLst>
              <a:ext uri="{FF2B5EF4-FFF2-40B4-BE49-F238E27FC236}">
                <a16:creationId xmlns:a16="http://schemas.microsoft.com/office/drawing/2014/main" id="{21AD2423-7EE8-4209-A302-80FEA1A4E114}"/>
              </a:ext>
            </a:extLst>
          </p:cNvPr>
          <p:cNvSpPr>
            <a:spLocks noGrp="1"/>
          </p:cNvSpPr>
          <p:nvPr>
            <p:ph type="ftr" sz="quarter" idx="11"/>
          </p:nvPr>
        </p:nvSpPr>
        <p:spPr/>
        <p:txBody>
          <a:bodyPr/>
          <a:lstStyle/>
          <a:p>
            <a:r>
              <a:rPr lang="en-US"/>
              <a:t>Towson University - J. Jung and Shrestha</a:t>
            </a:r>
          </a:p>
        </p:txBody>
      </p:sp>
      <p:sp>
        <p:nvSpPr>
          <p:cNvPr id="6" name="Slide Number Placeholder 5">
            <a:extLst>
              <a:ext uri="{FF2B5EF4-FFF2-40B4-BE49-F238E27FC236}">
                <a16:creationId xmlns:a16="http://schemas.microsoft.com/office/drawing/2014/main" id="{F2097F20-BFA5-4086-9382-F50A5CF799AB}"/>
              </a:ext>
            </a:extLst>
          </p:cNvPr>
          <p:cNvSpPr>
            <a:spLocks noGrp="1"/>
          </p:cNvSpPr>
          <p:nvPr>
            <p:ph type="sldNum" sz="quarter" idx="12"/>
          </p:nvPr>
        </p:nvSpPr>
        <p:spPr/>
        <p:txBody>
          <a:bodyPr/>
          <a:lstStyle/>
          <a:p>
            <a:fld id="{73891225-2CFD-4B2A-9CCE-B0FBA3638821}" type="slidenum">
              <a:rPr lang="en-US" smtClean="0"/>
              <a:pPr/>
              <a:t>51</a:t>
            </a:fld>
            <a:endParaRPr lang="en-US"/>
          </a:p>
        </p:txBody>
      </p:sp>
    </p:spTree>
    <p:extLst>
      <p:ext uri="{BB962C8B-B14F-4D97-AF65-F5344CB8AC3E}">
        <p14:creationId xmlns:p14="http://schemas.microsoft.com/office/powerpoint/2010/main" val="2535921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CB6923-E4E5-462E-84C4-C44BB79735BF}"/>
              </a:ext>
            </a:extLst>
          </p:cNvPr>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a:extLst>
              <a:ext uri="{FF2B5EF4-FFF2-40B4-BE49-F238E27FC236}">
                <a16:creationId xmlns:a16="http://schemas.microsoft.com/office/drawing/2014/main" id="{6EE7DAF5-A0A1-46B3-8A57-8924BBF01C17}"/>
              </a:ext>
            </a:extLst>
          </p:cNvPr>
          <p:cNvSpPr>
            <a:spLocks noGrp="1"/>
          </p:cNvSpPr>
          <p:nvPr>
            <p:ph type="ftr" sz="quarter" idx="11"/>
          </p:nvPr>
        </p:nvSpPr>
        <p:spPr/>
        <p:txBody>
          <a:bodyPr/>
          <a:lstStyle/>
          <a:p>
            <a:r>
              <a:rPr lang="en-US"/>
              <a:t>Towson University - J. Jung and Shrestha</a:t>
            </a:r>
          </a:p>
        </p:txBody>
      </p:sp>
      <p:sp>
        <p:nvSpPr>
          <p:cNvPr id="6" name="Slide Number Placeholder 5">
            <a:extLst>
              <a:ext uri="{FF2B5EF4-FFF2-40B4-BE49-F238E27FC236}">
                <a16:creationId xmlns:a16="http://schemas.microsoft.com/office/drawing/2014/main" id="{EC9BFD4A-26BD-4520-95D1-9D4172DBE64B}"/>
              </a:ext>
            </a:extLst>
          </p:cNvPr>
          <p:cNvSpPr>
            <a:spLocks noGrp="1"/>
          </p:cNvSpPr>
          <p:nvPr>
            <p:ph type="sldNum" sz="quarter" idx="12"/>
          </p:nvPr>
        </p:nvSpPr>
        <p:spPr/>
        <p:txBody>
          <a:bodyPr/>
          <a:lstStyle/>
          <a:p>
            <a:fld id="{73891225-2CFD-4B2A-9CCE-B0FBA3638821}" type="slidenum">
              <a:rPr lang="en-US" smtClean="0"/>
              <a:pPr/>
              <a:t>52</a:t>
            </a:fld>
            <a:endParaRPr lang="en-US"/>
          </a:p>
        </p:txBody>
      </p:sp>
      <p:pic>
        <p:nvPicPr>
          <p:cNvPr id="8" name="Picture 7">
            <a:extLst>
              <a:ext uri="{FF2B5EF4-FFF2-40B4-BE49-F238E27FC236}">
                <a16:creationId xmlns:a16="http://schemas.microsoft.com/office/drawing/2014/main" id="{A23D04B1-B480-4D49-995A-DF1C1DCA0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15" y="799733"/>
            <a:ext cx="8202170" cy="5258534"/>
          </a:xfrm>
          <a:prstGeom prst="rect">
            <a:avLst/>
          </a:prstGeom>
        </p:spPr>
      </p:pic>
    </p:spTree>
    <p:extLst>
      <p:ext uri="{BB962C8B-B14F-4D97-AF65-F5344CB8AC3E}">
        <p14:creationId xmlns:p14="http://schemas.microsoft.com/office/powerpoint/2010/main" val="3876675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41F976-1308-401F-8AA2-6C46D0187F87}"/>
              </a:ext>
            </a:extLst>
          </p:cNvPr>
          <p:cNvSpPr>
            <a:spLocks noGrp="1"/>
          </p:cNvSpPr>
          <p:nvPr>
            <p:ph type="title"/>
          </p:nvPr>
        </p:nvSpPr>
        <p:spPr/>
        <p:txBody>
          <a:bodyPr/>
          <a:lstStyle/>
          <a:p>
            <a:r>
              <a:rPr lang="en-US" dirty="0"/>
              <a:t>Equation of a line and elasticity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69AC23A-9286-495B-BCBC-F6CA3EB13DC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𝑃𝑟𝑖𝑐𝑒</m:t>
                          </m:r>
                        </m:den>
                      </m:f>
                      <m:r>
                        <a:rPr lang="en-US" b="0" i="1" smtClean="0">
                          <a:latin typeface="Cambria Math" panose="02040503050406030204" pitchFamily="18" charset="0"/>
                        </a:rPr>
                        <m:t>+2</m:t>
                      </m:r>
                    </m:oMath>
                  </m:oMathPara>
                </a14:m>
                <a:endParaRPr lang="en-US" dirty="0"/>
              </a:p>
              <a:p>
                <a:pPr marL="0" indent="0">
                  <a:buNone/>
                </a:pPr>
                <a:r>
                  <a:rPr lang="en-US" dirty="0"/>
                  <a:t>Calculate elasticity at price = 1.50</a:t>
                </a:r>
              </a:p>
              <a:p>
                <a:pPr marL="0" indent="0">
                  <a:buNone/>
                </a:pPr>
                <a:r>
                  <a:rPr lang="en-US" dirty="0"/>
                  <a:t>When price=1.50, quantity is 6</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num>
                        <m:den>
                          <m:r>
                            <a:rPr lang="en-US" b="0" i="1" smtClean="0">
                              <a:latin typeface="Cambria Math" panose="02040503050406030204" pitchFamily="18" charset="0"/>
                            </a:rPr>
                            <m:t>𝑑𝑃</m:t>
                          </m:r>
                        </m:den>
                      </m:f>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r>
                  <a:rPr lang="en-US" dirty="0"/>
                  <a:t>w</a:t>
                </a:r>
                <a:r>
                  <a:rPr lang="en-US" b="0" dirty="0"/>
                  <a:t>hen P=1.5 </a:t>
                </a:r>
                <a14:m>
                  <m:oMath xmlns:m="http://schemas.openxmlformats.org/officeDocument/2006/math">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num>
                      <m:den>
                        <m:r>
                          <a:rPr lang="en-US" i="1">
                            <a:latin typeface="Cambria Math" panose="02040503050406030204" pitchFamily="18" charset="0"/>
                          </a:rPr>
                          <m:t>𝑑𝑃</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6</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 </m:t>
                    </m:r>
                  </m:oMath>
                </a14:m>
                <a:endParaRPr lang="en-US" dirty="0"/>
              </a:p>
            </p:txBody>
          </p:sp>
        </mc:Choice>
        <mc:Fallback>
          <p:sp>
            <p:nvSpPr>
              <p:cNvPr id="6" name="Content Placeholder 5">
                <a:extLst>
                  <a:ext uri="{FF2B5EF4-FFF2-40B4-BE49-F238E27FC236}">
                    <a16:creationId xmlns:a16="http://schemas.microsoft.com/office/drawing/2014/main" id="{069AC23A-9286-495B-BCBC-F6CA3EB13DCD}"/>
                  </a:ext>
                </a:extLst>
              </p:cNvPr>
              <p:cNvSpPr>
                <a:spLocks noGrp="1" noRot="1" noChangeAspect="1" noMove="1" noResize="1" noEditPoints="1" noAdjustHandles="1" noChangeArrowheads="1" noChangeShapeType="1" noTextEdit="1"/>
              </p:cNvSpPr>
              <p:nvPr>
                <p:ph idx="1"/>
              </p:nvPr>
            </p:nvSpPr>
            <p:spPr>
              <a:blipFill>
                <a:blip r:embed="rId2"/>
                <a:stretch>
                  <a:fillRect l="-1852"/>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30A5F66C-C4F7-4786-ACA5-0977E32536E8}"/>
              </a:ext>
            </a:extLst>
          </p:cNvPr>
          <p:cNvSpPr>
            <a:spLocks noGrp="1"/>
          </p:cNvSpPr>
          <p:nvPr>
            <p:ph type="dt" sz="half" idx="10"/>
          </p:nvPr>
        </p:nvSpPr>
        <p:spPr/>
        <p:txBody>
          <a:bodyPr/>
          <a:lstStyle/>
          <a:p>
            <a:fld id="{67A1DDBD-03F1-4E93-BFE5-4FFF22483910}" type="datetime1">
              <a:rPr lang="en-US" smtClean="0"/>
              <a:t>2/8/2018</a:t>
            </a:fld>
            <a:endParaRPr lang="en-US"/>
          </a:p>
        </p:txBody>
      </p:sp>
      <p:sp>
        <p:nvSpPr>
          <p:cNvPr id="3" name="Footer Placeholder 2">
            <a:extLst>
              <a:ext uri="{FF2B5EF4-FFF2-40B4-BE49-F238E27FC236}">
                <a16:creationId xmlns:a16="http://schemas.microsoft.com/office/drawing/2014/main" id="{CC7B4D95-6BFB-41F7-AE20-E209F39A120E}"/>
              </a:ext>
            </a:extLst>
          </p:cNvPr>
          <p:cNvSpPr>
            <a:spLocks noGrp="1"/>
          </p:cNvSpPr>
          <p:nvPr>
            <p:ph type="ftr" sz="quarter" idx="11"/>
          </p:nvPr>
        </p:nvSpPr>
        <p:spPr/>
        <p:txBody>
          <a:bodyPr/>
          <a:lstStyle/>
          <a:p>
            <a:r>
              <a:rPr lang="en-US"/>
              <a:t>Towson University - J. Jung and Shrestha</a:t>
            </a:r>
          </a:p>
        </p:txBody>
      </p:sp>
      <p:sp>
        <p:nvSpPr>
          <p:cNvPr id="4" name="Slide Number Placeholder 3">
            <a:extLst>
              <a:ext uri="{FF2B5EF4-FFF2-40B4-BE49-F238E27FC236}">
                <a16:creationId xmlns:a16="http://schemas.microsoft.com/office/drawing/2014/main" id="{23E0A5DC-EED0-49A4-89AA-E32B0FF919A5}"/>
              </a:ext>
            </a:extLst>
          </p:cNvPr>
          <p:cNvSpPr>
            <a:spLocks noGrp="1"/>
          </p:cNvSpPr>
          <p:nvPr>
            <p:ph type="sldNum" sz="quarter" idx="12"/>
          </p:nvPr>
        </p:nvSpPr>
        <p:spPr/>
        <p:txBody>
          <a:bodyPr/>
          <a:lstStyle/>
          <a:p>
            <a:fld id="{73891225-2CFD-4B2A-9CCE-B0FBA3638821}" type="slidenum">
              <a:rPr lang="en-US" smtClean="0"/>
              <a:pPr/>
              <a:t>53</a:t>
            </a:fld>
            <a:endParaRPr lang="en-US"/>
          </a:p>
        </p:txBody>
      </p:sp>
    </p:spTree>
    <p:extLst>
      <p:ext uri="{BB962C8B-B14F-4D97-AF65-F5344CB8AC3E}">
        <p14:creationId xmlns:p14="http://schemas.microsoft.com/office/powerpoint/2010/main" val="1466339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4036-4BBC-46EF-9598-27351C81F518}"/>
              </a:ext>
            </a:extLst>
          </p:cNvPr>
          <p:cNvSpPr>
            <a:spLocks noGrp="1"/>
          </p:cNvSpPr>
          <p:nvPr>
            <p:ph type="title"/>
          </p:nvPr>
        </p:nvSpPr>
        <p:spPr/>
        <p:txBody>
          <a:bodyPr/>
          <a:lstStyle/>
          <a:p>
            <a:r>
              <a:rPr lang="en-US" dirty="0"/>
              <a:t>Equation of a line and Elasticity</a:t>
            </a:r>
          </a:p>
        </p:txBody>
      </p:sp>
      <p:graphicFrame>
        <p:nvGraphicFramePr>
          <p:cNvPr id="7" name="Content Placeholder 6">
            <a:extLst>
              <a:ext uri="{FF2B5EF4-FFF2-40B4-BE49-F238E27FC236}">
                <a16:creationId xmlns:a16="http://schemas.microsoft.com/office/drawing/2014/main" id="{EE8298BA-0EE4-421E-9C73-8165AB484ABC}"/>
              </a:ext>
            </a:extLst>
          </p:cNvPr>
          <p:cNvGraphicFramePr>
            <a:graphicFrameLocks noGrp="1"/>
          </p:cNvGraphicFramePr>
          <p:nvPr>
            <p:ph idx="1"/>
          </p:nvPr>
        </p:nvGraphicFramePr>
        <p:xfrm>
          <a:off x="3714750" y="3541236"/>
          <a:ext cx="1714500" cy="643890"/>
        </p:xfrm>
        <a:graphic>
          <a:graphicData uri="http://schemas.openxmlformats.org/drawingml/2006/table">
            <a:tbl>
              <a:tblPr/>
              <a:tblGrid>
                <a:gridCol w="732408">
                  <a:extLst>
                    <a:ext uri="{9D8B030D-6E8A-4147-A177-3AD203B41FA5}">
                      <a16:colId xmlns:a16="http://schemas.microsoft.com/office/drawing/2014/main" val="2296287044"/>
                    </a:ext>
                  </a:extLst>
                </a:gridCol>
                <a:gridCol w="982092">
                  <a:extLst>
                    <a:ext uri="{9D8B030D-6E8A-4147-A177-3AD203B41FA5}">
                      <a16:colId xmlns:a16="http://schemas.microsoft.com/office/drawing/2014/main" val="2008427282"/>
                    </a:ext>
                  </a:extLst>
                </a:gridCol>
              </a:tblGrid>
              <a:tr h="0">
                <a:tc>
                  <a:txBody>
                    <a:bodyPr/>
                    <a:lstStyle/>
                    <a:p>
                      <a:pPr algn="l"/>
                      <a:r>
                        <a:rPr lang="en-US" b="1">
                          <a:solidFill>
                            <a:srgbClr val="555555"/>
                          </a:solidFill>
                          <a:effectLst/>
                        </a:rPr>
                        <a:t>price2</a:t>
                      </a:r>
                    </a:p>
                  </a:txBody>
                  <a:tcPr marL="47625" marR="47625" marT="47625" marB="47625" anchor="ctr">
                    <a:lnL>
                      <a:noFill/>
                    </a:lnL>
                    <a:lnR w="9525" cap="flat" cmpd="sng" algn="ctr">
                      <a:solidFill>
                        <a:srgbClr val="CFD4D8"/>
                      </a:solidFill>
                      <a:prstDash val="solid"/>
                      <a:round/>
                      <a:headEnd type="none" w="med" len="med"/>
                      <a:tailEnd type="none" w="med" len="med"/>
                    </a:lnR>
                    <a:lnT>
                      <a:noFill/>
                    </a:lnT>
                    <a:lnB w="9525" cap="flat" cmpd="sng" algn="ctr">
                      <a:solidFill>
                        <a:srgbClr val="CFD4D8"/>
                      </a:solidFill>
                      <a:prstDash val="solid"/>
                      <a:round/>
                      <a:headEnd type="none" w="med" len="med"/>
                      <a:tailEnd type="none" w="med" len="med"/>
                    </a:lnB>
                  </a:tcPr>
                </a:tc>
                <a:tc>
                  <a:txBody>
                    <a:bodyPr/>
                    <a:lstStyle/>
                    <a:p>
                      <a:pPr algn="l"/>
                      <a:r>
                        <a:rPr lang="en-US" b="1">
                          <a:solidFill>
                            <a:srgbClr val="555555"/>
                          </a:solidFill>
                          <a:effectLst/>
                        </a:rPr>
                        <a:t>quantity2</a:t>
                      </a:r>
                    </a:p>
                  </a:txBody>
                  <a:tcPr marL="47625" marR="47625" marT="47625" marB="47625"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a:noFill/>
                    </a:lnT>
                    <a:lnB w="9525" cap="flat" cmpd="sng" algn="ctr">
                      <a:solidFill>
                        <a:srgbClr val="CFD4D8"/>
                      </a:solidFill>
                      <a:prstDash val="solid"/>
                      <a:round/>
                      <a:headEnd type="none" w="med" len="med"/>
                      <a:tailEnd type="none" w="med" len="med"/>
                    </a:lnB>
                  </a:tcPr>
                </a:tc>
                <a:extLst>
                  <a:ext uri="{0D108BD9-81ED-4DB2-BD59-A6C34878D82A}">
                    <a16:rowId xmlns:a16="http://schemas.microsoft.com/office/drawing/2014/main" val="3969808688"/>
                  </a:ext>
                </a:extLst>
              </a:tr>
            </a:tbl>
          </a:graphicData>
        </a:graphic>
      </p:graphicFrame>
      <p:sp>
        <p:nvSpPr>
          <p:cNvPr id="4" name="Date Placeholder 3">
            <a:extLst>
              <a:ext uri="{FF2B5EF4-FFF2-40B4-BE49-F238E27FC236}">
                <a16:creationId xmlns:a16="http://schemas.microsoft.com/office/drawing/2014/main" id="{F5336C7C-8A96-449F-8403-E8275501D0B6}"/>
              </a:ext>
            </a:extLst>
          </p:cNvPr>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a:extLst>
              <a:ext uri="{FF2B5EF4-FFF2-40B4-BE49-F238E27FC236}">
                <a16:creationId xmlns:a16="http://schemas.microsoft.com/office/drawing/2014/main" id="{6E8B7E8D-B6BE-4CE4-A2FE-DA2C70FAE43F}"/>
              </a:ext>
            </a:extLst>
          </p:cNvPr>
          <p:cNvSpPr>
            <a:spLocks noGrp="1"/>
          </p:cNvSpPr>
          <p:nvPr>
            <p:ph type="ftr" sz="quarter" idx="11"/>
          </p:nvPr>
        </p:nvSpPr>
        <p:spPr/>
        <p:txBody>
          <a:bodyPr/>
          <a:lstStyle/>
          <a:p>
            <a:r>
              <a:rPr lang="en-US"/>
              <a:t>Towson University - J. Jung and Shrestha</a:t>
            </a:r>
          </a:p>
        </p:txBody>
      </p:sp>
      <p:sp>
        <p:nvSpPr>
          <p:cNvPr id="6" name="Slide Number Placeholder 5">
            <a:extLst>
              <a:ext uri="{FF2B5EF4-FFF2-40B4-BE49-F238E27FC236}">
                <a16:creationId xmlns:a16="http://schemas.microsoft.com/office/drawing/2014/main" id="{270408DD-A38F-47B0-8CD6-C76C0E2E665C}"/>
              </a:ext>
            </a:extLst>
          </p:cNvPr>
          <p:cNvSpPr>
            <a:spLocks noGrp="1"/>
          </p:cNvSpPr>
          <p:nvPr>
            <p:ph type="sldNum" sz="quarter" idx="12"/>
          </p:nvPr>
        </p:nvSpPr>
        <p:spPr/>
        <p:txBody>
          <a:bodyPr/>
          <a:lstStyle/>
          <a:p>
            <a:fld id="{73891225-2CFD-4B2A-9CCE-B0FBA3638821}" type="slidenum">
              <a:rPr lang="en-US" smtClean="0"/>
              <a:pPr/>
              <a:t>54</a:t>
            </a:fld>
            <a:endParaRPr lang="en-US"/>
          </a:p>
        </p:txBody>
      </p:sp>
      <p:graphicFrame>
        <p:nvGraphicFramePr>
          <p:cNvPr id="8" name="Table 7">
            <a:extLst>
              <a:ext uri="{FF2B5EF4-FFF2-40B4-BE49-F238E27FC236}">
                <a16:creationId xmlns:a16="http://schemas.microsoft.com/office/drawing/2014/main" id="{7B283821-FA80-40A8-979C-BEEC1CFD2962}"/>
              </a:ext>
            </a:extLst>
          </p:cNvPr>
          <p:cNvGraphicFramePr>
            <a:graphicFrameLocks noGrp="1"/>
          </p:cNvGraphicFramePr>
          <p:nvPr>
            <p:extLst>
              <p:ext uri="{D42A27DB-BD31-4B8C-83A1-F6EECF244321}">
                <p14:modId xmlns:p14="http://schemas.microsoft.com/office/powerpoint/2010/main" val="1512765852"/>
              </p:ext>
            </p:extLst>
          </p:nvPr>
        </p:nvGraphicFramePr>
        <p:xfrm>
          <a:off x="2955427" y="1524000"/>
          <a:ext cx="2479741" cy="4297672"/>
        </p:xfrm>
        <a:graphic>
          <a:graphicData uri="http://schemas.openxmlformats.org/drawingml/2006/table">
            <a:tbl>
              <a:tblPr/>
              <a:tblGrid>
                <a:gridCol w="1527214">
                  <a:extLst>
                    <a:ext uri="{9D8B030D-6E8A-4147-A177-3AD203B41FA5}">
                      <a16:colId xmlns:a16="http://schemas.microsoft.com/office/drawing/2014/main" val="819433487"/>
                    </a:ext>
                  </a:extLst>
                </a:gridCol>
                <a:gridCol w="952527">
                  <a:extLst>
                    <a:ext uri="{9D8B030D-6E8A-4147-A177-3AD203B41FA5}">
                      <a16:colId xmlns:a16="http://schemas.microsoft.com/office/drawing/2014/main" val="3580395715"/>
                    </a:ext>
                  </a:extLst>
                </a:gridCol>
              </a:tblGrid>
              <a:tr h="663612">
                <a:tc>
                  <a:txBody>
                    <a:bodyPr/>
                    <a:lstStyle/>
                    <a:p>
                      <a:pPr algn="l"/>
                      <a:r>
                        <a:rPr lang="en-US" b="1" dirty="0">
                          <a:solidFill>
                            <a:srgbClr val="555555"/>
                          </a:solidFill>
                          <a:effectLst/>
                        </a:rPr>
                        <a:t>Price</a:t>
                      </a:r>
                    </a:p>
                  </a:txBody>
                  <a:tcPr marL="47625" marR="47625"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a:r>
                        <a:rPr lang="en-US" b="1" dirty="0">
                          <a:solidFill>
                            <a:srgbClr val="555555"/>
                          </a:solidFill>
                          <a:effectLst/>
                        </a:rPr>
                        <a:t>Quantity</a:t>
                      </a:r>
                    </a:p>
                  </a:txBody>
                  <a:tcPr marL="47625" marR="47625"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extLst>
                  <a:ext uri="{0D108BD9-81ED-4DB2-BD59-A6C34878D82A}">
                    <a16:rowId xmlns:a16="http://schemas.microsoft.com/office/drawing/2014/main" val="3413036141"/>
                  </a:ext>
                </a:extLst>
              </a:tr>
              <a:tr h="363406">
                <a:tc>
                  <a:txBody>
                    <a:bodyPr/>
                    <a:lstStyle/>
                    <a:p>
                      <a:pPr algn="r"/>
                      <a:r>
                        <a:rPr lang="en-US">
                          <a:effectLst/>
                        </a:rPr>
                        <a:t>10</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tc>
                  <a:txBody>
                    <a:bodyPr/>
                    <a:lstStyle/>
                    <a:p>
                      <a:pPr algn="r"/>
                      <a:r>
                        <a:rPr lang="en-US">
                          <a:effectLst/>
                        </a:rPr>
                        <a:t>2</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extLst>
                  <a:ext uri="{0D108BD9-81ED-4DB2-BD59-A6C34878D82A}">
                    <a16:rowId xmlns:a16="http://schemas.microsoft.com/office/drawing/2014/main" val="274247738"/>
                  </a:ext>
                </a:extLst>
              </a:tr>
              <a:tr h="363406">
                <a:tc>
                  <a:txBody>
                    <a:bodyPr/>
                    <a:lstStyle/>
                    <a:p>
                      <a:pPr algn="r"/>
                      <a:r>
                        <a:rPr lang="en-US">
                          <a:effectLst/>
                        </a:rPr>
                        <a:t>9</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tc>
                  <a:txBody>
                    <a:bodyPr/>
                    <a:lstStyle/>
                    <a:p>
                      <a:pPr algn="r"/>
                      <a:r>
                        <a:rPr lang="en-US">
                          <a:effectLst/>
                        </a:rPr>
                        <a:t>4</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extLst>
                  <a:ext uri="{0D108BD9-81ED-4DB2-BD59-A6C34878D82A}">
                    <a16:rowId xmlns:a16="http://schemas.microsoft.com/office/drawing/2014/main" val="1520866627"/>
                  </a:ext>
                </a:extLst>
              </a:tr>
              <a:tr h="363406">
                <a:tc>
                  <a:txBody>
                    <a:bodyPr/>
                    <a:lstStyle/>
                    <a:p>
                      <a:pPr algn="r"/>
                      <a:r>
                        <a:rPr lang="en-US">
                          <a:effectLst/>
                        </a:rPr>
                        <a:t>8</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tc>
                  <a:txBody>
                    <a:bodyPr/>
                    <a:lstStyle/>
                    <a:p>
                      <a:pPr algn="r"/>
                      <a:r>
                        <a:rPr lang="en-US">
                          <a:effectLst/>
                        </a:rPr>
                        <a:t>6</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extLst>
                  <a:ext uri="{0D108BD9-81ED-4DB2-BD59-A6C34878D82A}">
                    <a16:rowId xmlns:a16="http://schemas.microsoft.com/office/drawing/2014/main" val="1032832893"/>
                  </a:ext>
                </a:extLst>
              </a:tr>
              <a:tr h="363406">
                <a:tc>
                  <a:txBody>
                    <a:bodyPr/>
                    <a:lstStyle/>
                    <a:p>
                      <a:pPr algn="r"/>
                      <a:r>
                        <a:rPr lang="en-US">
                          <a:effectLst/>
                        </a:rPr>
                        <a:t>7</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tc>
                  <a:txBody>
                    <a:bodyPr/>
                    <a:lstStyle/>
                    <a:p>
                      <a:pPr algn="r"/>
                      <a:r>
                        <a:rPr lang="en-US">
                          <a:effectLst/>
                        </a:rPr>
                        <a:t>8</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extLst>
                  <a:ext uri="{0D108BD9-81ED-4DB2-BD59-A6C34878D82A}">
                    <a16:rowId xmlns:a16="http://schemas.microsoft.com/office/drawing/2014/main" val="199897026"/>
                  </a:ext>
                </a:extLst>
              </a:tr>
              <a:tr h="363406">
                <a:tc>
                  <a:txBody>
                    <a:bodyPr/>
                    <a:lstStyle/>
                    <a:p>
                      <a:pPr algn="r"/>
                      <a:r>
                        <a:rPr lang="en-US">
                          <a:effectLst/>
                        </a:rPr>
                        <a:t>6</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tc>
                  <a:txBody>
                    <a:bodyPr/>
                    <a:lstStyle/>
                    <a:p>
                      <a:pPr algn="r"/>
                      <a:r>
                        <a:rPr lang="en-US">
                          <a:effectLst/>
                        </a:rPr>
                        <a:t>10</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extLst>
                  <a:ext uri="{0D108BD9-81ED-4DB2-BD59-A6C34878D82A}">
                    <a16:rowId xmlns:a16="http://schemas.microsoft.com/office/drawing/2014/main" val="537700136"/>
                  </a:ext>
                </a:extLst>
              </a:tr>
              <a:tr h="363406">
                <a:tc>
                  <a:txBody>
                    <a:bodyPr/>
                    <a:lstStyle/>
                    <a:p>
                      <a:pPr algn="r"/>
                      <a:r>
                        <a:rPr lang="en-US">
                          <a:effectLst/>
                        </a:rPr>
                        <a:t>5</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tc>
                  <a:txBody>
                    <a:bodyPr/>
                    <a:lstStyle/>
                    <a:p>
                      <a:pPr algn="r"/>
                      <a:r>
                        <a:rPr lang="en-US">
                          <a:effectLst/>
                        </a:rPr>
                        <a:t>12</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extLst>
                  <a:ext uri="{0D108BD9-81ED-4DB2-BD59-A6C34878D82A}">
                    <a16:rowId xmlns:a16="http://schemas.microsoft.com/office/drawing/2014/main" val="299050314"/>
                  </a:ext>
                </a:extLst>
              </a:tr>
              <a:tr h="363406">
                <a:tc>
                  <a:txBody>
                    <a:bodyPr/>
                    <a:lstStyle/>
                    <a:p>
                      <a:pPr algn="r"/>
                      <a:r>
                        <a:rPr lang="en-US" dirty="0">
                          <a:solidFill>
                            <a:schemeClr val="accent1"/>
                          </a:solidFill>
                          <a:effectLst/>
                        </a:rPr>
                        <a:t>4</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tc>
                  <a:txBody>
                    <a:bodyPr/>
                    <a:lstStyle/>
                    <a:p>
                      <a:pPr algn="r"/>
                      <a:r>
                        <a:rPr lang="en-US" dirty="0">
                          <a:solidFill>
                            <a:schemeClr val="accent1"/>
                          </a:solidFill>
                          <a:effectLst/>
                        </a:rPr>
                        <a:t>14</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extLst>
                  <a:ext uri="{0D108BD9-81ED-4DB2-BD59-A6C34878D82A}">
                    <a16:rowId xmlns:a16="http://schemas.microsoft.com/office/drawing/2014/main" val="2388817940"/>
                  </a:ext>
                </a:extLst>
              </a:tr>
              <a:tr h="363406">
                <a:tc>
                  <a:txBody>
                    <a:bodyPr/>
                    <a:lstStyle/>
                    <a:p>
                      <a:pPr algn="r"/>
                      <a:r>
                        <a:rPr lang="en-US" dirty="0">
                          <a:effectLst/>
                          <a:highlight>
                            <a:srgbClr val="FFFF00"/>
                          </a:highlight>
                        </a:rPr>
                        <a:t>3</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tc>
                  <a:txBody>
                    <a:bodyPr/>
                    <a:lstStyle/>
                    <a:p>
                      <a:pPr algn="r"/>
                      <a:r>
                        <a:rPr lang="en-US" dirty="0">
                          <a:effectLst/>
                          <a:highlight>
                            <a:srgbClr val="FFFF00"/>
                          </a:highlight>
                        </a:rPr>
                        <a:t>16</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extLst>
                  <a:ext uri="{0D108BD9-81ED-4DB2-BD59-A6C34878D82A}">
                    <a16:rowId xmlns:a16="http://schemas.microsoft.com/office/drawing/2014/main" val="3378369997"/>
                  </a:ext>
                </a:extLst>
              </a:tr>
              <a:tr h="363406">
                <a:tc>
                  <a:txBody>
                    <a:bodyPr/>
                    <a:lstStyle/>
                    <a:p>
                      <a:pPr algn="r"/>
                      <a:r>
                        <a:rPr lang="en-US">
                          <a:effectLst/>
                        </a:rPr>
                        <a:t>2</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tc>
                  <a:txBody>
                    <a:bodyPr/>
                    <a:lstStyle/>
                    <a:p>
                      <a:pPr algn="r"/>
                      <a:r>
                        <a:rPr lang="en-US">
                          <a:effectLst/>
                        </a:rPr>
                        <a:t>18</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FFFFF"/>
                    </a:solidFill>
                  </a:tcPr>
                </a:tc>
                <a:extLst>
                  <a:ext uri="{0D108BD9-81ED-4DB2-BD59-A6C34878D82A}">
                    <a16:rowId xmlns:a16="http://schemas.microsoft.com/office/drawing/2014/main" val="2839081073"/>
                  </a:ext>
                </a:extLst>
              </a:tr>
              <a:tr h="363406">
                <a:tc>
                  <a:txBody>
                    <a:bodyPr/>
                    <a:lstStyle/>
                    <a:p>
                      <a:pPr algn="r"/>
                      <a:r>
                        <a:rPr lang="en-US" dirty="0">
                          <a:effectLst/>
                        </a:rPr>
                        <a:t>1</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tc>
                  <a:txBody>
                    <a:bodyPr/>
                    <a:lstStyle/>
                    <a:p>
                      <a:pPr algn="r"/>
                      <a:r>
                        <a:rPr lang="en-US" dirty="0">
                          <a:effectLst/>
                        </a:rPr>
                        <a:t>20</a:t>
                      </a:r>
                    </a:p>
                  </a:txBody>
                  <a:tcPr marL="47625" marR="47625" marT="38100" marB="38100" anchor="ctr">
                    <a:lnL w="9525" cap="flat" cmpd="sng" algn="ctr">
                      <a:solidFill>
                        <a:srgbClr val="CFD4D8"/>
                      </a:solidFill>
                      <a:prstDash val="solid"/>
                      <a:round/>
                      <a:headEnd type="none" w="med" len="med"/>
                      <a:tailEnd type="none" w="med" len="med"/>
                    </a:lnL>
                    <a:lnR w="9525" cap="flat" cmpd="sng" algn="ctr">
                      <a:solidFill>
                        <a:srgbClr val="CFD4D8"/>
                      </a:solidFill>
                      <a:prstDash val="solid"/>
                      <a:round/>
                      <a:headEnd type="none" w="med" len="med"/>
                      <a:tailEnd type="none" w="med" len="med"/>
                    </a:lnR>
                    <a:lnT w="9525" cap="flat" cmpd="sng" algn="ctr">
                      <a:solidFill>
                        <a:srgbClr val="CFD4D8"/>
                      </a:solidFill>
                      <a:prstDash val="solid"/>
                      <a:round/>
                      <a:headEnd type="none" w="med" len="med"/>
                      <a:tailEnd type="none" w="med" len="med"/>
                    </a:lnT>
                    <a:lnB w="9525" cap="flat" cmpd="sng" algn="ctr">
                      <a:solidFill>
                        <a:srgbClr val="CFD4D8"/>
                      </a:solidFill>
                      <a:prstDash val="solid"/>
                      <a:round/>
                      <a:headEnd type="none" w="med" len="med"/>
                      <a:tailEnd type="none" w="med" len="med"/>
                    </a:lnB>
                    <a:solidFill>
                      <a:srgbClr val="FDFDFD"/>
                    </a:solidFill>
                  </a:tcPr>
                </a:tc>
                <a:extLst>
                  <a:ext uri="{0D108BD9-81ED-4DB2-BD59-A6C34878D82A}">
                    <a16:rowId xmlns:a16="http://schemas.microsoft.com/office/drawing/2014/main" val="2019966105"/>
                  </a:ext>
                </a:extLst>
              </a:tr>
            </a:tbl>
          </a:graphicData>
        </a:graphic>
      </p:graphicFrame>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B04B2667-C393-46DE-8260-7F5E96C9CBE5}"/>
                  </a:ext>
                </a:extLst>
              </p:cNvPr>
              <p:cNvSpPr/>
              <p:nvPr/>
            </p:nvSpPr>
            <p:spPr>
              <a:xfrm>
                <a:off x="5638800" y="2146910"/>
                <a:ext cx="2317173" cy="6650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𝑞𝑑</m:t>
                          </m:r>
                        </m:num>
                        <m:den>
                          <m:r>
                            <a:rPr lang="en-US" i="1">
                              <a:latin typeface="Cambria Math" panose="02040503050406030204" pitchFamily="18" charset="0"/>
                            </a:rPr>
                            <m:t>∆</m:t>
                          </m:r>
                          <m:r>
                            <a:rPr lang="en-US" i="1">
                              <a:latin typeface="Cambria Math" panose="02040503050406030204" pitchFamily="18" charset="0"/>
                            </a:rPr>
                            <m:t>𝑝𝑟𝑖𝑐𝑒</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𝑝𝑟𝑖𝑐</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num>
                        <m:den>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𝑥</m:t>
                              </m:r>
                            </m:sub>
                          </m:sSub>
                        </m:den>
                      </m:f>
                    </m:oMath>
                  </m:oMathPara>
                </a14:m>
                <a:endParaRPr lang="en-US" dirty="0"/>
              </a:p>
            </p:txBody>
          </p:sp>
        </mc:Choice>
        <mc:Fallback>
          <p:sp>
            <p:nvSpPr>
              <p:cNvPr id="10" name="Rectangle 9">
                <a:extLst>
                  <a:ext uri="{FF2B5EF4-FFF2-40B4-BE49-F238E27FC236}">
                    <a16:creationId xmlns:a16="http://schemas.microsoft.com/office/drawing/2014/main" id="{B04B2667-C393-46DE-8260-7F5E96C9CBE5}"/>
                  </a:ext>
                </a:extLst>
              </p:cNvPr>
              <p:cNvSpPr>
                <a:spLocks noRot="1" noChangeAspect="1" noMove="1" noResize="1" noEditPoints="1" noAdjustHandles="1" noChangeArrowheads="1" noChangeShapeType="1" noTextEdit="1"/>
              </p:cNvSpPr>
              <p:nvPr/>
            </p:nvSpPr>
            <p:spPr>
              <a:xfrm>
                <a:off x="5638800" y="2146910"/>
                <a:ext cx="2317173" cy="665054"/>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7A48FEA-2729-4118-8309-440ADB6D2835}"/>
              </a:ext>
            </a:extLst>
          </p:cNvPr>
          <p:cNvSpPr txBox="1"/>
          <p:nvPr/>
        </p:nvSpPr>
        <p:spPr>
          <a:xfrm>
            <a:off x="6400800" y="3429000"/>
            <a:ext cx="2669642" cy="1477328"/>
          </a:xfrm>
          <a:prstGeom prst="rect">
            <a:avLst/>
          </a:prstGeom>
          <a:noFill/>
        </p:spPr>
        <p:txBody>
          <a:bodyPr wrap="none" rtlCol="0">
            <a:spAutoFit/>
          </a:bodyPr>
          <a:lstStyle/>
          <a:p>
            <a:r>
              <a:rPr lang="en-US" dirty="0"/>
              <a:t>=-2/1 *3/16</a:t>
            </a:r>
          </a:p>
          <a:p>
            <a:r>
              <a:rPr lang="en-US" dirty="0"/>
              <a:t>=-3/8</a:t>
            </a:r>
          </a:p>
          <a:p>
            <a:endParaRPr lang="en-US" dirty="0"/>
          </a:p>
          <a:p>
            <a:r>
              <a:rPr lang="en-US" dirty="0">
                <a:solidFill>
                  <a:schemeClr val="accent1"/>
                </a:solidFill>
              </a:rPr>
              <a:t>Trick is to pick the nearest </a:t>
            </a:r>
          </a:p>
          <a:p>
            <a:r>
              <a:rPr lang="en-US" dirty="0">
                <a:solidFill>
                  <a:schemeClr val="accent1"/>
                </a:solidFill>
              </a:rPr>
              <a:t>point</a:t>
            </a:r>
          </a:p>
        </p:txBody>
      </p:sp>
      <p:sp>
        <p:nvSpPr>
          <p:cNvPr id="12" name="TextBox 11">
            <a:extLst>
              <a:ext uri="{FF2B5EF4-FFF2-40B4-BE49-F238E27FC236}">
                <a16:creationId xmlns:a16="http://schemas.microsoft.com/office/drawing/2014/main" id="{42C3C375-EA7F-44F8-B25A-120128F5D9CC}"/>
              </a:ext>
            </a:extLst>
          </p:cNvPr>
          <p:cNvSpPr txBox="1"/>
          <p:nvPr/>
        </p:nvSpPr>
        <p:spPr>
          <a:xfrm>
            <a:off x="5791200" y="4877033"/>
            <a:ext cx="3045129" cy="646331"/>
          </a:xfrm>
          <a:prstGeom prst="rect">
            <a:avLst/>
          </a:prstGeom>
          <a:noFill/>
        </p:spPr>
        <p:txBody>
          <a:bodyPr wrap="none" rtlCol="0">
            <a:spAutoFit/>
          </a:bodyPr>
          <a:lstStyle/>
          <a:p>
            <a:r>
              <a:rPr lang="en-US" i="1" dirty="0"/>
              <a:t>Alternative </a:t>
            </a:r>
            <a:r>
              <a:rPr lang="en-US" i="1" dirty="0" err="1"/>
              <a:t>soln</a:t>
            </a:r>
            <a:r>
              <a:rPr lang="en-US" i="1" dirty="0"/>
              <a:t>: Find equation</a:t>
            </a:r>
          </a:p>
          <a:p>
            <a:r>
              <a:rPr lang="en-US" i="1" dirty="0"/>
              <a:t>Of the line, use differentiation</a:t>
            </a:r>
          </a:p>
        </p:txBody>
      </p:sp>
    </p:spTree>
    <p:extLst>
      <p:ext uri="{BB962C8B-B14F-4D97-AF65-F5344CB8AC3E}">
        <p14:creationId xmlns:p14="http://schemas.microsoft.com/office/powerpoint/2010/main" val="2178669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6C8030-36CD-4F2E-813D-261DDD72D071}"/>
              </a:ext>
            </a:extLst>
          </p:cNvPr>
          <p:cNvSpPr>
            <a:spLocks noGrp="1"/>
          </p:cNvSpPr>
          <p:nvPr>
            <p:ph type="dt" sz="half" idx="10"/>
          </p:nvPr>
        </p:nvSpPr>
        <p:spPr/>
        <p:txBody>
          <a:bodyPr/>
          <a:lstStyle/>
          <a:p>
            <a:fld id="{5225D43F-3A5E-4482-AF81-F4BB9B3D6845}" type="datetime1">
              <a:rPr lang="en-US" smtClean="0"/>
              <a:t>2/8/2018</a:t>
            </a:fld>
            <a:endParaRPr lang="en-US"/>
          </a:p>
        </p:txBody>
      </p:sp>
      <p:sp>
        <p:nvSpPr>
          <p:cNvPr id="5" name="Footer Placeholder 4">
            <a:extLst>
              <a:ext uri="{FF2B5EF4-FFF2-40B4-BE49-F238E27FC236}">
                <a16:creationId xmlns:a16="http://schemas.microsoft.com/office/drawing/2014/main" id="{E5D7CBDC-AA74-4359-877B-2013DD5F918D}"/>
              </a:ext>
            </a:extLst>
          </p:cNvPr>
          <p:cNvSpPr>
            <a:spLocks noGrp="1"/>
          </p:cNvSpPr>
          <p:nvPr>
            <p:ph type="ftr" sz="quarter" idx="11"/>
          </p:nvPr>
        </p:nvSpPr>
        <p:spPr/>
        <p:txBody>
          <a:bodyPr/>
          <a:lstStyle/>
          <a:p>
            <a:r>
              <a:rPr lang="en-US"/>
              <a:t>Towson University - J. Jung and Shrestha</a:t>
            </a:r>
          </a:p>
        </p:txBody>
      </p:sp>
      <p:sp>
        <p:nvSpPr>
          <p:cNvPr id="6" name="Slide Number Placeholder 5">
            <a:extLst>
              <a:ext uri="{FF2B5EF4-FFF2-40B4-BE49-F238E27FC236}">
                <a16:creationId xmlns:a16="http://schemas.microsoft.com/office/drawing/2014/main" id="{FA23A410-8AE6-4976-81F2-51621869EAED}"/>
              </a:ext>
            </a:extLst>
          </p:cNvPr>
          <p:cNvSpPr>
            <a:spLocks noGrp="1"/>
          </p:cNvSpPr>
          <p:nvPr>
            <p:ph type="sldNum" sz="quarter" idx="12"/>
          </p:nvPr>
        </p:nvSpPr>
        <p:spPr/>
        <p:txBody>
          <a:bodyPr/>
          <a:lstStyle/>
          <a:p>
            <a:fld id="{73891225-2CFD-4B2A-9CCE-B0FBA3638821}" type="slidenum">
              <a:rPr lang="en-US" smtClean="0"/>
              <a:pPr/>
              <a:t>55</a:t>
            </a:fld>
            <a:endParaRPr lang="en-US"/>
          </a:p>
        </p:txBody>
      </p:sp>
      <p:pic>
        <p:nvPicPr>
          <p:cNvPr id="7" name="Picture 6">
            <a:extLst>
              <a:ext uri="{FF2B5EF4-FFF2-40B4-BE49-F238E27FC236}">
                <a16:creationId xmlns:a16="http://schemas.microsoft.com/office/drawing/2014/main" id="{ECC5BF3F-941F-489C-8782-EC54BA6003EC}"/>
              </a:ext>
            </a:extLst>
          </p:cNvPr>
          <p:cNvPicPr>
            <a:picLocks noChangeAspect="1"/>
          </p:cNvPicPr>
          <p:nvPr/>
        </p:nvPicPr>
        <p:blipFill>
          <a:blip r:embed="rId2"/>
          <a:stretch>
            <a:fillRect/>
          </a:stretch>
        </p:blipFill>
        <p:spPr>
          <a:xfrm>
            <a:off x="472000" y="800428"/>
            <a:ext cx="8200000" cy="5257143"/>
          </a:xfrm>
          <a:prstGeom prst="rect">
            <a:avLst/>
          </a:prstGeom>
        </p:spPr>
      </p:pic>
    </p:spTree>
    <p:extLst>
      <p:ext uri="{BB962C8B-B14F-4D97-AF65-F5344CB8AC3E}">
        <p14:creationId xmlns:p14="http://schemas.microsoft.com/office/powerpoint/2010/main" val="2633876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Demand</a:t>
            </a:r>
          </a:p>
        </p:txBody>
      </p:sp>
      <p:sp>
        <p:nvSpPr>
          <p:cNvPr id="3" name="Content Placeholder 2"/>
          <p:cNvSpPr>
            <a:spLocks noGrp="1"/>
          </p:cNvSpPr>
          <p:nvPr>
            <p:ph idx="1"/>
          </p:nvPr>
        </p:nvSpPr>
        <p:spPr>
          <a:xfrm>
            <a:off x="457200" y="1371600"/>
            <a:ext cx="8229600" cy="4754563"/>
          </a:xfrm>
        </p:spPr>
        <p:txBody>
          <a:bodyPr/>
          <a:lstStyle/>
          <a:p>
            <a:r>
              <a:rPr lang="en-US" dirty="0"/>
              <a:t>Elastic</a:t>
            </a:r>
          </a:p>
          <a:p>
            <a:pPr lvl="1"/>
            <a:r>
              <a:rPr lang="en-US" dirty="0"/>
              <a:t>If </a:t>
            </a:r>
            <a:r>
              <a:rPr lang="en-US" dirty="0" err="1"/>
              <a:t>E</a:t>
            </a:r>
            <a:r>
              <a:rPr lang="en-US" baseline="-25000" dirty="0" err="1"/>
              <a:t>p</a:t>
            </a:r>
            <a:r>
              <a:rPr lang="en-US" dirty="0"/>
              <a:t> &gt; 1.0</a:t>
            </a:r>
          </a:p>
          <a:p>
            <a:pPr lvl="1"/>
            <a:r>
              <a:rPr lang="en-US" dirty="0"/>
              <a:t>A price change, causes a relatively “larger” demand change.</a:t>
            </a:r>
          </a:p>
          <a:p>
            <a:r>
              <a:rPr lang="en-US" dirty="0"/>
              <a:t>Inelastic</a:t>
            </a:r>
          </a:p>
          <a:p>
            <a:pPr lvl="1"/>
            <a:r>
              <a:rPr lang="en-US" dirty="0"/>
              <a:t>If </a:t>
            </a:r>
            <a:r>
              <a:rPr lang="en-US" dirty="0" err="1"/>
              <a:t>E</a:t>
            </a:r>
            <a:r>
              <a:rPr lang="en-US" baseline="-25000" dirty="0" err="1"/>
              <a:t>p</a:t>
            </a:r>
            <a:r>
              <a:rPr lang="en-US" dirty="0"/>
              <a:t>&lt;1.0</a:t>
            </a:r>
          </a:p>
          <a:p>
            <a:r>
              <a:rPr lang="en-US" dirty="0"/>
              <a:t>Unitary elastic</a:t>
            </a:r>
          </a:p>
          <a:p>
            <a:pPr lvl="1"/>
            <a:r>
              <a:rPr lang="en-US" dirty="0" err="1"/>
              <a:t>E</a:t>
            </a:r>
            <a:r>
              <a:rPr lang="en-US" baseline="-25000" dirty="0" err="1"/>
              <a:t>p</a:t>
            </a:r>
            <a:r>
              <a:rPr lang="en-US" dirty="0"/>
              <a:t> = 1</a:t>
            </a:r>
          </a:p>
          <a:p>
            <a:endParaRPr lang="en-US" dirty="0"/>
          </a:p>
        </p:txBody>
      </p:sp>
      <p:sp>
        <p:nvSpPr>
          <p:cNvPr id="6" name="Date Placeholder 5"/>
          <p:cNvSpPr>
            <a:spLocks noGrp="1"/>
          </p:cNvSpPr>
          <p:nvPr>
            <p:ph type="dt" sz="half" idx="10"/>
          </p:nvPr>
        </p:nvSpPr>
        <p:spPr/>
        <p:txBody>
          <a:bodyPr/>
          <a:lstStyle/>
          <a:p>
            <a:fld id="{E34DB44B-57A3-4AE7-8451-6FE1CB99DD09}"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56</a:t>
            </a:fld>
            <a:endParaRPr lang="en-US"/>
          </a:p>
        </p:txBody>
      </p:sp>
      <p:sp>
        <p:nvSpPr>
          <p:cNvPr id="7" name="TextBox 6">
            <a:extLst>
              <a:ext uri="{FF2B5EF4-FFF2-40B4-BE49-F238E27FC236}">
                <a16:creationId xmlns:a16="http://schemas.microsoft.com/office/drawing/2014/main" id="{59D104F3-2885-4416-B282-0D5688F9376C}"/>
              </a:ext>
            </a:extLst>
          </p:cNvPr>
          <p:cNvSpPr txBox="1"/>
          <p:nvPr/>
        </p:nvSpPr>
        <p:spPr>
          <a:xfrm>
            <a:off x="6248400" y="3601290"/>
            <a:ext cx="2704779" cy="646331"/>
          </a:xfrm>
          <a:prstGeom prst="rect">
            <a:avLst/>
          </a:prstGeom>
          <a:noFill/>
        </p:spPr>
        <p:txBody>
          <a:bodyPr wrap="none" rtlCol="0">
            <a:spAutoFit/>
          </a:bodyPr>
          <a:lstStyle/>
          <a:p>
            <a:r>
              <a:rPr lang="en-US" dirty="0"/>
              <a:t>Note: Drop the sign, when </a:t>
            </a:r>
          </a:p>
          <a:p>
            <a:r>
              <a:rPr lang="en-US" dirty="0"/>
              <a:t>evaluating this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Determinants of Elasticity</a:t>
            </a:r>
          </a:p>
        </p:txBody>
      </p:sp>
      <p:sp>
        <p:nvSpPr>
          <p:cNvPr id="3" name="Content Placeholder 2"/>
          <p:cNvSpPr>
            <a:spLocks noGrp="1"/>
          </p:cNvSpPr>
          <p:nvPr>
            <p:ph idx="1"/>
          </p:nvPr>
        </p:nvSpPr>
        <p:spPr/>
        <p:txBody>
          <a:bodyPr>
            <a:normAutofit lnSpcReduction="10000"/>
          </a:bodyPr>
          <a:lstStyle/>
          <a:p>
            <a:r>
              <a:rPr lang="en-US" sz="3600" dirty="0"/>
              <a:t>Availability of substitute goods.</a:t>
            </a:r>
          </a:p>
          <a:p>
            <a:pPr lvl="1"/>
            <a:r>
              <a:rPr lang="en-US" sz="3200" dirty="0"/>
              <a:t>More substitutes </a:t>
            </a:r>
            <a:r>
              <a:rPr lang="en-US" sz="3200" dirty="0">
                <a:sym typeface="Wingdings" pitchFamily="2" charset="2"/>
              </a:rPr>
              <a:t> higher elasticity</a:t>
            </a:r>
          </a:p>
          <a:p>
            <a:pPr lvl="1"/>
            <a:r>
              <a:rPr lang="en-US" sz="3200" dirty="0"/>
              <a:t>Fewer substitutes </a:t>
            </a:r>
            <a:r>
              <a:rPr lang="en-US" sz="3200" dirty="0">
                <a:sym typeface="Wingdings" pitchFamily="2" charset="2"/>
              </a:rPr>
              <a:t> lower elasticity</a:t>
            </a:r>
          </a:p>
          <a:p>
            <a:pPr lvl="1">
              <a:buNone/>
            </a:pPr>
            <a:endParaRPr lang="en-US" sz="3200" dirty="0"/>
          </a:p>
          <a:p>
            <a:r>
              <a:rPr lang="en-US" sz="3600" dirty="0"/>
              <a:t>Time</a:t>
            </a:r>
          </a:p>
          <a:p>
            <a:pPr lvl="1"/>
            <a:r>
              <a:rPr lang="en-US" sz="3200" dirty="0"/>
              <a:t>As time passes, demand becomes more elastic because consumers have more options.</a:t>
            </a:r>
          </a:p>
        </p:txBody>
      </p:sp>
      <p:sp>
        <p:nvSpPr>
          <p:cNvPr id="6" name="Date Placeholder 5"/>
          <p:cNvSpPr>
            <a:spLocks noGrp="1"/>
          </p:cNvSpPr>
          <p:nvPr>
            <p:ph type="dt" sz="half" idx="10"/>
          </p:nvPr>
        </p:nvSpPr>
        <p:spPr/>
        <p:txBody>
          <a:bodyPr/>
          <a:lstStyle/>
          <a:p>
            <a:fld id="{1F71908C-C59A-4760-AB90-A9742FCF6B38}"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Elasticity Along a Linear Demand Curve</a:t>
            </a:r>
          </a:p>
        </p:txBody>
      </p:sp>
      <p:sp>
        <p:nvSpPr>
          <p:cNvPr id="3" name="Content Placeholder 2"/>
          <p:cNvSpPr>
            <a:spLocks noGrp="1"/>
          </p:cNvSpPr>
          <p:nvPr>
            <p:ph idx="1"/>
          </p:nvPr>
        </p:nvSpPr>
        <p:spPr/>
        <p:txBody>
          <a:bodyPr/>
          <a:lstStyle/>
          <a:p>
            <a:r>
              <a:rPr lang="en-US" dirty="0" err="1"/>
              <a:t>E</a:t>
            </a:r>
            <a:r>
              <a:rPr lang="en-US" baseline="-25000" dirty="0" err="1"/>
              <a:t>p</a:t>
            </a:r>
            <a:r>
              <a:rPr lang="en-US" dirty="0"/>
              <a:t> decreases as we move down the linear demand curve.</a:t>
            </a:r>
          </a:p>
          <a:p>
            <a:endParaRPr lang="en-US" dirty="0"/>
          </a:p>
          <a:p>
            <a:endParaRPr lang="en-US" dirty="0"/>
          </a:p>
          <a:p>
            <a:endParaRPr lang="en-US" dirty="0"/>
          </a:p>
        </p:txBody>
      </p:sp>
      <p:sp>
        <p:nvSpPr>
          <p:cNvPr id="55" name="Date Placeholder 54"/>
          <p:cNvSpPr>
            <a:spLocks noGrp="1"/>
          </p:cNvSpPr>
          <p:nvPr>
            <p:ph type="dt" sz="half" idx="10"/>
          </p:nvPr>
        </p:nvSpPr>
        <p:spPr/>
        <p:txBody>
          <a:bodyPr/>
          <a:lstStyle/>
          <a:p>
            <a:fld id="{3430B36A-60D7-4D4F-817C-3A7E893A03EC}"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58</a:t>
            </a:fld>
            <a:endParaRPr lang="en-US"/>
          </a:p>
        </p:txBody>
      </p:sp>
      <p:sp>
        <p:nvSpPr>
          <p:cNvPr id="30" name="Line 4"/>
          <p:cNvSpPr>
            <a:spLocks noChangeShapeType="1"/>
          </p:cNvSpPr>
          <p:nvPr/>
        </p:nvSpPr>
        <p:spPr bwMode="auto">
          <a:xfrm flipV="1">
            <a:off x="2514600" y="2743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31" name="Line 5"/>
          <p:cNvSpPr>
            <a:spLocks noChangeShapeType="1"/>
          </p:cNvSpPr>
          <p:nvPr/>
        </p:nvSpPr>
        <p:spPr bwMode="auto">
          <a:xfrm>
            <a:off x="2514600" y="5334000"/>
            <a:ext cx="3657600" cy="0"/>
          </a:xfrm>
          <a:prstGeom prst="line">
            <a:avLst/>
          </a:prstGeom>
          <a:noFill/>
          <a:ln w="9525">
            <a:solidFill>
              <a:schemeClr val="tx1"/>
            </a:solidFill>
            <a:round/>
            <a:headEnd/>
            <a:tailEnd type="triangle" w="med" len="med"/>
          </a:ln>
          <a:effectLst/>
        </p:spPr>
        <p:txBody>
          <a:bodyPr/>
          <a:lstStyle/>
          <a:p>
            <a:endParaRPr lang="en-US"/>
          </a:p>
        </p:txBody>
      </p:sp>
      <p:sp>
        <p:nvSpPr>
          <p:cNvPr id="32" name="Line 6"/>
          <p:cNvSpPr>
            <a:spLocks noChangeShapeType="1"/>
          </p:cNvSpPr>
          <p:nvPr/>
        </p:nvSpPr>
        <p:spPr bwMode="auto">
          <a:xfrm>
            <a:off x="2514600" y="2895600"/>
            <a:ext cx="2971800" cy="2438400"/>
          </a:xfrm>
          <a:prstGeom prst="line">
            <a:avLst/>
          </a:prstGeom>
          <a:noFill/>
          <a:ln w="28575">
            <a:solidFill>
              <a:srgbClr val="993300"/>
            </a:solidFill>
            <a:round/>
            <a:headEnd/>
            <a:tailEnd/>
          </a:ln>
          <a:effectLst/>
        </p:spPr>
        <p:txBody>
          <a:bodyPr/>
          <a:lstStyle/>
          <a:p>
            <a:endParaRPr lang="en-US"/>
          </a:p>
        </p:txBody>
      </p:sp>
      <p:sp>
        <p:nvSpPr>
          <p:cNvPr id="33" name="Line 7"/>
          <p:cNvSpPr>
            <a:spLocks noChangeShapeType="1"/>
          </p:cNvSpPr>
          <p:nvPr/>
        </p:nvSpPr>
        <p:spPr bwMode="auto">
          <a:xfrm>
            <a:off x="2514600" y="3505200"/>
            <a:ext cx="685800" cy="0"/>
          </a:xfrm>
          <a:prstGeom prst="line">
            <a:avLst/>
          </a:prstGeom>
          <a:noFill/>
          <a:ln w="9525">
            <a:solidFill>
              <a:schemeClr val="tx1"/>
            </a:solidFill>
            <a:prstDash val="dash"/>
            <a:round/>
            <a:headEnd/>
            <a:tailEnd/>
          </a:ln>
          <a:effectLst/>
        </p:spPr>
        <p:txBody>
          <a:bodyPr/>
          <a:lstStyle/>
          <a:p>
            <a:endParaRPr lang="en-US"/>
          </a:p>
        </p:txBody>
      </p:sp>
      <p:sp>
        <p:nvSpPr>
          <p:cNvPr id="34" name="Line 8"/>
          <p:cNvSpPr>
            <a:spLocks noChangeShapeType="1"/>
          </p:cNvSpPr>
          <p:nvPr/>
        </p:nvSpPr>
        <p:spPr bwMode="auto">
          <a:xfrm>
            <a:off x="3200400" y="3505200"/>
            <a:ext cx="0" cy="1828800"/>
          </a:xfrm>
          <a:prstGeom prst="line">
            <a:avLst/>
          </a:prstGeom>
          <a:noFill/>
          <a:ln w="9525">
            <a:solidFill>
              <a:schemeClr val="tx1"/>
            </a:solidFill>
            <a:prstDash val="dash"/>
            <a:round/>
            <a:headEnd/>
            <a:tailEnd/>
          </a:ln>
          <a:effectLst/>
        </p:spPr>
        <p:txBody>
          <a:bodyPr/>
          <a:lstStyle/>
          <a:p>
            <a:endParaRPr lang="en-US"/>
          </a:p>
        </p:txBody>
      </p:sp>
      <p:sp>
        <p:nvSpPr>
          <p:cNvPr id="35" name="Line 9"/>
          <p:cNvSpPr>
            <a:spLocks noChangeShapeType="1"/>
          </p:cNvSpPr>
          <p:nvPr/>
        </p:nvSpPr>
        <p:spPr bwMode="auto">
          <a:xfrm>
            <a:off x="2514600" y="3733800"/>
            <a:ext cx="990600" cy="0"/>
          </a:xfrm>
          <a:prstGeom prst="line">
            <a:avLst/>
          </a:prstGeom>
          <a:noFill/>
          <a:ln w="9525">
            <a:solidFill>
              <a:schemeClr val="tx1"/>
            </a:solidFill>
            <a:prstDash val="dash"/>
            <a:round/>
            <a:headEnd/>
            <a:tailEnd/>
          </a:ln>
          <a:effectLst/>
        </p:spPr>
        <p:txBody>
          <a:bodyPr/>
          <a:lstStyle/>
          <a:p>
            <a:endParaRPr lang="en-US"/>
          </a:p>
        </p:txBody>
      </p:sp>
      <p:sp>
        <p:nvSpPr>
          <p:cNvPr id="36" name="Line 10"/>
          <p:cNvSpPr>
            <a:spLocks noChangeShapeType="1"/>
          </p:cNvSpPr>
          <p:nvPr/>
        </p:nvSpPr>
        <p:spPr bwMode="auto">
          <a:xfrm>
            <a:off x="3505200" y="3733800"/>
            <a:ext cx="0" cy="1600200"/>
          </a:xfrm>
          <a:prstGeom prst="line">
            <a:avLst/>
          </a:prstGeom>
          <a:noFill/>
          <a:ln w="9525">
            <a:solidFill>
              <a:schemeClr val="tx1"/>
            </a:solidFill>
            <a:prstDash val="dash"/>
            <a:round/>
            <a:headEnd/>
            <a:tailEnd/>
          </a:ln>
          <a:effectLst/>
        </p:spPr>
        <p:txBody>
          <a:bodyPr/>
          <a:lstStyle/>
          <a:p>
            <a:endParaRPr lang="en-US"/>
          </a:p>
        </p:txBody>
      </p:sp>
      <p:sp>
        <p:nvSpPr>
          <p:cNvPr id="37" name="Text Box 11"/>
          <p:cNvSpPr txBox="1">
            <a:spLocks noChangeArrowheads="1"/>
          </p:cNvSpPr>
          <p:nvPr/>
        </p:nvSpPr>
        <p:spPr bwMode="auto">
          <a:xfrm>
            <a:off x="1905000" y="3352800"/>
            <a:ext cx="762000" cy="366713"/>
          </a:xfrm>
          <a:prstGeom prst="rect">
            <a:avLst/>
          </a:prstGeom>
          <a:noFill/>
          <a:ln w="9525">
            <a:noFill/>
            <a:miter lim="800000"/>
            <a:headEnd/>
            <a:tailEnd/>
          </a:ln>
          <a:effectLst/>
        </p:spPr>
        <p:txBody>
          <a:bodyPr>
            <a:spAutoFit/>
          </a:bodyPr>
          <a:lstStyle/>
          <a:p>
            <a:pPr>
              <a:spcBef>
                <a:spcPct val="50000"/>
              </a:spcBef>
            </a:pPr>
            <a:r>
              <a:rPr lang="en-US"/>
              <a:t>80</a:t>
            </a:r>
          </a:p>
        </p:txBody>
      </p:sp>
      <p:sp>
        <p:nvSpPr>
          <p:cNvPr id="38" name="Text Box 12"/>
          <p:cNvSpPr txBox="1">
            <a:spLocks noChangeArrowheads="1"/>
          </p:cNvSpPr>
          <p:nvPr/>
        </p:nvSpPr>
        <p:spPr bwMode="auto">
          <a:xfrm>
            <a:off x="1905000" y="3657600"/>
            <a:ext cx="762000" cy="366713"/>
          </a:xfrm>
          <a:prstGeom prst="rect">
            <a:avLst/>
          </a:prstGeom>
          <a:noFill/>
          <a:ln w="9525">
            <a:noFill/>
            <a:miter lim="800000"/>
            <a:headEnd/>
            <a:tailEnd/>
          </a:ln>
          <a:effectLst/>
        </p:spPr>
        <p:txBody>
          <a:bodyPr>
            <a:spAutoFit/>
          </a:bodyPr>
          <a:lstStyle/>
          <a:p>
            <a:pPr>
              <a:spcBef>
                <a:spcPct val="50000"/>
              </a:spcBef>
            </a:pPr>
            <a:r>
              <a:rPr lang="en-US"/>
              <a:t>76</a:t>
            </a:r>
          </a:p>
        </p:txBody>
      </p:sp>
      <p:sp>
        <p:nvSpPr>
          <p:cNvPr id="39" name="Text Box 13"/>
          <p:cNvSpPr txBox="1">
            <a:spLocks noChangeArrowheads="1"/>
          </p:cNvSpPr>
          <p:nvPr/>
        </p:nvSpPr>
        <p:spPr bwMode="auto">
          <a:xfrm>
            <a:off x="3276600" y="5334000"/>
            <a:ext cx="609600" cy="366713"/>
          </a:xfrm>
          <a:prstGeom prst="rect">
            <a:avLst/>
          </a:prstGeom>
          <a:noFill/>
          <a:ln w="9525">
            <a:noFill/>
            <a:miter lim="800000"/>
            <a:headEnd/>
            <a:tailEnd/>
          </a:ln>
          <a:effectLst/>
        </p:spPr>
        <p:txBody>
          <a:bodyPr>
            <a:spAutoFit/>
          </a:bodyPr>
          <a:lstStyle/>
          <a:p>
            <a:pPr>
              <a:spcBef>
                <a:spcPct val="50000"/>
              </a:spcBef>
            </a:pPr>
            <a:r>
              <a:rPr lang="en-US"/>
              <a:t>12</a:t>
            </a:r>
          </a:p>
        </p:txBody>
      </p:sp>
      <p:sp>
        <p:nvSpPr>
          <p:cNvPr id="40" name="Text Box 14"/>
          <p:cNvSpPr txBox="1">
            <a:spLocks noChangeArrowheads="1"/>
          </p:cNvSpPr>
          <p:nvPr/>
        </p:nvSpPr>
        <p:spPr bwMode="auto">
          <a:xfrm>
            <a:off x="2895600" y="5334000"/>
            <a:ext cx="609600" cy="366713"/>
          </a:xfrm>
          <a:prstGeom prst="rect">
            <a:avLst/>
          </a:prstGeom>
          <a:noFill/>
          <a:ln w="9525">
            <a:noFill/>
            <a:miter lim="800000"/>
            <a:headEnd/>
            <a:tailEnd/>
          </a:ln>
          <a:effectLst/>
        </p:spPr>
        <p:txBody>
          <a:bodyPr>
            <a:spAutoFit/>
          </a:bodyPr>
          <a:lstStyle/>
          <a:p>
            <a:pPr>
              <a:spcBef>
                <a:spcPct val="50000"/>
              </a:spcBef>
            </a:pPr>
            <a:r>
              <a:rPr lang="en-US"/>
              <a:t>10</a:t>
            </a:r>
          </a:p>
        </p:txBody>
      </p:sp>
      <p:sp>
        <p:nvSpPr>
          <p:cNvPr id="41" name="Text Box 15"/>
          <p:cNvSpPr txBox="1">
            <a:spLocks noChangeArrowheads="1"/>
          </p:cNvSpPr>
          <p:nvPr/>
        </p:nvSpPr>
        <p:spPr bwMode="auto">
          <a:xfrm>
            <a:off x="5791200" y="5348288"/>
            <a:ext cx="3657600" cy="366712"/>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42" name="Text Box 16"/>
          <p:cNvSpPr txBox="1">
            <a:spLocks noChangeArrowheads="1"/>
          </p:cNvSpPr>
          <p:nvPr/>
        </p:nvSpPr>
        <p:spPr bwMode="auto">
          <a:xfrm>
            <a:off x="3200400" y="3200400"/>
            <a:ext cx="6096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43" name="Text Box 17"/>
          <p:cNvSpPr txBox="1">
            <a:spLocks noChangeArrowheads="1"/>
          </p:cNvSpPr>
          <p:nvPr/>
        </p:nvSpPr>
        <p:spPr bwMode="auto">
          <a:xfrm>
            <a:off x="3505200" y="3505200"/>
            <a:ext cx="3810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44" name="Text Box 18"/>
          <p:cNvSpPr txBox="1">
            <a:spLocks noChangeArrowheads="1"/>
          </p:cNvSpPr>
          <p:nvPr/>
        </p:nvSpPr>
        <p:spPr bwMode="auto">
          <a:xfrm>
            <a:off x="1295400" y="2819400"/>
            <a:ext cx="1371600" cy="366713"/>
          </a:xfrm>
          <a:prstGeom prst="rect">
            <a:avLst/>
          </a:prstGeom>
          <a:noFill/>
          <a:ln w="9525">
            <a:noFill/>
            <a:miter lim="800000"/>
            <a:headEnd/>
            <a:tailEnd/>
          </a:ln>
          <a:effectLst/>
        </p:spPr>
        <p:txBody>
          <a:bodyPr>
            <a:spAutoFit/>
          </a:bodyPr>
          <a:lstStyle/>
          <a:p>
            <a:pPr>
              <a:spcBef>
                <a:spcPct val="50000"/>
              </a:spcBef>
            </a:pPr>
            <a:r>
              <a:rPr lang="en-US"/>
              <a:t>Price in $</a:t>
            </a:r>
          </a:p>
        </p:txBody>
      </p:sp>
      <p:sp>
        <p:nvSpPr>
          <p:cNvPr id="45" name="Text Box 19"/>
          <p:cNvSpPr txBox="1">
            <a:spLocks noChangeArrowheads="1"/>
          </p:cNvSpPr>
          <p:nvPr/>
        </p:nvSpPr>
        <p:spPr bwMode="auto">
          <a:xfrm>
            <a:off x="3657600" y="3124200"/>
            <a:ext cx="4343400" cy="366713"/>
          </a:xfrm>
          <a:prstGeom prst="rect">
            <a:avLst/>
          </a:prstGeom>
          <a:noFill/>
          <a:ln w="9525">
            <a:noFill/>
            <a:miter lim="800000"/>
            <a:headEnd/>
            <a:tailEnd/>
          </a:ln>
          <a:effectLst/>
        </p:spPr>
        <p:txBody>
          <a:bodyPr>
            <a:spAutoFit/>
          </a:bodyPr>
          <a:lstStyle/>
          <a:p>
            <a:pPr>
              <a:spcBef>
                <a:spcPct val="50000"/>
              </a:spcBef>
            </a:pPr>
            <a:r>
              <a:rPr lang="en-US" dirty="0"/>
              <a:t>E</a:t>
            </a:r>
            <a:r>
              <a:rPr lang="en-US" baseline="-25000" dirty="0"/>
              <a:t>d</a:t>
            </a:r>
            <a:r>
              <a:rPr lang="en-US" dirty="0"/>
              <a:t>= (2/10) / (4/80) = 20% / 5% = -4.0</a:t>
            </a:r>
          </a:p>
        </p:txBody>
      </p:sp>
      <p:sp>
        <p:nvSpPr>
          <p:cNvPr id="46" name="Line 20"/>
          <p:cNvSpPr>
            <a:spLocks noChangeShapeType="1"/>
          </p:cNvSpPr>
          <p:nvPr/>
        </p:nvSpPr>
        <p:spPr bwMode="auto">
          <a:xfrm>
            <a:off x="2514600" y="4724400"/>
            <a:ext cx="2209800" cy="0"/>
          </a:xfrm>
          <a:prstGeom prst="line">
            <a:avLst/>
          </a:prstGeom>
          <a:noFill/>
          <a:ln w="9525">
            <a:solidFill>
              <a:schemeClr val="tx1"/>
            </a:solidFill>
            <a:prstDash val="dash"/>
            <a:round/>
            <a:headEnd/>
            <a:tailEnd/>
          </a:ln>
          <a:effectLst/>
        </p:spPr>
        <p:txBody>
          <a:bodyPr/>
          <a:lstStyle/>
          <a:p>
            <a:endParaRPr lang="en-US"/>
          </a:p>
        </p:txBody>
      </p:sp>
      <p:sp>
        <p:nvSpPr>
          <p:cNvPr id="47" name="Line 21"/>
          <p:cNvSpPr>
            <a:spLocks noChangeShapeType="1"/>
          </p:cNvSpPr>
          <p:nvPr/>
        </p:nvSpPr>
        <p:spPr bwMode="auto">
          <a:xfrm>
            <a:off x="2514600" y="4953000"/>
            <a:ext cx="2514600" cy="0"/>
          </a:xfrm>
          <a:prstGeom prst="line">
            <a:avLst/>
          </a:prstGeom>
          <a:noFill/>
          <a:ln w="9525">
            <a:solidFill>
              <a:schemeClr val="tx1"/>
            </a:solidFill>
            <a:prstDash val="dash"/>
            <a:round/>
            <a:headEnd/>
            <a:tailEnd/>
          </a:ln>
          <a:effectLst/>
        </p:spPr>
        <p:txBody>
          <a:bodyPr/>
          <a:lstStyle/>
          <a:p>
            <a:endParaRPr lang="en-US"/>
          </a:p>
        </p:txBody>
      </p:sp>
      <p:sp>
        <p:nvSpPr>
          <p:cNvPr id="48" name="Line 22"/>
          <p:cNvSpPr>
            <a:spLocks noChangeShapeType="1"/>
          </p:cNvSpPr>
          <p:nvPr/>
        </p:nvSpPr>
        <p:spPr bwMode="auto">
          <a:xfrm>
            <a:off x="4724400" y="4724400"/>
            <a:ext cx="0" cy="609600"/>
          </a:xfrm>
          <a:prstGeom prst="line">
            <a:avLst/>
          </a:prstGeom>
          <a:noFill/>
          <a:ln w="9525">
            <a:solidFill>
              <a:schemeClr val="tx1"/>
            </a:solidFill>
            <a:prstDash val="dash"/>
            <a:round/>
            <a:headEnd/>
            <a:tailEnd/>
          </a:ln>
          <a:effectLst/>
        </p:spPr>
        <p:txBody>
          <a:bodyPr/>
          <a:lstStyle/>
          <a:p>
            <a:endParaRPr lang="en-US"/>
          </a:p>
        </p:txBody>
      </p:sp>
      <p:sp>
        <p:nvSpPr>
          <p:cNvPr id="49" name="Line 23"/>
          <p:cNvSpPr>
            <a:spLocks noChangeShapeType="1"/>
          </p:cNvSpPr>
          <p:nvPr/>
        </p:nvSpPr>
        <p:spPr bwMode="auto">
          <a:xfrm>
            <a:off x="5029200" y="4953000"/>
            <a:ext cx="0" cy="381000"/>
          </a:xfrm>
          <a:prstGeom prst="line">
            <a:avLst/>
          </a:prstGeom>
          <a:noFill/>
          <a:ln w="9525">
            <a:solidFill>
              <a:schemeClr val="tx1"/>
            </a:solidFill>
            <a:prstDash val="dash"/>
            <a:round/>
            <a:headEnd/>
            <a:tailEnd/>
          </a:ln>
          <a:effectLst/>
        </p:spPr>
        <p:txBody>
          <a:bodyPr/>
          <a:lstStyle/>
          <a:p>
            <a:endParaRPr lang="en-US"/>
          </a:p>
        </p:txBody>
      </p:sp>
      <p:sp>
        <p:nvSpPr>
          <p:cNvPr id="50" name="Text Box 24"/>
          <p:cNvSpPr txBox="1">
            <a:spLocks noChangeArrowheads="1"/>
          </p:cNvSpPr>
          <p:nvPr/>
        </p:nvSpPr>
        <p:spPr bwMode="auto">
          <a:xfrm>
            <a:off x="4419600" y="5334000"/>
            <a:ext cx="609600" cy="366713"/>
          </a:xfrm>
          <a:prstGeom prst="rect">
            <a:avLst/>
          </a:prstGeom>
          <a:noFill/>
          <a:ln w="9525">
            <a:noFill/>
            <a:miter lim="800000"/>
            <a:headEnd/>
            <a:tailEnd/>
          </a:ln>
          <a:effectLst/>
        </p:spPr>
        <p:txBody>
          <a:bodyPr>
            <a:spAutoFit/>
          </a:bodyPr>
          <a:lstStyle/>
          <a:p>
            <a:pPr>
              <a:spcBef>
                <a:spcPct val="50000"/>
              </a:spcBef>
            </a:pPr>
            <a:r>
              <a:rPr lang="en-US"/>
              <a:t>40</a:t>
            </a:r>
          </a:p>
        </p:txBody>
      </p:sp>
      <p:sp>
        <p:nvSpPr>
          <p:cNvPr id="51" name="Text Box 25"/>
          <p:cNvSpPr txBox="1">
            <a:spLocks noChangeArrowheads="1"/>
          </p:cNvSpPr>
          <p:nvPr/>
        </p:nvSpPr>
        <p:spPr bwMode="auto">
          <a:xfrm>
            <a:off x="4800600" y="5334000"/>
            <a:ext cx="762000" cy="366713"/>
          </a:xfrm>
          <a:prstGeom prst="rect">
            <a:avLst/>
          </a:prstGeom>
          <a:noFill/>
          <a:ln w="9525">
            <a:noFill/>
            <a:miter lim="800000"/>
            <a:headEnd/>
            <a:tailEnd/>
          </a:ln>
          <a:effectLst/>
        </p:spPr>
        <p:txBody>
          <a:bodyPr>
            <a:spAutoFit/>
          </a:bodyPr>
          <a:lstStyle/>
          <a:p>
            <a:pPr>
              <a:spcBef>
                <a:spcPct val="50000"/>
              </a:spcBef>
            </a:pPr>
            <a:r>
              <a:rPr lang="en-US"/>
              <a:t>42</a:t>
            </a:r>
          </a:p>
        </p:txBody>
      </p:sp>
      <p:sp>
        <p:nvSpPr>
          <p:cNvPr id="52" name="Text Box 26"/>
          <p:cNvSpPr txBox="1">
            <a:spLocks noChangeArrowheads="1"/>
          </p:cNvSpPr>
          <p:nvPr/>
        </p:nvSpPr>
        <p:spPr bwMode="auto">
          <a:xfrm>
            <a:off x="5181600" y="4419600"/>
            <a:ext cx="4343400" cy="366713"/>
          </a:xfrm>
          <a:prstGeom prst="rect">
            <a:avLst/>
          </a:prstGeom>
          <a:noFill/>
          <a:ln w="9525">
            <a:noFill/>
            <a:miter lim="800000"/>
            <a:headEnd/>
            <a:tailEnd/>
          </a:ln>
          <a:effectLst/>
        </p:spPr>
        <p:txBody>
          <a:bodyPr>
            <a:spAutoFit/>
          </a:bodyPr>
          <a:lstStyle/>
          <a:p>
            <a:pPr>
              <a:spcBef>
                <a:spcPct val="50000"/>
              </a:spcBef>
            </a:pPr>
            <a:r>
              <a:rPr lang="en-US" dirty="0"/>
              <a:t>E</a:t>
            </a:r>
            <a:r>
              <a:rPr lang="en-US" baseline="-25000" dirty="0"/>
              <a:t>d</a:t>
            </a:r>
            <a:r>
              <a:rPr lang="en-US" dirty="0"/>
              <a:t>= (2/40) / (4/20) = 5% / 20% = -0.25</a:t>
            </a:r>
          </a:p>
        </p:txBody>
      </p:sp>
      <p:sp>
        <p:nvSpPr>
          <p:cNvPr id="53" name="Text Box 27"/>
          <p:cNvSpPr txBox="1">
            <a:spLocks noChangeArrowheads="1"/>
          </p:cNvSpPr>
          <p:nvPr/>
        </p:nvSpPr>
        <p:spPr bwMode="auto">
          <a:xfrm>
            <a:off x="4648200" y="4419600"/>
            <a:ext cx="457200" cy="366713"/>
          </a:xfrm>
          <a:prstGeom prst="rect">
            <a:avLst/>
          </a:prstGeom>
          <a:noFill/>
          <a:ln w="9525">
            <a:noFill/>
            <a:miter lim="800000"/>
            <a:headEnd/>
            <a:tailEnd/>
          </a:ln>
          <a:effectLst/>
        </p:spPr>
        <p:txBody>
          <a:bodyPr>
            <a:spAutoFit/>
          </a:bodyPr>
          <a:lstStyle/>
          <a:p>
            <a:pPr>
              <a:spcBef>
                <a:spcPct val="50000"/>
              </a:spcBef>
            </a:pPr>
            <a:r>
              <a:rPr lang="en-US"/>
              <a:t>c</a:t>
            </a:r>
          </a:p>
        </p:txBody>
      </p:sp>
      <p:sp>
        <p:nvSpPr>
          <p:cNvPr id="54" name="Text Box 28"/>
          <p:cNvSpPr txBox="1">
            <a:spLocks noChangeArrowheads="1"/>
          </p:cNvSpPr>
          <p:nvPr/>
        </p:nvSpPr>
        <p:spPr bwMode="auto">
          <a:xfrm>
            <a:off x="5029200" y="4662488"/>
            <a:ext cx="304800" cy="366712"/>
          </a:xfrm>
          <a:prstGeom prst="rect">
            <a:avLst/>
          </a:prstGeom>
          <a:noFill/>
          <a:ln w="9525">
            <a:noFill/>
            <a:miter lim="800000"/>
            <a:headEnd/>
            <a:tailEnd/>
          </a:ln>
          <a:effectLst/>
        </p:spPr>
        <p:txBody>
          <a:bodyPr>
            <a:spAutoFit/>
          </a:bodyPr>
          <a:lstStyle/>
          <a:p>
            <a:pPr>
              <a:spcBef>
                <a:spcPct val="50000"/>
              </a:spcBef>
            </a:pPr>
            <a:r>
              <a:rPr lang="en-US"/>
              <a:t>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Elasticity of Demand</a:t>
            </a:r>
          </a:p>
        </p:txBody>
      </p:sp>
      <p:sp>
        <p:nvSpPr>
          <p:cNvPr id="3" name="Content Placeholder 2"/>
          <p:cNvSpPr>
            <a:spLocks noGrp="1"/>
          </p:cNvSpPr>
          <p:nvPr>
            <p:ph idx="1"/>
          </p:nvPr>
        </p:nvSpPr>
        <p:spPr/>
        <p:txBody>
          <a:bodyPr/>
          <a:lstStyle/>
          <a:p>
            <a:r>
              <a:rPr lang="en-US" dirty="0"/>
              <a:t>How much does demand change when income changes:</a:t>
            </a:r>
          </a:p>
          <a:p>
            <a:pPr>
              <a:buFont typeface="Wingdings" pitchFamily="2" charset="2"/>
              <a:buNone/>
            </a:pPr>
            <a:r>
              <a:rPr lang="en-US" dirty="0"/>
              <a:t>			</a:t>
            </a:r>
            <a:r>
              <a:rPr lang="en-US" b="1" dirty="0" err="1">
                <a:solidFill>
                  <a:srgbClr val="C00000"/>
                </a:solidFill>
              </a:rPr>
              <a:t>E</a:t>
            </a:r>
            <a:r>
              <a:rPr lang="en-US" b="1" baseline="-25000" dirty="0" err="1">
                <a:solidFill>
                  <a:srgbClr val="C00000"/>
                </a:solidFill>
              </a:rPr>
              <a:t>i</a:t>
            </a:r>
            <a:r>
              <a:rPr lang="en-US" b="1" dirty="0">
                <a:solidFill>
                  <a:srgbClr val="C00000"/>
                </a:solidFill>
              </a:rPr>
              <a:t> = %</a:t>
            </a:r>
            <a:r>
              <a:rPr lang="en-US" b="1" dirty="0">
                <a:solidFill>
                  <a:srgbClr val="C00000"/>
                </a:solidFill>
                <a:latin typeface="Symbol" pitchFamily="18" charset="2"/>
                <a:sym typeface="Symbol" pitchFamily="18" charset="2"/>
              </a:rPr>
              <a:t></a:t>
            </a:r>
            <a:r>
              <a:rPr lang="en-US" b="1" dirty="0">
                <a:solidFill>
                  <a:srgbClr val="C00000"/>
                </a:solidFill>
              </a:rPr>
              <a:t> in q / %</a:t>
            </a:r>
            <a:r>
              <a:rPr lang="en-US" b="1" dirty="0">
                <a:solidFill>
                  <a:srgbClr val="C00000"/>
                </a:solidFill>
                <a:latin typeface="Symbol" pitchFamily="18" charset="2"/>
                <a:sym typeface="Symbol" pitchFamily="18" charset="2"/>
              </a:rPr>
              <a:t></a:t>
            </a:r>
            <a:r>
              <a:rPr lang="en-US" b="1" dirty="0">
                <a:solidFill>
                  <a:srgbClr val="C00000"/>
                </a:solidFill>
              </a:rPr>
              <a:t> in income</a:t>
            </a:r>
          </a:p>
          <a:p>
            <a:r>
              <a:rPr lang="en-US" dirty="0" err="1"/>
              <a:t>E</a:t>
            </a:r>
            <a:r>
              <a:rPr lang="en-US" baseline="-25000" dirty="0" err="1"/>
              <a:t>i</a:t>
            </a:r>
            <a:r>
              <a:rPr lang="en-US" dirty="0"/>
              <a:t> &gt; 0, that is as income increases you demand more of the good.</a:t>
            </a:r>
          </a:p>
          <a:p>
            <a:r>
              <a:rPr lang="en-US" dirty="0" err="1"/>
              <a:t>E</a:t>
            </a:r>
            <a:r>
              <a:rPr lang="en-US" baseline="-25000" dirty="0" err="1"/>
              <a:t>i</a:t>
            </a:r>
            <a:r>
              <a:rPr lang="en-US" dirty="0"/>
              <a:t> &gt; 1, we call good income elastic.</a:t>
            </a:r>
          </a:p>
          <a:p>
            <a:r>
              <a:rPr lang="en-US" dirty="0"/>
              <a:t>0&lt; </a:t>
            </a:r>
            <a:r>
              <a:rPr lang="en-US" dirty="0" err="1"/>
              <a:t>E</a:t>
            </a:r>
            <a:r>
              <a:rPr lang="en-US" baseline="-25000" dirty="0" err="1"/>
              <a:t>i</a:t>
            </a:r>
            <a:r>
              <a:rPr lang="en-US" dirty="0"/>
              <a:t> &lt; 1, is an income inelastic good.</a:t>
            </a:r>
          </a:p>
          <a:p>
            <a:endParaRPr lang="en-US" dirty="0"/>
          </a:p>
        </p:txBody>
      </p:sp>
      <p:sp>
        <p:nvSpPr>
          <p:cNvPr id="4" name="Date Placeholder 3"/>
          <p:cNvSpPr>
            <a:spLocks noGrp="1"/>
          </p:cNvSpPr>
          <p:nvPr>
            <p:ph type="dt" sz="half" idx="10"/>
          </p:nvPr>
        </p:nvSpPr>
        <p:spPr/>
        <p:txBody>
          <a:bodyPr/>
          <a:lstStyle/>
          <a:p>
            <a:fld id="{24EFE7CE-6572-4332-BF88-92850359A72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Equation of a line</a:t>
            </a:r>
            <a:endParaRPr lang="en-US" sz="1633" spc="-1">
              <a:solidFill>
                <a:srgbClr val="000000"/>
              </a:solidFill>
              <a:uFill>
                <a:solidFill>
                  <a:srgbClr val="FFFFFF"/>
                </a:solidFill>
              </a:uFill>
              <a:latin typeface="Arial"/>
            </a:endParaRPr>
          </a:p>
        </p:txBody>
      </p:sp>
      <p:sp>
        <p:nvSpPr>
          <p:cNvPr id="470"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y = mx + c , where</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Here, c is the y intercept (x = 0)</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Here, m = slope of the line</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And y and x are dependent and independent variables, respectively</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Slope of a line = change in y/ change in x</a:t>
            </a:r>
            <a:endParaRPr lang="en-US" sz="1633"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470384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Inferior Goods</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As income increases the demand for these goods goes down, </a:t>
            </a:r>
            <a:r>
              <a:rPr lang="en-US" dirty="0" err="1"/>
              <a:t>E</a:t>
            </a:r>
            <a:r>
              <a:rPr lang="en-US" baseline="-25000" dirty="0" err="1"/>
              <a:t>i</a:t>
            </a:r>
            <a:r>
              <a:rPr lang="en-US" dirty="0"/>
              <a:t> &lt; 0</a:t>
            </a:r>
          </a:p>
          <a:p>
            <a:r>
              <a:rPr lang="en-US" dirty="0"/>
              <a:t>Goods with a more expensive alternative.</a:t>
            </a:r>
          </a:p>
          <a:p>
            <a:pPr marL="342900" lvl="1" indent="-342900">
              <a:buFont typeface="Arial" pitchFamily="34" charset="0"/>
              <a:buChar char="•"/>
            </a:pPr>
            <a:r>
              <a:rPr lang="en-US" dirty="0"/>
              <a:t>If you have a higher income you might switch to the better quality product e.g. </a:t>
            </a:r>
            <a:r>
              <a:rPr lang="en-US" sz="2800" dirty="0"/>
              <a:t> </a:t>
            </a:r>
          </a:p>
          <a:p>
            <a:pPr lvl="1"/>
            <a:r>
              <a:rPr lang="en-US" dirty="0"/>
              <a:t>potatoes</a:t>
            </a:r>
          </a:p>
          <a:p>
            <a:pPr lvl="1"/>
            <a:r>
              <a:rPr lang="en-US" dirty="0"/>
              <a:t>margarine and butter</a:t>
            </a:r>
          </a:p>
          <a:p>
            <a:pPr lvl="1"/>
            <a:r>
              <a:rPr lang="en-US" dirty="0"/>
              <a:t>used clothing</a:t>
            </a:r>
          </a:p>
          <a:p>
            <a:pPr lvl="1"/>
            <a:r>
              <a:rPr lang="en-US" dirty="0"/>
              <a:t>intercity bus travel</a:t>
            </a:r>
          </a:p>
        </p:txBody>
      </p:sp>
      <p:sp>
        <p:nvSpPr>
          <p:cNvPr id="4" name="Date Placeholder 3"/>
          <p:cNvSpPr>
            <a:spLocks noGrp="1"/>
          </p:cNvSpPr>
          <p:nvPr>
            <p:ph type="dt" sz="half" idx="10"/>
          </p:nvPr>
        </p:nvSpPr>
        <p:spPr/>
        <p:txBody>
          <a:bodyPr/>
          <a:lstStyle/>
          <a:p>
            <a:fld id="{B35ECA7E-DDE3-46DB-B517-25BA3C1F7ED6}"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Goods</a:t>
            </a:r>
          </a:p>
        </p:txBody>
      </p:sp>
      <p:sp>
        <p:nvSpPr>
          <p:cNvPr id="3" name="Content Placeholder 2"/>
          <p:cNvSpPr>
            <a:spLocks noGrp="1"/>
          </p:cNvSpPr>
          <p:nvPr>
            <p:ph idx="1"/>
          </p:nvPr>
        </p:nvSpPr>
        <p:spPr/>
        <p:txBody>
          <a:bodyPr/>
          <a:lstStyle/>
          <a:p>
            <a:r>
              <a:rPr lang="en-US" b="1" dirty="0"/>
              <a:t>Inferior good</a:t>
            </a:r>
            <a:r>
              <a:rPr lang="en-US" dirty="0"/>
              <a:t>: Income Elasticity &lt; 0</a:t>
            </a:r>
          </a:p>
          <a:p>
            <a:r>
              <a:rPr lang="en-US" b="1" dirty="0"/>
              <a:t>Necessity good</a:t>
            </a:r>
            <a:r>
              <a:rPr lang="en-US" dirty="0"/>
              <a:t>: 0 &lt; Income Elasticity  &lt; 1</a:t>
            </a:r>
          </a:p>
          <a:p>
            <a:r>
              <a:rPr lang="en-US" b="1" dirty="0"/>
              <a:t>Luxury good: </a:t>
            </a:r>
            <a:r>
              <a:rPr lang="en-US" dirty="0"/>
              <a:t>Income Elasticity &gt;1</a:t>
            </a:r>
          </a:p>
          <a:p>
            <a:endParaRPr lang="en-US" dirty="0"/>
          </a:p>
          <a:p>
            <a:r>
              <a:rPr lang="en-US" b="1" dirty="0" err="1"/>
              <a:t>Giffen</a:t>
            </a:r>
            <a:r>
              <a:rPr lang="en-US" b="1" dirty="0"/>
              <a:t> good</a:t>
            </a:r>
            <a:r>
              <a:rPr lang="en-US" dirty="0"/>
              <a:t>: Price Elasticity &gt; 0</a:t>
            </a:r>
          </a:p>
          <a:p>
            <a:r>
              <a:rPr lang="en-US" b="1" dirty="0"/>
              <a:t>Normal good: </a:t>
            </a:r>
            <a:r>
              <a:rPr lang="en-US" dirty="0"/>
              <a:t>Price Elasticity &lt; 0 (law of demand), as price of good increases, less of it is demanded</a:t>
            </a:r>
          </a:p>
        </p:txBody>
      </p:sp>
      <p:sp>
        <p:nvSpPr>
          <p:cNvPr id="4" name="Date Placeholder 3"/>
          <p:cNvSpPr>
            <a:spLocks noGrp="1"/>
          </p:cNvSpPr>
          <p:nvPr>
            <p:ph type="dt" sz="half" idx="10"/>
          </p:nvPr>
        </p:nvSpPr>
        <p:spPr/>
        <p:txBody>
          <a:bodyPr/>
          <a:lstStyle/>
          <a:p>
            <a:fld id="{AE0E052F-B144-497A-81DE-3651835A416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Price Elasticity of Supply</a:t>
            </a:r>
          </a:p>
        </p:txBody>
      </p:sp>
      <p:sp>
        <p:nvSpPr>
          <p:cNvPr id="3" name="Content Placeholder 2"/>
          <p:cNvSpPr>
            <a:spLocks noGrp="1"/>
          </p:cNvSpPr>
          <p:nvPr>
            <p:ph idx="1"/>
          </p:nvPr>
        </p:nvSpPr>
        <p:spPr>
          <a:xfrm>
            <a:off x="457200" y="990601"/>
            <a:ext cx="8229600" cy="2133599"/>
          </a:xfrm>
        </p:spPr>
        <p:txBody>
          <a:bodyPr>
            <a:normAutofit fontScale="92500" lnSpcReduction="20000"/>
          </a:bodyPr>
          <a:lstStyle/>
          <a:p>
            <a:r>
              <a:rPr lang="en-US" dirty="0"/>
              <a:t>E</a:t>
            </a:r>
            <a:r>
              <a:rPr lang="en-US" baseline="-25000" dirty="0"/>
              <a:t>s</a:t>
            </a:r>
            <a:r>
              <a:rPr lang="en-US" dirty="0"/>
              <a:t> measures the responsiveness of producers to changes in price</a:t>
            </a:r>
          </a:p>
          <a:p>
            <a:r>
              <a:rPr lang="en-US" dirty="0"/>
              <a:t>E</a:t>
            </a:r>
            <a:r>
              <a:rPr lang="en-US" baseline="-25000" dirty="0"/>
              <a:t>s</a:t>
            </a:r>
            <a:r>
              <a:rPr lang="en-US" dirty="0"/>
              <a:t> = %</a:t>
            </a:r>
            <a:r>
              <a:rPr lang="en-US" dirty="0">
                <a:latin typeface="Symbol" pitchFamily="18" charset="2"/>
                <a:sym typeface="Symbol" pitchFamily="18" charset="2"/>
              </a:rPr>
              <a:t></a:t>
            </a:r>
            <a:r>
              <a:rPr lang="en-US" dirty="0" err="1"/>
              <a:t>q</a:t>
            </a:r>
            <a:r>
              <a:rPr lang="en-US" baseline="-25000" dirty="0" err="1"/>
              <a:t>s</a:t>
            </a:r>
            <a:r>
              <a:rPr lang="en-US" dirty="0"/>
              <a:t> / %</a:t>
            </a:r>
            <a:r>
              <a:rPr lang="en-US" dirty="0">
                <a:latin typeface="Symbol" pitchFamily="18" charset="2"/>
                <a:sym typeface="Symbol" pitchFamily="18" charset="2"/>
              </a:rPr>
              <a:t></a:t>
            </a:r>
            <a:r>
              <a:rPr lang="en-US" dirty="0"/>
              <a:t>p</a:t>
            </a:r>
          </a:p>
          <a:p>
            <a:r>
              <a:rPr lang="en-US" dirty="0"/>
              <a:t>E</a:t>
            </a:r>
            <a:r>
              <a:rPr lang="en-US" baseline="-25000" dirty="0"/>
              <a:t>s	</a:t>
            </a:r>
            <a:r>
              <a:rPr lang="en-US" dirty="0"/>
              <a:t>=[(120-100)/100] / [(2.20-2.00)/2.00]</a:t>
            </a:r>
            <a:br>
              <a:rPr lang="en-US" dirty="0"/>
            </a:br>
            <a:r>
              <a:rPr lang="en-US" dirty="0"/>
              <a:t>	= 20% / 10% = 2.0</a:t>
            </a:r>
          </a:p>
          <a:p>
            <a:endParaRPr lang="en-US" dirty="0"/>
          </a:p>
          <a:p>
            <a:endParaRPr lang="en-US" dirty="0"/>
          </a:p>
          <a:p>
            <a:endParaRPr lang="en-US" dirty="0"/>
          </a:p>
          <a:p>
            <a:endParaRPr lang="en-US" dirty="0"/>
          </a:p>
        </p:txBody>
      </p:sp>
      <p:sp>
        <p:nvSpPr>
          <p:cNvPr id="22" name="Date Placeholder 21"/>
          <p:cNvSpPr>
            <a:spLocks noGrp="1"/>
          </p:cNvSpPr>
          <p:nvPr>
            <p:ph type="dt" sz="half" idx="10"/>
          </p:nvPr>
        </p:nvSpPr>
        <p:spPr/>
        <p:txBody>
          <a:bodyPr/>
          <a:lstStyle/>
          <a:p>
            <a:fld id="{4FC47B2D-3167-47FF-BBD2-468D5B0ED32D}" type="datetime1">
              <a:rPr lang="en-US" smtClean="0"/>
              <a:t>2/8/2018</a:t>
            </a:fld>
            <a:endParaRPr lang="en-US"/>
          </a:p>
        </p:txBody>
      </p:sp>
      <p:sp>
        <p:nvSpPr>
          <p:cNvPr id="4" name="Footer Placeholder 3"/>
          <p:cNvSpPr>
            <a:spLocks noGrp="1"/>
          </p:cNvSpPr>
          <p:nvPr>
            <p:ph type="ftr" sz="quarter" idx="11"/>
          </p:nvPr>
        </p:nvSpPr>
        <p:spPr/>
        <p:txBody>
          <a:bodyPr/>
          <a:lstStyle/>
          <a:p>
            <a:r>
              <a:rPr lang="en-US"/>
              <a:t>Towson University - J. Jung and Shrestha</a:t>
            </a:r>
          </a:p>
        </p:txBody>
      </p:sp>
      <p:sp>
        <p:nvSpPr>
          <p:cNvPr id="5" name="Slide Number Placeholder 4"/>
          <p:cNvSpPr>
            <a:spLocks noGrp="1"/>
          </p:cNvSpPr>
          <p:nvPr>
            <p:ph type="sldNum" sz="quarter" idx="12"/>
          </p:nvPr>
        </p:nvSpPr>
        <p:spPr/>
        <p:txBody>
          <a:bodyPr/>
          <a:lstStyle/>
          <a:p>
            <a:fld id="{73891225-2CFD-4B2A-9CCE-B0FBA3638821}" type="slidenum">
              <a:rPr lang="en-US" smtClean="0"/>
              <a:pPr/>
              <a:t>62</a:t>
            </a:fld>
            <a:endParaRPr lang="en-US"/>
          </a:p>
        </p:txBody>
      </p:sp>
      <p:sp>
        <p:nvSpPr>
          <p:cNvPr id="6" name="Line 6"/>
          <p:cNvSpPr>
            <a:spLocks noChangeShapeType="1"/>
          </p:cNvSpPr>
          <p:nvPr/>
        </p:nvSpPr>
        <p:spPr bwMode="auto">
          <a:xfrm flipV="1">
            <a:off x="2209800" y="3403600"/>
            <a:ext cx="0" cy="2590800"/>
          </a:xfrm>
          <a:prstGeom prst="line">
            <a:avLst/>
          </a:prstGeom>
          <a:noFill/>
          <a:ln w="9525">
            <a:solidFill>
              <a:schemeClr val="tx1"/>
            </a:solidFill>
            <a:round/>
            <a:headEnd/>
            <a:tailEnd type="triangle" w="med" len="med"/>
          </a:ln>
          <a:effectLst/>
        </p:spPr>
        <p:txBody>
          <a:bodyPr/>
          <a:lstStyle/>
          <a:p>
            <a:endParaRPr lang="en-US"/>
          </a:p>
        </p:txBody>
      </p:sp>
      <p:sp>
        <p:nvSpPr>
          <p:cNvPr id="7" name="Line 7"/>
          <p:cNvSpPr>
            <a:spLocks noChangeShapeType="1"/>
          </p:cNvSpPr>
          <p:nvPr/>
        </p:nvSpPr>
        <p:spPr bwMode="auto">
          <a:xfrm>
            <a:off x="2209800" y="5994400"/>
            <a:ext cx="3657600" cy="0"/>
          </a:xfrm>
          <a:prstGeom prst="line">
            <a:avLst/>
          </a:prstGeom>
          <a:noFill/>
          <a:ln w="9525">
            <a:solidFill>
              <a:schemeClr val="tx1"/>
            </a:solidFill>
            <a:round/>
            <a:headEnd/>
            <a:tailEnd type="triangle" w="med" len="med"/>
          </a:ln>
          <a:effectLst/>
        </p:spPr>
        <p:txBody>
          <a:bodyPr/>
          <a:lstStyle/>
          <a:p>
            <a:endParaRPr lang="en-US"/>
          </a:p>
        </p:txBody>
      </p:sp>
      <p:sp>
        <p:nvSpPr>
          <p:cNvPr id="8" name="Line 8"/>
          <p:cNvSpPr>
            <a:spLocks noChangeShapeType="1"/>
          </p:cNvSpPr>
          <p:nvPr/>
        </p:nvSpPr>
        <p:spPr bwMode="auto">
          <a:xfrm flipV="1">
            <a:off x="2566988" y="3489325"/>
            <a:ext cx="2830512" cy="1968500"/>
          </a:xfrm>
          <a:prstGeom prst="line">
            <a:avLst/>
          </a:prstGeom>
          <a:noFill/>
          <a:ln w="28575">
            <a:solidFill>
              <a:schemeClr val="accent2"/>
            </a:solidFill>
            <a:round/>
            <a:headEnd/>
            <a:tailEnd/>
          </a:ln>
          <a:effectLst/>
        </p:spPr>
        <p:txBody>
          <a:bodyPr/>
          <a:lstStyle/>
          <a:p>
            <a:endParaRPr lang="en-US"/>
          </a:p>
        </p:txBody>
      </p:sp>
      <p:sp>
        <p:nvSpPr>
          <p:cNvPr id="9" name="Line 9"/>
          <p:cNvSpPr>
            <a:spLocks noChangeShapeType="1"/>
          </p:cNvSpPr>
          <p:nvPr/>
        </p:nvSpPr>
        <p:spPr bwMode="auto">
          <a:xfrm>
            <a:off x="2209800" y="4165600"/>
            <a:ext cx="2205038" cy="0"/>
          </a:xfrm>
          <a:prstGeom prst="line">
            <a:avLst/>
          </a:prstGeom>
          <a:noFill/>
          <a:ln w="9525">
            <a:solidFill>
              <a:schemeClr val="tx1"/>
            </a:solidFill>
            <a:prstDash val="dash"/>
            <a:round/>
            <a:headEnd/>
            <a:tailEnd/>
          </a:ln>
          <a:effectLst/>
        </p:spPr>
        <p:txBody>
          <a:bodyPr/>
          <a:lstStyle/>
          <a:p>
            <a:endParaRPr lang="en-US"/>
          </a:p>
        </p:txBody>
      </p:sp>
      <p:sp>
        <p:nvSpPr>
          <p:cNvPr id="10" name="Line 10"/>
          <p:cNvSpPr>
            <a:spLocks noChangeShapeType="1"/>
          </p:cNvSpPr>
          <p:nvPr/>
        </p:nvSpPr>
        <p:spPr bwMode="auto">
          <a:xfrm>
            <a:off x="3605213" y="4713288"/>
            <a:ext cx="12700" cy="1266825"/>
          </a:xfrm>
          <a:prstGeom prst="line">
            <a:avLst/>
          </a:prstGeom>
          <a:noFill/>
          <a:ln w="9525">
            <a:solidFill>
              <a:schemeClr val="tx1"/>
            </a:solidFill>
            <a:prstDash val="dash"/>
            <a:round/>
            <a:headEnd/>
            <a:tailEnd/>
          </a:ln>
          <a:effectLst/>
        </p:spPr>
        <p:txBody>
          <a:bodyPr/>
          <a:lstStyle/>
          <a:p>
            <a:endParaRPr lang="en-US"/>
          </a:p>
        </p:txBody>
      </p:sp>
      <p:sp>
        <p:nvSpPr>
          <p:cNvPr id="11" name="Line 11"/>
          <p:cNvSpPr>
            <a:spLocks noChangeShapeType="1"/>
          </p:cNvSpPr>
          <p:nvPr/>
        </p:nvSpPr>
        <p:spPr bwMode="auto">
          <a:xfrm>
            <a:off x="2209800" y="4699000"/>
            <a:ext cx="1343025" cy="0"/>
          </a:xfrm>
          <a:prstGeom prst="line">
            <a:avLst/>
          </a:prstGeom>
          <a:noFill/>
          <a:ln w="9525">
            <a:solidFill>
              <a:schemeClr val="tx1"/>
            </a:solidFill>
            <a:prstDash val="dash"/>
            <a:round/>
            <a:headEnd/>
            <a:tailEnd/>
          </a:ln>
          <a:effectLst/>
        </p:spPr>
        <p:txBody>
          <a:bodyPr/>
          <a:lstStyle/>
          <a:p>
            <a:endParaRPr lang="en-US"/>
          </a:p>
        </p:txBody>
      </p:sp>
      <p:sp>
        <p:nvSpPr>
          <p:cNvPr id="12" name="Line 12"/>
          <p:cNvSpPr>
            <a:spLocks noChangeShapeType="1"/>
          </p:cNvSpPr>
          <p:nvPr/>
        </p:nvSpPr>
        <p:spPr bwMode="auto">
          <a:xfrm>
            <a:off x="4394200" y="4176713"/>
            <a:ext cx="0" cy="1817687"/>
          </a:xfrm>
          <a:prstGeom prst="line">
            <a:avLst/>
          </a:prstGeom>
          <a:noFill/>
          <a:ln w="9525">
            <a:solidFill>
              <a:schemeClr val="tx1"/>
            </a:solidFill>
            <a:prstDash val="dash"/>
            <a:round/>
            <a:headEnd/>
            <a:tailEnd/>
          </a:ln>
          <a:effectLst/>
        </p:spPr>
        <p:txBody>
          <a:bodyPr/>
          <a:lstStyle/>
          <a:p>
            <a:endParaRPr lang="en-US"/>
          </a:p>
        </p:txBody>
      </p:sp>
      <p:sp>
        <p:nvSpPr>
          <p:cNvPr id="13" name="Text Box 13"/>
          <p:cNvSpPr txBox="1">
            <a:spLocks noChangeArrowheads="1"/>
          </p:cNvSpPr>
          <p:nvPr/>
        </p:nvSpPr>
        <p:spPr bwMode="auto">
          <a:xfrm>
            <a:off x="1600200" y="4013200"/>
            <a:ext cx="762000" cy="366713"/>
          </a:xfrm>
          <a:prstGeom prst="rect">
            <a:avLst/>
          </a:prstGeom>
          <a:noFill/>
          <a:ln w="9525">
            <a:noFill/>
            <a:miter lim="800000"/>
            <a:headEnd/>
            <a:tailEnd/>
          </a:ln>
          <a:effectLst/>
        </p:spPr>
        <p:txBody>
          <a:bodyPr>
            <a:spAutoFit/>
          </a:bodyPr>
          <a:lstStyle/>
          <a:p>
            <a:pPr>
              <a:spcBef>
                <a:spcPct val="50000"/>
              </a:spcBef>
            </a:pPr>
            <a:r>
              <a:rPr lang="en-US"/>
              <a:t>2.20</a:t>
            </a:r>
          </a:p>
        </p:txBody>
      </p:sp>
      <p:sp>
        <p:nvSpPr>
          <p:cNvPr id="14" name="Text Box 14"/>
          <p:cNvSpPr txBox="1">
            <a:spLocks noChangeArrowheads="1"/>
          </p:cNvSpPr>
          <p:nvPr/>
        </p:nvSpPr>
        <p:spPr bwMode="auto">
          <a:xfrm>
            <a:off x="1600200" y="4546600"/>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15" name="Text Box 15"/>
          <p:cNvSpPr txBox="1">
            <a:spLocks noChangeArrowheads="1"/>
          </p:cNvSpPr>
          <p:nvPr/>
        </p:nvSpPr>
        <p:spPr bwMode="auto">
          <a:xfrm>
            <a:off x="3429000" y="6034088"/>
            <a:ext cx="609600" cy="366712"/>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16" name="Text Box 16"/>
          <p:cNvSpPr txBox="1">
            <a:spLocks noChangeArrowheads="1"/>
          </p:cNvSpPr>
          <p:nvPr/>
        </p:nvSpPr>
        <p:spPr bwMode="auto">
          <a:xfrm>
            <a:off x="4038600" y="5994400"/>
            <a:ext cx="609600" cy="366713"/>
          </a:xfrm>
          <a:prstGeom prst="rect">
            <a:avLst/>
          </a:prstGeom>
          <a:noFill/>
          <a:ln w="9525">
            <a:noFill/>
            <a:miter lim="800000"/>
            <a:headEnd/>
            <a:tailEnd/>
          </a:ln>
          <a:effectLst/>
        </p:spPr>
        <p:txBody>
          <a:bodyPr>
            <a:spAutoFit/>
          </a:bodyPr>
          <a:lstStyle/>
          <a:p>
            <a:pPr>
              <a:spcBef>
                <a:spcPct val="50000"/>
              </a:spcBef>
            </a:pPr>
            <a:r>
              <a:rPr lang="en-US"/>
              <a:t>120</a:t>
            </a:r>
          </a:p>
        </p:txBody>
      </p:sp>
      <p:sp>
        <p:nvSpPr>
          <p:cNvPr id="17" name="Text Box 17"/>
          <p:cNvSpPr txBox="1">
            <a:spLocks noChangeArrowheads="1"/>
          </p:cNvSpPr>
          <p:nvPr/>
        </p:nvSpPr>
        <p:spPr bwMode="auto">
          <a:xfrm>
            <a:off x="5181600" y="5689600"/>
            <a:ext cx="3657600" cy="366713"/>
          </a:xfrm>
          <a:prstGeom prst="rect">
            <a:avLst/>
          </a:prstGeom>
          <a:noFill/>
          <a:ln w="9525">
            <a:noFill/>
            <a:miter lim="800000"/>
            <a:headEnd/>
            <a:tailEnd/>
          </a:ln>
          <a:effectLst/>
        </p:spPr>
        <p:txBody>
          <a:bodyPr>
            <a:spAutoFit/>
          </a:bodyPr>
          <a:lstStyle/>
          <a:p>
            <a:pPr>
              <a:spcBef>
                <a:spcPct val="50000"/>
              </a:spcBef>
            </a:pPr>
            <a:r>
              <a:rPr lang="en-US"/>
              <a:t>Millions of gallons of milk/year</a:t>
            </a:r>
          </a:p>
        </p:txBody>
      </p:sp>
      <p:sp>
        <p:nvSpPr>
          <p:cNvPr id="18" name="Text Box 18"/>
          <p:cNvSpPr txBox="1">
            <a:spLocks noChangeArrowheads="1"/>
          </p:cNvSpPr>
          <p:nvPr/>
        </p:nvSpPr>
        <p:spPr bwMode="auto">
          <a:xfrm rot="16200000">
            <a:off x="197643" y="4134643"/>
            <a:ext cx="2438400" cy="366713"/>
          </a:xfrm>
          <a:prstGeom prst="rect">
            <a:avLst/>
          </a:prstGeom>
          <a:noFill/>
          <a:ln w="9525">
            <a:noFill/>
            <a:miter lim="800000"/>
            <a:headEnd/>
            <a:tailEnd/>
          </a:ln>
          <a:effectLst/>
        </p:spPr>
        <p:txBody>
          <a:bodyPr>
            <a:spAutoFit/>
          </a:bodyPr>
          <a:lstStyle/>
          <a:p>
            <a:pPr>
              <a:spcBef>
                <a:spcPct val="50000"/>
              </a:spcBef>
            </a:pPr>
            <a:r>
              <a:rPr lang="en-US" dirty="0"/>
              <a:t>Price of milk in $</a:t>
            </a:r>
          </a:p>
        </p:txBody>
      </p:sp>
      <p:sp>
        <p:nvSpPr>
          <p:cNvPr id="19" name="Text Box 19"/>
          <p:cNvSpPr txBox="1">
            <a:spLocks noChangeArrowheads="1"/>
          </p:cNvSpPr>
          <p:nvPr/>
        </p:nvSpPr>
        <p:spPr bwMode="auto">
          <a:xfrm>
            <a:off x="4479925" y="4092575"/>
            <a:ext cx="6096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0" name="Text Box 20"/>
          <p:cNvSpPr txBox="1">
            <a:spLocks noChangeArrowheads="1"/>
          </p:cNvSpPr>
          <p:nvPr/>
        </p:nvSpPr>
        <p:spPr bwMode="auto">
          <a:xfrm>
            <a:off x="3563938" y="4660900"/>
            <a:ext cx="3810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21" name="Text Box 21"/>
          <p:cNvSpPr txBox="1">
            <a:spLocks noChangeArrowheads="1"/>
          </p:cNvSpPr>
          <p:nvPr/>
        </p:nvSpPr>
        <p:spPr bwMode="auto">
          <a:xfrm>
            <a:off x="5359400" y="3673475"/>
            <a:ext cx="2038350" cy="366713"/>
          </a:xfrm>
          <a:prstGeom prst="rect">
            <a:avLst/>
          </a:prstGeom>
          <a:noFill/>
          <a:ln w="9525">
            <a:noFill/>
            <a:miter lim="800000"/>
            <a:headEnd/>
            <a:tailEnd/>
          </a:ln>
          <a:effectLst/>
        </p:spPr>
        <p:txBody>
          <a:bodyPr>
            <a:spAutoFit/>
          </a:bodyPr>
          <a:lstStyle/>
          <a:p>
            <a:pPr>
              <a:spcBef>
                <a:spcPct val="50000"/>
              </a:spcBef>
            </a:pPr>
            <a:r>
              <a:rPr lang="en-US"/>
              <a:t>Supply curve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Price Elasticities</a:t>
            </a:r>
          </a:p>
        </p:txBody>
      </p:sp>
      <p:graphicFrame>
        <p:nvGraphicFramePr>
          <p:cNvPr id="7" name="Content Placeholder 6"/>
          <p:cNvGraphicFramePr>
            <a:graphicFrameLocks noGrp="1"/>
          </p:cNvGraphicFramePr>
          <p:nvPr>
            <p:ph idx="1"/>
          </p:nvPr>
        </p:nvGraphicFramePr>
        <p:xfrm>
          <a:off x="533400" y="1295400"/>
          <a:ext cx="8229600" cy="4572000"/>
        </p:xfrm>
        <a:graphic>
          <a:graphicData uri="http://schemas.openxmlformats.org/drawingml/2006/table">
            <a:tbl>
              <a:tblPr firstRow="1" bandRow="1">
                <a:tableStyleId>{7DF18680-E054-41AD-8BC1-D1AEF772440D}</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49580">
                <a:tc>
                  <a:txBody>
                    <a:bodyPr/>
                    <a:lstStyle/>
                    <a:p>
                      <a:r>
                        <a:rPr lang="en-US" sz="2400" dirty="0"/>
                        <a:t>Good or Service</a:t>
                      </a:r>
                    </a:p>
                  </a:txBody>
                  <a:tcPr/>
                </a:tc>
                <a:tc>
                  <a:txBody>
                    <a:bodyPr/>
                    <a:lstStyle/>
                    <a:p>
                      <a:r>
                        <a:rPr lang="en-US" sz="2400" dirty="0"/>
                        <a:t>Price Elasticities</a:t>
                      </a:r>
                    </a:p>
                  </a:txBody>
                  <a:tcPr/>
                </a:tc>
                <a:extLst>
                  <a:ext uri="{0D108BD9-81ED-4DB2-BD59-A6C34878D82A}">
                    <a16:rowId xmlns:a16="http://schemas.microsoft.com/office/drawing/2014/main" val="10000"/>
                  </a:ext>
                </a:extLst>
              </a:tr>
              <a:tr h="449580">
                <a:tc>
                  <a:txBody>
                    <a:bodyPr/>
                    <a:lstStyle/>
                    <a:p>
                      <a:r>
                        <a:rPr lang="en-US" sz="2400" dirty="0"/>
                        <a:t>Hospital Care</a:t>
                      </a:r>
                    </a:p>
                  </a:txBody>
                  <a:tcPr/>
                </a:tc>
                <a:tc>
                  <a:txBody>
                    <a:bodyPr/>
                    <a:lstStyle/>
                    <a:p>
                      <a:r>
                        <a:rPr lang="en-US" sz="2400" dirty="0"/>
                        <a:t>-0.17 to -0.14</a:t>
                      </a:r>
                    </a:p>
                  </a:txBody>
                  <a:tcPr/>
                </a:tc>
                <a:extLst>
                  <a:ext uri="{0D108BD9-81ED-4DB2-BD59-A6C34878D82A}">
                    <a16:rowId xmlns:a16="http://schemas.microsoft.com/office/drawing/2014/main" val="10001"/>
                  </a:ext>
                </a:extLst>
              </a:tr>
              <a:tr h="449580">
                <a:tc>
                  <a:txBody>
                    <a:bodyPr/>
                    <a:lstStyle/>
                    <a:p>
                      <a:r>
                        <a:rPr lang="en-US" sz="2400" dirty="0"/>
                        <a:t>Physician</a:t>
                      </a:r>
                      <a:r>
                        <a:rPr lang="en-US" sz="2400" baseline="0" dirty="0"/>
                        <a:t> Care</a:t>
                      </a:r>
                      <a:endParaRPr lang="en-US" sz="2400" dirty="0"/>
                    </a:p>
                  </a:txBody>
                  <a:tcPr/>
                </a:tc>
                <a:tc>
                  <a:txBody>
                    <a:bodyPr/>
                    <a:lstStyle/>
                    <a:p>
                      <a:r>
                        <a:rPr lang="en-US" sz="2400" dirty="0"/>
                        <a:t>-0.35 to 0.16</a:t>
                      </a:r>
                    </a:p>
                  </a:txBody>
                  <a:tcPr/>
                </a:tc>
                <a:extLst>
                  <a:ext uri="{0D108BD9-81ED-4DB2-BD59-A6C34878D82A}">
                    <a16:rowId xmlns:a16="http://schemas.microsoft.com/office/drawing/2014/main" val="10002"/>
                  </a:ext>
                </a:extLst>
              </a:tr>
              <a:tr h="449580">
                <a:tc>
                  <a:txBody>
                    <a:bodyPr/>
                    <a:lstStyle/>
                    <a:p>
                      <a:r>
                        <a:rPr lang="en-US" sz="2400" dirty="0"/>
                        <a:t>Apples (U.S.)</a:t>
                      </a:r>
                    </a:p>
                  </a:txBody>
                  <a:tcPr/>
                </a:tc>
                <a:tc>
                  <a:txBody>
                    <a:bodyPr/>
                    <a:lstStyle/>
                    <a:p>
                      <a:r>
                        <a:rPr lang="en-US" sz="2400" dirty="0"/>
                        <a:t>-1.15</a:t>
                      </a:r>
                    </a:p>
                  </a:txBody>
                  <a:tcPr/>
                </a:tc>
                <a:extLst>
                  <a:ext uri="{0D108BD9-81ED-4DB2-BD59-A6C34878D82A}">
                    <a16:rowId xmlns:a16="http://schemas.microsoft.com/office/drawing/2014/main" val="10003"/>
                  </a:ext>
                </a:extLst>
              </a:tr>
              <a:tr h="449580">
                <a:tc>
                  <a:txBody>
                    <a:bodyPr/>
                    <a:lstStyle/>
                    <a:p>
                      <a:r>
                        <a:rPr lang="en-US" sz="2400" dirty="0"/>
                        <a:t>Bread (U.K.)</a:t>
                      </a:r>
                    </a:p>
                  </a:txBody>
                  <a:tcPr/>
                </a:tc>
                <a:tc>
                  <a:txBody>
                    <a:bodyPr/>
                    <a:lstStyle/>
                    <a:p>
                      <a:r>
                        <a:rPr lang="en-US" sz="2400" dirty="0"/>
                        <a:t>-0.26</a:t>
                      </a:r>
                    </a:p>
                  </a:txBody>
                  <a:tcPr/>
                </a:tc>
                <a:extLst>
                  <a:ext uri="{0D108BD9-81ED-4DB2-BD59-A6C34878D82A}">
                    <a16:rowId xmlns:a16="http://schemas.microsoft.com/office/drawing/2014/main" val="10004"/>
                  </a:ext>
                </a:extLst>
              </a:tr>
              <a:tr h="449580">
                <a:tc>
                  <a:txBody>
                    <a:bodyPr/>
                    <a:lstStyle/>
                    <a:p>
                      <a:r>
                        <a:rPr lang="en-US" sz="2400" dirty="0"/>
                        <a:t>Gas, Short Run (Canada)</a:t>
                      </a:r>
                    </a:p>
                  </a:txBody>
                  <a:tcPr/>
                </a:tc>
                <a:tc>
                  <a:txBody>
                    <a:bodyPr/>
                    <a:lstStyle/>
                    <a:p>
                      <a:r>
                        <a:rPr lang="en-US" sz="2400" dirty="0"/>
                        <a:t>-0.01 to -0.20</a:t>
                      </a:r>
                    </a:p>
                  </a:txBody>
                  <a:tcPr/>
                </a:tc>
                <a:extLst>
                  <a:ext uri="{0D108BD9-81ED-4DB2-BD59-A6C34878D82A}">
                    <a16:rowId xmlns:a16="http://schemas.microsoft.com/office/drawing/2014/main" val="10005"/>
                  </a:ext>
                </a:extLst>
              </a:tr>
              <a:tr h="449580">
                <a:tc>
                  <a:txBody>
                    <a:bodyPr/>
                    <a:lstStyle/>
                    <a:p>
                      <a:r>
                        <a:rPr lang="en-US" sz="2400" dirty="0"/>
                        <a:t>Cigarettes (U.S.)</a:t>
                      </a:r>
                    </a:p>
                  </a:txBody>
                  <a:tcPr/>
                </a:tc>
                <a:tc>
                  <a:txBody>
                    <a:bodyPr/>
                    <a:lstStyle/>
                    <a:p>
                      <a:r>
                        <a:rPr lang="en-US" sz="2400" dirty="0"/>
                        <a:t>-0.30 to -0.50</a:t>
                      </a:r>
                    </a:p>
                  </a:txBody>
                  <a:tcPr/>
                </a:tc>
                <a:extLst>
                  <a:ext uri="{0D108BD9-81ED-4DB2-BD59-A6C34878D82A}">
                    <a16:rowId xmlns:a16="http://schemas.microsoft.com/office/drawing/2014/main" val="10006"/>
                  </a:ext>
                </a:extLst>
              </a:tr>
              <a:tr h="449580">
                <a:tc>
                  <a:txBody>
                    <a:bodyPr/>
                    <a:lstStyle/>
                    <a:p>
                      <a:r>
                        <a:rPr lang="en-US" sz="2400" dirty="0"/>
                        <a:t>Beer (U.S.)</a:t>
                      </a:r>
                    </a:p>
                  </a:txBody>
                  <a:tcPr/>
                </a:tc>
                <a:tc>
                  <a:txBody>
                    <a:bodyPr/>
                    <a:lstStyle/>
                    <a:p>
                      <a:r>
                        <a:rPr lang="en-US" sz="2400" dirty="0"/>
                        <a:t>-0.20 to -0.40</a:t>
                      </a:r>
                    </a:p>
                  </a:txBody>
                  <a:tcPr/>
                </a:tc>
                <a:extLst>
                  <a:ext uri="{0D108BD9-81ED-4DB2-BD59-A6C34878D82A}">
                    <a16:rowId xmlns:a16="http://schemas.microsoft.com/office/drawing/2014/main" val="10007"/>
                  </a:ext>
                </a:extLst>
              </a:tr>
              <a:tr h="449580">
                <a:tc>
                  <a:txBody>
                    <a:bodyPr/>
                    <a:lstStyle/>
                    <a:p>
                      <a:r>
                        <a:rPr lang="en-US" sz="2400" dirty="0"/>
                        <a:t>Motion Picture Tickets</a:t>
                      </a:r>
                    </a:p>
                  </a:txBody>
                  <a:tcPr/>
                </a:tc>
                <a:tc>
                  <a:txBody>
                    <a:bodyPr/>
                    <a:lstStyle/>
                    <a:p>
                      <a:r>
                        <a:rPr lang="en-US" sz="2400" dirty="0"/>
                        <a:t>-3.40</a:t>
                      </a:r>
                    </a:p>
                  </a:txBody>
                  <a:tcPr/>
                </a:tc>
                <a:extLst>
                  <a:ext uri="{0D108BD9-81ED-4DB2-BD59-A6C34878D82A}">
                    <a16:rowId xmlns:a16="http://schemas.microsoft.com/office/drawing/2014/main" val="10008"/>
                  </a:ext>
                </a:extLst>
              </a:tr>
              <a:tr h="449580">
                <a:tc>
                  <a:txBody>
                    <a:bodyPr/>
                    <a:lstStyle/>
                    <a:p>
                      <a:r>
                        <a:rPr lang="en-US" sz="2400" dirty="0"/>
                        <a:t>Foreign Travel</a:t>
                      </a:r>
                    </a:p>
                  </a:txBody>
                  <a:tcPr/>
                </a:tc>
                <a:tc>
                  <a:txBody>
                    <a:bodyPr/>
                    <a:lstStyle/>
                    <a:p>
                      <a:r>
                        <a:rPr lang="en-US" sz="2400" dirty="0"/>
                        <a:t>-3.10</a:t>
                      </a:r>
                    </a:p>
                  </a:txBody>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fld id="{CD7FBA36-CF83-4C17-9C26-C5C467010956}"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63</a:t>
            </a:fld>
            <a:endParaRPr lang="en-US"/>
          </a:p>
        </p:txBody>
      </p:sp>
      <p:sp>
        <p:nvSpPr>
          <p:cNvPr id="8" name="TextBox 7"/>
          <p:cNvSpPr txBox="1"/>
          <p:nvPr/>
        </p:nvSpPr>
        <p:spPr>
          <a:xfrm>
            <a:off x="381000" y="5943600"/>
            <a:ext cx="6019800" cy="381000"/>
          </a:xfrm>
          <a:prstGeom prst="rect">
            <a:avLst/>
          </a:prstGeom>
          <a:noFill/>
        </p:spPr>
        <p:txBody>
          <a:bodyPr wrap="square" rtlCol="0">
            <a:spAutoFit/>
          </a:bodyPr>
          <a:lstStyle/>
          <a:p>
            <a:r>
              <a:rPr lang="en-US" dirty="0" err="1"/>
              <a:t>Folland</a:t>
            </a:r>
            <a:r>
              <a:rPr lang="en-US" dirty="0"/>
              <a:t>, Goodman, and </a:t>
            </a:r>
            <a:r>
              <a:rPr lang="en-US" dirty="0" err="1"/>
              <a:t>Stano</a:t>
            </a:r>
            <a:r>
              <a:rPr lang="en-US" dirty="0"/>
              <a:t> (2007), p. 37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Theory</a:t>
            </a:r>
          </a:p>
        </p:txBody>
      </p:sp>
      <p:sp>
        <p:nvSpPr>
          <p:cNvPr id="3" name="Content Placeholder 2"/>
          <p:cNvSpPr>
            <a:spLocks noGrp="1"/>
          </p:cNvSpPr>
          <p:nvPr>
            <p:ph idx="1"/>
          </p:nvPr>
        </p:nvSpPr>
        <p:spPr/>
        <p:txBody>
          <a:bodyPr/>
          <a:lstStyle/>
          <a:p>
            <a:r>
              <a:rPr lang="en-US" dirty="0"/>
              <a:t>Utility Theory</a:t>
            </a:r>
          </a:p>
          <a:p>
            <a:r>
              <a:rPr lang="en-US" dirty="0"/>
              <a:t>Indifference Curves</a:t>
            </a:r>
          </a:p>
          <a:p>
            <a:r>
              <a:rPr lang="en-US" dirty="0"/>
              <a:t>Budget Constraints</a:t>
            </a:r>
          </a:p>
          <a:p>
            <a:r>
              <a:rPr lang="en-US" dirty="0"/>
              <a:t>Utility Maximization</a:t>
            </a:r>
          </a:p>
          <a:p>
            <a:r>
              <a:rPr lang="en-US" dirty="0"/>
              <a:t>Derived Demand</a:t>
            </a:r>
          </a:p>
        </p:txBody>
      </p:sp>
      <p:sp>
        <p:nvSpPr>
          <p:cNvPr id="4" name="Date Placeholder 3"/>
          <p:cNvSpPr>
            <a:spLocks noGrp="1"/>
          </p:cNvSpPr>
          <p:nvPr>
            <p:ph type="dt" sz="half" idx="10"/>
          </p:nvPr>
        </p:nvSpPr>
        <p:spPr/>
        <p:txBody>
          <a:bodyPr/>
          <a:lstStyle/>
          <a:p>
            <a:fld id="{0D27D4F4-30B9-47F6-9211-11605F0E96BE}"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and Marginal Utility</a:t>
            </a:r>
          </a:p>
        </p:txBody>
      </p:sp>
      <p:sp>
        <p:nvSpPr>
          <p:cNvPr id="4" name="Date Placeholder 3"/>
          <p:cNvSpPr>
            <a:spLocks noGrp="1"/>
          </p:cNvSpPr>
          <p:nvPr>
            <p:ph type="dt" sz="half" idx="10"/>
          </p:nvPr>
        </p:nvSpPr>
        <p:spPr/>
        <p:txBody>
          <a:bodyPr/>
          <a:lstStyle/>
          <a:p>
            <a:fld id="{F3D65331-0585-4C56-8DDB-930110E932D2}"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65</a:t>
            </a:fld>
            <a:endParaRPr lang="en-US"/>
          </a:p>
        </p:txBody>
      </p:sp>
      <p:sp>
        <p:nvSpPr>
          <p:cNvPr id="7" name="Line 4"/>
          <p:cNvSpPr>
            <a:spLocks noChangeShapeType="1"/>
          </p:cNvSpPr>
          <p:nvPr/>
        </p:nvSpPr>
        <p:spPr bwMode="auto">
          <a:xfrm flipV="1">
            <a:off x="762000" y="2286000"/>
            <a:ext cx="0" cy="26670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762000" y="4953000"/>
            <a:ext cx="4343400" cy="0"/>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3962400" y="4953000"/>
            <a:ext cx="1295400" cy="641350"/>
          </a:xfrm>
          <a:prstGeom prst="rect">
            <a:avLst/>
          </a:prstGeom>
          <a:noFill/>
          <a:ln w="9525">
            <a:noFill/>
            <a:miter lim="800000"/>
            <a:headEnd/>
            <a:tailEnd/>
          </a:ln>
          <a:effectLst/>
        </p:spPr>
        <p:txBody>
          <a:bodyPr>
            <a:spAutoFit/>
          </a:bodyPr>
          <a:lstStyle/>
          <a:p>
            <a:pPr>
              <a:spcBef>
                <a:spcPct val="50000"/>
              </a:spcBef>
            </a:pPr>
            <a:r>
              <a:rPr lang="en-US"/>
              <a:t>Burgers per month</a:t>
            </a:r>
          </a:p>
        </p:txBody>
      </p:sp>
      <p:sp>
        <p:nvSpPr>
          <p:cNvPr id="10" name="Text Box 7"/>
          <p:cNvSpPr txBox="1">
            <a:spLocks noChangeArrowheads="1"/>
          </p:cNvSpPr>
          <p:nvPr/>
        </p:nvSpPr>
        <p:spPr bwMode="auto">
          <a:xfrm>
            <a:off x="228600" y="1600200"/>
            <a:ext cx="1371600" cy="641350"/>
          </a:xfrm>
          <a:prstGeom prst="rect">
            <a:avLst/>
          </a:prstGeom>
          <a:noFill/>
          <a:ln w="9525">
            <a:noFill/>
            <a:miter lim="800000"/>
            <a:headEnd/>
            <a:tailEnd/>
          </a:ln>
          <a:effectLst/>
        </p:spPr>
        <p:txBody>
          <a:bodyPr>
            <a:spAutoFit/>
          </a:bodyPr>
          <a:lstStyle/>
          <a:p>
            <a:pPr>
              <a:spcBef>
                <a:spcPct val="50000"/>
              </a:spcBef>
            </a:pPr>
            <a:r>
              <a:rPr lang="en-US"/>
              <a:t>Total utility (in utils)</a:t>
            </a:r>
          </a:p>
        </p:txBody>
      </p:sp>
      <p:sp>
        <p:nvSpPr>
          <p:cNvPr id="11" name="Arc 8"/>
          <p:cNvSpPr>
            <a:spLocks/>
          </p:cNvSpPr>
          <p:nvPr/>
        </p:nvSpPr>
        <p:spPr bwMode="auto">
          <a:xfrm rot="10800000" flipV="1">
            <a:off x="762000" y="2819400"/>
            <a:ext cx="37338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3366"/>
            </a:solidFill>
            <a:round/>
            <a:headEnd/>
            <a:tailEnd/>
          </a:ln>
          <a:effectLst/>
        </p:spPr>
        <p:txBody>
          <a:bodyPr wrap="none" anchor="ctr"/>
          <a:lstStyle/>
          <a:p>
            <a:endParaRPr lang="en-US"/>
          </a:p>
        </p:txBody>
      </p:sp>
      <p:sp>
        <p:nvSpPr>
          <p:cNvPr id="12" name="Line 9"/>
          <p:cNvSpPr>
            <a:spLocks noChangeShapeType="1"/>
          </p:cNvSpPr>
          <p:nvPr/>
        </p:nvSpPr>
        <p:spPr bwMode="auto">
          <a:xfrm flipV="1">
            <a:off x="1447800" y="3733800"/>
            <a:ext cx="0" cy="1219200"/>
          </a:xfrm>
          <a:prstGeom prst="line">
            <a:avLst/>
          </a:prstGeom>
          <a:noFill/>
          <a:ln w="9525">
            <a:solidFill>
              <a:schemeClr val="tx1"/>
            </a:solidFill>
            <a:prstDash val="dash"/>
            <a:round/>
            <a:headEnd/>
            <a:tailEnd/>
          </a:ln>
          <a:effectLst/>
        </p:spPr>
        <p:txBody>
          <a:bodyPr/>
          <a:lstStyle/>
          <a:p>
            <a:endParaRPr lang="en-US"/>
          </a:p>
        </p:txBody>
      </p:sp>
      <p:sp>
        <p:nvSpPr>
          <p:cNvPr id="13" name="Line 10"/>
          <p:cNvSpPr>
            <a:spLocks noChangeShapeType="1"/>
          </p:cNvSpPr>
          <p:nvPr/>
        </p:nvSpPr>
        <p:spPr bwMode="auto">
          <a:xfrm flipV="1">
            <a:off x="1143000" y="4038600"/>
            <a:ext cx="0" cy="914400"/>
          </a:xfrm>
          <a:prstGeom prst="line">
            <a:avLst/>
          </a:prstGeom>
          <a:noFill/>
          <a:ln w="9525">
            <a:solidFill>
              <a:schemeClr val="tx1"/>
            </a:solidFill>
            <a:prstDash val="dash"/>
            <a:round/>
            <a:headEnd/>
            <a:tailEnd/>
          </a:ln>
          <a:effectLst/>
        </p:spPr>
        <p:txBody>
          <a:bodyPr/>
          <a:lstStyle/>
          <a:p>
            <a:endParaRPr lang="en-US"/>
          </a:p>
        </p:txBody>
      </p:sp>
      <p:sp>
        <p:nvSpPr>
          <p:cNvPr id="14" name="Line 11"/>
          <p:cNvSpPr>
            <a:spLocks noChangeShapeType="1"/>
          </p:cNvSpPr>
          <p:nvPr/>
        </p:nvSpPr>
        <p:spPr bwMode="auto">
          <a:xfrm flipH="1">
            <a:off x="762000" y="4038600"/>
            <a:ext cx="381000" cy="0"/>
          </a:xfrm>
          <a:prstGeom prst="line">
            <a:avLst/>
          </a:prstGeom>
          <a:noFill/>
          <a:ln w="9525">
            <a:solidFill>
              <a:schemeClr val="tx1"/>
            </a:solidFill>
            <a:prstDash val="dash"/>
            <a:round/>
            <a:headEnd/>
            <a:tailEnd/>
          </a:ln>
          <a:effectLst/>
        </p:spPr>
        <p:txBody>
          <a:bodyPr/>
          <a:lstStyle/>
          <a:p>
            <a:endParaRPr lang="en-US"/>
          </a:p>
        </p:txBody>
      </p:sp>
      <p:sp>
        <p:nvSpPr>
          <p:cNvPr id="15" name="Line 12"/>
          <p:cNvSpPr>
            <a:spLocks noChangeShapeType="1"/>
          </p:cNvSpPr>
          <p:nvPr/>
        </p:nvSpPr>
        <p:spPr bwMode="auto">
          <a:xfrm flipH="1">
            <a:off x="762000" y="3733800"/>
            <a:ext cx="685800" cy="0"/>
          </a:xfrm>
          <a:prstGeom prst="line">
            <a:avLst/>
          </a:prstGeom>
          <a:noFill/>
          <a:ln w="9525">
            <a:solidFill>
              <a:schemeClr val="tx1"/>
            </a:solidFill>
            <a:prstDash val="dash"/>
            <a:round/>
            <a:headEnd/>
            <a:tailEnd/>
          </a:ln>
          <a:effectLst/>
        </p:spPr>
        <p:txBody>
          <a:bodyPr/>
          <a:lstStyle/>
          <a:p>
            <a:endParaRPr lang="en-US"/>
          </a:p>
        </p:txBody>
      </p:sp>
      <p:sp>
        <p:nvSpPr>
          <p:cNvPr id="16" name="Line 13"/>
          <p:cNvSpPr>
            <a:spLocks noChangeShapeType="1"/>
          </p:cNvSpPr>
          <p:nvPr/>
        </p:nvSpPr>
        <p:spPr bwMode="auto">
          <a:xfrm flipV="1">
            <a:off x="3581400" y="2895600"/>
            <a:ext cx="0" cy="20574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flipV="1">
            <a:off x="3886200" y="2895600"/>
            <a:ext cx="0" cy="2057400"/>
          </a:xfrm>
          <a:prstGeom prst="line">
            <a:avLst/>
          </a:prstGeom>
          <a:noFill/>
          <a:ln w="9525">
            <a:solidFill>
              <a:schemeClr val="tx1"/>
            </a:solidFill>
            <a:prstDash val="dash"/>
            <a:round/>
            <a:headEnd/>
            <a:tailEnd/>
          </a:ln>
          <a:effectLst/>
        </p:spPr>
        <p:txBody>
          <a:bodyPr/>
          <a:lstStyle/>
          <a:p>
            <a:endParaRPr lang="en-US"/>
          </a:p>
        </p:txBody>
      </p:sp>
      <p:sp>
        <p:nvSpPr>
          <p:cNvPr id="18" name="Line 15"/>
          <p:cNvSpPr>
            <a:spLocks noChangeShapeType="1"/>
          </p:cNvSpPr>
          <p:nvPr/>
        </p:nvSpPr>
        <p:spPr bwMode="auto">
          <a:xfrm flipH="1">
            <a:off x="762000" y="2895600"/>
            <a:ext cx="2819400" cy="0"/>
          </a:xfrm>
          <a:prstGeom prst="line">
            <a:avLst/>
          </a:prstGeom>
          <a:noFill/>
          <a:ln w="9525">
            <a:solidFill>
              <a:schemeClr val="tx1"/>
            </a:solidFill>
            <a:prstDash val="dash"/>
            <a:round/>
            <a:headEnd/>
            <a:tailEnd/>
          </a:ln>
          <a:effectLst/>
        </p:spPr>
        <p:txBody>
          <a:bodyPr/>
          <a:lstStyle/>
          <a:p>
            <a:endParaRPr lang="en-US"/>
          </a:p>
        </p:txBody>
      </p:sp>
      <p:sp>
        <p:nvSpPr>
          <p:cNvPr id="19" name="Line 16"/>
          <p:cNvSpPr>
            <a:spLocks noChangeShapeType="1"/>
          </p:cNvSpPr>
          <p:nvPr/>
        </p:nvSpPr>
        <p:spPr bwMode="auto">
          <a:xfrm flipH="1">
            <a:off x="762000" y="2819400"/>
            <a:ext cx="3124200" cy="0"/>
          </a:xfrm>
          <a:prstGeom prst="line">
            <a:avLst/>
          </a:prstGeom>
          <a:noFill/>
          <a:ln w="9525">
            <a:solidFill>
              <a:schemeClr val="tx1"/>
            </a:solidFill>
            <a:prstDash val="dash"/>
            <a:round/>
            <a:headEnd/>
            <a:tailEnd/>
          </a:ln>
          <a:effectLst/>
        </p:spPr>
        <p:txBody>
          <a:bodyPr/>
          <a:lstStyle/>
          <a:p>
            <a:endParaRPr lang="en-US"/>
          </a:p>
        </p:txBody>
      </p:sp>
      <p:sp>
        <p:nvSpPr>
          <p:cNvPr id="20" name="Text Box 17"/>
          <p:cNvSpPr txBox="1">
            <a:spLocks noChangeArrowheads="1"/>
          </p:cNvSpPr>
          <p:nvPr/>
        </p:nvSpPr>
        <p:spPr bwMode="auto">
          <a:xfrm>
            <a:off x="990600" y="4953000"/>
            <a:ext cx="3048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21" name="Text Box 18"/>
          <p:cNvSpPr txBox="1">
            <a:spLocks noChangeArrowheads="1"/>
          </p:cNvSpPr>
          <p:nvPr/>
        </p:nvSpPr>
        <p:spPr bwMode="auto">
          <a:xfrm>
            <a:off x="1295400" y="4967288"/>
            <a:ext cx="457200"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22" name="Text Box 19"/>
          <p:cNvSpPr txBox="1">
            <a:spLocks noChangeArrowheads="1"/>
          </p:cNvSpPr>
          <p:nvPr/>
        </p:nvSpPr>
        <p:spPr bwMode="auto">
          <a:xfrm>
            <a:off x="3429000" y="5029200"/>
            <a:ext cx="457200" cy="366713"/>
          </a:xfrm>
          <a:prstGeom prst="rect">
            <a:avLst/>
          </a:prstGeom>
          <a:noFill/>
          <a:ln w="9525">
            <a:noFill/>
            <a:miter lim="800000"/>
            <a:headEnd/>
            <a:tailEnd/>
          </a:ln>
          <a:effectLst/>
        </p:spPr>
        <p:txBody>
          <a:bodyPr>
            <a:spAutoFit/>
          </a:bodyPr>
          <a:lstStyle/>
          <a:p>
            <a:pPr>
              <a:spcBef>
                <a:spcPct val="50000"/>
              </a:spcBef>
            </a:pPr>
            <a:r>
              <a:rPr lang="en-US"/>
              <a:t>7</a:t>
            </a:r>
          </a:p>
        </p:txBody>
      </p:sp>
      <p:sp>
        <p:nvSpPr>
          <p:cNvPr id="23" name="Text Box 20"/>
          <p:cNvSpPr txBox="1">
            <a:spLocks noChangeArrowheads="1"/>
          </p:cNvSpPr>
          <p:nvPr/>
        </p:nvSpPr>
        <p:spPr bwMode="auto">
          <a:xfrm>
            <a:off x="3733800" y="5029200"/>
            <a:ext cx="3048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24" name="Text Box 21"/>
          <p:cNvSpPr txBox="1">
            <a:spLocks noChangeArrowheads="1"/>
          </p:cNvSpPr>
          <p:nvPr/>
        </p:nvSpPr>
        <p:spPr bwMode="auto">
          <a:xfrm>
            <a:off x="381000" y="3962400"/>
            <a:ext cx="457200" cy="366713"/>
          </a:xfrm>
          <a:prstGeom prst="rect">
            <a:avLst/>
          </a:prstGeom>
          <a:noFill/>
          <a:ln w="9525">
            <a:noFill/>
            <a:miter lim="800000"/>
            <a:headEnd/>
            <a:tailEnd/>
          </a:ln>
          <a:effectLst/>
        </p:spPr>
        <p:txBody>
          <a:bodyPr>
            <a:spAutoFit/>
          </a:bodyPr>
          <a:lstStyle/>
          <a:p>
            <a:pPr>
              <a:spcBef>
                <a:spcPct val="50000"/>
              </a:spcBef>
            </a:pPr>
            <a:r>
              <a:rPr lang="en-US"/>
              <a:t>26</a:t>
            </a:r>
          </a:p>
        </p:txBody>
      </p:sp>
      <p:sp>
        <p:nvSpPr>
          <p:cNvPr id="25" name="Text Box 22"/>
          <p:cNvSpPr txBox="1">
            <a:spLocks noChangeArrowheads="1"/>
          </p:cNvSpPr>
          <p:nvPr/>
        </p:nvSpPr>
        <p:spPr bwMode="auto">
          <a:xfrm>
            <a:off x="381000" y="3581400"/>
            <a:ext cx="533400" cy="366713"/>
          </a:xfrm>
          <a:prstGeom prst="rect">
            <a:avLst/>
          </a:prstGeom>
          <a:noFill/>
          <a:ln w="9525">
            <a:noFill/>
            <a:miter lim="800000"/>
            <a:headEnd/>
            <a:tailEnd/>
          </a:ln>
          <a:effectLst/>
        </p:spPr>
        <p:txBody>
          <a:bodyPr>
            <a:spAutoFit/>
          </a:bodyPr>
          <a:lstStyle/>
          <a:p>
            <a:pPr>
              <a:spcBef>
                <a:spcPct val="50000"/>
              </a:spcBef>
            </a:pPr>
            <a:r>
              <a:rPr lang="en-US"/>
              <a:t>50</a:t>
            </a:r>
          </a:p>
        </p:txBody>
      </p:sp>
      <p:sp>
        <p:nvSpPr>
          <p:cNvPr id="26" name="Text Box 23"/>
          <p:cNvSpPr txBox="1">
            <a:spLocks noChangeArrowheads="1"/>
          </p:cNvSpPr>
          <p:nvPr/>
        </p:nvSpPr>
        <p:spPr bwMode="auto">
          <a:xfrm>
            <a:off x="152400" y="2819400"/>
            <a:ext cx="685800" cy="366713"/>
          </a:xfrm>
          <a:prstGeom prst="rect">
            <a:avLst/>
          </a:prstGeom>
          <a:noFill/>
          <a:ln w="9525">
            <a:noFill/>
            <a:miter lim="800000"/>
            <a:headEnd/>
            <a:tailEnd/>
          </a:ln>
          <a:effectLst/>
        </p:spPr>
        <p:txBody>
          <a:bodyPr>
            <a:spAutoFit/>
          </a:bodyPr>
          <a:lstStyle/>
          <a:p>
            <a:pPr>
              <a:spcBef>
                <a:spcPct val="50000"/>
              </a:spcBef>
            </a:pPr>
            <a:r>
              <a:rPr lang="en-US"/>
              <a:t>140</a:t>
            </a:r>
          </a:p>
        </p:txBody>
      </p:sp>
      <p:sp>
        <p:nvSpPr>
          <p:cNvPr id="27" name="Text Box 24"/>
          <p:cNvSpPr txBox="1">
            <a:spLocks noChangeArrowheads="1"/>
          </p:cNvSpPr>
          <p:nvPr/>
        </p:nvSpPr>
        <p:spPr bwMode="auto">
          <a:xfrm>
            <a:off x="152400" y="2514600"/>
            <a:ext cx="685800" cy="366713"/>
          </a:xfrm>
          <a:prstGeom prst="rect">
            <a:avLst/>
          </a:prstGeom>
          <a:noFill/>
          <a:ln w="9525">
            <a:noFill/>
            <a:miter lim="800000"/>
            <a:headEnd/>
            <a:tailEnd/>
          </a:ln>
          <a:effectLst/>
        </p:spPr>
        <p:txBody>
          <a:bodyPr>
            <a:spAutoFit/>
          </a:bodyPr>
          <a:lstStyle/>
          <a:p>
            <a:pPr>
              <a:spcBef>
                <a:spcPct val="50000"/>
              </a:spcBef>
            </a:pPr>
            <a:r>
              <a:rPr lang="en-US"/>
              <a:t>152</a:t>
            </a:r>
          </a:p>
        </p:txBody>
      </p:sp>
      <p:sp>
        <p:nvSpPr>
          <p:cNvPr id="28" name="Line 25"/>
          <p:cNvSpPr>
            <a:spLocks noChangeShapeType="1"/>
          </p:cNvSpPr>
          <p:nvPr/>
        </p:nvSpPr>
        <p:spPr bwMode="auto">
          <a:xfrm flipV="1">
            <a:off x="5257800" y="2286000"/>
            <a:ext cx="0" cy="2667000"/>
          </a:xfrm>
          <a:prstGeom prst="line">
            <a:avLst/>
          </a:prstGeom>
          <a:noFill/>
          <a:ln w="9525">
            <a:solidFill>
              <a:schemeClr val="tx1"/>
            </a:solidFill>
            <a:round/>
            <a:headEnd/>
            <a:tailEnd type="triangle" w="med" len="med"/>
          </a:ln>
          <a:effectLst/>
        </p:spPr>
        <p:txBody>
          <a:bodyPr/>
          <a:lstStyle/>
          <a:p>
            <a:endParaRPr lang="en-US"/>
          </a:p>
        </p:txBody>
      </p:sp>
      <p:sp>
        <p:nvSpPr>
          <p:cNvPr id="29" name="Line 26"/>
          <p:cNvSpPr>
            <a:spLocks noChangeShapeType="1"/>
          </p:cNvSpPr>
          <p:nvPr/>
        </p:nvSpPr>
        <p:spPr bwMode="auto">
          <a:xfrm>
            <a:off x="5257800" y="4953000"/>
            <a:ext cx="3657600" cy="0"/>
          </a:xfrm>
          <a:prstGeom prst="line">
            <a:avLst/>
          </a:prstGeom>
          <a:noFill/>
          <a:ln w="9525">
            <a:solidFill>
              <a:schemeClr val="tx1"/>
            </a:solidFill>
            <a:round/>
            <a:headEnd/>
            <a:tailEnd type="triangle" w="med" len="med"/>
          </a:ln>
          <a:effectLst/>
        </p:spPr>
        <p:txBody>
          <a:bodyPr/>
          <a:lstStyle/>
          <a:p>
            <a:endParaRPr lang="en-US"/>
          </a:p>
        </p:txBody>
      </p:sp>
      <p:sp>
        <p:nvSpPr>
          <p:cNvPr id="30" name="Text Box 27"/>
          <p:cNvSpPr txBox="1">
            <a:spLocks noChangeArrowheads="1"/>
          </p:cNvSpPr>
          <p:nvPr/>
        </p:nvSpPr>
        <p:spPr bwMode="auto">
          <a:xfrm>
            <a:off x="6538913" y="5111750"/>
            <a:ext cx="1295400" cy="641350"/>
          </a:xfrm>
          <a:prstGeom prst="rect">
            <a:avLst/>
          </a:prstGeom>
          <a:noFill/>
          <a:ln w="9525">
            <a:noFill/>
            <a:miter lim="800000"/>
            <a:headEnd/>
            <a:tailEnd/>
          </a:ln>
          <a:effectLst/>
        </p:spPr>
        <p:txBody>
          <a:bodyPr>
            <a:spAutoFit/>
          </a:bodyPr>
          <a:lstStyle/>
          <a:p>
            <a:pPr>
              <a:spcBef>
                <a:spcPct val="50000"/>
              </a:spcBef>
            </a:pPr>
            <a:r>
              <a:rPr lang="en-US"/>
              <a:t>Burgers per month</a:t>
            </a:r>
          </a:p>
        </p:txBody>
      </p:sp>
      <p:sp>
        <p:nvSpPr>
          <p:cNvPr id="31" name="Text Box 28"/>
          <p:cNvSpPr txBox="1">
            <a:spLocks noChangeArrowheads="1"/>
          </p:cNvSpPr>
          <p:nvPr/>
        </p:nvSpPr>
        <p:spPr bwMode="auto">
          <a:xfrm>
            <a:off x="4495800" y="1676400"/>
            <a:ext cx="1644650" cy="641350"/>
          </a:xfrm>
          <a:prstGeom prst="rect">
            <a:avLst/>
          </a:prstGeom>
          <a:noFill/>
          <a:ln w="9525">
            <a:noFill/>
            <a:miter lim="800000"/>
            <a:headEnd/>
            <a:tailEnd/>
          </a:ln>
          <a:effectLst/>
        </p:spPr>
        <p:txBody>
          <a:bodyPr>
            <a:spAutoFit/>
          </a:bodyPr>
          <a:lstStyle/>
          <a:p>
            <a:pPr>
              <a:spcBef>
                <a:spcPct val="50000"/>
              </a:spcBef>
            </a:pPr>
            <a:r>
              <a:rPr lang="en-US"/>
              <a:t>Marginal utility (in utils)</a:t>
            </a:r>
          </a:p>
        </p:txBody>
      </p:sp>
      <p:sp>
        <p:nvSpPr>
          <p:cNvPr id="33" name="Line 30"/>
          <p:cNvSpPr>
            <a:spLocks noChangeShapeType="1"/>
          </p:cNvSpPr>
          <p:nvPr/>
        </p:nvSpPr>
        <p:spPr bwMode="auto">
          <a:xfrm>
            <a:off x="5257800" y="3886200"/>
            <a:ext cx="3124200" cy="0"/>
          </a:xfrm>
          <a:prstGeom prst="line">
            <a:avLst/>
          </a:prstGeom>
          <a:noFill/>
          <a:ln w="9525">
            <a:solidFill>
              <a:schemeClr val="tx1"/>
            </a:solidFill>
            <a:prstDash val="dash"/>
            <a:round/>
            <a:headEnd/>
            <a:tailEnd/>
          </a:ln>
          <a:effectLst/>
        </p:spPr>
        <p:txBody>
          <a:bodyPr/>
          <a:lstStyle/>
          <a:p>
            <a:endParaRPr lang="en-US" dirty="0"/>
          </a:p>
          <a:p>
            <a:endParaRPr lang="en-US" dirty="0"/>
          </a:p>
        </p:txBody>
      </p:sp>
      <p:sp>
        <p:nvSpPr>
          <p:cNvPr id="35" name="Line 32"/>
          <p:cNvSpPr>
            <a:spLocks noChangeShapeType="1"/>
          </p:cNvSpPr>
          <p:nvPr/>
        </p:nvSpPr>
        <p:spPr bwMode="auto">
          <a:xfrm flipV="1">
            <a:off x="5943600" y="2928938"/>
            <a:ext cx="0" cy="2009775"/>
          </a:xfrm>
          <a:prstGeom prst="line">
            <a:avLst/>
          </a:prstGeom>
          <a:noFill/>
          <a:ln w="9525">
            <a:solidFill>
              <a:schemeClr val="tx1"/>
            </a:solidFill>
            <a:prstDash val="dash"/>
            <a:round/>
            <a:headEnd/>
            <a:tailEnd/>
          </a:ln>
          <a:effectLst/>
        </p:spPr>
        <p:txBody>
          <a:bodyPr/>
          <a:lstStyle/>
          <a:p>
            <a:endParaRPr lang="en-US"/>
          </a:p>
        </p:txBody>
      </p:sp>
      <p:sp>
        <p:nvSpPr>
          <p:cNvPr id="36" name="Line 33"/>
          <p:cNvSpPr>
            <a:spLocks noChangeShapeType="1"/>
          </p:cNvSpPr>
          <p:nvPr/>
        </p:nvSpPr>
        <p:spPr bwMode="auto">
          <a:xfrm flipV="1">
            <a:off x="5638800" y="2790825"/>
            <a:ext cx="14288" cy="2147888"/>
          </a:xfrm>
          <a:prstGeom prst="line">
            <a:avLst/>
          </a:prstGeom>
          <a:noFill/>
          <a:ln w="9525">
            <a:solidFill>
              <a:schemeClr val="tx1"/>
            </a:solidFill>
            <a:prstDash val="dash"/>
            <a:round/>
            <a:headEnd/>
            <a:tailEnd/>
          </a:ln>
          <a:effectLst/>
        </p:spPr>
        <p:txBody>
          <a:bodyPr/>
          <a:lstStyle/>
          <a:p>
            <a:endParaRPr lang="en-US"/>
          </a:p>
        </p:txBody>
      </p:sp>
      <p:sp>
        <p:nvSpPr>
          <p:cNvPr id="37" name="Text Box 35"/>
          <p:cNvSpPr txBox="1">
            <a:spLocks noChangeArrowheads="1"/>
          </p:cNvSpPr>
          <p:nvPr/>
        </p:nvSpPr>
        <p:spPr bwMode="auto">
          <a:xfrm>
            <a:off x="5486400" y="4967288"/>
            <a:ext cx="304800"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38" name="Text Box 36"/>
          <p:cNvSpPr txBox="1">
            <a:spLocks noChangeArrowheads="1"/>
          </p:cNvSpPr>
          <p:nvPr/>
        </p:nvSpPr>
        <p:spPr bwMode="auto">
          <a:xfrm>
            <a:off x="5791200" y="4981575"/>
            <a:ext cx="4572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9" name="Text Box 38"/>
          <p:cNvSpPr txBox="1">
            <a:spLocks noChangeArrowheads="1"/>
          </p:cNvSpPr>
          <p:nvPr/>
        </p:nvSpPr>
        <p:spPr bwMode="auto">
          <a:xfrm>
            <a:off x="8256588" y="5041900"/>
            <a:ext cx="4572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40" name="Line 39"/>
          <p:cNvSpPr>
            <a:spLocks noChangeShapeType="1"/>
          </p:cNvSpPr>
          <p:nvPr/>
        </p:nvSpPr>
        <p:spPr bwMode="auto">
          <a:xfrm flipH="1">
            <a:off x="5264150" y="2784475"/>
            <a:ext cx="374650" cy="0"/>
          </a:xfrm>
          <a:prstGeom prst="line">
            <a:avLst/>
          </a:prstGeom>
          <a:noFill/>
          <a:ln w="9525">
            <a:solidFill>
              <a:schemeClr val="tx1"/>
            </a:solidFill>
            <a:prstDash val="dash"/>
            <a:round/>
            <a:headEnd/>
            <a:tailEnd/>
          </a:ln>
          <a:effectLst/>
        </p:spPr>
        <p:txBody>
          <a:bodyPr/>
          <a:lstStyle/>
          <a:p>
            <a:endParaRPr lang="en-US"/>
          </a:p>
        </p:txBody>
      </p:sp>
      <p:sp>
        <p:nvSpPr>
          <p:cNvPr id="41" name="Line 40"/>
          <p:cNvSpPr>
            <a:spLocks noChangeShapeType="1"/>
          </p:cNvSpPr>
          <p:nvPr/>
        </p:nvSpPr>
        <p:spPr bwMode="auto">
          <a:xfrm flipH="1">
            <a:off x="5283200" y="2936875"/>
            <a:ext cx="650875" cy="14288"/>
          </a:xfrm>
          <a:prstGeom prst="line">
            <a:avLst/>
          </a:prstGeom>
          <a:noFill/>
          <a:ln w="9525">
            <a:solidFill>
              <a:schemeClr val="tx1"/>
            </a:solidFill>
            <a:prstDash val="dash"/>
            <a:round/>
            <a:headEnd/>
            <a:tailEnd/>
          </a:ln>
          <a:effectLst/>
        </p:spPr>
        <p:txBody>
          <a:bodyPr/>
          <a:lstStyle/>
          <a:p>
            <a:endParaRPr lang="en-US"/>
          </a:p>
        </p:txBody>
      </p:sp>
      <p:sp>
        <p:nvSpPr>
          <p:cNvPr id="42" name="Text Box 42"/>
          <p:cNvSpPr txBox="1">
            <a:spLocks noChangeArrowheads="1"/>
          </p:cNvSpPr>
          <p:nvPr/>
        </p:nvSpPr>
        <p:spPr bwMode="auto">
          <a:xfrm>
            <a:off x="4727575" y="2606675"/>
            <a:ext cx="595313" cy="366713"/>
          </a:xfrm>
          <a:prstGeom prst="rect">
            <a:avLst/>
          </a:prstGeom>
          <a:noFill/>
          <a:ln w="9525">
            <a:noFill/>
            <a:miter lim="800000"/>
            <a:headEnd/>
            <a:tailEnd/>
          </a:ln>
          <a:effectLst/>
        </p:spPr>
        <p:txBody>
          <a:bodyPr>
            <a:spAutoFit/>
          </a:bodyPr>
          <a:lstStyle/>
          <a:p>
            <a:pPr>
              <a:spcBef>
                <a:spcPct val="50000"/>
              </a:spcBef>
            </a:pPr>
            <a:r>
              <a:rPr lang="en-US"/>
              <a:t>26</a:t>
            </a:r>
          </a:p>
        </p:txBody>
      </p:sp>
      <p:sp>
        <p:nvSpPr>
          <p:cNvPr id="43" name="Text Box 43"/>
          <p:cNvSpPr txBox="1">
            <a:spLocks noChangeArrowheads="1"/>
          </p:cNvSpPr>
          <p:nvPr/>
        </p:nvSpPr>
        <p:spPr bwMode="auto">
          <a:xfrm>
            <a:off x="4724400" y="2840038"/>
            <a:ext cx="609600" cy="366712"/>
          </a:xfrm>
          <a:prstGeom prst="rect">
            <a:avLst/>
          </a:prstGeom>
          <a:noFill/>
          <a:ln w="9525">
            <a:noFill/>
            <a:miter lim="800000"/>
            <a:headEnd/>
            <a:tailEnd/>
          </a:ln>
          <a:effectLst/>
        </p:spPr>
        <p:txBody>
          <a:bodyPr>
            <a:spAutoFit/>
          </a:bodyPr>
          <a:lstStyle/>
          <a:p>
            <a:pPr>
              <a:spcBef>
                <a:spcPct val="50000"/>
              </a:spcBef>
            </a:pPr>
            <a:r>
              <a:rPr lang="en-US"/>
              <a:t>24</a:t>
            </a:r>
          </a:p>
        </p:txBody>
      </p:sp>
      <p:sp>
        <p:nvSpPr>
          <p:cNvPr id="44" name="Text Box 44"/>
          <p:cNvSpPr txBox="1">
            <a:spLocks noChangeArrowheads="1"/>
          </p:cNvSpPr>
          <p:nvPr/>
        </p:nvSpPr>
        <p:spPr bwMode="auto">
          <a:xfrm>
            <a:off x="4779963" y="3733800"/>
            <a:ext cx="568325" cy="366712"/>
          </a:xfrm>
          <a:prstGeom prst="rect">
            <a:avLst/>
          </a:prstGeom>
          <a:noFill/>
          <a:ln w="9525">
            <a:noFill/>
            <a:miter lim="800000"/>
            <a:headEnd/>
            <a:tailEnd/>
          </a:ln>
          <a:effectLst/>
        </p:spPr>
        <p:txBody>
          <a:bodyPr>
            <a:spAutoFit/>
          </a:bodyPr>
          <a:lstStyle/>
          <a:p>
            <a:pPr>
              <a:spcBef>
                <a:spcPct val="50000"/>
              </a:spcBef>
            </a:pPr>
            <a:r>
              <a:rPr lang="en-US" dirty="0"/>
              <a:t>12</a:t>
            </a:r>
          </a:p>
        </p:txBody>
      </p:sp>
      <p:sp>
        <p:nvSpPr>
          <p:cNvPr id="45" name="Arc 44"/>
          <p:cNvSpPr/>
          <p:nvPr/>
        </p:nvSpPr>
        <p:spPr>
          <a:xfrm rot="11836837">
            <a:off x="5558563" y="3004261"/>
            <a:ext cx="4070865" cy="609600"/>
          </a:xfrm>
          <a:prstGeom prst="arc">
            <a:avLst>
              <a:gd name="adj1" fmla="val 1131049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p:nvPr/>
        </p:nvCxnSpPr>
        <p:spPr>
          <a:xfrm rot="5400000">
            <a:off x="7848600" y="4419600"/>
            <a:ext cx="10668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Law of Diminishing Marginal Utilities</a:t>
            </a:r>
          </a:p>
        </p:txBody>
      </p:sp>
      <p:sp>
        <p:nvSpPr>
          <p:cNvPr id="3" name="Content Placeholder 2"/>
          <p:cNvSpPr>
            <a:spLocks noGrp="1"/>
          </p:cNvSpPr>
          <p:nvPr>
            <p:ph idx="1"/>
          </p:nvPr>
        </p:nvSpPr>
        <p:spPr/>
        <p:txBody>
          <a:bodyPr/>
          <a:lstStyle/>
          <a:p>
            <a:r>
              <a:rPr lang="en-US" dirty="0"/>
              <a:t>As the consumption of a particular good increases, the marginal utility decreases</a:t>
            </a:r>
          </a:p>
          <a:p>
            <a:pPr lvl="1"/>
            <a:r>
              <a:rPr lang="en-US" dirty="0"/>
              <a:t>If you already ate 2 burgers, the third one has small extra utility</a:t>
            </a:r>
          </a:p>
          <a:p>
            <a:r>
              <a:rPr lang="en-US" dirty="0"/>
              <a:t>But more is always better!! This is an assumption --&gt; </a:t>
            </a:r>
            <a:r>
              <a:rPr lang="en-US" b="1" dirty="0"/>
              <a:t>non-satiation principle</a:t>
            </a:r>
          </a:p>
          <a:p>
            <a:r>
              <a:rPr lang="en-US" dirty="0"/>
              <a:t>Marginal Benefit is the same as marginal utility</a:t>
            </a:r>
          </a:p>
          <a:p>
            <a:endParaRPr lang="en-US" dirty="0"/>
          </a:p>
        </p:txBody>
      </p:sp>
      <p:sp>
        <p:nvSpPr>
          <p:cNvPr id="4" name="Date Placeholder 3"/>
          <p:cNvSpPr>
            <a:spLocks noGrp="1"/>
          </p:cNvSpPr>
          <p:nvPr>
            <p:ph type="dt" sz="half" idx="10"/>
          </p:nvPr>
        </p:nvSpPr>
        <p:spPr/>
        <p:txBody>
          <a:bodyPr/>
          <a:lstStyle/>
          <a:p>
            <a:fld id="{B59B0B37-01A0-4BF7-BBAE-558AFFFCA6C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Indifference Curves</a:t>
            </a:r>
          </a:p>
        </p:txBody>
      </p:sp>
      <p:sp>
        <p:nvSpPr>
          <p:cNvPr id="3" name="Content Placeholder 2"/>
          <p:cNvSpPr>
            <a:spLocks noGrp="1"/>
          </p:cNvSpPr>
          <p:nvPr>
            <p:ph idx="1"/>
          </p:nvPr>
        </p:nvSpPr>
        <p:spPr/>
        <p:txBody>
          <a:bodyPr/>
          <a:lstStyle/>
          <a:p>
            <a:r>
              <a:rPr lang="en-US" dirty="0"/>
              <a:t>An indifference curve shows the combinations of the two goods that generate the same level of total utility or satisfaction.</a:t>
            </a:r>
          </a:p>
          <a:p>
            <a:r>
              <a:rPr lang="en-US" dirty="0"/>
              <a:t>Indifference curves are a way to represent consumers’ preferences.</a:t>
            </a:r>
          </a:p>
          <a:p>
            <a:endParaRPr lang="en-US" dirty="0"/>
          </a:p>
        </p:txBody>
      </p:sp>
      <p:sp>
        <p:nvSpPr>
          <p:cNvPr id="4" name="Date Placeholder 3"/>
          <p:cNvSpPr>
            <a:spLocks noGrp="1"/>
          </p:cNvSpPr>
          <p:nvPr>
            <p:ph type="dt" sz="half" idx="10"/>
          </p:nvPr>
        </p:nvSpPr>
        <p:spPr/>
        <p:txBody>
          <a:bodyPr/>
          <a:lstStyle/>
          <a:p>
            <a:fld id="{36999061-50C4-4D0D-B7BA-B68C3ADDC40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Indifference Curves</a:t>
            </a:r>
          </a:p>
        </p:txBody>
      </p:sp>
      <p:sp>
        <p:nvSpPr>
          <p:cNvPr id="3" name="Content Placeholder 2"/>
          <p:cNvSpPr>
            <a:spLocks noGrp="1"/>
          </p:cNvSpPr>
          <p:nvPr>
            <p:ph idx="1"/>
          </p:nvPr>
        </p:nvSpPr>
        <p:spPr/>
        <p:txBody>
          <a:bodyPr/>
          <a:lstStyle/>
          <a:p>
            <a:pPr>
              <a:lnSpc>
                <a:spcPct val="90000"/>
              </a:lnSpc>
            </a:pPr>
            <a:r>
              <a:rPr lang="en-US" dirty="0"/>
              <a:t>Superior combinations</a:t>
            </a:r>
          </a:p>
          <a:p>
            <a:pPr lvl="1">
              <a:lnSpc>
                <a:spcPct val="90000"/>
              </a:lnSpc>
            </a:pPr>
            <a:r>
              <a:rPr lang="en-US" dirty="0"/>
              <a:t>Are all the combinations “above” the indifference curve. These bundles generate higher utility than combinations on the curve.</a:t>
            </a:r>
          </a:p>
          <a:p>
            <a:pPr>
              <a:lnSpc>
                <a:spcPct val="90000"/>
              </a:lnSpc>
            </a:pPr>
            <a:r>
              <a:rPr lang="en-US" dirty="0"/>
              <a:t>Inferior combinations</a:t>
            </a:r>
          </a:p>
          <a:p>
            <a:pPr lvl="1">
              <a:lnSpc>
                <a:spcPct val="90000"/>
              </a:lnSpc>
            </a:pPr>
            <a:r>
              <a:rPr lang="en-US" dirty="0"/>
              <a:t>Are bundles below the curve.</a:t>
            </a:r>
          </a:p>
          <a:p>
            <a:pPr>
              <a:lnSpc>
                <a:spcPct val="90000"/>
              </a:lnSpc>
            </a:pPr>
            <a:r>
              <a:rPr lang="en-US" dirty="0"/>
              <a:t>Equivalent combinations</a:t>
            </a:r>
          </a:p>
          <a:p>
            <a:pPr lvl="1">
              <a:lnSpc>
                <a:spcPct val="90000"/>
              </a:lnSpc>
            </a:pPr>
            <a:r>
              <a:rPr lang="en-US" dirty="0"/>
              <a:t>Lie on the curve. All these bundles generate the same amount of utility.</a:t>
            </a:r>
          </a:p>
          <a:p>
            <a:endParaRPr lang="en-US" dirty="0"/>
          </a:p>
        </p:txBody>
      </p:sp>
      <p:sp>
        <p:nvSpPr>
          <p:cNvPr id="4" name="Date Placeholder 3"/>
          <p:cNvSpPr>
            <a:spLocks noGrp="1"/>
          </p:cNvSpPr>
          <p:nvPr>
            <p:ph type="dt" sz="half" idx="10"/>
          </p:nvPr>
        </p:nvSpPr>
        <p:spPr/>
        <p:txBody>
          <a:bodyPr/>
          <a:lstStyle/>
          <a:p>
            <a:fld id="{14870A72-18B4-423B-BDB7-B2ADD4F91C0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Theory: Indifference Curves</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1257300" y="1264554"/>
            <a:ext cx="6743700" cy="442266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69</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Date Placeholder 5"/>
          <p:cNvSpPr>
            <a:spLocks noGrp="1"/>
          </p:cNvSpPr>
          <p:nvPr>
            <p:ph type="dt" sz="half" idx="10"/>
          </p:nvPr>
        </p:nvSpPr>
        <p:spPr/>
        <p:txBody>
          <a:bodyPr/>
          <a:lstStyle/>
          <a:p>
            <a:fld id="{90128DF6-76C4-4FDF-AA73-929BC975D55A}" type="datetime1">
              <a:rPr lang="en-US" smtClean="0"/>
              <a:t>2/8/2018</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Equation of a line </a:t>
            </a:r>
            <a:endParaRPr lang="en-US" sz="1633" spc="-1">
              <a:solidFill>
                <a:srgbClr val="000000"/>
              </a:solidFill>
              <a:uFill>
                <a:solidFill>
                  <a:srgbClr val="FFFFFF"/>
                </a:solidFill>
              </a:uFill>
              <a:latin typeface="Arial"/>
            </a:endParaRPr>
          </a:p>
        </p:txBody>
      </p:sp>
      <p:graphicFrame>
        <p:nvGraphicFramePr>
          <p:cNvPr id="472" name="Table 2"/>
          <p:cNvGraphicFramePr/>
          <p:nvPr/>
        </p:nvGraphicFramePr>
        <p:xfrm>
          <a:off x="457172" y="1605033"/>
          <a:ext cx="8228763" cy="995328"/>
        </p:xfrm>
        <a:graphic>
          <a:graphicData uri="http://schemas.openxmlformats.org/drawingml/2006/table">
            <a:tbl>
              <a:tblPr/>
              <a:tblGrid>
                <a:gridCol w="4114218">
                  <a:extLst>
                    <a:ext uri="{9D8B030D-6E8A-4147-A177-3AD203B41FA5}">
                      <a16:colId xmlns:a16="http://schemas.microsoft.com/office/drawing/2014/main" val="20000"/>
                    </a:ext>
                  </a:extLst>
                </a:gridCol>
                <a:gridCol w="4114545">
                  <a:extLst>
                    <a:ext uri="{9D8B030D-6E8A-4147-A177-3AD203B41FA5}">
                      <a16:colId xmlns:a16="http://schemas.microsoft.com/office/drawing/2014/main" val="20001"/>
                    </a:ext>
                  </a:extLst>
                </a:gridCol>
              </a:tblGrid>
              <a:tr h="331776">
                <a:tc>
                  <a:txBody>
                    <a:bodyPr/>
                    <a:lstStyle/>
                    <a:p>
                      <a:r>
                        <a:rPr lang="en-US" sz="1600" b="0" strike="noStrike" spc="-1">
                          <a:solidFill>
                            <a:srgbClr val="000000"/>
                          </a:solidFill>
                          <a:uFill>
                            <a:solidFill>
                              <a:srgbClr val="FFFFFF"/>
                            </a:solidFill>
                          </a:uFill>
                          <a:latin typeface="Arial"/>
                        </a:rPr>
                        <a:t>X values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600" b="0" strike="noStrike" spc="-1">
                          <a:solidFill>
                            <a:srgbClr val="000000"/>
                          </a:solidFill>
                          <a:uFill>
                            <a:solidFill>
                              <a:srgbClr val="FFFFFF"/>
                            </a:solidFill>
                          </a:uFill>
                          <a:latin typeface="Arial"/>
                        </a:rPr>
                        <a:t>Y values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31776">
                <a:tc>
                  <a:txBody>
                    <a:bodyPr/>
                    <a:lstStyle/>
                    <a:p>
                      <a:r>
                        <a:rPr lang="en-US" sz="1600" b="0" strike="noStrike" spc="-1">
                          <a:solidFill>
                            <a:srgbClr val="000000"/>
                          </a:solidFill>
                          <a:uFill>
                            <a:solidFill>
                              <a:srgbClr val="FFFFFF"/>
                            </a:solidFill>
                          </a:uFill>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solidFill>
                            <a:srgbClr val="000000"/>
                          </a:solidFill>
                          <a:uFill>
                            <a:solidFill>
                              <a:srgbClr val="FFFFFF"/>
                            </a:solidFill>
                          </a:uFill>
                          <a:latin typeface="Arial"/>
                        </a:rPr>
                        <a:t>2</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31776">
                <a:tc>
                  <a:txBody>
                    <a:bodyPr/>
                    <a:lstStyle/>
                    <a:p>
                      <a:r>
                        <a:rPr lang="en-US" sz="1600" b="0" strike="noStrike" spc="-1">
                          <a:solidFill>
                            <a:srgbClr val="000000"/>
                          </a:solidFill>
                          <a:uFill>
                            <a:solidFill>
                              <a:srgbClr val="FFFFFF"/>
                            </a:solidFill>
                          </a:uFill>
                          <a:latin typeface="Arial"/>
                        </a:rPr>
                        <a:t>3</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600" b="0" strike="noStrike" spc="-1">
                          <a:solidFill>
                            <a:srgbClr val="000000"/>
                          </a:solidFill>
                          <a:uFill>
                            <a:solidFill>
                              <a:srgbClr val="FFFFFF"/>
                            </a:solidFill>
                          </a:uFill>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473" name="CustomShape 3"/>
          <p:cNvSpPr/>
          <p:nvPr/>
        </p:nvSpPr>
        <p:spPr>
          <a:xfrm>
            <a:off x="457172" y="3682552"/>
            <a:ext cx="8228437" cy="18966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Slope = (2-0)/(0-3) = -2/3</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Y intercept = 2 (this is the point of graph where x=0)</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Y = -2/3x + 2  (equation of a line)   </a:t>
            </a:r>
            <a:endParaRPr lang="en-US" sz="1633"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023196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Indifference Curves</a:t>
            </a:r>
          </a:p>
        </p:txBody>
      </p:sp>
      <p:sp>
        <p:nvSpPr>
          <p:cNvPr id="3" name="Content Placeholder 2"/>
          <p:cNvSpPr>
            <a:spLocks noGrp="1"/>
          </p:cNvSpPr>
          <p:nvPr>
            <p:ph idx="1"/>
          </p:nvPr>
        </p:nvSpPr>
        <p:spPr/>
        <p:txBody>
          <a:bodyPr/>
          <a:lstStyle/>
          <a:p>
            <a:r>
              <a:rPr lang="en-US" dirty="0"/>
              <a:t>Indifference curves are negatively sloped.</a:t>
            </a:r>
          </a:p>
          <a:p>
            <a:r>
              <a:rPr lang="en-US" dirty="0"/>
              <a:t>Slope of the IC is the marginal rate of substitution (MRS)</a:t>
            </a:r>
          </a:p>
          <a:p>
            <a:pPr lvl="1"/>
            <a:r>
              <a:rPr lang="en-US" dirty="0"/>
              <a:t>The rate at which a consumer is willing to substitute one good for another.</a:t>
            </a:r>
          </a:p>
          <a:p>
            <a:r>
              <a:rPr lang="en-US" dirty="0"/>
              <a:t>ICs become flatter as we move downward along an individual curve </a:t>
            </a:r>
            <a:r>
              <a:rPr lang="en-US" dirty="0">
                <a:sym typeface="Wingdings" pitchFamily="2" charset="2"/>
              </a:rPr>
              <a:t> decreasing MRS.</a:t>
            </a:r>
            <a:endParaRPr lang="en-US" dirty="0"/>
          </a:p>
          <a:p>
            <a:endParaRPr lang="en-US" dirty="0"/>
          </a:p>
        </p:txBody>
      </p:sp>
      <p:sp>
        <p:nvSpPr>
          <p:cNvPr id="4" name="Date Placeholder 3"/>
          <p:cNvSpPr>
            <a:spLocks noGrp="1"/>
          </p:cNvSpPr>
          <p:nvPr>
            <p:ph type="dt" sz="half" idx="10"/>
          </p:nvPr>
        </p:nvSpPr>
        <p:spPr/>
        <p:txBody>
          <a:bodyPr/>
          <a:lstStyle/>
          <a:p>
            <a:fld id="{EB1B1C28-A1DF-45F1-9D22-95404836B05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Indifference Curves</a:t>
            </a:r>
          </a:p>
        </p:txBody>
      </p:sp>
      <p:sp>
        <p:nvSpPr>
          <p:cNvPr id="3" name="Content Placeholder 2"/>
          <p:cNvSpPr>
            <a:spLocks noGrp="1"/>
          </p:cNvSpPr>
          <p:nvPr>
            <p:ph idx="1"/>
          </p:nvPr>
        </p:nvSpPr>
        <p:spPr/>
        <p:txBody>
          <a:bodyPr/>
          <a:lstStyle/>
          <a:p>
            <a:r>
              <a:rPr lang="en-US" dirty="0"/>
              <a:t>This theory does not require us to measure marginal utilities, which is impossible anyway.</a:t>
            </a:r>
          </a:p>
          <a:p>
            <a:r>
              <a:rPr lang="en-US" dirty="0"/>
              <a:t>It just requires us to determine the rate at which a consumer is willing to trade one good for another.</a:t>
            </a:r>
          </a:p>
          <a:p>
            <a:endParaRPr lang="en-US" dirty="0"/>
          </a:p>
        </p:txBody>
      </p:sp>
      <p:sp>
        <p:nvSpPr>
          <p:cNvPr id="4" name="Date Placeholder 3"/>
          <p:cNvSpPr>
            <a:spLocks noGrp="1"/>
          </p:cNvSpPr>
          <p:nvPr>
            <p:ph type="dt" sz="half" idx="10"/>
          </p:nvPr>
        </p:nvSpPr>
        <p:spPr/>
        <p:txBody>
          <a:bodyPr/>
          <a:lstStyle/>
          <a:p>
            <a:fld id="{37EFC2D3-897B-4883-A512-F34E5BE8827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a:t>
            </a:r>
          </a:p>
        </p:txBody>
      </p:sp>
      <p:sp>
        <p:nvSpPr>
          <p:cNvPr id="3" name="Content Placeholder 2"/>
          <p:cNvSpPr>
            <a:spLocks noGrp="1"/>
          </p:cNvSpPr>
          <p:nvPr>
            <p:ph idx="1"/>
          </p:nvPr>
        </p:nvSpPr>
        <p:spPr/>
        <p:txBody>
          <a:bodyPr>
            <a:noAutofit/>
          </a:bodyPr>
          <a:lstStyle/>
          <a:p>
            <a:r>
              <a:rPr lang="en-US" dirty="0"/>
              <a:t>Budget set:</a:t>
            </a:r>
          </a:p>
          <a:p>
            <a:pPr lvl="1"/>
            <a:r>
              <a:rPr lang="en-US" dirty="0"/>
              <a:t>A set of points that includes all the combinations of goods that a consumer can afford, given income and prices.</a:t>
            </a:r>
          </a:p>
          <a:p>
            <a:r>
              <a:rPr lang="en-US" dirty="0"/>
              <a:t>Budget line</a:t>
            </a:r>
          </a:p>
          <a:p>
            <a:pPr lvl="1"/>
            <a:r>
              <a:rPr lang="en-US" dirty="0"/>
              <a:t>The line connecting all combinations of two goods that exhaust the consumer’s budget.</a:t>
            </a:r>
          </a:p>
          <a:p>
            <a:r>
              <a:rPr lang="en-US" dirty="0"/>
              <a:t>Slope of budget line</a:t>
            </a:r>
          </a:p>
          <a:p>
            <a:pPr lvl="1"/>
            <a:r>
              <a:rPr lang="en-US" dirty="0"/>
              <a:t>Is the market trade-off between the two goods.</a:t>
            </a:r>
          </a:p>
        </p:txBody>
      </p:sp>
      <p:sp>
        <p:nvSpPr>
          <p:cNvPr id="4" name="Date Placeholder 3"/>
          <p:cNvSpPr>
            <a:spLocks noGrp="1"/>
          </p:cNvSpPr>
          <p:nvPr>
            <p:ph type="dt" sz="half" idx="10"/>
          </p:nvPr>
        </p:nvSpPr>
        <p:spPr/>
        <p:txBody>
          <a:bodyPr/>
          <a:lstStyle/>
          <a:p>
            <a:fld id="{00415321-C977-4EB4-93B9-F48E94BB39B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Constraints</a:t>
            </a:r>
          </a:p>
        </p:txBody>
      </p:sp>
      <p:sp>
        <p:nvSpPr>
          <p:cNvPr id="4" name="Slide Number Placeholder 3"/>
          <p:cNvSpPr>
            <a:spLocks noGrp="1"/>
          </p:cNvSpPr>
          <p:nvPr>
            <p:ph type="sldNum" sz="quarter" idx="12"/>
          </p:nvPr>
        </p:nvSpPr>
        <p:spPr/>
        <p:txBody>
          <a:bodyPr/>
          <a:lstStyle/>
          <a:p>
            <a:fld id="{73891225-2CFD-4B2A-9CCE-B0FBA3638821}" type="slidenum">
              <a:rPr lang="en-US" smtClean="0"/>
              <a:pPr/>
              <a:t>73</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Date Placeholder 5"/>
          <p:cNvSpPr>
            <a:spLocks noGrp="1"/>
          </p:cNvSpPr>
          <p:nvPr>
            <p:ph type="dt" sz="half" idx="10"/>
          </p:nvPr>
        </p:nvSpPr>
        <p:spPr/>
        <p:txBody>
          <a:bodyPr/>
          <a:lstStyle/>
          <a:p>
            <a:fld id="{40FA4B05-97CD-4275-894B-7B81FA56A14D}" type="datetime1">
              <a:rPr lang="en-US" smtClean="0"/>
              <a:t>2/8/2018</a:t>
            </a:fld>
            <a:endParaRPr lang="en-US"/>
          </a:p>
        </p:txBody>
      </p:sp>
      <p:graphicFrame>
        <p:nvGraphicFramePr>
          <p:cNvPr id="8" name="Object 7"/>
          <p:cNvGraphicFramePr>
            <a:graphicFrameLocks noChangeAspect="1"/>
          </p:cNvGraphicFramePr>
          <p:nvPr/>
        </p:nvGraphicFramePr>
        <p:xfrm>
          <a:off x="830263" y="2792413"/>
          <a:ext cx="6424612" cy="1227137"/>
        </p:xfrm>
        <a:graphic>
          <a:graphicData uri="http://schemas.openxmlformats.org/presentationml/2006/ole">
            <mc:AlternateContent xmlns:mc="http://schemas.openxmlformats.org/markup-compatibility/2006">
              <mc:Choice xmlns:v="urn:schemas-microsoft-com:vml" Requires="v">
                <p:oleObj spid="_x0000_s1067" name="Equation" r:id="rId3" imgW="2260440" imgH="431640" progId="Equation.3">
                  <p:embed/>
                </p:oleObj>
              </mc:Choice>
              <mc:Fallback>
                <p:oleObj name="Equation" r:id="rId3" imgW="2260440" imgH="431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2792413"/>
                        <a:ext cx="6424612"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29" name="Object 5"/>
          <p:cNvGraphicFramePr>
            <a:graphicFrameLocks noChangeAspect="1"/>
          </p:cNvGraphicFramePr>
          <p:nvPr/>
        </p:nvGraphicFramePr>
        <p:xfrm>
          <a:off x="768350" y="1389063"/>
          <a:ext cx="7507288" cy="649287"/>
        </p:xfrm>
        <a:graphic>
          <a:graphicData uri="http://schemas.openxmlformats.org/presentationml/2006/ole">
            <mc:AlternateContent xmlns:mc="http://schemas.openxmlformats.org/markup-compatibility/2006">
              <mc:Choice xmlns:v="urn:schemas-microsoft-com:vml" Requires="v">
                <p:oleObj spid="_x0000_s1068" name="Equation" r:id="rId5" imgW="2641320" imgH="228600" progId="Equation.3">
                  <p:embed/>
                </p:oleObj>
              </mc:Choice>
              <mc:Fallback>
                <p:oleObj name="Equation" r:id="rId5" imgW="264132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1389063"/>
                        <a:ext cx="7507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30" name="Object 6"/>
          <p:cNvGraphicFramePr>
            <a:graphicFrameLocks noChangeAspect="1"/>
          </p:cNvGraphicFramePr>
          <p:nvPr/>
        </p:nvGraphicFramePr>
        <p:xfrm>
          <a:off x="2627313" y="4240213"/>
          <a:ext cx="2814637" cy="1912937"/>
        </p:xfrm>
        <a:graphic>
          <a:graphicData uri="http://schemas.openxmlformats.org/presentationml/2006/ole">
            <mc:AlternateContent xmlns:mc="http://schemas.openxmlformats.org/markup-compatibility/2006">
              <mc:Choice xmlns:v="urn:schemas-microsoft-com:vml" Requires="v">
                <p:oleObj spid="_x0000_s1069" name="Equation" r:id="rId7" imgW="990360" imgH="672840" progId="Equation.3">
                  <p:embed/>
                </p:oleObj>
              </mc:Choice>
              <mc:Fallback>
                <p:oleObj name="Equation" r:id="rId7" imgW="990360" imgH="6728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240213"/>
                        <a:ext cx="2814637" cy="1912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Constraints</a:t>
            </a:r>
          </a:p>
        </p:txBody>
      </p:sp>
      <p:sp>
        <p:nvSpPr>
          <p:cNvPr id="4" name="Date Placeholder 3"/>
          <p:cNvSpPr>
            <a:spLocks noGrp="1"/>
          </p:cNvSpPr>
          <p:nvPr>
            <p:ph type="dt" sz="half" idx="10"/>
          </p:nvPr>
        </p:nvSpPr>
        <p:spPr/>
        <p:txBody>
          <a:bodyPr/>
          <a:lstStyle/>
          <a:p>
            <a:fld id="{7C1B496C-9413-4EA9-A7DD-20A00A9FB6C4}"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74</a:t>
            </a:fld>
            <a:endParaRPr lang="en-US"/>
          </a:p>
        </p:txBody>
      </p:sp>
      <p:graphicFrame>
        <p:nvGraphicFramePr>
          <p:cNvPr id="8" name="Object 7"/>
          <p:cNvGraphicFramePr>
            <a:graphicFrameLocks noChangeAspect="1"/>
          </p:cNvGraphicFramePr>
          <p:nvPr/>
        </p:nvGraphicFramePr>
        <p:xfrm>
          <a:off x="3429000" y="1981200"/>
          <a:ext cx="4476750" cy="649287"/>
        </p:xfrm>
        <a:graphic>
          <a:graphicData uri="http://schemas.openxmlformats.org/presentationml/2006/ole">
            <mc:AlternateContent xmlns:mc="http://schemas.openxmlformats.org/markup-compatibility/2006">
              <mc:Choice xmlns:v="urn:schemas-microsoft-com:vml" Requires="v">
                <p:oleObj spid="_x0000_s2076" name="Equation" r:id="rId3" imgW="1574640" imgH="228600" progId="Equation.3">
                  <p:embed/>
                </p:oleObj>
              </mc:Choice>
              <mc:Fallback>
                <p:oleObj name="Equation" r:id="rId3" imgW="1574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981200"/>
                        <a:ext cx="447675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2438400" y="5715000"/>
          <a:ext cx="4441825" cy="649287"/>
        </p:xfrm>
        <a:graphic>
          <a:graphicData uri="http://schemas.openxmlformats.org/presentationml/2006/ole">
            <mc:AlternateContent xmlns:mc="http://schemas.openxmlformats.org/markup-compatibility/2006">
              <mc:Choice xmlns:v="urn:schemas-microsoft-com:vml" Requires="v">
                <p:oleObj spid="_x0000_s2077" name="Equation" r:id="rId5" imgW="1562040" imgH="228600" progId="Equation.3">
                  <p:embed/>
                </p:oleObj>
              </mc:Choice>
              <mc:Fallback>
                <p:oleObj name="Equation" r:id="rId5" imgW="1562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715000"/>
                        <a:ext cx="444182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rot="16200000" flipV="1">
            <a:off x="2971800" y="4953000"/>
            <a:ext cx="106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2909888" y="2666999"/>
            <a:ext cx="900113"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AutoShape 4"/>
          <p:cNvSpPr>
            <a:spLocks noChangeArrowheads="1"/>
          </p:cNvSpPr>
          <p:nvPr/>
        </p:nvSpPr>
        <p:spPr bwMode="auto">
          <a:xfrm>
            <a:off x="2286000" y="2819400"/>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13" name="Line 5"/>
          <p:cNvSpPr>
            <a:spLocks noChangeShapeType="1"/>
          </p:cNvSpPr>
          <p:nvPr/>
        </p:nvSpPr>
        <p:spPr bwMode="auto">
          <a:xfrm flipV="1">
            <a:off x="2279650" y="2430244"/>
            <a:ext cx="0" cy="2667000"/>
          </a:xfrm>
          <a:prstGeom prst="line">
            <a:avLst/>
          </a:prstGeom>
          <a:noFill/>
          <a:ln w="9525">
            <a:solidFill>
              <a:schemeClr val="tx1"/>
            </a:solidFill>
            <a:round/>
            <a:headEnd/>
            <a:tailEnd type="triangle" w="med" len="med"/>
          </a:ln>
          <a:effectLst/>
        </p:spPr>
        <p:txBody>
          <a:bodyPr/>
          <a:lstStyle/>
          <a:p>
            <a:endParaRPr lang="en-US"/>
          </a:p>
        </p:txBody>
      </p:sp>
      <p:sp>
        <p:nvSpPr>
          <p:cNvPr id="14" name="Line 6"/>
          <p:cNvSpPr>
            <a:spLocks noChangeShapeType="1"/>
          </p:cNvSpPr>
          <p:nvPr/>
        </p:nvSpPr>
        <p:spPr bwMode="auto">
          <a:xfrm>
            <a:off x="2279650" y="5097244"/>
            <a:ext cx="43434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6934200" y="4687669"/>
            <a:ext cx="1295400" cy="646331"/>
          </a:xfrm>
          <a:prstGeom prst="rect">
            <a:avLst/>
          </a:prstGeom>
          <a:noFill/>
          <a:ln w="9525">
            <a:noFill/>
            <a:miter lim="800000"/>
            <a:headEnd/>
            <a:tailEnd/>
          </a:ln>
          <a:effectLst/>
        </p:spPr>
        <p:txBody>
          <a:bodyPr>
            <a:spAutoFit/>
          </a:bodyPr>
          <a:lstStyle/>
          <a:p>
            <a:pPr>
              <a:spcBef>
                <a:spcPct val="50000"/>
              </a:spcBef>
            </a:pPr>
            <a:r>
              <a:rPr lang="en-US" dirty="0"/>
              <a:t>Quantity of HealthCare</a:t>
            </a:r>
          </a:p>
        </p:txBody>
      </p:sp>
      <p:sp>
        <p:nvSpPr>
          <p:cNvPr id="16" name="Text Box 8"/>
          <p:cNvSpPr txBox="1">
            <a:spLocks noChangeArrowheads="1"/>
          </p:cNvSpPr>
          <p:nvPr/>
        </p:nvSpPr>
        <p:spPr bwMode="auto">
          <a:xfrm>
            <a:off x="984250" y="2125444"/>
            <a:ext cx="2057400" cy="366712"/>
          </a:xfrm>
          <a:prstGeom prst="rect">
            <a:avLst/>
          </a:prstGeom>
          <a:noFill/>
          <a:ln w="9525">
            <a:noFill/>
            <a:miter lim="800000"/>
            <a:headEnd/>
            <a:tailEnd/>
          </a:ln>
          <a:effectLst/>
        </p:spPr>
        <p:txBody>
          <a:bodyPr>
            <a:spAutoFit/>
          </a:bodyPr>
          <a:lstStyle/>
          <a:p>
            <a:pPr>
              <a:spcBef>
                <a:spcPct val="50000"/>
              </a:spcBef>
            </a:pPr>
            <a:r>
              <a:rPr lang="en-US" dirty="0"/>
              <a:t>Quantity of Food</a:t>
            </a:r>
          </a:p>
        </p:txBody>
      </p:sp>
      <p:sp>
        <p:nvSpPr>
          <p:cNvPr id="17" name="Line 9"/>
          <p:cNvSpPr>
            <a:spLocks noChangeShapeType="1"/>
          </p:cNvSpPr>
          <p:nvPr/>
        </p:nvSpPr>
        <p:spPr bwMode="auto">
          <a:xfrm>
            <a:off x="2279650" y="2811244"/>
            <a:ext cx="3962400" cy="2286000"/>
          </a:xfrm>
          <a:prstGeom prst="line">
            <a:avLst/>
          </a:prstGeom>
          <a:noFill/>
          <a:ln w="28575">
            <a:solidFill>
              <a:schemeClr val="accent1"/>
            </a:solidFill>
            <a:prstDash val="dash"/>
            <a:round/>
            <a:headEnd/>
            <a:tailEnd/>
          </a:ln>
          <a:effectLst/>
        </p:spPr>
        <p:txBody>
          <a:bodyPr/>
          <a:lstStyle/>
          <a:p>
            <a:endParaRPr lang="en-US"/>
          </a:p>
        </p:txBody>
      </p:sp>
      <p:sp>
        <p:nvSpPr>
          <p:cNvPr id="18" name="Line 19"/>
          <p:cNvSpPr>
            <a:spLocks noChangeShapeType="1"/>
          </p:cNvSpPr>
          <p:nvPr/>
        </p:nvSpPr>
        <p:spPr bwMode="auto">
          <a:xfrm>
            <a:off x="2286000" y="3962400"/>
            <a:ext cx="1905000" cy="1143000"/>
          </a:xfrm>
          <a:prstGeom prst="line">
            <a:avLst/>
          </a:prstGeom>
          <a:noFill/>
          <a:ln w="28575">
            <a:solidFill>
              <a:schemeClr val="accent1"/>
            </a:solidFill>
            <a:round/>
            <a:headEnd/>
            <a:tailEnd/>
          </a:ln>
          <a:effectLst/>
        </p:spPr>
        <p:txBody>
          <a:bodyPr/>
          <a:lstStyle/>
          <a:p>
            <a:endParaRPr lang="en-US"/>
          </a:p>
        </p:txBody>
      </p:sp>
      <p:sp>
        <p:nvSpPr>
          <p:cNvPr id="19" name="TextBox 18"/>
          <p:cNvSpPr txBox="1"/>
          <p:nvPr/>
        </p:nvSpPr>
        <p:spPr>
          <a:xfrm>
            <a:off x="1752600" y="2743200"/>
            <a:ext cx="457200" cy="369332"/>
          </a:xfrm>
          <a:prstGeom prst="rect">
            <a:avLst/>
          </a:prstGeom>
          <a:noFill/>
        </p:spPr>
        <p:txBody>
          <a:bodyPr wrap="square" rtlCol="0">
            <a:spAutoFit/>
          </a:bodyPr>
          <a:lstStyle/>
          <a:p>
            <a:r>
              <a:rPr lang="en-US" dirty="0"/>
              <a:t>30</a:t>
            </a:r>
          </a:p>
        </p:txBody>
      </p:sp>
      <p:sp>
        <p:nvSpPr>
          <p:cNvPr id="20" name="TextBox 19"/>
          <p:cNvSpPr txBox="1"/>
          <p:nvPr/>
        </p:nvSpPr>
        <p:spPr>
          <a:xfrm>
            <a:off x="6096000" y="5181600"/>
            <a:ext cx="685800" cy="369332"/>
          </a:xfrm>
          <a:prstGeom prst="rect">
            <a:avLst/>
          </a:prstGeom>
          <a:noFill/>
        </p:spPr>
        <p:txBody>
          <a:bodyPr wrap="square" rtlCol="0">
            <a:spAutoFit/>
          </a:bodyPr>
          <a:lstStyle/>
          <a:p>
            <a:r>
              <a:rPr lang="en-US" dirty="0"/>
              <a:t>60</a:t>
            </a:r>
          </a:p>
        </p:txBody>
      </p:sp>
      <p:sp>
        <p:nvSpPr>
          <p:cNvPr id="21" name="TextBox 20"/>
          <p:cNvSpPr txBox="1"/>
          <p:nvPr/>
        </p:nvSpPr>
        <p:spPr>
          <a:xfrm>
            <a:off x="1752600" y="3886200"/>
            <a:ext cx="685800" cy="369332"/>
          </a:xfrm>
          <a:prstGeom prst="rect">
            <a:avLst/>
          </a:prstGeom>
          <a:noFill/>
        </p:spPr>
        <p:txBody>
          <a:bodyPr wrap="square" rtlCol="0">
            <a:spAutoFit/>
          </a:bodyPr>
          <a:lstStyle/>
          <a:p>
            <a:r>
              <a:rPr lang="en-US" dirty="0"/>
              <a:t>15</a:t>
            </a:r>
          </a:p>
        </p:txBody>
      </p:sp>
      <p:sp>
        <p:nvSpPr>
          <p:cNvPr id="22" name="TextBox 21"/>
          <p:cNvSpPr txBox="1"/>
          <p:nvPr/>
        </p:nvSpPr>
        <p:spPr>
          <a:xfrm>
            <a:off x="3962400" y="5105400"/>
            <a:ext cx="838200" cy="381000"/>
          </a:xfrm>
          <a:prstGeom prst="rect">
            <a:avLst/>
          </a:prstGeom>
          <a:noFill/>
        </p:spPr>
        <p:txBody>
          <a:bodyPr wrap="square" rtlCol="0">
            <a:spAutoFit/>
          </a:bodyPr>
          <a:lstStyle/>
          <a:p>
            <a:r>
              <a:rPr lang="en-US" dirty="0"/>
              <a:t>30</a:t>
            </a:r>
          </a:p>
        </p:txBody>
      </p:sp>
      <p:sp>
        <p:nvSpPr>
          <p:cNvPr id="24" name="TextBox 23"/>
          <p:cNvSpPr txBox="1"/>
          <p:nvPr/>
        </p:nvSpPr>
        <p:spPr>
          <a:xfrm>
            <a:off x="4267200" y="3733800"/>
            <a:ext cx="4036041" cy="369332"/>
          </a:xfrm>
          <a:prstGeom prst="rect">
            <a:avLst/>
          </a:prstGeom>
          <a:noFill/>
        </p:spPr>
        <p:txBody>
          <a:bodyPr wrap="none" rtlCol="0">
            <a:spAutoFit/>
          </a:bodyPr>
          <a:lstStyle/>
          <a:p>
            <a:r>
              <a:rPr lang="en-US" dirty="0"/>
              <a:t>New constraint if income doubles to $30.</a:t>
            </a:r>
          </a:p>
        </p:txBody>
      </p:sp>
      <p:cxnSp>
        <p:nvCxnSpPr>
          <p:cNvPr id="26" name="Straight Connector 25"/>
          <p:cNvCxnSpPr/>
          <p:nvPr/>
        </p:nvCxnSpPr>
        <p:spPr>
          <a:xfrm rot="16200000" flipH="1">
            <a:off x="2095500" y="4152900"/>
            <a:ext cx="1143000" cy="76200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5181600"/>
            <a:ext cx="609600" cy="369332"/>
          </a:xfrm>
          <a:prstGeom prst="rect">
            <a:avLst/>
          </a:prstGeom>
          <a:noFill/>
        </p:spPr>
        <p:txBody>
          <a:bodyPr wrap="square" rtlCol="0">
            <a:spAutoFit/>
          </a:bodyPr>
          <a:lstStyle/>
          <a:p>
            <a:r>
              <a:rPr lang="en-US" dirty="0"/>
              <a:t>15</a:t>
            </a:r>
          </a:p>
        </p:txBody>
      </p:sp>
      <p:sp>
        <p:nvSpPr>
          <p:cNvPr id="28" name="TextBox 27"/>
          <p:cNvSpPr txBox="1"/>
          <p:nvPr/>
        </p:nvSpPr>
        <p:spPr>
          <a:xfrm>
            <a:off x="228600" y="4648200"/>
            <a:ext cx="1938223" cy="923330"/>
          </a:xfrm>
          <a:prstGeom prst="rect">
            <a:avLst/>
          </a:prstGeom>
          <a:noFill/>
        </p:spPr>
        <p:txBody>
          <a:bodyPr wrap="none" rtlCol="0">
            <a:spAutoFit/>
          </a:bodyPr>
          <a:lstStyle/>
          <a:p>
            <a:r>
              <a:rPr lang="en-US" dirty="0"/>
              <a:t>New constraint</a:t>
            </a:r>
          </a:p>
          <a:p>
            <a:r>
              <a:rPr lang="en-US" dirty="0"/>
              <a:t>If  healthcare price</a:t>
            </a:r>
          </a:p>
          <a:p>
            <a:r>
              <a:rPr lang="en-US" dirty="0"/>
              <a:t>Doubles.</a:t>
            </a:r>
          </a:p>
        </p:txBody>
      </p:sp>
      <p:cxnSp>
        <p:nvCxnSpPr>
          <p:cNvPr id="30" name="Straight Arrow Connector 29"/>
          <p:cNvCxnSpPr>
            <a:stCxn id="28" idx="0"/>
          </p:cNvCxnSpPr>
          <p:nvPr/>
        </p:nvCxnSpPr>
        <p:spPr>
          <a:xfrm rot="5400000" flipH="1" flipV="1">
            <a:off x="1779956" y="3989756"/>
            <a:ext cx="76200" cy="1240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Utility Maximization Rule</a:t>
            </a:r>
          </a:p>
        </p:txBody>
      </p:sp>
      <p:sp>
        <p:nvSpPr>
          <p:cNvPr id="3" name="Content Placeholder 2"/>
          <p:cNvSpPr>
            <a:spLocks noGrp="1"/>
          </p:cNvSpPr>
          <p:nvPr>
            <p:ph idx="1"/>
          </p:nvPr>
        </p:nvSpPr>
        <p:spPr/>
        <p:txBody>
          <a:bodyPr>
            <a:normAutofit/>
          </a:bodyPr>
          <a:lstStyle/>
          <a:p>
            <a:r>
              <a:rPr lang="en-US" dirty="0"/>
              <a:t>Remember the Marginal Principle</a:t>
            </a:r>
          </a:p>
          <a:p>
            <a:r>
              <a:rPr lang="en-US" dirty="0"/>
              <a:t>Consumers pick quantities of the two goods in such a way that marginal utility per dollar spent on one good (“Bang per buck”) equals the marginal utility per dollar spent on the second good:</a:t>
            </a:r>
          </a:p>
          <a:p>
            <a:pPr algn="ctr">
              <a:buFont typeface="Wingdings" pitchFamily="2" charset="2"/>
              <a:buNone/>
            </a:pPr>
            <a:r>
              <a:rPr lang="en-US" b="1" dirty="0" err="1">
                <a:solidFill>
                  <a:srgbClr val="C00000"/>
                </a:solidFill>
              </a:rPr>
              <a:t>MU</a:t>
            </a:r>
            <a:r>
              <a:rPr lang="en-US" b="1" baseline="-25000" dirty="0" err="1">
                <a:solidFill>
                  <a:srgbClr val="C00000"/>
                </a:solidFill>
              </a:rPr>
              <a:t>HealthCare</a:t>
            </a:r>
            <a:r>
              <a:rPr lang="en-US" b="1" dirty="0">
                <a:solidFill>
                  <a:srgbClr val="C00000"/>
                </a:solidFill>
              </a:rPr>
              <a:t>/</a:t>
            </a:r>
            <a:r>
              <a:rPr lang="en-US" b="1" dirty="0" err="1">
                <a:solidFill>
                  <a:srgbClr val="C00000"/>
                </a:solidFill>
              </a:rPr>
              <a:t>Price</a:t>
            </a:r>
            <a:r>
              <a:rPr lang="en-US" b="1" baseline="-25000" dirty="0" err="1">
                <a:solidFill>
                  <a:srgbClr val="C00000"/>
                </a:solidFill>
              </a:rPr>
              <a:t>HealthCare</a:t>
            </a:r>
            <a:r>
              <a:rPr lang="en-US" b="1" baseline="-25000" dirty="0">
                <a:solidFill>
                  <a:srgbClr val="C00000"/>
                </a:solidFill>
              </a:rPr>
              <a:t> </a:t>
            </a:r>
            <a:r>
              <a:rPr lang="en-US" b="1" dirty="0">
                <a:solidFill>
                  <a:srgbClr val="C00000"/>
                </a:solidFill>
              </a:rPr>
              <a:t>= </a:t>
            </a:r>
            <a:r>
              <a:rPr lang="en-US" b="1" dirty="0" err="1">
                <a:solidFill>
                  <a:srgbClr val="C00000"/>
                </a:solidFill>
              </a:rPr>
              <a:t>MU</a:t>
            </a:r>
            <a:r>
              <a:rPr lang="en-US" b="1" baseline="-25000" dirty="0" err="1">
                <a:solidFill>
                  <a:srgbClr val="C00000"/>
                </a:solidFill>
              </a:rPr>
              <a:t>Food</a:t>
            </a:r>
            <a:r>
              <a:rPr lang="en-US" b="1" dirty="0">
                <a:solidFill>
                  <a:srgbClr val="C00000"/>
                </a:solidFill>
              </a:rPr>
              <a:t>/</a:t>
            </a:r>
            <a:r>
              <a:rPr lang="en-US" b="1" dirty="0" err="1">
                <a:solidFill>
                  <a:srgbClr val="C00000"/>
                </a:solidFill>
              </a:rPr>
              <a:t>Price</a:t>
            </a:r>
            <a:r>
              <a:rPr lang="en-US" b="1" baseline="-25000" dirty="0" err="1">
                <a:solidFill>
                  <a:srgbClr val="C00000"/>
                </a:solidFill>
              </a:rPr>
              <a:t>Food</a:t>
            </a:r>
            <a:endParaRPr lang="en-US" b="1" dirty="0">
              <a:solidFill>
                <a:srgbClr val="C00000"/>
              </a:solidFill>
            </a:endParaRPr>
          </a:p>
          <a:p>
            <a:r>
              <a:rPr lang="en-US" dirty="0"/>
              <a:t>This will maximize her utility!</a:t>
            </a:r>
          </a:p>
          <a:p>
            <a:pPr>
              <a:buNone/>
            </a:pPr>
            <a:endParaRPr lang="en-US" dirty="0"/>
          </a:p>
          <a:p>
            <a:endParaRPr lang="en-US" dirty="0"/>
          </a:p>
        </p:txBody>
      </p:sp>
      <p:sp>
        <p:nvSpPr>
          <p:cNvPr id="4" name="Date Placeholder 3"/>
          <p:cNvSpPr>
            <a:spLocks noGrp="1"/>
          </p:cNvSpPr>
          <p:nvPr>
            <p:ph type="dt" sz="half" idx="10"/>
          </p:nvPr>
        </p:nvSpPr>
        <p:spPr/>
        <p:txBody>
          <a:bodyPr/>
          <a:lstStyle/>
          <a:p>
            <a:fld id="{24AD402B-B102-4F37-8748-C897F98EFDBF}"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Equimarginal</a:t>
            </a:r>
            <a:r>
              <a:rPr lang="en-US" dirty="0"/>
              <a:t> Rule</a:t>
            </a:r>
          </a:p>
        </p:txBody>
      </p:sp>
      <p:sp>
        <p:nvSpPr>
          <p:cNvPr id="3" name="Content Placeholder 2"/>
          <p:cNvSpPr>
            <a:spLocks noGrp="1"/>
          </p:cNvSpPr>
          <p:nvPr>
            <p:ph idx="1"/>
          </p:nvPr>
        </p:nvSpPr>
        <p:spPr/>
        <p:txBody>
          <a:bodyPr>
            <a:normAutofit fontScale="92500" lnSpcReduction="10000"/>
          </a:bodyPr>
          <a:lstStyle/>
          <a:p>
            <a:r>
              <a:rPr lang="en-US" dirty="0"/>
              <a:t>If marginal benefit per dollar spent on one thing exceeds the marginal benefit per dollar spent on a second --&gt; </a:t>
            </a:r>
          </a:p>
          <a:p>
            <a:r>
              <a:rPr lang="en-US" dirty="0"/>
              <a:t>do more of the first and less of the second:</a:t>
            </a:r>
          </a:p>
          <a:p>
            <a:endParaRPr lang="en-US" dirty="0"/>
          </a:p>
          <a:p>
            <a:pPr algn="ctr">
              <a:buFont typeface="Wingdings" pitchFamily="2" charset="2"/>
              <a:buNone/>
            </a:pPr>
            <a:r>
              <a:rPr lang="en-US" dirty="0"/>
              <a:t>		</a:t>
            </a:r>
            <a:r>
              <a:rPr lang="en-US" b="1" dirty="0" err="1">
                <a:solidFill>
                  <a:srgbClr val="C00000"/>
                </a:solidFill>
              </a:rPr>
              <a:t>MU</a:t>
            </a:r>
            <a:r>
              <a:rPr lang="en-US" b="1" baseline="-25000" dirty="0" err="1">
                <a:solidFill>
                  <a:srgbClr val="C00000"/>
                </a:solidFill>
              </a:rPr>
              <a:t>HealthCare</a:t>
            </a:r>
            <a:r>
              <a:rPr lang="en-US" b="1" dirty="0">
                <a:solidFill>
                  <a:srgbClr val="C00000"/>
                </a:solidFill>
              </a:rPr>
              <a:t>/</a:t>
            </a:r>
            <a:r>
              <a:rPr lang="en-US" b="1" dirty="0" err="1">
                <a:solidFill>
                  <a:srgbClr val="C00000"/>
                </a:solidFill>
              </a:rPr>
              <a:t>Price</a:t>
            </a:r>
            <a:r>
              <a:rPr lang="en-US" b="1" baseline="-25000" dirty="0" err="1">
                <a:solidFill>
                  <a:srgbClr val="C00000"/>
                </a:solidFill>
              </a:rPr>
              <a:t>HealthCare</a:t>
            </a:r>
            <a:r>
              <a:rPr lang="en-US" b="1" baseline="-25000" dirty="0">
                <a:solidFill>
                  <a:srgbClr val="C00000"/>
                </a:solidFill>
              </a:rPr>
              <a:t> </a:t>
            </a:r>
            <a:r>
              <a:rPr lang="en-US" b="1" dirty="0">
                <a:solidFill>
                  <a:srgbClr val="C00000"/>
                </a:solidFill>
              </a:rPr>
              <a:t>&gt; </a:t>
            </a:r>
            <a:r>
              <a:rPr lang="en-US" b="1" dirty="0" err="1">
                <a:solidFill>
                  <a:srgbClr val="C00000"/>
                </a:solidFill>
              </a:rPr>
              <a:t>MU</a:t>
            </a:r>
            <a:r>
              <a:rPr lang="en-US" b="1" baseline="-25000" dirty="0" err="1">
                <a:solidFill>
                  <a:srgbClr val="C00000"/>
                </a:solidFill>
              </a:rPr>
              <a:t>Food</a:t>
            </a:r>
            <a:r>
              <a:rPr lang="en-US" b="1" dirty="0">
                <a:solidFill>
                  <a:srgbClr val="C00000"/>
                </a:solidFill>
              </a:rPr>
              <a:t>/</a:t>
            </a:r>
            <a:r>
              <a:rPr lang="en-US" b="1" dirty="0" err="1">
                <a:solidFill>
                  <a:srgbClr val="C00000"/>
                </a:solidFill>
              </a:rPr>
              <a:t>Price</a:t>
            </a:r>
            <a:r>
              <a:rPr lang="en-US" b="1" baseline="-25000" dirty="0" err="1">
                <a:solidFill>
                  <a:srgbClr val="C00000"/>
                </a:solidFill>
              </a:rPr>
              <a:t>Food</a:t>
            </a:r>
            <a:endParaRPr lang="en-US" b="1" dirty="0">
              <a:solidFill>
                <a:srgbClr val="C00000"/>
              </a:solidFill>
            </a:endParaRPr>
          </a:p>
          <a:p>
            <a:pPr>
              <a:buNone/>
            </a:pPr>
            <a:endParaRPr lang="en-US" b="1" baseline="-25000" dirty="0">
              <a:solidFill>
                <a:srgbClr val="C00000"/>
              </a:solidFill>
            </a:endParaRPr>
          </a:p>
          <a:p>
            <a:pPr>
              <a:buNone/>
            </a:pPr>
            <a:endParaRPr lang="en-US" b="1" dirty="0">
              <a:solidFill>
                <a:srgbClr val="C00000"/>
              </a:solidFill>
            </a:endParaRPr>
          </a:p>
          <a:p>
            <a:r>
              <a:rPr lang="en-US" dirty="0"/>
              <a:t>Buy more HealthCare and less Food</a:t>
            </a:r>
          </a:p>
        </p:txBody>
      </p:sp>
      <p:sp>
        <p:nvSpPr>
          <p:cNvPr id="4" name="Date Placeholder 3"/>
          <p:cNvSpPr>
            <a:spLocks noGrp="1"/>
          </p:cNvSpPr>
          <p:nvPr>
            <p:ph type="dt" sz="half" idx="10"/>
          </p:nvPr>
        </p:nvSpPr>
        <p:spPr/>
        <p:txBody>
          <a:bodyPr/>
          <a:lstStyle/>
          <a:p>
            <a:fld id="{5160D8E4-797C-45A1-9135-E8CABE5192A2}"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Maximizing Utility</a:t>
            </a:r>
          </a:p>
        </p:txBody>
      </p:sp>
      <p:sp>
        <p:nvSpPr>
          <p:cNvPr id="3" name="Content Placeholder 2"/>
          <p:cNvSpPr>
            <a:spLocks noGrp="1"/>
          </p:cNvSpPr>
          <p:nvPr>
            <p:ph idx="1"/>
          </p:nvPr>
        </p:nvSpPr>
        <p:spPr/>
        <p:txBody>
          <a:bodyPr/>
          <a:lstStyle/>
          <a:p>
            <a:r>
              <a:rPr lang="en-US" dirty="0"/>
              <a:t>Maximize utility given his income and market prices</a:t>
            </a:r>
          </a:p>
          <a:p>
            <a:r>
              <a:rPr lang="en-US" dirty="0"/>
              <a:t>Hence given his budget set, we want to reach to IC that is the most far out</a:t>
            </a:r>
          </a:p>
          <a:p>
            <a:r>
              <a:rPr lang="en-US" dirty="0"/>
              <a:t>The IC that “touches” the budget set on the furthest to the right is the best IC we can reach with this budget set</a:t>
            </a:r>
          </a:p>
          <a:p>
            <a:pPr algn="ctr">
              <a:buNone/>
            </a:pPr>
            <a:r>
              <a:rPr lang="en-US" b="1" dirty="0"/>
              <a:t>MRS=Price ratio</a:t>
            </a:r>
          </a:p>
          <a:p>
            <a:endParaRPr lang="en-US" dirty="0"/>
          </a:p>
        </p:txBody>
      </p:sp>
      <p:sp>
        <p:nvSpPr>
          <p:cNvPr id="4" name="Date Placeholder 3"/>
          <p:cNvSpPr>
            <a:spLocks noGrp="1"/>
          </p:cNvSpPr>
          <p:nvPr>
            <p:ph type="dt" sz="half" idx="10"/>
          </p:nvPr>
        </p:nvSpPr>
        <p:spPr/>
        <p:txBody>
          <a:bodyPr/>
          <a:lstStyle/>
          <a:p>
            <a:fld id="{8C1B8EA2-630F-43EA-B7C5-9104C8CEE548}"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Maximization</a:t>
            </a:r>
          </a:p>
        </p:txBody>
      </p:sp>
      <p:sp>
        <p:nvSpPr>
          <p:cNvPr id="4" name="Date Placeholder 3"/>
          <p:cNvSpPr>
            <a:spLocks noGrp="1"/>
          </p:cNvSpPr>
          <p:nvPr>
            <p:ph type="dt" sz="half" idx="10"/>
          </p:nvPr>
        </p:nvSpPr>
        <p:spPr/>
        <p:txBody>
          <a:bodyPr/>
          <a:lstStyle/>
          <a:p>
            <a:fld id="{97AB94A1-09D0-4D33-8DF8-F18690B3B97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78</a:t>
            </a:fld>
            <a:endParaRPr lang="en-US"/>
          </a:p>
        </p:txBody>
      </p:sp>
      <p:sp>
        <p:nvSpPr>
          <p:cNvPr id="7" name="Arc 19"/>
          <p:cNvSpPr>
            <a:spLocks/>
          </p:cNvSpPr>
          <p:nvPr/>
        </p:nvSpPr>
        <p:spPr bwMode="auto">
          <a:xfrm rot="10800000">
            <a:off x="4035425" y="2447925"/>
            <a:ext cx="2971800" cy="2312988"/>
          </a:xfrm>
          <a:custGeom>
            <a:avLst/>
            <a:gdLst>
              <a:gd name="G0" fmla="+- 0 0 0"/>
              <a:gd name="G1" fmla="+- 21155 0 0"/>
              <a:gd name="G2" fmla="+- 21600 0 0"/>
              <a:gd name="T0" fmla="*/ 4363 w 21600"/>
              <a:gd name="T1" fmla="*/ 0 h 21155"/>
              <a:gd name="T2" fmla="*/ 21600 w 21600"/>
              <a:gd name="T3" fmla="*/ 21155 h 21155"/>
              <a:gd name="T4" fmla="*/ 0 w 21600"/>
              <a:gd name="T5" fmla="*/ 21155 h 21155"/>
            </a:gdLst>
            <a:ahLst/>
            <a:cxnLst>
              <a:cxn ang="0">
                <a:pos x="T0" y="T1"/>
              </a:cxn>
              <a:cxn ang="0">
                <a:pos x="T2" y="T3"/>
              </a:cxn>
              <a:cxn ang="0">
                <a:pos x="T4" y="T5"/>
              </a:cxn>
            </a:cxnLst>
            <a:rect l="0" t="0" r="r" b="b"/>
            <a:pathLst>
              <a:path w="21600" h="21155" fill="none" extrusionOk="0">
                <a:moveTo>
                  <a:pt x="4362" y="0"/>
                </a:moveTo>
                <a:cubicBezTo>
                  <a:pt x="14399" y="2070"/>
                  <a:pt x="21600" y="10907"/>
                  <a:pt x="21600" y="21155"/>
                </a:cubicBezTo>
              </a:path>
              <a:path w="21600" h="21155" stroke="0" extrusionOk="0">
                <a:moveTo>
                  <a:pt x="4362" y="0"/>
                </a:moveTo>
                <a:cubicBezTo>
                  <a:pt x="14399" y="2070"/>
                  <a:pt x="21600" y="10907"/>
                  <a:pt x="21600" y="21155"/>
                </a:cubicBezTo>
                <a:lnTo>
                  <a:pt x="0" y="21155"/>
                </a:lnTo>
                <a:close/>
              </a:path>
            </a:pathLst>
          </a:custGeom>
          <a:noFill/>
          <a:ln w="28575">
            <a:solidFill>
              <a:srgbClr val="FFCC00"/>
            </a:solidFill>
            <a:round/>
            <a:headEnd/>
            <a:tailEnd/>
          </a:ln>
          <a:effectLst/>
        </p:spPr>
        <p:txBody>
          <a:bodyPr wrap="none" anchor="ctr"/>
          <a:lstStyle/>
          <a:p>
            <a:endParaRPr lang="en-US"/>
          </a:p>
        </p:txBody>
      </p:sp>
      <p:sp>
        <p:nvSpPr>
          <p:cNvPr id="8" name="Line 4"/>
          <p:cNvSpPr>
            <a:spLocks noChangeShapeType="1"/>
          </p:cNvSpPr>
          <p:nvPr/>
        </p:nvSpPr>
        <p:spPr bwMode="auto">
          <a:xfrm flipV="1">
            <a:off x="2057400" y="2743200"/>
            <a:ext cx="0" cy="2667000"/>
          </a:xfrm>
          <a:prstGeom prst="line">
            <a:avLst/>
          </a:prstGeom>
          <a:noFill/>
          <a:ln w="9525">
            <a:solidFill>
              <a:schemeClr val="tx1"/>
            </a:solidFill>
            <a:round/>
            <a:headEnd/>
            <a:tailEnd type="triangle" w="med" len="med"/>
          </a:ln>
          <a:effectLst/>
        </p:spPr>
        <p:txBody>
          <a:bodyPr/>
          <a:lstStyle/>
          <a:p>
            <a:endParaRPr lang="en-US"/>
          </a:p>
        </p:txBody>
      </p:sp>
      <p:sp>
        <p:nvSpPr>
          <p:cNvPr id="9" name="Line 5"/>
          <p:cNvSpPr>
            <a:spLocks noChangeShapeType="1"/>
          </p:cNvSpPr>
          <p:nvPr/>
        </p:nvSpPr>
        <p:spPr bwMode="auto">
          <a:xfrm>
            <a:off x="2057400" y="5410200"/>
            <a:ext cx="43434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6"/>
          <p:cNvSpPr txBox="1">
            <a:spLocks noChangeArrowheads="1"/>
          </p:cNvSpPr>
          <p:nvPr/>
        </p:nvSpPr>
        <p:spPr bwMode="auto">
          <a:xfrm>
            <a:off x="6477000" y="5334000"/>
            <a:ext cx="1295400" cy="366713"/>
          </a:xfrm>
          <a:prstGeom prst="rect">
            <a:avLst/>
          </a:prstGeom>
          <a:noFill/>
          <a:ln w="9525">
            <a:noFill/>
            <a:miter lim="800000"/>
            <a:headEnd/>
            <a:tailEnd/>
          </a:ln>
          <a:effectLst/>
        </p:spPr>
        <p:txBody>
          <a:bodyPr>
            <a:spAutoFit/>
          </a:bodyPr>
          <a:lstStyle/>
          <a:p>
            <a:pPr>
              <a:spcBef>
                <a:spcPct val="50000"/>
              </a:spcBef>
            </a:pPr>
            <a:r>
              <a:rPr lang="en-US" dirty="0"/>
              <a:t>HealthCare</a:t>
            </a:r>
          </a:p>
        </p:txBody>
      </p:sp>
      <p:sp>
        <p:nvSpPr>
          <p:cNvPr id="11" name="Text Box 7"/>
          <p:cNvSpPr txBox="1">
            <a:spLocks noChangeArrowheads="1"/>
          </p:cNvSpPr>
          <p:nvPr/>
        </p:nvSpPr>
        <p:spPr bwMode="auto">
          <a:xfrm rot="16200000">
            <a:off x="792957" y="3321843"/>
            <a:ext cx="1371600" cy="366713"/>
          </a:xfrm>
          <a:prstGeom prst="rect">
            <a:avLst/>
          </a:prstGeom>
          <a:noFill/>
          <a:ln w="9525">
            <a:noFill/>
            <a:miter lim="800000"/>
            <a:headEnd/>
            <a:tailEnd/>
          </a:ln>
          <a:effectLst/>
        </p:spPr>
        <p:txBody>
          <a:bodyPr>
            <a:spAutoFit/>
          </a:bodyPr>
          <a:lstStyle/>
          <a:p>
            <a:pPr>
              <a:spcBef>
                <a:spcPct val="50000"/>
              </a:spcBef>
            </a:pPr>
            <a:r>
              <a:rPr lang="en-US" dirty="0"/>
              <a:t>Food</a:t>
            </a:r>
          </a:p>
        </p:txBody>
      </p:sp>
      <p:sp>
        <p:nvSpPr>
          <p:cNvPr id="12" name="Line 8"/>
          <p:cNvSpPr>
            <a:spLocks noChangeShapeType="1"/>
          </p:cNvSpPr>
          <p:nvPr/>
        </p:nvSpPr>
        <p:spPr bwMode="auto">
          <a:xfrm>
            <a:off x="2057400" y="3124200"/>
            <a:ext cx="3962400" cy="2286000"/>
          </a:xfrm>
          <a:prstGeom prst="line">
            <a:avLst/>
          </a:prstGeom>
          <a:noFill/>
          <a:ln w="28575">
            <a:solidFill>
              <a:schemeClr val="accent1"/>
            </a:solidFill>
            <a:round/>
            <a:headEnd/>
            <a:tailEnd/>
          </a:ln>
          <a:effectLst/>
        </p:spPr>
        <p:txBody>
          <a:bodyPr/>
          <a:lstStyle/>
          <a:p>
            <a:endParaRPr lang="en-US"/>
          </a:p>
        </p:txBody>
      </p:sp>
      <p:sp>
        <p:nvSpPr>
          <p:cNvPr id="13" name="Line 9"/>
          <p:cNvSpPr>
            <a:spLocks noChangeShapeType="1"/>
          </p:cNvSpPr>
          <p:nvPr/>
        </p:nvSpPr>
        <p:spPr bwMode="auto">
          <a:xfrm>
            <a:off x="2057400" y="4572000"/>
            <a:ext cx="2514600" cy="0"/>
          </a:xfrm>
          <a:prstGeom prst="line">
            <a:avLst/>
          </a:prstGeom>
          <a:noFill/>
          <a:ln w="9525">
            <a:solidFill>
              <a:schemeClr val="tx1"/>
            </a:solidFill>
            <a:prstDash val="dash"/>
            <a:round/>
            <a:headEnd/>
            <a:tailEnd/>
          </a:ln>
          <a:effectLst/>
        </p:spPr>
        <p:txBody>
          <a:bodyPr/>
          <a:lstStyle/>
          <a:p>
            <a:endParaRPr lang="en-US"/>
          </a:p>
        </p:txBody>
      </p:sp>
      <p:sp>
        <p:nvSpPr>
          <p:cNvPr id="14" name="Line 10"/>
          <p:cNvSpPr>
            <a:spLocks noChangeShapeType="1"/>
          </p:cNvSpPr>
          <p:nvPr/>
        </p:nvSpPr>
        <p:spPr bwMode="auto">
          <a:xfrm>
            <a:off x="4572000" y="4648200"/>
            <a:ext cx="0" cy="762000"/>
          </a:xfrm>
          <a:prstGeom prst="line">
            <a:avLst/>
          </a:prstGeom>
          <a:noFill/>
          <a:ln w="9525">
            <a:solidFill>
              <a:schemeClr val="tx1"/>
            </a:solidFill>
            <a:prstDash val="dash"/>
            <a:round/>
            <a:headEnd/>
            <a:tailEnd/>
          </a:ln>
          <a:effectLst/>
        </p:spPr>
        <p:txBody>
          <a:bodyPr/>
          <a:lstStyle/>
          <a:p>
            <a:endParaRPr lang="en-US"/>
          </a:p>
        </p:txBody>
      </p:sp>
      <p:sp>
        <p:nvSpPr>
          <p:cNvPr id="15" name="AutoShape 11"/>
          <p:cNvSpPr>
            <a:spLocks noChangeArrowheads="1"/>
          </p:cNvSpPr>
          <p:nvPr/>
        </p:nvSpPr>
        <p:spPr bwMode="auto">
          <a:xfrm>
            <a:off x="2057400" y="3124200"/>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16" name="Arc 12"/>
          <p:cNvSpPr>
            <a:spLocks/>
          </p:cNvSpPr>
          <p:nvPr/>
        </p:nvSpPr>
        <p:spPr bwMode="auto">
          <a:xfrm rot="10800000">
            <a:off x="3352800" y="2667000"/>
            <a:ext cx="2971800" cy="2362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CC00"/>
            </a:solidFill>
            <a:round/>
            <a:headEnd/>
            <a:tailEnd/>
          </a:ln>
          <a:effectLst/>
        </p:spPr>
        <p:txBody>
          <a:bodyPr wrap="none" anchor="ctr"/>
          <a:lstStyle/>
          <a:p>
            <a:endParaRPr lang="en-US"/>
          </a:p>
        </p:txBody>
      </p:sp>
      <p:sp>
        <p:nvSpPr>
          <p:cNvPr id="17" name="Text Box 13"/>
          <p:cNvSpPr txBox="1">
            <a:spLocks noChangeArrowheads="1"/>
          </p:cNvSpPr>
          <p:nvPr/>
        </p:nvSpPr>
        <p:spPr bwMode="auto">
          <a:xfrm>
            <a:off x="4505325" y="4279900"/>
            <a:ext cx="747713"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18" name="Arc 14"/>
          <p:cNvSpPr>
            <a:spLocks/>
          </p:cNvSpPr>
          <p:nvPr/>
        </p:nvSpPr>
        <p:spPr bwMode="auto">
          <a:xfrm rot="10800000">
            <a:off x="2909888" y="2776538"/>
            <a:ext cx="2971800" cy="2312987"/>
          </a:xfrm>
          <a:custGeom>
            <a:avLst/>
            <a:gdLst>
              <a:gd name="G0" fmla="+- 0 0 0"/>
              <a:gd name="G1" fmla="+- 21155 0 0"/>
              <a:gd name="G2" fmla="+- 21600 0 0"/>
              <a:gd name="T0" fmla="*/ 4364 w 21600"/>
              <a:gd name="T1" fmla="*/ 0 h 21155"/>
              <a:gd name="T2" fmla="*/ 21600 w 21600"/>
              <a:gd name="T3" fmla="*/ 21155 h 21155"/>
              <a:gd name="T4" fmla="*/ 0 w 21600"/>
              <a:gd name="T5" fmla="*/ 21155 h 21155"/>
            </a:gdLst>
            <a:ahLst/>
            <a:cxnLst>
              <a:cxn ang="0">
                <a:pos x="T0" y="T1"/>
              </a:cxn>
              <a:cxn ang="0">
                <a:pos x="T2" y="T3"/>
              </a:cxn>
              <a:cxn ang="0">
                <a:pos x="T4" y="T5"/>
              </a:cxn>
            </a:cxnLst>
            <a:rect l="0" t="0" r="r" b="b"/>
            <a:pathLst>
              <a:path w="21600" h="21155" fill="none" extrusionOk="0">
                <a:moveTo>
                  <a:pt x="4363" y="0"/>
                </a:moveTo>
                <a:cubicBezTo>
                  <a:pt x="14399" y="2070"/>
                  <a:pt x="21600" y="10907"/>
                  <a:pt x="21600" y="21155"/>
                </a:cubicBezTo>
              </a:path>
              <a:path w="21600" h="21155" stroke="0" extrusionOk="0">
                <a:moveTo>
                  <a:pt x="4363" y="0"/>
                </a:moveTo>
                <a:cubicBezTo>
                  <a:pt x="14399" y="2070"/>
                  <a:pt x="21600" y="10907"/>
                  <a:pt x="21600" y="21155"/>
                </a:cubicBezTo>
                <a:lnTo>
                  <a:pt x="0" y="21155"/>
                </a:lnTo>
                <a:close/>
              </a:path>
            </a:pathLst>
          </a:custGeom>
          <a:noFill/>
          <a:ln w="28575">
            <a:solidFill>
              <a:srgbClr val="FFCC00"/>
            </a:solidFill>
            <a:round/>
            <a:headEnd/>
            <a:tailEnd/>
          </a:ln>
          <a:effectLst/>
        </p:spPr>
        <p:txBody>
          <a:bodyPr wrap="none" anchor="ctr"/>
          <a:lstStyle/>
          <a:p>
            <a:endParaRPr lang="en-US"/>
          </a:p>
        </p:txBody>
      </p:sp>
      <p:sp>
        <p:nvSpPr>
          <p:cNvPr id="19" name="Arc 15"/>
          <p:cNvSpPr>
            <a:spLocks/>
          </p:cNvSpPr>
          <p:nvPr/>
        </p:nvSpPr>
        <p:spPr bwMode="auto">
          <a:xfrm rot="10800000">
            <a:off x="2466975" y="2903538"/>
            <a:ext cx="2971800" cy="2263775"/>
          </a:xfrm>
          <a:custGeom>
            <a:avLst/>
            <a:gdLst>
              <a:gd name="G0" fmla="+- 0 0 0"/>
              <a:gd name="G1" fmla="+- 20704 0 0"/>
              <a:gd name="G2" fmla="+- 21600 0 0"/>
              <a:gd name="T0" fmla="*/ 6157 w 21600"/>
              <a:gd name="T1" fmla="*/ 0 h 20704"/>
              <a:gd name="T2" fmla="*/ 21600 w 21600"/>
              <a:gd name="T3" fmla="*/ 20704 h 20704"/>
              <a:gd name="T4" fmla="*/ 0 w 21600"/>
              <a:gd name="T5" fmla="*/ 20704 h 20704"/>
            </a:gdLst>
            <a:ahLst/>
            <a:cxnLst>
              <a:cxn ang="0">
                <a:pos x="T0" y="T1"/>
              </a:cxn>
              <a:cxn ang="0">
                <a:pos x="T2" y="T3"/>
              </a:cxn>
              <a:cxn ang="0">
                <a:pos x="T4" y="T5"/>
              </a:cxn>
            </a:cxnLst>
            <a:rect l="0" t="0" r="r" b="b"/>
            <a:pathLst>
              <a:path w="21600" h="20704" fill="none" extrusionOk="0">
                <a:moveTo>
                  <a:pt x="6156" y="0"/>
                </a:moveTo>
                <a:cubicBezTo>
                  <a:pt x="15318" y="2724"/>
                  <a:pt x="21600" y="11146"/>
                  <a:pt x="21600" y="20704"/>
                </a:cubicBezTo>
              </a:path>
              <a:path w="21600" h="20704" stroke="0" extrusionOk="0">
                <a:moveTo>
                  <a:pt x="6156" y="0"/>
                </a:moveTo>
                <a:cubicBezTo>
                  <a:pt x="15318" y="2724"/>
                  <a:pt x="21600" y="11146"/>
                  <a:pt x="21600" y="20704"/>
                </a:cubicBezTo>
                <a:lnTo>
                  <a:pt x="0" y="20704"/>
                </a:lnTo>
                <a:close/>
              </a:path>
            </a:pathLst>
          </a:custGeom>
          <a:noFill/>
          <a:ln w="28575">
            <a:solidFill>
              <a:srgbClr val="FFCC00"/>
            </a:solidFill>
            <a:round/>
            <a:headEnd/>
            <a:tailEnd/>
          </a:ln>
          <a:effectLst/>
        </p:spPr>
        <p:txBody>
          <a:bodyPr wrap="none" anchor="ctr"/>
          <a:lstStyle/>
          <a:p>
            <a:endParaRPr lang="en-US"/>
          </a:p>
        </p:txBody>
      </p:sp>
      <p:sp>
        <p:nvSpPr>
          <p:cNvPr id="20" name="Line 16"/>
          <p:cNvSpPr>
            <a:spLocks noChangeShapeType="1"/>
          </p:cNvSpPr>
          <p:nvPr/>
        </p:nvSpPr>
        <p:spPr bwMode="auto">
          <a:xfrm flipV="1">
            <a:off x="2840038" y="3906838"/>
            <a:ext cx="319087" cy="152400"/>
          </a:xfrm>
          <a:prstGeom prst="line">
            <a:avLst/>
          </a:prstGeom>
          <a:noFill/>
          <a:ln w="9525">
            <a:solidFill>
              <a:schemeClr val="tx1"/>
            </a:solidFill>
            <a:round/>
            <a:headEnd/>
            <a:tailEnd type="triangle" w="med" len="med"/>
          </a:ln>
          <a:effectLst/>
        </p:spPr>
        <p:txBody>
          <a:bodyPr/>
          <a:lstStyle/>
          <a:p>
            <a:endParaRPr lang="en-US"/>
          </a:p>
        </p:txBody>
      </p:sp>
      <p:sp>
        <p:nvSpPr>
          <p:cNvPr id="21" name="Line 17"/>
          <p:cNvSpPr>
            <a:spLocks noChangeShapeType="1"/>
          </p:cNvSpPr>
          <p:nvPr/>
        </p:nvSpPr>
        <p:spPr bwMode="auto">
          <a:xfrm flipV="1">
            <a:off x="3297238" y="3643313"/>
            <a:ext cx="193675" cy="84137"/>
          </a:xfrm>
          <a:prstGeom prst="line">
            <a:avLst/>
          </a:prstGeom>
          <a:noFill/>
          <a:ln w="9525">
            <a:solidFill>
              <a:schemeClr val="tx1"/>
            </a:solidFill>
            <a:round/>
            <a:headEnd/>
            <a:tailEnd type="triangle" w="med" len="med"/>
          </a:ln>
          <a:effectLst/>
        </p:spPr>
        <p:txBody>
          <a:bodyPr/>
          <a:lstStyle/>
          <a:p>
            <a:endParaRPr lang="en-US"/>
          </a:p>
        </p:txBody>
      </p:sp>
      <p:sp>
        <p:nvSpPr>
          <p:cNvPr id="22" name="Text Box 18"/>
          <p:cNvSpPr txBox="1">
            <a:spLocks noChangeArrowheads="1"/>
          </p:cNvSpPr>
          <p:nvPr/>
        </p:nvSpPr>
        <p:spPr bwMode="auto">
          <a:xfrm>
            <a:off x="3592513" y="2641600"/>
            <a:ext cx="2673350" cy="915988"/>
          </a:xfrm>
          <a:prstGeom prst="rect">
            <a:avLst/>
          </a:prstGeom>
          <a:solidFill>
            <a:schemeClr val="bg1"/>
          </a:solidFill>
          <a:ln w="9525">
            <a:noFill/>
            <a:miter lim="800000"/>
            <a:headEnd/>
            <a:tailEnd/>
          </a:ln>
          <a:effectLst/>
        </p:spPr>
        <p:txBody>
          <a:bodyPr>
            <a:spAutoFit/>
          </a:bodyPr>
          <a:lstStyle/>
          <a:p>
            <a:pPr>
              <a:spcBef>
                <a:spcPct val="50000"/>
              </a:spcBef>
            </a:pPr>
            <a:r>
              <a:rPr lang="en-US"/>
              <a:t>The “best” curve just touches the budget triangle.</a:t>
            </a:r>
          </a:p>
        </p:txBody>
      </p:sp>
      <p:sp>
        <p:nvSpPr>
          <p:cNvPr id="23" name="Text Box 20"/>
          <p:cNvSpPr txBox="1">
            <a:spLocks noChangeArrowheads="1"/>
          </p:cNvSpPr>
          <p:nvPr/>
        </p:nvSpPr>
        <p:spPr bwMode="auto">
          <a:xfrm>
            <a:off x="5099050" y="4032250"/>
            <a:ext cx="677863"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4" name="Oval 21"/>
          <p:cNvSpPr>
            <a:spLocks noChangeArrowheads="1"/>
          </p:cNvSpPr>
          <p:nvPr/>
        </p:nvSpPr>
        <p:spPr bwMode="auto">
          <a:xfrm>
            <a:off x="5014913" y="41973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5" name="Line 22"/>
          <p:cNvSpPr>
            <a:spLocks noChangeShapeType="1"/>
          </p:cNvSpPr>
          <p:nvPr/>
        </p:nvSpPr>
        <p:spPr bwMode="auto">
          <a:xfrm flipH="1">
            <a:off x="5416550" y="4087813"/>
            <a:ext cx="873125" cy="53975"/>
          </a:xfrm>
          <a:prstGeom prst="line">
            <a:avLst/>
          </a:prstGeom>
          <a:noFill/>
          <a:ln w="9525">
            <a:solidFill>
              <a:schemeClr val="tx1"/>
            </a:solidFill>
            <a:round/>
            <a:headEnd/>
            <a:tailEnd type="triangle" w="med" len="med"/>
          </a:ln>
          <a:effectLst/>
        </p:spPr>
        <p:txBody>
          <a:bodyPr/>
          <a:lstStyle/>
          <a:p>
            <a:endParaRPr lang="en-US"/>
          </a:p>
        </p:txBody>
      </p:sp>
      <p:sp>
        <p:nvSpPr>
          <p:cNvPr id="26" name="Text Box 23"/>
          <p:cNvSpPr txBox="1">
            <a:spLocks noChangeArrowheads="1"/>
          </p:cNvSpPr>
          <p:nvPr/>
        </p:nvSpPr>
        <p:spPr bwMode="auto">
          <a:xfrm>
            <a:off x="6221413" y="3173413"/>
            <a:ext cx="2603500" cy="915987"/>
          </a:xfrm>
          <a:prstGeom prst="rect">
            <a:avLst/>
          </a:prstGeom>
          <a:noFill/>
          <a:ln w="9525">
            <a:noFill/>
            <a:miter lim="800000"/>
            <a:headEnd/>
            <a:tailEnd/>
          </a:ln>
          <a:effectLst/>
        </p:spPr>
        <p:txBody>
          <a:bodyPr>
            <a:spAutoFit/>
          </a:bodyPr>
          <a:lstStyle/>
          <a:p>
            <a:pPr>
              <a:spcBef>
                <a:spcPct val="50000"/>
              </a:spcBef>
            </a:pPr>
            <a:r>
              <a:rPr lang="en-US"/>
              <a:t>This point is better than </a:t>
            </a:r>
            <a:r>
              <a:rPr lang="en-US" i="1"/>
              <a:t>a</a:t>
            </a:r>
            <a:r>
              <a:rPr lang="en-US"/>
              <a:t>, but not within the budget </a:t>
            </a:r>
            <a:r>
              <a:rPr lang="en-US">
                <a:sym typeface="Wingdings" pitchFamily="2" charset="2"/>
              </a:rPr>
              <a:t> infeasible.</a:t>
            </a:r>
            <a:endParaRPr lang="en-US"/>
          </a:p>
        </p:txBody>
      </p:sp>
      <p:sp>
        <p:nvSpPr>
          <p:cNvPr id="27" name="Oval 24"/>
          <p:cNvSpPr>
            <a:spLocks noChangeArrowheads="1"/>
          </p:cNvSpPr>
          <p:nvPr/>
        </p:nvSpPr>
        <p:spPr bwMode="auto">
          <a:xfrm>
            <a:off x="4538663" y="4549775"/>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Equimarginal</a:t>
            </a:r>
            <a:r>
              <a:rPr lang="en-US" dirty="0"/>
              <a:t> Rule</a:t>
            </a:r>
          </a:p>
        </p:txBody>
      </p:sp>
      <p:sp>
        <p:nvSpPr>
          <p:cNvPr id="4" name="Date Placeholder 3"/>
          <p:cNvSpPr>
            <a:spLocks noGrp="1"/>
          </p:cNvSpPr>
          <p:nvPr>
            <p:ph type="dt" sz="half" idx="10"/>
          </p:nvPr>
        </p:nvSpPr>
        <p:spPr/>
        <p:txBody>
          <a:bodyPr/>
          <a:lstStyle/>
          <a:p>
            <a:fld id="{E789F029-40D0-4D9D-80F8-1C2C70A415B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79</a:t>
            </a:fld>
            <a:endParaRPr lang="en-US"/>
          </a:p>
        </p:txBody>
      </p:sp>
      <p:cxnSp>
        <p:nvCxnSpPr>
          <p:cNvPr id="27" name="Straight Arrow Connector 26"/>
          <p:cNvCxnSpPr/>
          <p:nvPr/>
        </p:nvCxnSpPr>
        <p:spPr>
          <a:xfrm rot="5400000" flipH="1" flipV="1">
            <a:off x="1390931" y="3477299"/>
            <a:ext cx="2537140" cy="38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640184" y="4778062"/>
            <a:ext cx="4172755" cy="25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1363558">
            <a:off x="3428875" y="1453269"/>
            <a:ext cx="3325190" cy="2362716"/>
          </a:xfrm>
          <a:prstGeom prst="arc">
            <a:avLst>
              <a:gd name="adj1" fmla="val 13960861"/>
              <a:gd name="adj2" fmla="val 2109199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9"/>
          <p:cNvCxnSpPr/>
          <p:nvPr/>
        </p:nvCxnSpPr>
        <p:spPr>
          <a:xfrm>
            <a:off x="2678821" y="2665927"/>
            <a:ext cx="3644721" cy="2125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rot="11363558">
            <a:off x="3220663" y="1605669"/>
            <a:ext cx="3325190" cy="2362716"/>
          </a:xfrm>
          <a:prstGeom prst="arc">
            <a:avLst>
              <a:gd name="adj1" fmla="val 13960861"/>
              <a:gd name="adj2" fmla="val 2109199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rot="16200000" flipH="1">
            <a:off x="2492078" y="2814033"/>
            <a:ext cx="1790163" cy="824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447001" y="3915177"/>
            <a:ext cx="1725769"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554583" y="4172756"/>
            <a:ext cx="121061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2678821" y="3039415"/>
            <a:ext cx="618186" cy="128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25818" y="4675031"/>
            <a:ext cx="528034" cy="369332"/>
          </a:xfrm>
          <a:prstGeom prst="rect">
            <a:avLst/>
          </a:prstGeom>
          <a:noFill/>
        </p:spPr>
        <p:txBody>
          <a:bodyPr wrap="square" rtlCol="0">
            <a:spAutoFit/>
          </a:bodyPr>
          <a:lstStyle/>
          <a:p>
            <a:r>
              <a:rPr lang="en-US" dirty="0"/>
              <a:t>x</a:t>
            </a:r>
            <a:r>
              <a:rPr lang="en-US" baseline="-25000" dirty="0"/>
              <a:t>1</a:t>
            </a:r>
          </a:p>
        </p:txBody>
      </p:sp>
      <p:sp>
        <p:nvSpPr>
          <p:cNvPr id="37" name="TextBox 36"/>
          <p:cNvSpPr txBox="1"/>
          <p:nvPr/>
        </p:nvSpPr>
        <p:spPr>
          <a:xfrm>
            <a:off x="2328936" y="1813775"/>
            <a:ext cx="528034" cy="369332"/>
          </a:xfrm>
          <a:prstGeom prst="rect">
            <a:avLst/>
          </a:prstGeom>
          <a:noFill/>
        </p:spPr>
        <p:txBody>
          <a:bodyPr wrap="square" rtlCol="0">
            <a:spAutoFit/>
          </a:bodyPr>
          <a:lstStyle/>
          <a:p>
            <a:r>
              <a:rPr lang="en-US" dirty="0"/>
              <a:t>x</a:t>
            </a:r>
            <a:r>
              <a:rPr lang="en-US" baseline="-25000" dirty="0"/>
              <a:t>2</a:t>
            </a:r>
          </a:p>
        </p:txBody>
      </p:sp>
      <p:cxnSp>
        <p:nvCxnSpPr>
          <p:cNvPr id="38" name="Straight Arrow Connector 37"/>
          <p:cNvCxnSpPr/>
          <p:nvPr/>
        </p:nvCxnSpPr>
        <p:spPr>
          <a:xfrm>
            <a:off x="3515947" y="5009882"/>
            <a:ext cx="5280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2343973" y="3284109"/>
            <a:ext cx="334056" cy="7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59147" y="4069723"/>
            <a:ext cx="2047741" cy="369332"/>
          </a:xfrm>
          <a:prstGeom prst="rect">
            <a:avLst/>
          </a:prstGeom>
          <a:noFill/>
        </p:spPr>
        <p:txBody>
          <a:bodyPr wrap="square" rtlCol="0">
            <a:spAutoFit/>
          </a:bodyPr>
          <a:lstStyle/>
          <a:p>
            <a:r>
              <a:rPr lang="en-US" dirty="0"/>
              <a:t>p1*x1+p2*x2=I</a:t>
            </a:r>
          </a:p>
        </p:txBody>
      </p:sp>
      <p:cxnSp>
        <p:nvCxnSpPr>
          <p:cNvPr id="41" name="Elbow Connector 40"/>
          <p:cNvCxnSpPr>
            <a:stCxn id="40" idx="1"/>
          </p:cNvCxnSpPr>
          <p:nvPr/>
        </p:nvCxnSpPr>
        <p:spPr>
          <a:xfrm rot="10800000" flipV="1">
            <a:off x="5808387" y="4254388"/>
            <a:ext cx="450760" cy="17594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78832" y="2884868"/>
            <a:ext cx="2240924" cy="369332"/>
          </a:xfrm>
          <a:prstGeom prst="rect">
            <a:avLst/>
          </a:prstGeom>
          <a:noFill/>
        </p:spPr>
        <p:txBody>
          <a:bodyPr wrap="square" rtlCol="0">
            <a:spAutoFit/>
          </a:bodyPr>
          <a:lstStyle/>
          <a:p>
            <a:r>
              <a:rPr lang="en-US" dirty="0"/>
              <a:t>MU1/MU2=P1/P2</a:t>
            </a:r>
          </a:p>
        </p:txBody>
      </p:sp>
      <p:cxnSp>
        <p:nvCxnSpPr>
          <p:cNvPr id="43" name="Shape 42"/>
          <p:cNvCxnSpPr>
            <a:stCxn id="42" idx="1"/>
          </p:cNvCxnSpPr>
          <p:nvPr/>
        </p:nvCxnSpPr>
        <p:spPr>
          <a:xfrm rot="10800000" flipV="1">
            <a:off x="4172770" y="3069533"/>
            <a:ext cx="206062" cy="3948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204695" y="2071343"/>
            <a:ext cx="2240924" cy="369332"/>
          </a:xfrm>
          <a:prstGeom prst="rect">
            <a:avLst/>
          </a:prstGeom>
          <a:noFill/>
        </p:spPr>
        <p:txBody>
          <a:bodyPr wrap="square" rtlCol="0">
            <a:spAutoFit/>
          </a:bodyPr>
          <a:lstStyle/>
          <a:p>
            <a:r>
              <a:rPr lang="en-US" dirty="0"/>
              <a:t>MU1/MU2&gt;P1/P2</a:t>
            </a:r>
          </a:p>
        </p:txBody>
      </p:sp>
      <p:cxnSp>
        <p:nvCxnSpPr>
          <p:cNvPr id="45" name="Shape 44"/>
          <p:cNvCxnSpPr>
            <a:stCxn id="44" idx="1"/>
          </p:cNvCxnSpPr>
          <p:nvPr/>
        </p:nvCxnSpPr>
        <p:spPr>
          <a:xfrm rot="10800000" flipH="1" flipV="1">
            <a:off x="3204695" y="2256008"/>
            <a:ext cx="130948" cy="757647"/>
          </a:xfrm>
          <a:prstGeom prst="bentConnector4">
            <a:avLst>
              <a:gd name="adj1" fmla="val 12293"/>
              <a:gd name="adj2" fmla="val 6218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03054" y="5344732"/>
            <a:ext cx="1687132" cy="646331"/>
          </a:xfrm>
          <a:prstGeom prst="rect">
            <a:avLst/>
          </a:prstGeom>
          <a:noFill/>
        </p:spPr>
        <p:txBody>
          <a:bodyPr wrap="square" rtlCol="0">
            <a:spAutoFit/>
          </a:bodyPr>
          <a:lstStyle/>
          <a:p>
            <a:r>
              <a:rPr lang="en-US" dirty="0"/>
              <a:t>Increase activity x1</a:t>
            </a:r>
          </a:p>
        </p:txBody>
      </p:sp>
      <p:sp>
        <p:nvSpPr>
          <p:cNvPr id="47" name="TextBox 46"/>
          <p:cNvSpPr txBox="1"/>
          <p:nvPr/>
        </p:nvSpPr>
        <p:spPr>
          <a:xfrm>
            <a:off x="680429" y="2882720"/>
            <a:ext cx="1687132" cy="646331"/>
          </a:xfrm>
          <a:prstGeom prst="rect">
            <a:avLst/>
          </a:prstGeom>
          <a:noFill/>
        </p:spPr>
        <p:txBody>
          <a:bodyPr wrap="square" rtlCol="0">
            <a:spAutoFit/>
          </a:bodyPr>
          <a:lstStyle/>
          <a:p>
            <a:r>
              <a:rPr lang="en-US" dirty="0"/>
              <a:t>Decrease activity x1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Equation of a line</a:t>
            </a:r>
            <a:endParaRPr lang="en-US" sz="1633" spc="-1">
              <a:solidFill>
                <a:srgbClr val="000000"/>
              </a:solidFill>
              <a:uFill>
                <a:solidFill>
                  <a:srgbClr val="FFFFFF"/>
                </a:solidFill>
              </a:uFill>
              <a:latin typeface="Arial"/>
            </a:endParaRPr>
          </a:p>
        </p:txBody>
      </p:sp>
      <p:sp>
        <p:nvSpPr>
          <p:cNvPr id="475" name="CustomShape 2"/>
          <p:cNvSpPr/>
          <p:nvPr/>
        </p:nvSpPr>
        <p:spPr>
          <a:xfrm>
            <a:off x="457172" y="1605033"/>
            <a:ext cx="8228437" cy="18966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Y = -2/3x + 2</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If you know the equation, you know the structure of the line</a:t>
            </a:r>
            <a:endParaRPr lang="en-US" sz="1633" spc="-1">
              <a:solidFill>
                <a:srgbClr val="000000"/>
              </a:solidFill>
              <a:uFill>
                <a:solidFill>
                  <a:srgbClr val="FFFFFF"/>
                </a:solidFill>
              </a:uFill>
              <a:latin typeface="Arial"/>
            </a:endParaRPr>
          </a:p>
          <a:p>
            <a:pPr marL="783734" lvl="1" indent="-293574">
              <a:buClr>
                <a:srgbClr val="000000"/>
              </a:buClr>
              <a:buSzPct val="75000"/>
              <a:buFont typeface="Symbol"/>
              <a:buChar char=""/>
            </a:pPr>
            <a:r>
              <a:rPr lang="en-US" sz="2540" spc="-1">
                <a:solidFill>
                  <a:srgbClr val="000000"/>
                </a:solidFill>
                <a:uFill>
                  <a:solidFill>
                    <a:srgbClr val="FFFFFF"/>
                  </a:solidFill>
                </a:uFill>
                <a:latin typeface="Arial"/>
              </a:rPr>
              <a:t>Downward sloping (negative correlation between x and y) </a:t>
            </a:r>
            <a:endParaRPr lang="en-US" sz="1633" spc="-1">
              <a:solidFill>
                <a:srgbClr val="000000"/>
              </a:solidFill>
              <a:uFill>
                <a:solidFill>
                  <a:srgbClr val="FFFFFF"/>
                </a:solidFill>
              </a:uFill>
              <a:latin typeface="Arial"/>
            </a:endParaRPr>
          </a:p>
        </p:txBody>
      </p:sp>
      <p:graphicFrame>
        <p:nvGraphicFramePr>
          <p:cNvPr id="476" name="Table 3"/>
          <p:cNvGraphicFramePr/>
          <p:nvPr/>
        </p:nvGraphicFramePr>
        <p:xfrm>
          <a:off x="457172" y="3682552"/>
          <a:ext cx="8228763" cy="1327104"/>
        </p:xfrm>
        <a:graphic>
          <a:graphicData uri="http://schemas.openxmlformats.org/drawingml/2006/table">
            <a:tbl>
              <a:tblPr/>
              <a:tblGrid>
                <a:gridCol w="4114218">
                  <a:extLst>
                    <a:ext uri="{9D8B030D-6E8A-4147-A177-3AD203B41FA5}">
                      <a16:colId xmlns:a16="http://schemas.microsoft.com/office/drawing/2014/main" val="20000"/>
                    </a:ext>
                  </a:extLst>
                </a:gridCol>
                <a:gridCol w="4114545">
                  <a:extLst>
                    <a:ext uri="{9D8B030D-6E8A-4147-A177-3AD203B41FA5}">
                      <a16:colId xmlns:a16="http://schemas.microsoft.com/office/drawing/2014/main" val="20001"/>
                    </a:ext>
                  </a:extLst>
                </a:gridCol>
              </a:tblGrid>
              <a:tr h="331776">
                <a:tc>
                  <a:txBody>
                    <a:bodyPr/>
                    <a:lstStyle/>
                    <a:p>
                      <a:r>
                        <a:rPr lang="en-US" sz="1600" b="0" strike="noStrike" spc="-1">
                          <a:solidFill>
                            <a:srgbClr val="000000"/>
                          </a:solidFill>
                          <a:uFill>
                            <a:solidFill>
                              <a:srgbClr val="FFFFFF"/>
                            </a:solidFill>
                          </a:uFill>
                          <a:latin typeface="Arial"/>
                        </a:rPr>
                        <a:t>X values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600" b="0" strike="noStrike" spc="-1">
                          <a:solidFill>
                            <a:srgbClr val="000000"/>
                          </a:solidFill>
                          <a:uFill>
                            <a:solidFill>
                              <a:srgbClr val="FFFFFF"/>
                            </a:solidFill>
                          </a:uFill>
                          <a:latin typeface="Arial"/>
                        </a:rPr>
                        <a:t>Y values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31776">
                <a:tc>
                  <a:txBody>
                    <a:bodyPr/>
                    <a:lstStyle/>
                    <a:p>
                      <a:r>
                        <a:rPr lang="en-US" sz="1600" b="0" strike="noStrike" spc="-1">
                          <a:solidFill>
                            <a:srgbClr val="000000"/>
                          </a:solidFill>
                          <a:uFill>
                            <a:solidFill>
                              <a:srgbClr val="FFFFFF"/>
                            </a:solidFill>
                          </a:uFill>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solidFill>
                            <a:srgbClr val="000000"/>
                          </a:solidFill>
                          <a:uFill>
                            <a:solidFill>
                              <a:srgbClr val="FFFFFF"/>
                            </a:solidFill>
                          </a:uFill>
                          <a:latin typeface="Arial"/>
                        </a:rPr>
                        <a:t>2</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31776">
                <a:tc>
                  <a:txBody>
                    <a:bodyPr/>
                    <a:lstStyle/>
                    <a:p>
                      <a:r>
                        <a:rPr lang="en-US" sz="1600" b="0" strike="noStrike" spc="-1">
                          <a:solidFill>
                            <a:srgbClr val="000000"/>
                          </a:solidFill>
                          <a:uFill>
                            <a:solidFill>
                              <a:srgbClr val="FFFFFF"/>
                            </a:solidFill>
                          </a:uFill>
                          <a:latin typeface="Arial"/>
                        </a:rPr>
                        <a:t>1</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600" b="0" strike="noStrike" spc="-1">
                          <a:solidFill>
                            <a:srgbClr val="000000"/>
                          </a:solidFill>
                          <a:uFill>
                            <a:solidFill>
                              <a:srgbClr val="FFFFFF"/>
                            </a:solidFill>
                          </a:uFill>
                          <a:latin typeface="Arial"/>
                        </a:rPr>
                        <a:t>4/3</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31776">
                <a:tc>
                  <a:txBody>
                    <a:bodyPr/>
                    <a:lstStyle/>
                    <a:p>
                      <a:r>
                        <a:rPr lang="en-US" sz="1600" b="0" strike="noStrike" spc="-1">
                          <a:solidFill>
                            <a:srgbClr val="000000"/>
                          </a:solidFill>
                          <a:uFill>
                            <a:solidFill>
                              <a:srgbClr val="FFFFFF"/>
                            </a:solidFill>
                          </a:uFill>
                          <a:latin typeface="Arial"/>
                        </a:rPr>
                        <a:t>3</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solidFill>
                            <a:srgbClr val="000000"/>
                          </a:solidFill>
                          <a:uFill>
                            <a:solidFill>
                              <a:srgbClr val="FFFFFF"/>
                            </a:solidFill>
                          </a:uFill>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90338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Demand</a:t>
            </a:r>
          </a:p>
        </p:txBody>
      </p:sp>
      <p:sp>
        <p:nvSpPr>
          <p:cNvPr id="4" name="Date Placeholder 3"/>
          <p:cNvSpPr>
            <a:spLocks noGrp="1"/>
          </p:cNvSpPr>
          <p:nvPr>
            <p:ph type="dt" sz="half" idx="10"/>
          </p:nvPr>
        </p:nvSpPr>
        <p:spPr/>
        <p:txBody>
          <a:bodyPr/>
          <a:lstStyle/>
          <a:p>
            <a:fld id="{4DC09AFB-D15A-4010-A789-CA099E5CC2F8}"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80</a:t>
            </a:fld>
            <a:endParaRPr lang="en-US"/>
          </a:p>
        </p:txBody>
      </p:sp>
      <p:sp>
        <p:nvSpPr>
          <p:cNvPr id="7" name="AutoShape 4"/>
          <p:cNvSpPr>
            <a:spLocks noChangeArrowheads="1"/>
          </p:cNvSpPr>
          <p:nvPr/>
        </p:nvSpPr>
        <p:spPr bwMode="auto">
          <a:xfrm>
            <a:off x="1676400" y="1357313"/>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8" name="Line 5"/>
          <p:cNvSpPr>
            <a:spLocks noChangeShapeType="1"/>
          </p:cNvSpPr>
          <p:nvPr/>
        </p:nvSpPr>
        <p:spPr bwMode="auto">
          <a:xfrm flipV="1">
            <a:off x="1676400" y="976313"/>
            <a:ext cx="0" cy="26670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676400" y="3643313"/>
            <a:ext cx="43434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7"/>
          <p:cNvSpPr txBox="1">
            <a:spLocks noChangeArrowheads="1"/>
          </p:cNvSpPr>
          <p:nvPr/>
        </p:nvSpPr>
        <p:spPr bwMode="auto">
          <a:xfrm>
            <a:off x="6330950" y="3233738"/>
            <a:ext cx="1295400" cy="646331"/>
          </a:xfrm>
          <a:prstGeom prst="rect">
            <a:avLst/>
          </a:prstGeom>
          <a:noFill/>
          <a:ln w="9525">
            <a:noFill/>
            <a:miter lim="800000"/>
            <a:headEnd/>
            <a:tailEnd/>
          </a:ln>
          <a:effectLst/>
        </p:spPr>
        <p:txBody>
          <a:bodyPr>
            <a:spAutoFit/>
          </a:bodyPr>
          <a:lstStyle/>
          <a:p>
            <a:pPr>
              <a:spcBef>
                <a:spcPct val="50000"/>
              </a:spcBef>
            </a:pPr>
            <a:r>
              <a:rPr lang="en-US" dirty="0"/>
              <a:t>Quantity of HealthCare</a:t>
            </a:r>
          </a:p>
        </p:txBody>
      </p:sp>
      <p:sp>
        <p:nvSpPr>
          <p:cNvPr id="11" name="Text Box 8"/>
          <p:cNvSpPr txBox="1">
            <a:spLocks noChangeArrowheads="1"/>
          </p:cNvSpPr>
          <p:nvPr/>
        </p:nvSpPr>
        <p:spPr bwMode="auto">
          <a:xfrm>
            <a:off x="381000" y="671513"/>
            <a:ext cx="2057400" cy="366712"/>
          </a:xfrm>
          <a:prstGeom prst="rect">
            <a:avLst/>
          </a:prstGeom>
          <a:noFill/>
          <a:ln w="9525">
            <a:noFill/>
            <a:miter lim="800000"/>
            <a:headEnd/>
            <a:tailEnd/>
          </a:ln>
          <a:effectLst/>
        </p:spPr>
        <p:txBody>
          <a:bodyPr>
            <a:spAutoFit/>
          </a:bodyPr>
          <a:lstStyle/>
          <a:p>
            <a:pPr>
              <a:spcBef>
                <a:spcPct val="50000"/>
              </a:spcBef>
            </a:pPr>
            <a:r>
              <a:rPr lang="en-US" dirty="0"/>
              <a:t>Quantity of Food</a:t>
            </a:r>
          </a:p>
        </p:txBody>
      </p:sp>
      <p:sp>
        <p:nvSpPr>
          <p:cNvPr id="12" name="Line 9"/>
          <p:cNvSpPr>
            <a:spLocks noChangeShapeType="1"/>
          </p:cNvSpPr>
          <p:nvPr/>
        </p:nvSpPr>
        <p:spPr bwMode="auto">
          <a:xfrm>
            <a:off x="1676400" y="1357313"/>
            <a:ext cx="3962400" cy="2286000"/>
          </a:xfrm>
          <a:prstGeom prst="line">
            <a:avLst/>
          </a:prstGeom>
          <a:noFill/>
          <a:ln w="28575">
            <a:solidFill>
              <a:schemeClr val="accent1"/>
            </a:solidFill>
            <a:prstDash val="dash"/>
            <a:round/>
            <a:headEnd/>
            <a:tailEnd/>
          </a:ln>
          <a:effectLst/>
        </p:spPr>
        <p:txBody>
          <a:bodyPr/>
          <a:lstStyle/>
          <a:p>
            <a:endParaRPr lang="en-US"/>
          </a:p>
        </p:txBody>
      </p:sp>
      <p:sp>
        <p:nvSpPr>
          <p:cNvPr id="13" name="Line 10"/>
          <p:cNvSpPr>
            <a:spLocks noChangeShapeType="1"/>
          </p:cNvSpPr>
          <p:nvPr/>
        </p:nvSpPr>
        <p:spPr bwMode="auto">
          <a:xfrm>
            <a:off x="1676400" y="2805113"/>
            <a:ext cx="2514600" cy="0"/>
          </a:xfrm>
          <a:prstGeom prst="line">
            <a:avLst/>
          </a:prstGeom>
          <a:noFill/>
          <a:ln w="9525">
            <a:solidFill>
              <a:schemeClr val="tx1"/>
            </a:solidFill>
            <a:prstDash val="dash"/>
            <a:round/>
            <a:headEnd/>
            <a:tailEnd/>
          </a:ln>
          <a:effectLst/>
        </p:spPr>
        <p:txBody>
          <a:bodyPr/>
          <a:lstStyle/>
          <a:p>
            <a:endParaRPr lang="en-US"/>
          </a:p>
        </p:txBody>
      </p:sp>
      <p:sp>
        <p:nvSpPr>
          <p:cNvPr id="14" name="Line 11"/>
          <p:cNvSpPr>
            <a:spLocks noChangeShapeType="1"/>
          </p:cNvSpPr>
          <p:nvPr/>
        </p:nvSpPr>
        <p:spPr bwMode="auto">
          <a:xfrm>
            <a:off x="4191000" y="2881313"/>
            <a:ext cx="0" cy="3414712"/>
          </a:xfrm>
          <a:prstGeom prst="line">
            <a:avLst/>
          </a:prstGeom>
          <a:noFill/>
          <a:ln w="9525">
            <a:solidFill>
              <a:schemeClr val="tx1"/>
            </a:solidFill>
            <a:prstDash val="dash"/>
            <a:round/>
            <a:headEnd/>
            <a:tailEnd/>
          </a:ln>
          <a:effectLst/>
        </p:spPr>
        <p:txBody>
          <a:bodyPr/>
          <a:lstStyle/>
          <a:p>
            <a:endParaRPr lang="en-US"/>
          </a:p>
        </p:txBody>
      </p:sp>
      <p:sp>
        <p:nvSpPr>
          <p:cNvPr id="15" name="Arc 12"/>
          <p:cNvSpPr>
            <a:spLocks/>
          </p:cNvSpPr>
          <p:nvPr/>
        </p:nvSpPr>
        <p:spPr bwMode="auto">
          <a:xfrm rot="10568696">
            <a:off x="3200400" y="1038225"/>
            <a:ext cx="2971800" cy="2362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CC00"/>
            </a:solidFill>
            <a:round/>
            <a:headEnd/>
            <a:tailEnd/>
          </a:ln>
          <a:effectLst/>
        </p:spPr>
        <p:txBody>
          <a:bodyPr wrap="none" anchor="ctr"/>
          <a:lstStyle/>
          <a:p>
            <a:endParaRPr lang="en-US"/>
          </a:p>
        </p:txBody>
      </p:sp>
      <p:sp>
        <p:nvSpPr>
          <p:cNvPr id="16" name="Line 13"/>
          <p:cNvSpPr>
            <a:spLocks noChangeShapeType="1"/>
          </p:cNvSpPr>
          <p:nvPr/>
        </p:nvSpPr>
        <p:spPr bwMode="auto">
          <a:xfrm flipV="1">
            <a:off x="1676400" y="3933825"/>
            <a:ext cx="0" cy="2376488"/>
          </a:xfrm>
          <a:prstGeom prst="line">
            <a:avLst/>
          </a:prstGeom>
          <a:noFill/>
          <a:ln w="9525">
            <a:solidFill>
              <a:schemeClr val="tx1"/>
            </a:solidFill>
            <a:round/>
            <a:headEnd/>
            <a:tailEnd type="triangle" w="med" len="med"/>
          </a:ln>
          <a:effectLst/>
        </p:spPr>
        <p:txBody>
          <a:bodyPr/>
          <a:lstStyle/>
          <a:p>
            <a:endParaRPr lang="en-US"/>
          </a:p>
        </p:txBody>
      </p:sp>
      <p:sp>
        <p:nvSpPr>
          <p:cNvPr id="17" name="Line 14"/>
          <p:cNvSpPr>
            <a:spLocks noChangeShapeType="1"/>
          </p:cNvSpPr>
          <p:nvPr/>
        </p:nvSpPr>
        <p:spPr bwMode="auto">
          <a:xfrm>
            <a:off x="1676400" y="6310313"/>
            <a:ext cx="4343400" cy="0"/>
          </a:xfrm>
          <a:prstGeom prst="line">
            <a:avLst/>
          </a:prstGeom>
          <a:noFill/>
          <a:ln w="9525">
            <a:solidFill>
              <a:schemeClr val="tx1"/>
            </a:solidFill>
            <a:round/>
            <a:headEnd/>
            <a:tailEnd type="triangle" w="med" len="med"/>
          </a:ln>
          <a:effectLst/>
        </p:spPr>
        <p:txBody>
          <a:bodyPr/>
          <a:lstStyle/>
          <a:p>
            <a:endParaRPr lang="en-US"/>
          </a:p>
        </p:txBody>
      </p:sp>
      <p:sp>
        <p:nvSpPr>
          <p:cNvPr id="18" name="Text Box 15"/>
          <p:cNvSpPr txBox="1">
            <a:spLocks noChangeArrowheads="1"/>
          </p:cNvSpPr>
          <p:nvPr/>
        </p:nvSpPr>
        <p:spPr bwMode="auto">
          <a:xfrm>
            <a:off x="6096000" y="5838825"/>
            <a:ext cx="2057400" cy="646331"/>
          </a:xfrm>
          <a:prstGeom prst="rect">
            <a:avLst/>
          </a:prstGeom>
          <a:noFill/>
          <a:ln w="9525">
            <a:noFill/>
            <a:miter lim="800000"/>
            <a:headEnd/>
            <a:tailEnd/>
          </a:ln>
          <a:effectLst/>
        </p:spPr>
        <p:txBody>
          <a:bodyPr>
            <a:spAutoFit/>
          </a:bodyPr>
          <a:lstStyle/>
          <a:p>
            <a:pPr>
              <a:spcBef>
                <a:spcPct val="50000"/>
              </a:spcBef>
            </a:pPr>
            <a:r>
              <a:rPr lang="en-US" dirty="0"/>
              <a:t>Quantity of HealthCare</a:t>
            </a:r>
          </a:p>
        </p:txBody>
      </p:sp>
      <p:sp>
        <p:nvSpPr>
          <p:cNvPr id="19" name="Text Box 16"/>
          <p:cNvSpPr txBox="1">
            <a:spLocks noChangeArrowheads="1"/>
          </p:cNvSpPr>
          <p:nvPr/>
        </p:nvSpPr>
        <p:spPr bwMode="auto">
          <a:xfrm>
            <a:off x="304800" y="3781425"/>
            <a:ext cx="1598613" cy="923330"/>
          </a:xfrm>
          <a:prstGeom prst="rect">
            <a:avLst/>
          </a:prstGeom>
          <a:noFill/>
          <a:ln w="9525">
            <a:noFill/>
            <a:miter lim="800000"/>
            <a:headEnd/>
            <a:tailEnd/>
          </a:ln>
          <a:effectLst/>
        </p:spPr>
        <p:txBody>
          <a:bodyPr>
            <a:spAutoFit/>
          </a:bodyPr>
          <a:lstStyle/>
          <a:p>
            <a:pPr>
              <a:spcBef>
                <a:spcPct val="50000"/>
              </a:spcBef>
            </a:pPr>
            <a:r>
              <a:rPr lang="en-US" dirty="0"/>
              <a:t>Price of HealthCare  in $</a:t>
            </a:r>
          </a:p>
        </p:txBody>
      </p:sp>
      <p:sp>
        <p:nvSpPr>
          <p:cNvPr id="20" name="Line 17"/>
          <p:cNvSpPr>
            <a:spLocks noChangeShapeType="1"/>
          </p:cNvSpPr>
          <p:nvPr/>
        </p:nvSpPr>
        <p:spPr bwMode="auto">
          <a:xfrm>
            <a:off x="1828800" y="4024313"/>
            <a:ext cx="3657600" cy="2195512"/>
          </a:xfrm>
          <a:prstGeom prst="line">
            <a:avLst/>
          </a:prstGeom>
          <a:noFill/>
          <a:ln w="28575">
            <a:solidFill>
              <a:srgbClr val="993300"/>
            </a:solidFill>
            <a:round/>
            <a:headEnd/>
            <a:tailEnd/>
          </a:ln>
          <a:effectLst/>
        </p:spPr>
        <p:txBody>
          <a:bodyPr/>
          <a:lstStyle/>
          <a:p>
            <a:endParaRPr lang="en-US"/>
          </a:p>
        </p:txBody>
      </p:sp>
      <p:sp>
        <p:nvSpPr>
          <p:cNvPr id="21" name="Line 18"/>
          <p:cNvSpPr>
            <a:spLocks noChangeShapeType="1"/>
          </p:cNvSpPr>
          <p:nvPr/>
        </p:nvSpPr>
        <p:spPr bwMode="auto">
          <a:xfrm flipV="1">
            <a:off x="1676400" y="5457825"/>
            <a:ext cx="2438400" cy="14288"/>
          </a:xfrm>
          <a:prstGeom prst="line">
            <a:avLst/>
          </a:prstGeom>
          <a:noFill/>
          <a:ln w="9525">
            <a:solidFill>
              <a:schemeClr val="tx1"/>
            </a:solidFill>
            <a:prstDash val="dash"/>
            <a:round/>
            <a:headEnd/>
            <a:tailEnd/>
          </a:ln>
          <a:effectLst/>
        </p:spPr>
        <p:txBody>
          <a:bodyPr/>
          <a:lstStyle/>
          <a:p>
            <a:endParaRPr lang="en-US"/>
          </a:p>
        </p:txBody>
      </p:sp>
      <p:sp>
        <p:nvSpPr>
          <p:cNvPr id="22" name="Line 19"/>
          <p:cNvSpPr>
            <a:spLocks noChangeShapeType="1"/>
          </p:cNvSpPr>
          <p:nvPr/>
        </p:nvSpPr>
        <p:spPr bwMode="auto">
          <a:xfrm>
            <a:off x="1676400" y="1343025"/>
            <a:ext cx="2362200" cy="2286000"/>
          </a:xfrm>
          <a:prstGeom prst="line">
            <a:avLst/>
          </a:prstGeom>
          <a:noFill/>
          <a:ln w="28575">
            <a:solidFill>
              <a:schemeClr val="accent1"/>
            </a:solidFill>
            <a:round/>
            <a:headEnd/>
            <a:tailEnd/>
          </a:ln>
          <a:effectLst/>
        </p:spPr>
        <p:txBody>
          <a:bodyPr/>
          <a:lstStyle/>
          <a:p>
            <a:endParaRPr lang="en-US"/>
          </a:p>
        </p:txBody>
      </p:sp>
      <p:sp>
        <p:nvSpPr>
          <p:cNvPr id="23" name="Arc 20"/>
          <p:cNvSpPr>
            <a:spLocks/>
          </p:cNvSpPr>
          <p:nvPr/>
        </p:nvSpPr>
        <p:spPr bwMode="auto">
          <a:xfrm rot="10800000">
            <a:off x="2819400" y="1985963"/>
            <a:ext cx="2971800" cy="1566862"/>
          </a:xfrm>
          <a:custGeom>
            <a:avLst/>
            <a:gdLst>
              <a:gd name="G0" fmla="+- 0 0 0"/>
              <a:gd name="G1" fmla="+- 20184 0 0"/>
              <a:gd name="G2" fmla="+- 21600 0 0"/>
              <a:gd name="T0" fmla="*/ 7692 w 21600"/>
              <a:gd name="T1" fmla="*/ 0 h 20184"/>
              <a:gd name="T2" fmla="*/ 21600 w 21600"/>
              <a:gd name="T3" fmla="*/ 20184 h 20184"/>
              <a:gd name="T4" fmla="*/ 0 w 21600"/>
              <a:gd name="T5" fmla="*/ 20184 h 20184"/>
            </a:gdLst>
            <a:ahLst/>
            <a:cxnLst>
              <a:cxn ang="0">
                <a:pos x="T0" y="T1"/>
              </a:cxn>
              <a:cxn ang="0">
                <a:pos x="T2" y="T3"/>
              </a:cxn>
              <a:cxn ang="0">
                <a:pos x="T4" y="T5"/>
              </a:cxn>
            </a:cxnLst>
            <a:rect l="0" t="0" r="r" b="b"/>
            <a:pathLst>
              <a:path w="21600" h="20184" fill="none" extrusionOk="0">
                <a:moveTo>
                  <a:pt x="7691" y="0"/>
                </a:moveTo>
                <a:cubicBezTo>
                  <a:pt x="16066" y="3191"/>
                  <a:pt x="21600" y="11222"/>
                  <a:pt x="21600" y="20184"/>
                </a:cubicBezTo>
              </a:path>
              <a:path w="21600" h="20184" stroke="0" extrusionOk="0">
                <a:moveTo>
                  <a:pt x="7691" y="0"/>
                </a:moveTo>
                <a:cubicBezTo>
                  <a:pt x="16066" y="3191"/>
                  <a:pt x="21600" y="11222"/>
                  <a:pt x="21600" y="20184"/>
                </a:cubicBezTo>
                <a:lnTo>
                  <a:pt x="0" y="20184"/>
                </a:lnTo>
                <a:close/>
              </a:path>
            </a:pathLst>
          </a:custGeom>
          <a:noFill/>
          <a:ln w="28575">
            <a:solidFill>
              <a:srgbClr val="FFCC00"/>
            </a:solidFill>
            <a:round/>
            <a:headEnd/>
            <a:tailEnd/>
          </a:ln>
          <a:effectLst/>
        </p:spPr>
        <p:txBody>
          <a:bodyPr wrap="none" anchor="ctr"/>
          <a:lstStyle/>
          <a:p>
            <a:endParaRPr lang="en-US"/>
          </a:p>
        </p:txBody>
      </p:sp>
      <p:sp>
        <p:nvSpPr>
          <p:cNvPr id="24" name="Line 21"/>
          <p:cNvSpPr>
            <a:spLocks noChangeShapeType="1"/>
          </p:cNvSpPr>
          <p:nvPr/>
        </p:nvSpPr>
        <p:spPr bwMode="auto">
          <a:xfrm flipH="1">
            <a:off x="1676400" y="2943225"/>
            <a:ext cx="1600200" cy="0"/>
          </a:xfrm>
          <a:prstGeom prst="line">
            <a:avLst/>
          </a:prstGeom>
          <a:noFill/>
          <a:ln w="9525">
            <a:solidFill>
              <a:schemeClr val="tx1"/>
            </a:solidFill>
            <a:prstDash val="dash"/>
            <a:round/>
            <a:headEnd/>
            <a:tailEnd/>
          </a:ln>
          <a:effectLst/>
        </p:spPr>
        <p:txBody>
          <a:bodyPr/>
          <a:lstStyle/>
          <a:p>
            <a:endParaRPr lang="en-US"/>
          </a:p>
        </p:txBody>
      </p:sp>
      <p:sp>
        <p:nvSpPr>
          <p:cNvPr id="25" name="Line 22"/>
          <p:cNvSpPr>
            <a:spLocks noChangeShapeType="1"/>
          </p:cNvSpPr>
          <p:nvPr/>
        </p:nvSpPr>
        <p:spPr bwMode="auto">
          <a:xfrm>
            <a:off x="3352800" y="2943225"/>
            <a:ext cx="0" cy="3352800"/>
          </a:xfrm>
          <a:prstGeom prst="line">
            <a:avLst/>
          </a:prstGeom>
          <a:noFill/>
          <a:ln w="9525">
            <a:solidFill>
              <a:schemeClr val="tx1"/>
            </a:solidFill>
            <a:prstDash val="dash"/>
            <a:round/>
            <a:headEnd/>
            <a:tailEnd/>
          </a:ln>
          <a:effectLst/>
        </p:spPr>
        <p:txBody>
          <a:bodyPr/>
          <a:lstStyle/>
          <a:p>
            <a:endParaRPr lang="en-US"/>
          </a:p>
        </p:txBody>
      </p:sp>
      <p:sp>
        <p:nvSpPr>
          <p:cNvPr id="26" name="Line 23"/>
          <p:cNvSpPr>
            <a:spLocks noChangeShapeType="1"/>
          </p:cNvSpPr>
          <p:nvPr/>
        </p:nvSpPr>
        <p:spPr bwMode="auto">
          <a:xfrm flipH="1">
            <a:off x="1676400" y="4924425"/>
            <a:ext cx="1676400" cy="0"/>
          </a:xfrm>
          <a:prstGeom prst="line">
            <a:avLst/>
          </a:prstGeom>
          <a:noFill/>
          <a:ln w="9525">
            <a:solidFill>
              <a:schemeClr val="tx1"/>
            </a:solidFill>
            <a:prstDash val="dash"/>
            <a:round/>
            <a:headEnd/>
            <a:tailEnd/>
          </a:ln>
          <a:effectLst/>
        </p:spPr>
        <p:txBody>
          <a:bodyPr/>
          <a:lstStyle/>
          <a:p>
            <a:endParaRPr lang="en-US"/>
          </a:p>
        </p:txBody>
      </p:sp>
      <p:sp>
        <p:nvSpPr>
          <p:cNvPr id="27" name="Text Box 24"/>
          <p:cNvSpPr txBox="1">
            <a:spLocks noChangeArrowheads="1"/>
          </p:cNvSpPr>
          <p:nvPr/>
        </p:nvSpPr>
        <p:spPr bwMode="auto">
          <a:xfrm>
            <a:off x="3429000" y="4543425"/>
            <a:ext cx="3810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28" name="Text Box 25"/>
          <p:cNvSpPr txBox="1">
            <a:spLocks noChangeArrowheads="1"/>
          </p:cNvSpPr>
          <p:nvPr/>
        </p:nvSpPr>
        <p:spPr bwMode="auto">
          <a:xfrm>
            <a:off x="4267200" y="5229225"/>
            <a:ext cx="5334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9" name="Line 26"/>
          <p:cNvSpPr>
            <a:spLocks noChangeShapeType="1"/>
          </p:cNvSpPr>
          <p:nvPr/>
        </p:nvSpPr>
        <p:spPr bwMode="auto">
          <a:xfrm flipV="1">
            <a:off x="4038600" y="3324225"/>
            <a:ext cx="914400" cy="228600"/>
          </a:xfrm>
          <a:prstGeom prst="line">
            <a:avLst/>
          </a:prstGeom>
          <a:noFill/>
          <a:ln w="9525">
            <a:solidFill>
              <a:schemeClr val="tx1"/>
            </a:solidFill>
            <a:round/>
            <a:headEnd/>
            <a:tailEnd type="triangle" w="med" len="med"/>
          </a:ln>
          <a:effectLst/>
        </p:spPr>
        <p:txBody>
          <a:bodyPr/>
          <a:lstStyle/>
          <a:p>
            <a:endParaRPr lang="en-US"/>
          </a:p>
        </p:txBody>
      </p:sp>
      <p:sp>
        <p:nvSpPr>
          <p:cNvPr id="30" name="Text Box 27"/>
          <p:cNvSpPr txBox="1">
            <a:spLocks noChangeArrowheads="1"/>
          </p:cNvSpPr>
          <p:nvPr/>
        </p:nvSpPr>
        <p:spPr bwMode="auto">
          <a:xfrm>
            <a:off x="2971800" y="3629025"/>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1" name="Text Box 28"/>
          <p:cNvSpPr txBox="1">
            <a:spLocks noChangeArrowheads="1"/>
          </p:cNvSpPr>
          <p:nvPr/>
        </p:nvSpPr>
        <p:spPr bwMode="auto">
          <a:xfrm>
            <a:off x="3886200" y="3705225"/>
            <a:ext cx="457200" cy="366713"/>
          </a:xfrm>
          <a:prstGeom prst="rect">
            <a:avLst/>
          </a:prstGeom>
          <a:noFill/>
          <a:ln w="9525">
            <a:noFill/>
            <a:miter lim="800000"/>
            <a:headEnd/>
            <a:tailEnd/>
          </a:ln>
          <a:effectLst/>
        </p:spPr>
        <p:txBody>
          <a:bodyPr>
            <a:spAutoFit/>
          </a:bodyPr>
          <a:lstStyle/>
          <a:p>
            <a:pPr>
              <a:spcBef>
                <a:spcPct val="50000"/>
              </a:spcBef>
            </a:pPr>
            <a:r>
              <a:rPr lang="en-US"/>
              <a:t>11</a:t>
            </a:r>
          </a:p>
        </p:txBody>
      </p:sp>
      <p:sp>
        <p:nvSpPr>
          <p:cNvPr id="32" name="Text Box 29"/>
          <p:cNvSpPr txBox="1">
            <a:spLocks noChangeArrowheads="1"/>
          </p:cNvSpPr>
          <p:nvPr/>
        </p:nvSpPr>
        <p:spPr bwMode="auto">
          <a:xfrm>
            <a:off x="1371600" y="2867025"/>
            <a:ext cx="4572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33" name="Text Box 30"/>
          <p:cNvSpPr txBox="1">
            <a:spLocks noChangeArrowheads="1"/>
          </p:cNvSpPr>
          <p:nvPr/>
        </p:nvSpPr>
        <p:spPr bwMode="auto">
          <a:xfrm>
            <a:off x="1371600" y="2638425"/>
            <a:ext cx="6096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4" name="Text Box 31"/>
          <p:cNvSpPr txBox="1">
            <a:spLocks noChangeArrowheads="1"/>
          </p:cNvSpPr>
          <p:nvPr/>
        </p:nvSpPr>
        <p:spPr bwMode="auto">
          <a:xfrm>
            <a:off x="1295400" y="4695825"/>
            <a:ext cx="457200" cy="366713"/>
          </a:xfrm>
          <a:prstGeom prst="rect">
            <a:avLst/>
          </a:prstGeom>
          <a:noFill/>
          <a:ln w="9525">
            <a:noFill/>
            <a:miter lim="800000"/>
            <a:headEnd/>
            <a:tailEnd/>
          </a:ln>
          <a:effectLst/>
        </p:spPr>
        <p:txBody>
          <a:bodyPr>
            <a:spAutoFit/>
          </a:bodyPr>
          <a:lstStyle/>
          <a:p>
            <a:pPr>
              <a:spcBef>
                <a:spcPct val="50000"/>
              </a:spcBef>
            </a:pPr>
            <a:r>
              <a:rPr lang="en-US"/>
              <a:t>3</a:t>
            </a:r>
          </a:p>
        </p:txBody>
      </p:sp>
      <p:sp>
        <p:nvSpPr>
          <p:cNvPr id="35" name="Text Box 32"/>
          <p:cNvSpPr txBox="1">
            <a:spLocks noChangeArrowheads="1"/>
          </p:cNvSpPr>
          <p:nvPr/>
        </p:nvSpPr>
        <p:spPr bwMode="auto">
          <a:xfrm>
            <a:off x="1287463" y="5305425"/>
            <a:ext cx="3048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6" name="Line 33"/>
          <p:cNvSpPr>
            <a:spLocks noChangeShapeType="1"/>
          </p:cNvSpPr>
          <p:nvPr/>
        </p:nvSpPr>
        <p:spPr bwMode="auto">
          <a:xfrm>
            <a:off x="1289050" y="4987925"/>
            <a:ext cx="0" cy="401638"/>
          </a:xfrm>
          <a:prstGeom prst="line">
            <a:avLst/>
          </a:prstGeom>
          <a:noFill/>
          <a:ln w="9525">
            <a:solidFill>
              <a:schemeClr val="tx1"/>
            </a:solidFill>
            <a:round/>
            <a:headEnd/>
            <a:tailEnd type="triangle" w="med" len="med"/>
          </a:ln>
          <a:effectLst/>
        </p:spPr>
        <p:txBody>
          <a:bodyPr/>
          <a:lstStyle/>
          <a:p>
            <a:endParaRPr lang="en-US"/>
          </a:p>
        </p:txBody>
      </p:sp>
      <p:sp>
        <p:nvSpPr>
          <p:cNvPr id="37" name="Text Box 35"/>
          <p:cNvSpPr txBox="1">
            <a:spLocks noChangeArrowheads="1"/>
          </p:cNvSpPr>
          <p:nvPr/>
        </p:nvSpPr>
        <p:spPr bwMode="auto">
          <a:xfrm>
            <a:off x="4641850" y="4143375"/>
            <a:ext cx="2508250" cy="915988"/>
          </a:xfrm>
          <a:prstGeom prst="rect">
            <a:avLst/>
          </a:prstGeom>
          <a:noFill/>
          <a:ln w="9525">
            <a:noFill/>
            <a:miter lim="800000"/>
            <a:headEnd/>
            <a:tailEnd/>
          </a:ln>
          <a:effectLst/>
        </p:spPr>
        <p:txBody>
          <a:bodyPr>
            <a:spAutoFit/>
          </a:bodyPr>
          <a:lstStyle/>
          <a:p>
            <a:pPr>
              <a:spcBef>
                <a:spcPct val="50000"/>
              </a:spcBef>
            </a:pPr>
            <a:r>
              <a:rPr lang="en-US"/>
              <a:t>Price decreases and budget line shifts to the right.</a:t>
            </a:r>
          </a:p>
        </p:txBody>
      </p:sp>
      <p:sp>
        <p:nvSpPr>
          <p:cNvPr id="38" name="Line 36"/>
          <p:cNvSpPr>
            <a:spLocks noChangeShapeType="1"/>
          </p:cNvSpPr>
          <p:nvPr/>
        </p:nvSpPr>
        <p:spPr bwMode="auto">
          <a:xfrm flipV="1">
            <a:off x="5070475" y="3768725"/>
            <a:ext cx="333375" cy="373063"/>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a:t>
            </a:r>
          </a:p>
        </p:txBody>
      </p:sp>
      <p:sp>
        <p:nvSpPr>
          <p:cNvPr id="3" name="Content Placeholder 2"/>
          <p:cNvSpPr>
            <a:spLocks noGrp="1"/>
          </p:cNvSpPr>
          <p:nvPr>
            <p:ph idx="1"/>
          </p:nvPr>
        </p:nvSpPr>
        <p:spPr/>
        <p:txBody>
          <a:bodyPr/>
          <a:lstStyle/>
          <a:p>
            <a:r>
              <a:rPr lang="en-US" dirty="0"/>
              <a:t>Cost curves</a:t>
            </a:r>
          </a:p>
          <a:p>
            <a:endParaRPr lang="en-US" dirty="0"/>
          </a:p>
        </p:txBody>
      </p:sp>
      <p:sp>
        <p:nvSpPr>
          <p:cNvPr id="4" name="Date Placeholder 3"/>
          <p:cNvSpPr>
            <a:spLocks noGrp="1"/>
          </p:cNvSpPr>
          <p:nvPr>
            <p:ph type="dt" sz="half" idx="10"/>
          </p:nvPr>
        </p:nvSpPr>
        <p:spPr/>
        <p:txBody>
          <a:bodyPr/>
          <a:lstStyle/>
          <a:p>
            <a:fld id="{87137569-EE4A-4E6A-8D6F-FE83CF693BF7}"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Short-Run Total Cost</a:t>
            </a:r>
          </a:p>
        </p:txBody>
      </p:sp>
      <p:sp>
        <p:nvSpPr>
          <p:cNvPr id="3" name="Content Placeholder 2"/>
          <p:cNvSpPr>
            <a:spLocks noGrp="1"/>
          </p:cNvSpPr>
          <p:nvPr>
            <p:ph idx="1"/>
          </p:nvPr>
        </p:nvSpPr>
        <p:spPr/>
        <p:txBody>
          <a:bodyPr/>
          <a:lstStyle/>
          <a:p>
            <a:r>
              <a:rPr lang="en-US" dirty="0"/>
              <a:t>In the short-run analysis of costs, we divide production costs into two types:</a:t>
            </a:r>
          </a:p>
          <a:p>
            <a:pPr lvl="1">
              <a:spcAft>
                <a:spcPct val="20000"/>
              </a:spcAft>
            </a:pPr>
            <a:r>
              <a:rPr lang="en-US" b="1" dirty="0"/>
              <a:t>Fixed cost (FC) </a:t>
            </a:r>
            <a:r>
              <a:rPr lang="en-US" dirty="0"/>
              <a:t>is defined as the cost that does not vary with the quantity produced.</a:t>
            </a:r>
          </a:p>
          <a:p>
            <a:pPr lvl="1">
              <a:spcAft>
                <a:spcPct val="20000"/>
              </a:spcAft>
            </a:pPr>
            <a:r>
              <a:rPr lang="en-US" b="1" dirty="0"/>
              <a:t>Variable cost (VC) </a:t>
            </a:r>
            <a:r>
              <a:rPr lang="en-US" dirty="0"/>
              <a:t>is defined as</a:t>
            </a:r>
            <a:r>
              <a:rPr lang="en-US" b="1" dirty="0"/>
              <a:t> </a:t>
            </a:r>
            <a:r>
              <a:rPr lang="en-US" dirty="0"/>
              <a:t>a cost that varies with the quantity produced.</a:t>
            </a:r>
          </a:p>
          <a:p>
            <a:pPr>
              <a:spcAft>
                <a:spcPct val="20000"/>
              </a:spcAft>
            </a:pPr>
            <a:r>
              <a:rPr lang="en-US" dirty="0"/>
              <a:t>The firm’s short-run total cost (TC) equals the sum of fixed and variable costs:</a:t>
            </a:r>
          </a:p>
          <a:p>
            <a:endParaRPr lang="en-US" dirty="0"/>
          </a:p>
        </p:txBody>
      </p:sp>
      <p:sp>
        <p:nvSpPr>
          <p:cNvPr id="4" name="Date Placeholder 3"/>
          <p:cNvSpPr>
            <a:spLocks noGrp="1"/>
          </p:cNvSpPr>
          <p:nvPr>
            <p:ph type="dt" sz="half" idx="10"/>
          </p:nvPr>
        </p:nvSpPr>
        <p:spPr/>
        <p:txBody>
          <a:bodyPr/>
          <a:lstStyle/>
          <a:p>
            <a:fld id="{DDC0C0A2-9AC8-4649-ABA9-B5D46F517C82}"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82</a:t>
            </a:fld>
            <a:endParaRPr lang="en-US" dirty="0"/>
          </a:p>
        </p:txBody>
      </p:sp>
      <p:graphicFrame>
        <p:nvGraphicFramePr>
          <p:cNvPr id="3074" name="Object 2"/>
          <p:cNvGraphicFramePr>
            <a:graphicFrameLocks noChangeAspect="1"/>
          </p:cNvGraphicFramePr>
          <p:nvPr/>
        </p:nvGraphicFramePr>
        <p:xfrm>
          <a:off x="2362200" y="5791200"/>
          <a:ext cx="3778250" cy="554037"/>
        </p:xfrm>
        <a:graphic>
          <a:graphicData uri="http://schemas.openxmlformats.org/presentationml/2006/ole">
            <mc:AlternateContent xmlns:mc="http://schemas.openxmlformats.org/markup-compatibility/2006">
              <mc:Choice xmlns:v="urn:schemas-microsoft-com:vml" Requires="v">
                <p:oleObj spid="_x0000_s3087" name="Equation" r:id="rId3" imgW="1041120" imgH="152280" progId="">
                  <p:embed/>
                </p:oleObj>
              </mc:Choice>
              <mc:Fallback>
                <p:oleObj name="Equation" r:id="rId3" imgW="1041120" imgH="1522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791200"/>
                        <a:ext cx="3778250" cy="554037"/>
                      </a:xfrm>
                      <a:prstGeom prst="rect">
                        <a:avLst/>
                      </a:prstGeom>
                      <a:solidFill>
                        <a:srgbClr val="FFCC00">
                          <a:alpha val="50000"/>
                        </a:srgb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strVal val="2/3*#ppt_w"/>
                                          </p:val>
                                        </p:tav>
                                        <p:tav tm="100000">
                                          <p:val>
                                            <p:strVal val="#ppt_w"/>
                                          </p:val>
                                        </p:tav>
                                      </p:tavLst>
                                    </p:anim>
                                    <p:anim calcmode="lin" valueType="num">
                                      <p:cBhvr>
                                        <p:cTn id="8" dur="500" fill="hold"/>
                                        <p:tgtEl>
                                          <p:spTgt spid="307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Short-Run Total Cost</a:t>
            </a:r>
          </a:p>
        </p:txBody>
      </p:sp>
      <p:sp>
        <p:nvSpPr>
          <p:cNvPr id="4" name="Date Placeholder 3"/>
          <p:cNvSpPr>
            <a:spLocks noGrp="1"/>
          </p:cNvSpPr>
          <p:nvPr>
            <p:ph type="dt" sz="half" idx="10"/>
          </p:nvPr>
        </p:nvSpPr>
        <p:spPr/>
        <p:txBody>
          <a:bodyPr/>
          <a:lstStyle/>
          <a:p>
            <a:fld id="{B7F6BC67-1899-4347-8543-7FB5EE48918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83</a:t>
            </a:fld>
            <a:endParaRPr lang="en-US"/>
          </a:p>
        </p:txBody>
      </p:sp>
      <p:sp>
        <p:nvSpPr>
          <p:cNvPr id="7" name="Line 4"/>
          <p:cNvSpPr>
            <a:spLocks noChangeShapeType="1"/>
          </p:cNvSpPr>
          <p:nvPr/>
        </p:nvSpPr>
        <p:spPr bwMode="auto">
          <a:xfrm flipH="1" flipV="1">
            <a:off x="1409161" y="1974424"/>
            <a:ext cx="0" cy="3606085"/>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409163" y="5577625"/>
            <a:ext cx="4343400" cy="1587"/>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5828763" y="5501425"/>
            <a:ext cx="1295400" cy="641350"/>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10" name="Text Box 7"/>
          <p:cNvSpPr txBox="1">
            <a:spLocks noChangeArrowheads="1"/>
          </p:cNvSpPr>
          <p:nvPr/>
        </p:nvSpPr>
        <p:spPr bwMode="auto">
          <a:xfrm>
            <a:off x="609600" y="1447800"/>
            <a:ext cx="1371600" cy="366712"/>
          </a:xfrm>
          <a:prstGeom prst="rect">
            <a:avLst/>
          </a:prstGeom>
          <a:noFill/>
          <a:ln w="9525">
            <a:noFill/>
            <a:miter lim="800000"/>
            <a:headEnd/>
            <a:tailEnd/>
          </a:ln>
          <a:effectLst/>
        </p:spPr>
        <p:txBody>
          <a:bodyPr>
            <a:spAutoFit/>
          </a:bodyPr>
          <a:lstStyle/>
          <a:p>
            <a:pPr>
              <a:spcBef>
                <a:spcPct val="50000"/>
              </a:spcBef>
            </a:pPr>
            <a:r>
              <a:rPr lang="en-US" dirty="0"/>
              <a:t>Cost in $ </a:t>
            </a:r>
          </a:p>
        </p:txBody>
      </p:sp>
      <p:sp>
        <p:nvSpPr>
          <p:cNvPr id="11" name="Line 8"/>
          <p:cNvSpPr>
            <a:spLocks noChangeShapeType="1"/>
          </p:cNvSpPr>
          <p:nvPr/>
        </p:nvSpPr>
        <p:spPr bwMode="auto">
          <a:xfrm>
            <a:off x="1409163" y="3444025"/>
            <a:ext cx="3352800" cy="0"/>
          </a:xfrm>
          <a:prstGeom prst="line">
            <a:avLst/>
          </a:prstGeom>
          <a:noFill/>
          <a:ln w="9525">
            <a:solidFill>
              <a:schemeClr val="tx1"/>
            </a:solidFill>
            <a:prstDash val="dash"/>
            <a:round/>
            <a:headEnd/>
            <a:tailEnd/>
          </a:ln>
          <a:effectLst/>
        </p:spPr>
        <p:txBody>
          <a:bodyPr/>
          <a:lstStyle/>
          <a:p>
            <a:endParaRPr lang="en-US"/>
          </a:p>
        </p:txBody>
      </p:sp>
      <p:sp>
        <p:nvSpPr>
          <p:cNvPr id="12" name="Line 9"/>
          <p:cNvSpPr>
            <a:spLocks noChangeShapeType="1"/>
          </p:cNvSpPr>
          <p:nvPr/>
        </p:nvSpPr>
        <p:spPr bwMode="auto">
          <a:xfrm>
            <a:off x="4761963" y="3520225"/>
            <a:ext cx="0" cy="2057400"/>
          </a:xfrm>
          <a:prstGeom prst="line">
            <a:avLst/>
          </a:prstGeom>
          <a:noFill/>
          <a:ln w="9525">
            <a:solidFill>
              <a:schemeClr val="tx1"/>
            </a:solidFill>
            <a:prstDash val="dash"/>
            <a:round/>
            <a:headEnd/>
            <a:tailEnd/>
          </a:ln>
          <a:effectLst/>
        </p:spPr>
        <p:txBody>
          <a:bodyPr/>
          <a:lstStyle/>
          <a:p>
            <a:endParaRPr lang="en-US"/>
          </a:p>
        </p:txBody>
      </p:sp>
      <p:sp>
        <p:nvSpPr>
          <p:cNvPr id="13" name="Freeform 10"/>
          <p:cNvSpPr>
            <a:spLocks/>
          </p:cNvSpPr>
          <p:nvPr/>
        </p:nvSpPr>
        <p:spPr bwMode="auto">
          <a:xfrm>
            <a:off x="1409163" y="3367825"/>
            <a:ext cx="4114800" cy="22098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FF00FF"/>
            </a:solidFill>
            <a:round/>
            <a:headEnd/>
            <a:tailEnd/>
          </a:ln>
          <a:effectLst/>
        </p:spPr>
        <p:txBody>
          <a:bodyPr/>
          <a:lstStyle/>
          <a:p>
            <a:endParaRPr lang="en-US"/>
          </a:p>
        </p:txBody>
      </p:sp>
      <p:sp>
        <p:nvSpPr>
          <p:cNvPr id="14" name="Freeform 11"/>
          <p:cNvSpPr>
            <a:spLocks/>
          </p:cNvSpPr>
          <p:nvPr/>
        </p:nvSpPr>
        <p:spPr bwMode="auto">
          <a:xfrm>
            <a:off x="1409163" y="2377225"/>
            <a:ext cx="4114800" cy="23622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339966"/>
            </a:solidFill>
            <a:round/>
            <a:headEnd/>
            <a:tailEnd/>
          </a:ln>
          <a:effectLst/>
        </p:spPr>
        <p:txBody>
          <a:bodyPr/>
          <a:lstStyle/>
          <a:p>
            <a:endParaRPr lang="en-US"/>
          </a:p>
        </p:txBody>
      </p:sp>
      <p:sp>
        <p:nvSpPr>
          <p:cNvPr id="15" name="Line 12"/>
          <p:cNvSpPr>
            <a:spLocks noChangeShapeType="1"/>
          </p:cNvSpPr>
          <p:nvPr/>
        </p:nvSpPr>
        <p:spPr bwMode="auto">
          <a:xfrm>
            <a:off x="1409163" y="4739425"/>
            <a:ext cx="3962400" cy="0"/>
          </a:xfrm>
          <a:prstGeom prst="line">
            <a:avLst/>
          </a:prstGeom>
          <a:noFill/>
          <a:ln w="28575">
            <a:solidFill>
              <a:srgbClr val="FFCC00"/>
            </a:solidFill>
            <a:round/>
            <a:headEnd/>
            <a:tailEnd/>
          </a:ln>
          <a:effectLst/>
        </p:spPr>
        <p:txBody>
          <a:bodyPr/>
          <a:lstStyle/>
          <a:p>
            <a:endParaRPr lang="en-US"/>
          </a:p>
        </p:txBody>
      </p:sp>
      <p:sp>
        <p:nvSpPr>
          <p:cNvPr id="16" name="Text Box 13"/>
          <p:cNvSpPr txBox="1">
            <a:spLocks noChangeArrowheads="1"/>
          </p:cNvSpPr>
          <p:nvPr/>
        </p:nvSpPr>
        <p:spPr bwMode="auto">
          <a:xfrm>
            <a:off x="5523963" y="2210537"/>
            <a:ext cx="2895600" cy="366713"/>
          </a:xfrm>
          <a:prstGeom prst="rect">
            <a:avLst/>
          </a:prstGeom>
          <a:noFill/>
          <a:ln w="9525">
            <a:noFill/>
            <a:miter lim="800000"/>
            <a:headEnd/>
            <a:tailEnd/>
          </a:ln>
          <a:effectLst/>
        </p:spPr>
        <p:txBody>
          <a:bodyPr>
            <a:spAutoFit/>
          </a:bodyPr>
          <a:lstStyle/>
          <a:p>
            <a:pPr>
              <a:spcBef>
                <a:spcPct val="50000"/>
              </a:spcBef>
            </a:pPr>
            <a:r>
              <a:rPr lang="en-US"/>
              <a:t>Short-run total cost (STC)</a:t>
            </a:r>
          </a:p>
        </p:txBody>
      </p:sp>
      <p:sp>
        <p:nvSpPr>
          <p:cNvPr id="17" name="Text Box 14"/>
          <p:cNvSpPr txBox="1">
            <a:spLocks noChangeArrowheads="1"/>
          </p:cNvSpPr>
          <p:nvPr/>
        </p:nvSpPr>
        <p:spPr bwMode="auto">
          <a:xfrm>
            <a:off x="5447763" y="3048737"/>
            <a:ext cx="2971800" cy="366713"/>
          </a:xfrm>
          <a:prstGeom prst="rect">
            <a:avLst/>
          </a:prstGeom>
          <a:noFill/>
          <a:ln w="9525">
            <a:noFill/>
            <a:miter lim="800000"/>
            <a:headEnd/>
            <a:tailEnd/>
          </a:ln>
          <a:effectLst/>
        </p:spPr>
        <p:txBody>
          <a:bodyPr>
            <a:spAutoFit/>
          </a:bodyPr>
          <a:lstStyle/>
          <a:p>
            <a:pPr>
              <a:spcBef>
                <a:spcPct val="50000"/>
              </a:spcBef>
            </a:pPr>
            <a:r>
              <a:rPr lang="en-US"/>
              <a:t>Total variable cost (TVC)</a:t>
            </a:r>
          </a:p>
        </p:txBody>
      </p:sp>
      <p:sp>
        <p:nvSpPr>
          <p:cNvPr id="18" name="Text Box 15"/>
          <p:cNvSpPr txBox="1">
            <a:spLocks noChangeArrowheads="1"/>
          </p:cNvSpPr>
          <p:nvPr/>
        </p:nvSpPr>
        <p:spPr bwMode="auto">
          <a:xfrm>
            <a:off x="5600163" y="4496537"/>
            <a:ext cx="1828800" cy="366713"/>
          </a:xfrm>
          <a:prstGeom prst="rect">
            <a:avLst/>
          </a:prstGeom>
          <a:noFill/>
          <a:ln w="9525">
            <a:noFill/>
            <a:miter lim="800000"/>
            <a:headEnd/>
            <a:tailEnd/>
          </a:ln>
          <a:effectLst/>
        </p:spPr>
        <p:txBody>
          <a:bodyPr>
            <a:spAutoFit/>
          </a:bodyPr>
          <a:lstStyle/>
          <a:p>
            <a:pPr>
              <a:spcBef>
                <a:spcPct val="50000"/>
              </a:spcBef>
            </a:pPr>
            <a:r>
              <a:rPr lang="en-US"/>
              <a:t>Fixed cost (FC)</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Short-Run Costs: Fixed Cost, </a:t>
            </a:r>
            <a:br>
              <a:rPr lang="en-US" dirty="0"/>
            </a:br>
            <a:r>
              <a:rPr lang="en-US" dirty="0"/>
              <a:t>Variable Cost, and Total Cost</a:t>
            </a:r>
          </a:p>
        </p:txBody>
      </p:sp>
      <p:sp>
        <p:nvSpPr>
          <p:cNvPr id="4" name="Date Placeholder 3"/>
          <p:cNvSpPr>
            <a:spLocks noGrp="1"/>
          </p:cNvSpPr>
          <p:nvPr>
            <p:ph type="dt" sz="half" idx="10"/>
          </p:nvPr>
        </p:nvSpPr>
        <p:spPr/>
        <p:txBody>
          <a:bodyPr/>
          <a:lstStyle/>
          <a:p>
            <a:fld id="{62236210-21B7-4719-9FA2-480DA7BE4D9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84</a:t>
            </a:fld>
            <a:endParaRPr lang="en-US"/>
          </a:p>
        </p:txBody>
      </p:sp>
      <p:sp>
        <p:nvSpPr>
          <p:cNvPr id="7" name="Rectangle 276"/>
          <p:cNvSpPr txBox="1">
            <a:spLocks noChangeArrowheads="1"/>
          </p:cNvSpPr>
          <p:nvPr/>
        </p:nvSpPr>
        <p:spPr>
          <a:xfrm>
            <a:off x="381000" y="5334000"/>
            <a:ext cx="7848600" cy="1219200"/>
          </a:xfrm>
          <a:prstGeom prst="rect">
            <a:avLst/>
          </a:prstGeom>
        </p:spPr>
        <p:txBody>
          <a:bodyPr vert="horz" lIns="91440" tIns="45720" rIns="91440" bIns="45720" rtlCol="0">
            <a:normAutofit/>
          </a:bodyPr>
          <a:lstStyle/>
          <a:p>
            <a:pPr marL="350838" marR="0" lvl="0" indent="-35083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short run total cost curve shows the relationship between the quantity of output and production costs given a fixed production facility.</a:t>
            </a:r>
          </a:p>
        </p:txBody>
      </p:sp>
      <p:grpSp>
        <p:nvGrpSpPr>
          <p:cNvPr id="8" name="Group 281"/>
          <p:cNvGrpSpPr>
            <a:grpSpLocks/>
          </p:cNvGrpSpPr>
          <p:nvPr/>
        </p:nvGrpSpPr>
        <p:grpSpPr bwMode="auto">
          <a:xfrm>
            <a:off x="5807075" y="2667000"/>
            <a:ext cx="1127125" cy="2430463"/>
            <a:chOff x="5040" y="1680"/>
            <a:chExt cx="710" cy="1531"/>
          </a:xfrm>
        </p:grpSpPr>
        <p:sp>
          <p:nvSpPr>
            <p:cNvPr id="9" name="Rectangle 212"/>
            <p:cNvSpPr>
              <a:spLocks noChangeArrowheads="1"/>
            </p:cNvSpPr>
            <p:nvPr/>
          </p:nvSpPr>
          <p:spPr bwMode="auto">
            <a:xfrm>
              <a:off x="5040" y="3020"/>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400</a:t>
              </a:r>
            </a:p>
          </p:txBody>
        </p:sp>
        <p:sp>
          <p:nvSpPr>
            <p:cNvPr id="10" name="Rectangle 211"/>
            <p:cNvSpPr>
              <a:spLocks noChangeArrowheads="1"/>
            </p:cNvSpPr>
            <p:nvPr/>
          </p:nvSpPr>
          <p:spPr bwMode="auto">
            <a:xfrm>
              <a:off x="5040" y="2829"/>
              <a:ext cx="480"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350</a:t>
              </a:r>
            </a:p>
          </p:txBody>
        </p:sp>
        <p:sp>
          <p:nvSpPr>
            <p:cNvPr id="11" name="Rectangle 210"/>
            <p:cNvSpPr>
              <a:spLocks noChangeArrowheads="1"/>
            </p:cNvSpPr>
            <p:nvPr/>
          </p:nvSpPr>
          <p:spPr bwMode="auto">
            <a:xfrm>
              <a:off x="5040" y="2638"/>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300</a:t>
              </a:r>
            </a:p>
          </p:txBody>
        </p:sp>
        <p:sp>
          <p:nvSpPr>
            <p:cNvPr id="12" name="Rectangle 209"/>
            <p:cNvSpPr>
              <a:spLocks noChangeArrowheads="1"/>
            </p:cNvSpPr>
            <p:nvPr/>
          </p:nvSpPr>
          <p:spPr bwMode="auto">
            <a:xfrm>
              <a:off x="5040" y="2447"/>
              <a:ext cx="480"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250</a:t>
              </a:r>
            </a:p>
          </p:txBody>
        </p:sp>
        <p:sp>
          <p:nvSpPr>
            <p:cNvPr id="13" name="Rectangle 208"/>
            <p:cNvSpPr>
              <a:spLocks noChangeArrowheads="1"/>
            </p:cNvSpPr>
            <p:nvPr/>
          </p:nvSpPr>
          <p:spPr bwMode="auto">
            <a:xfrm>
              <a:off x="5040" y="2256"/>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200</a:t>
              </a:r>
            </a:p>
          </p:txBody>
        </p:sp>
        <p:sp>
          <p:nvSpPr>
            <p:cNvPr id="14" name="Rectangle 207"/>
            <p:cNvSpPr>
              <a:spLocks noChangeArrowheads="1"/>
            </p:cNvSpPr>
            <p:nvPr/>
          </p:nvSpPr>
          <p:spPr bwMode="auto">
            <a:xfrm>
              <a:off x="5040" y="2064"/>
              <a:ext cx="480"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150</a:t>
              </a:r>
            </a:p>
          </p:txBody>
        </p:sp>
        <p:sp>
          <p:nvSpPr>
            <p:cNvPr id="15" name="Rectangle 206"/>
            <p:cNvSpPr>
              <a:spLocks noChangeArrowheads="1"/>
            </p:cNvSpPr>
            <p:nvPr/>
          </p:nvSpPr>
          <p:spPr bwMode="auto">
            <a:xfrm>
              <a:off x="5040" y="1871"/>
              <a:ext cx="480"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16" name="Rectangle 199"/>
            <p:cNvSpPr>
              <a:spLocks noChangeArrowheads="1"/>
            </p:cNvSpPr>
            <p:nvPr/>
          </p:nvSpPr>
          <p:spPr bwMode="auto">
            <a:xfrm>
              <a:off x="5520" y="3020"/>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17" name="Rectangle 198"/>
            <p:cNvSpPr>
              <a:spLocks noChangeArrowheads="1"/>
            </p:cNvSpPr>
            <p:nvPr/>
          </p:nvSpPr>
          <p:spPr bwMode="auto">
            <a:xfrm>
              <a:off x="5520" y="2829"/>
              <a:ext cx="230"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18" name="Rectangle 197"/>
            <p:cNvSpPr>
              <a:spLocks noChangeArrowheads="1"/>
            </p:cNvSpPr>
            <p:nvPr/>
          </p:nvSpPr>
          <p:spPr bwMode="auto">
            <a:xfrm>
              <a:off x="5520" y="2638"/>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19" name="Rectangle 196"/>
            <p:cNvSpPr>
              <a:spLocks noChangeArrowheads="1"/>
            </p:cNvSpPr>
            <p:nvPr/>
          </p:nvSpPr>
          <p:spPr bwMode="auto">
            <a:xfrm>
              <a:off x="5520" y="2447"/>
              <a:ext cx="230"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0" name="Rectangle 195"/>
            <p:cNvSpPr>
              <a:spLocks noChangeArrowheads="1"/>
            </p:cNvSpPr>
            <p:nvPr/>
          </p:nvSpPr>
          <p:spPr bwMode="auto">
            <a:xfrm>
              <a:off x="5520" y="2256"/>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1" name="Rectangle 194"/>
            <p:cNvSpPr>
              <a:spLocks noChangeArrowheads="1"/>
            </p:cNvSpPr>
            <p:nvPr/>
          </p:nvSpPr>
          <p:spPr bwMode="auto">
            <a:xfrm>
              <a:off x="5520" y="2064"/>
              <a:ext cx="230"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2" name="Rectangle 193"/>
            <p:cNvSpPr>
              <a:spLocks noChangeArrowheads="1"/>
            </p:cNvSpPr>
            <p:nvPr/>
          </p:nvSpPr>
          <p:spPr bwMode="auto">
            <a:xfrm>
              <a:off x="5520" y="1871"/>
              <a:ext cx="230"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3" name="Rectangle 204"/>
            <p:cNvSpPr>
              <a:spLocks noChangeArrowheads="1"/>
            </p:cNvSpPr>
            <p:nvPr/>
          </p:nvSpPr>
          <p:spPr bwMode="auto">
            <a:xfrm>
              <a:off x="5040" y="1680"/>
              <a:ext cx="710" cy="191"/>
            </a:xfrm>
            <a:prstGeom prst="rect">
              <a:avLst/>
            </a:prstGeom>
            <a:solidFill>
              <a:srgbClr val="FFCC00"/>
            </a:solidFill>
            <a:ln w="12700">
              <a:noFill/>
              <a:miter lim="800000"/>
              <a:headEnd/>
              <a:tailEnd/>
            </a:ln>
            <a:effectLst/>
          </p:spPr>
          <p:txBody>
            <a:bodyPr anchor="b"/>
            <a:lstStyle/>
            <a:p>
              <a:pPr algn="ctr"/>
              <a:r>
                <a:rPr lang="en-US" sz="1600" b="1">
                  <a:effectLst/>
                </a:rPr>
                <a:t>(TC)</a:t>
              </a:r>
            </a:p>
          </p:txBody>
        </p:sp>
      </p:grpSp>
      <p:grpSp>
        <p:nvGrpSpPr>
          <p:cNvPr id="24" name="Group 280"/>
          <p:cNvGrpSpPr>
            <a:grpSpLocks/>
          </p:cNvGrpSpPr>
          <p:nvPr/>
        </p:nvGrpSpPr>
        <p:grpSpPr bwMode="auto">
          <a:xfrm>
            <a:off x="4892675" y="2667000"/>
            <a:ext cx="914400" cy="2430463"/>
            <a:chOff x="4464" y="1680"/>
            <a:chExt cx="576" cy="1531"/>
          </a:xfrm>
        </p:grpSpPr>
        <p:sp>
          <p:nvSpPr>
            <p:cNvPr id="25" name="Rectangle 31"/>
            <p:cNvSpPr>
              <a:spLocks noChangeArrowheads="1"/>
            </p:cNvSpPr>
            <p:nvPr/>
          </p:nvSpPr>
          <p:spPr bwMode="auto">
            <a:xfrm>
              <a:off x="4848" y="3020"/>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6" name="Rectangle 32"/>
            <p:cNvSpPr>
              <a:spLocks noChangeArrowheads="1"/>
            </p:cNvSpPr>
            <p:nvPr/>
          </p:nvSpPr>
          <p:spPr bwMode="auto">
            <a:xfrm>
              <a:off x="4848" y="2829"/>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7" name="Rectangle 33"/>
            <p:cNvSpPr>
              <a:spLocks noChangeArrowheads="1"/>
            </p:cNvSpPr>
            <p:nvPr/>
          </p:nvSpPr>
          <p:spPr bwMode="auto">
            <a:xfrm>
              <a:off x="4848" y="2638"/>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8" name="Rectangle 34"/>
            <p:cNvSpPr>
              <a:spLocks noChangeArrowheads="1"/>
            </p:cNvSpPr>
            <p:nvPr/>
          </p:nvSpPr>
          <p:spPr bwMode="auto">
            <a:xfrm>
              <a:off x="4848" y="2447"/>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9" name="Rectangle 35"/>
            <p:cNvSpPr>
              <a:spLocks noChangeArrowheads="1"/>
            </p:cNvSpPr>
            <p:nvPr/>
          </p:nvSpPr>
          <p:spPr bwMode="auto">
            <a:xfrm>
              <a:off x="4848" y="2256"/>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30" name="Rectangle 36"/>
            <p:cNvSpPr>
              <a:spLocks noChangeArrowheads="1"/>
            </p:cNvSpPr>
            <p:nvPr/>
          </p:nvSpPr>
          <p:spPr bwMode="auto">
            <a:xfrm>
              <a:off x="4848" y="2064"/>
              <a:ext cx="192"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31" name="Rectangle 37"/>
            <p:cNvSpPr>
              <a:spLocks noChangeArrowheads="1"/>
            </p:cNvSpPr>
            <p:nvPr/>
          </p:nvSpPr>
          <p:spPr bwMode="auto">
            <a:xfrm>
              <a:off x="4848" y="1871"/>
              <a:ext cx="192"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32" name="Rectangle 55"/>
            <p:cNvSpPr>
              <a:spLocks noChangeArrowheads="1"/>
            </p:cNvSpPr>
            <p:nvPr/>
          </p:nvSpPr>
          <p:spPr bwMode="auto">
            <a:xfrm>
              <a:off x="4464"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300</a:t>
              </a:r>
            </a:p>
          </p:txBody>
        </p:sp>
        <p:sp>
          <p:nvSpPr>
            <p:cNvPr id="33" name="Rectangle 56"/>
            <p:cNvSpPr>
              <a:spLocks noChangeArrowheads="1"/>
            </p:cNvSpPr>
            <p:nvPr/>
          </p:nvSpPr>
          <p:spPr bwMode="auto">
            <a:xfrm>
              <a:off x="4464"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250</a:t>
              </a:r>
            </a:p>
          </p:txBody>
        </p:sp>
        <p:sp>
          <p:nvSpPr>
            <p:cNvPr id="34" name="Rectangle 57"/>
            <p:cNvSpPr>
              <a:spLocks noChangeArrowheads="1"/>
            </p:cNvSpPr>
            <p:nvPr/>
          </p:nvSpPr>
          <p:spPr bwMode="auto">
            <a:xfrm>
              <a:off x="4464"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200</a:t>
              </a:r>
            </a:p>
          </p:txBody>
        </p:sp>
        <p:sp>
          <p:nvSpPr>
            <p:cNvPr id="35" name="Rectangle 58"/>
            <p:cNvSpPr>
              <a:spLocks noChangeArrowheads="1"/>
            </p:cNvSpPr>
            <p:nvPr/>
          </p:nvSpPr>
          <p:spPr bwMode="auto">
            <a:xfrm>
              <a:off x="4464"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150</a:t>
              </a:r>
            </a:p>
          </p:txBody>
        </p:sp>
        <p:sp>
          <p:nvSpPr>
            <p:cNvPr id="36" name="Rectangle 59"/>
            <p:cNvSpPr>
              <a:spLocks noChangeArrowheads="1"/>
            </p:cNvSpPr>
            <p:nvPr/>
          </p:nvSpPr>
          <p:spPr bwMode="auto">
            <a:xfrm>
              <a:off x="4464"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37" name="Rectangle 60"/>
            <p:cNvSpPr>
              <a:spLocks noChangeArrowheads="1"/>
            </p:cNvSpPr>
            <p:nvPr/>
          </p:nvSpPr>
          <p:spPr bwMode="auto">
            <a:xfrm>
              <a:off x="4464"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$50</a:t>
              </a:r>
            </a:p>
          </p:txBody>
        </p:sp>
        <p:sp>
          <p:nvSpPr>
            <p:cNvPr id="38" name="Rectangle 61"/>
            <p:cNvSpPr>
              <a:spLocks noChangeArrowheads="1"/>
            </p:cNvSpPr>
            <p:nvPr/>
          </p:nvSpPr>
          <p:spPr bwMode="auto">
            <a:xfrm>
              <a:off x="4464" y="1871"/>
              <a:ext cx="384" cy="193"/>
            </a:xfrm>
            <a:prstGeom prst="rect">
              <a:avLst/>
            </a:prstGeom>
            <a:solidFill>
              <a:srgbClr val="FFFF99">
                <a:alpha val="50000"/>
              </a:srgbClr>
            </a:solidFill>
            <a:ln w="12700">
              <a:noFill/>
              <a:miter lim="800000"/>
              <a:headEnd/>
              <a:tailEnd/>
            </a:ln>
            <a:effectLst/>
          </p:spPr>
          <p:txBody>
            <a:bodyPr anchor="ctr"/>
            <a:lstStyle/>
            <a:p>
              <a:pPr algn="ctr"/>
              <a:r>
                <a:rPr lang="en-US" sz="1600" b="1">
                  <a:effectLst/>
                </a:rPr>
                <a:t>--</a:t>
              </a:r>
            </a:p>
          </p:txBody>
        </p:sp>
        <p:sp>
          <p:nvSpPr>
            <p:cNvPr id="39" name="Rectangle 24"/>
            <p:cNvSpPr>
              <a:spLocks noChangeArrowheads="1"/>
            </p:cNvSpPr>
            <p:nvPr/>
          </p:nvSpPr>
          <p:spPr bwMode="auto">
            <a:xfrm>
              <a:off x="4464" y="1680"/>
              <a:ext cx="576" cy="191"/>
            </a:xfrm>
            <a:prstGeom prst="rect">
              <a:avLst/>
            </a:prstGeom>
            <a:solidFill>
              <a:srgbClr val="FFCC00"/>
            </a:solidFill>
            <a:ln w="12700">
              <a:noFill/>
              <a:miter lim="800000"/>
              <a:headEnd/>
              <a:tailEnd/>
            </a:ln>
            <a:effectLst/>
          </p:spPr>
          <p:txBody>
            <a:bodyPr anchor="b"/>
            <a:lstStyle/>
            <a:p>
              <a:pPr algn="ctr"/>
              <a:r>
                <a:rPr lang="en-US" sz="1600" b="1">
                  <a:effectLst/>
                </a:rPr>
                <a:t>(VC)</a:t>
              </a:r>
            </a:p>
          </p:txBody>
        </p:sp>
      </p:grpSp>
      <p:grpSp>
        <p:nvGrpSpPr>
          <p:cNvPr id="40" name="Group 279"/>
          <p:cNvGrpSpPr>
            <a:grpSpLocks/>
          </p:cNvGrpSpPr>
          <p:nvPr/>
        </p:nvGrpSpPr>
        <p:grpSpPr bwMode="auto">
          <a:xfrm>
            <a:off x="3978275" y="2667000"/>
            <a:ext cx="914400" cy="2430463"/>
            <a:chOff x="3888" y="1680"/>
            <a:chExt cx="576" cy="1531"/>
          </a:xfrm>
        </p:grpSpPr>
        <p:sp>
          <p:nvSpPr>
            <p:cNvPr id="41" name="Rectangle 43"/>
            <p:cNvSpPr>
              <a:spLocks noChangeArrowheads="1"/>
            </p:cNvSpPr>
            <p:nvPr/>
          </p:nvSpPr>
          <p:spPr bwMode="auto">
            <a:xfrm>
              <a:off x="4272" y="3020"/>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2" name="Rectangle 44"/>
            <p:cNvSpPr>
              <a:spLocks noChangeArrowheads="1"/>
            </p:cNvSpPr>
            <p:nvPr/>
          </p:nvSpPr>
          <p:spPr bwMode="auto">
            <a:xfrm>
              <a:off x="4272" y="2829"/>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3" name="Rectangle 45"/>
            <p:cNvSpPr>
              <a:spLocks noChangeArrowheads="1"/>
            </p:cNvSpPr>
            <p:nvPr/>
          </p:nvSpPr>
          <p:spPr bwMode="auto">
            <a:xfrm>
              <a:off x="4272" y="2638"/>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4" name="Rectangle 46"/>
            <p:cNvSpPr>
              <a:spLocks noChangeArrowheads="1"/>
            </p:cNvSpPr>
            <p:nvPr/>
          </p:nvSpPr>
          <p:spPr bwMode="auto">
            <a:xfrm>
              <a:off x="4272" y="2447"/>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5" name="Rectangle 47"/>
            <p:cNvSpPr>
              <a:spLocks noChangeArrowheads="1"/>
            </p:cNvSpPr>
            <p:nvPr/>
          </p:nvSpPr>
          <p:spPr bwMode="auto">
            <a:xfrm>
              <a:off x="4272" y="2256"/>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6" name="Rectangle 48"/>
            <p:cNvSpPr>
              <a:spLocks noChangeArrowheads="1"/>
            </p:cNvSpPr>
            <p:nvPr/>
          </p:nvSpPr>
          <p:spPr bwMode="auto">
            <a:xfrm>
              <a:off x="4272" y="2064"/>
              <a:ext cx="192"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7" name="Rectangle 49"/>
            <p:cNvSpPr>
              <a:spLocks noChangeArrowheads="1"/>
            </p:cNvSpPr>
            <p:nvPr/>
          </p:nvSpPr>
          <p:spPr bwMode="auto">
            <a:xfrm>
              <a:off x="4272" y="1871"/>
              <a:ext cx="192"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8" name="Rectangle 66"/>
            <p:cNvSpPr>
              <a:spLocks noChangeArrowheads="1"/>
            </p:cNvSpPr>
            <p:nvPr/>
          </p:nvSpPr>
          <p:spPr bwMode="auto">
            <a:xfrm>
              <a:off x="3888"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49" name="Rectangle 67"/>
            <p:cNvSpPr>
              <a:spLocks noChangeArrowheads="1"/>
            </p:cNvSpPr>
            <p:nvPr/>
          </p:nvSpPr>
          <p:spPr bwMode="auto">
            <a:xfrm>
              <a:off x="3888"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0" name="Rectangle 68"/>
            <p:cNvSpPr>
              <a:spLocks noChangeArrowheads="1"/>
            </p:cNvSpPr>
            <p:nvPr/>
          </p:nvSpPr>
          <p:spPr bwMode="auto">
            <a:xfrm>
              <a:off x="3888"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1" name="Rectangle 69"/>
            <p:cNvSpPr>
              <a:spLocks noChangeArrowheads="1"/>
            </p:cNvSpPr>
            <p:nvPr/>
          </p:nvSpPr>
          <p:spPr bwMode="auto">
            <a:xfrm>
              <a:off x="3888"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2" name="Rectangle 70"/>
            <p:cNvSpPr>
              <a:spLocks noChangeArrowheads="1"/>
            </p:cNvSpPr>
            <p:nvPr/>
          </p:nvSpPr>
          <p:spPr bwMode="auto">
            <a:xfrm>
              <a:off x="3888"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3" name="Rectangle 71"/>
            <p:cNvSpPr>
              <a:spLocks noChangeArrowheads="1"/>
            </p:cNvSpPr>
            <p:nvPr/>
          </p:nvSpPr>
          <p:spPr bwMode="auto">
            <a:xfrm>
              <a:off x="3888"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4" name="Rectangle 72"/>
            <p:cNvSpPr>
              <a:spLocks noChangeArrowheads="1"/>
            </p:cNvSpPr>
            <p:nvPr/>
          </p:nvSpPr>
          <p:spPr bwMode="auto">
            <a:xfrm>
              <a:off x="3888" y="1871"/>
              <a:ext cx="384"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5" name="Rectangle 25"/>
            <p:cNvSpPr>
              <a:spLocks noChangeArrowheads="1"/>
            </p:cNvSpPr>
            <p:nvPr/>
          </p:nvSpPr>
          <p:spPr bwMode="auto">
            <a:xfrm>
              <a:off x="3888" y="1680"/>
              <a:ext cx="576" cy="191"/>
            </a:xfrm>
            <a:prstGeom prst="rect">
              <a:avLst/>
            </a:prstGeom>
            <a:solidFill>
              <a:srgbClr val="FFCC00"/>
            </a:solidFill>
            <a:ln w="12700">
              <a:noFill/>
              <a:miter lim="800000"/>
              <a:headEnd/>
              <a:tailEnd/>
            </a:ln>
            <a:effectLst/>
          </p:spPr>
          <p:txBody>
            <a:bodyPr anchor="b"/>
            <a:lstStyle/>
            <a:p>
              <a:pPr algn="ctr"/>
              <a:r>
                <a:rPr lang="en-US" sz="1600" b="1">
                  <a:effectLst/>
                </a:rPr>
                <a:t>(FC)</a:t>
              </a:r>
            </a:p>
          </p:txBody>
        </p:sp>
      </p:grpSp>
      <p:grpSp>
        <p:nvGrpSpPr>
          <p:cNvPr id="56" name="Group 282"/>
          <p:cNvGrpSpPr>
            <a:grpSpLocks/>
          </p:cNvGrpSpPr>
          <p:nvPr/>
        </p:nvGrpSpPr>
        <p:grpSpPr bwMode="auto">
          <a:xfrm>
            <a:off x="2301875" y="1981200"/>
            <a:ext cx="1676400" cy="3116263"/>
            <a:chOff x="2832" y="1248"/>
            <a:chExt cx="1056" cy="1963"/>
          </a:xfrm>
        </p:grpSpPr>
        <p:sp>
          <p:nvSpPr>
            <p:cNvPr id="57" name="Rectangle 77"/>
            <p:cNvSpPr>
              <a:spLocks noChangeArrowheads="1"/>
            </p:cNvSpPr>
            <p:nvPr/>
          </p:nvSpPr>
          <p:spPr bwMode="auto">
            <a:xfrm>
              <a:off x="3216" y="3020"/>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58" name="Rectangle 78"/>
            <p:cNvSpPr>
              <a:spLocks noChangeArrowheads="1"/>
            </p:cNvSpPr>
            <p:nvPr/>
          </p:nvSpPr>
          <p:spPr bwMode="auto">
            <a:xfrm>
              <a:off x="3216" y="2829"/>
              <a:ext cx="115" cy="191"/>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59" name="Rectangle 79"/>
            <p:cNvSpPr>
              <a:spLocks noChangeArrowheads="1"/>
            </p:cNvSpPr>
            <p:nvPr/>
          </p:nvSpPr>
          <p:spPr bwMode="auto">
            <a:xfrm>
              <a:off x="3216" y="2638"/>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0" name="Rectangle 80"/>
            <p:cNvSpPr>
              <a:spLocks noChangeArrowheads="1"/>
            </p:cNvSpPr>
            <p:nvPr/>
          </p:nvSpPr>
          <p:spPr bwMode="auto">
            <a:xfrm>
              <a:off x="3216" y="2447"/>
              <a:ext cx="115" cy="191"/>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61" name="Rectangle 81"/>
            <p:cNvSpPr>
              <a:spLocks noChangeArrowheads="1"/>
            </p:cNvSpPr>
            <p:nvPr/>
          </p:nvSpPr>
          <p:spPr bwMode="auto">
            <a:xfrm>
              <a:off x="3216" y="2256"/>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2" name="Rectangle 82"/>
            <p:cNvSpPr>
              <a:spLocks noChangeArrowheads="1"/>
            </p:cNvSpPr>
            <p:nvPr/>
          </p:nvSpPr>
          <p:spPr bwMode="auto">
            <a:xfrm>
              <a:off x="3216" y="2064"/>
              <a:ext cx="115" cy="192"/>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63" name="Rectangle 83"/>
            <p:cNvSpPr>
              <a:spLocks noChangeArrowheads="1"/>
            </p:cNvSpPr>
            <p:nvPr/>
          </p:nvSpPr>
          <p:spPr bwMode="auto">
            <a:xfrm>
              <a:off x="3216" y="1871"/>
              <a:ext cx="115" cy="193"/>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4" name="Rectangle 88"/>
            <p:cNvSpPr>
              <a:spLocks noChangeArrowheads="1"/>
            </p:cNvSpPr>
            <p:nvPr/>
          </p:nvSpPr>
          <p:spPr bwMode="auto">
            <a:xfrm>
              <a:off x="2832"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6</a:t>
              </a:r>
            </a:p>
          </p:txBody>
        </p:sp>
        <p:sp>
          <p:nvSpPr>
            <p:cNvPr id="65" name="Rectangle 89"/>
            <p:cNvSpPr>
              <a:spLocks noChangeArrowheads="1"/>
            </p:cNvSpPr>
            <p:nvPr/>
          </p:nvSpPr>
          <p:spPr bwMode="auto">
            <a:xfrm>
              <a:off x="2832"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5</a:t>
              </a:r>
            </a:p>
          </p:txBody>
        </p:sp>
        <p:sp>
          <p:nvSpPr>
            <p:cNvPr id="66" name="Rectangle 90"/>
            <p:cNvSpPr>
              <a:spLocks noChangeArrowheads="1"/>
            </p:cNvSpPr>
            <p:nvPr/>
          </p:nvSpPr>
          <p:spPr bwMode="auto">
            <a:xfrm>
              <a:off x="2832"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4</a:t>
              </a:r>
            </a:p>
          </p:txBody>
        </p:sp>
        <p:sp>
          <p:nvSpPr>
            <p:cNvPr id="67" name="Rectangle 91"/>
            <p:cNvSpPr>
              <a:spLocks noChangeArrowheads="1"/>
            </p:cNvSpPr>
            <p:nvPr/>
          </p:nvSpPr>
          <p:spPr bwMode="auto">
            <a:xfrm>
              <a:off x="2832"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3</a:t>
              </a:r>
            </a:p>
          </p:txBody>
        </p:sp>
        <p:sp>
          <p:nvSpPr>
            <p:cNvPr id="68" name="Rectangle 92"/>
            <p:cNvSpPr>
              <a:spLocks noChangeArrowheads="1"/>
            </p:cNvSpPr>
            <p:nvPr/>
          </p:nvSpPr>
          <p:spPr bwMode="auto">
            <a:xfrm>
              <a:off x="2832"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a:t>
              </a:r>
            </a:p>
          </p:txBody>
        </p:sp>
        <p:sp>
          <p:nvSpPr>
            <p:cNvPr id="69" name="Rectangle 93"/>
            <p:cNvSpPr>
              <a:spLocks noChangeArrowheads="1"/>
            </p:cNvSpPr>
            <p:nvPr/>
          </p:nvSpPr>
          <p:spPr bwMode="auto">
            <a:xfrm>
              <a:off x="2832"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a:t>
              </a:r>
            </a:p>
          </p:txBody>
        </p:sp>
        <p:sp>
          <p:nvSpPr>
            <p:cNvPr id="70" name="Rectangle 94"/>
            <p:cNvSpPr>
              <a:spLocks noChangeArrowheads="1"/>
            </p:cNvSpPr>
            <p:nvPr/>
          </p:nvSpPr>
          <p:spPr bwMode="auto">
            <a:xfrm>
              <a:off x="2832" y="1871"/>
              <a:ext cx="384"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0</a:t>
              </a:r>
            </a:p>
          </p:txBody>
        </p:sp>
        <p:sp>
          <p:nvSpPr>
            <p:cNvPr id="71" name="Rectangle 104"/>
            <p:cNvSpPr>
              <a:spLocks noChangeArrowheads="1"/>
            </p:cNvSpPr>
            <p:nvPr/>
          </p:nvSpPr>
          <p:spPr bwMode="auto">
            <a:xfrm>
              <a:off x="3744" y="3020"/>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72" name="Rectangle 105"/>
            <p:cNvSpPr>
              <a:spLocks noChangeArrowheads="1"/>
            </p:cNvSpPr>
            <p:nvPr/>
          </p:nvSpPr>
          <p:spPr bwMode="auto">
            <a:xfrm>
              <a:off x="3331" y="3020"/>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11.5</a:t>
              </a:r>
            </a:p>
          </p:txBody>
        </p:sp>
        <p:sp>
          <p:nvSpPr>
            <p:cNvPr id="73" name="Rectangle 106"/>
            <p:cNvSpPr>
              <a:spLocks noChangeArrowheads="1"/>
            </p:cNvSpPr>
            <p:nvPr/>
          </p:nvSpPr>
          <p:spPr bwMode="auto">
            <a:xfrm>
              <a:off x="3744" y="2829"/>
              <a:ext cx="144"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74" name="Rectangle 107"/>
            <p:cNvSpPr>
              <a:spLocks noChangeArrowheads="1"/>
            </p:cNvSpPr>
            <p:nvPr/>
          </p:nvSpPr>
          <p:spPr bwMode="auto">
            <a:xfrm>
              <a:off x="3331" y="2829"/>
              <a:ext cx="413"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11</a:t>
              </a:r>
            </a:p>
          </p:txBody>
        </p:sp>
        <p:sp>
          <p:nvSpPr>
            <p:cNvPr id="75" name="Rectangle 108"/>
            <p:cNvSpPr>
              <a:spLocks noChangeArrowheads="1"/>
            </p:cNvSpPr>
            <p:nvPr/>
          </p:nvSpPr>
          <p:spPr bwMode="auto">
            <a:xfrm>
              <a:off x="3744" y="2638"/>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76" name="Rectangle 109"/>
            <p:cNvSpPr>
              <a:spLocks noChangeArrowheads="1"/>
            </p:cNvSpPr>
            <p:nvPr/>
          </p:nvSpPr>
          <p:spPr bwMode="auto">
            <a:xfrm>
              <a:off x="3331" y="2638"/>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a:t>
              </a:r>
            </a:p>
          </p:txBody>
        </p:sp>
        <p:sp>
          <p:nvSpPr>
            <p:cNvPr id="77" name="Rectangle 110"/>
            <p:cNvSpPr>
              <a:spLocks noChangeArrowheads="1"/>
            </p:cNvSpPr>
            <p:nvPr/>
          </p:nvSpPr>
          <p:spPr bwMode="auto">
            <a:xfrm>
              <a:off x="3744" y="2447"/>
              <a:ext cx="144"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78" name="Rectangle 111"/>
            <p:cNvSpPr>
              <a:spLocks noChangeArrowheads="1"/>
            </p:cNvSpPr>
            <p:nvPr/>
          </p:nvSpPr>
          <p:spPr bwMode="auto">
            <a:xfrm>
              <a:off x="3331" y="2447"/>
              <a:ext cx="413"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8</a:t>
              </a:r>
            </a:p>
          </p:txBody>
        </p:sp>
        <p:sp>
          <p:nvSpPr>
            <p:cNvPr id="79" name="Rectangle 112"/>
            <p:cNvSpPr>
              <a:spLocks noChangeArrowheads="1"/>
            </p:cNvSpPr>
            <p:nvPr/>
          </p:nvSpPr>
          <p:spPr bwMode="auto">
            <a:xfrm>
              <a:off x="3744" y="2256"/>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80" name="Rectangle 113"/>
            <p:cNvSpPr>
              <a:spLocks noChangeArrowheads="1"/>
            </p:cNvSpPr>
            <p:nvPr/>
          </p:nvSpPr>
          <p:spPr bwMode="auto">
            <a:xfrm>
              <a:off x="3331" y="2256"/>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5</a:t>
              </a:r>
            </a:p>
          </p:txBody>
        </p:sp>
        <p:sp>
          <p:nvSpPr>
            <p:cNvPr id="81" name="Rectangle 114"/>
            <p:cNvSpPr>
              <a:spLocks noChangeArrowheads="1"/>
            </p:cNvSpPr>
            <p:nvPr/>
          </p:nvSpPr>
          <p:spPr bwMode="auto">
            <a:xfrm>
              <a:off x="3744" y="2064"/>
              <a:ext cx="144"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82" name="Rectangle 115"/>
            <p:cNvSpPr>
              <a:spLocks noChangeArrowheads="1"/>
            </p:cNvSpPr>
            <p:nvPr/>
          </p:nvSpPr>
          <p:spPr bwMode="auto">
            <a:xfrm>
              <a:off x="3331" y="2064"/>
              <a:ext cx="413"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a:t>
              </a:r>
            </a:p>
          </p:txBody>
        </p:sp>
        <p:sp>
          <p:nvSpPr>
            <p:cNvPr id="83" name="Rectangle 116"/>
            <p:cNvSpPr>
              <a:spLocks noChangeArrowheads="1"/>
            </p:cNvSpPr>
            <p:nvPr/>
          </p:nvSpPr>
          <p:spPr bwMode="auto">
            <a:xfrm>
              <a:off x="3744" y="1871"/>
              <a:ext cx="144"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84" name="Rectangle 117"/>
            <p:cNvSpPr>
              <a:spLocks noChangeArrowheads="1"/>
            </p:cNvSpPr>
            <p:nvPr/>
          </p:nvSpPr>
          <p:spPr bwMode="auto">
            <a:xfrm>
              <a:off x="3331" y="1871"/>
              <a:ext cx="413"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0</a:t>
              </a:r>
            </a:p>
          </p:txBody>
        </p:sp>
        <p:sp>
          <p:nvSpPr>
            <p:cNvPr id="85" name="Rectangle 95"/>
            <p:cNvSpPr>
              <a:spLocks noChangeArrowheads="1"/>
            </p:cNvSpPr>
            <p:nvPr/>
          </p:nvSpPr>
          <p:spPr bwMode="auto">
            <a:xfrm>
              <a:off x="2832" y="1248"/>
              <a:ext cx="499" cy="623"/>
            </a:xfrm>
            <a:prstGeom prst="rect">
              <a:avLst/>
            </a:prstGeom>
            <a:solidFill>
              <a:srgbClr val="FFCC00"/>
            </a:solidFill>
            <a:ln w="12700">
              <a:noFill/>
              <a:miter lim="800000"/>
              <a:headEnd/>
              <a:tailEnd/>
            </a:ln>
            <a:effectLst/>
          </p:spPr>
          <p:txBody>
            <a:bodyPr anchor="b"/>
            <a:lstStyle/>
            <a:p>
              <a:pPr algn="ctr"/>
              <a:r>
                <a:rPr lang="en-US" sz="1600" b="1">
                  <a:effectLst/>
                </a:rPr>
                <a:t>Labor</a:t>
              </a:r>
            </a:p>
          </p:txBody>
        </p:sp>
        <p:sp>
          <p:nvSpPr>
            <p:cNvPr id="86" name="Rectangle 118"/>
            <p:cNvSpPr>
              <a:spLocks noChangeArrowheads="1"/>
            </p:cNvSpPr>
            <p:nvPr/>
          </p:nvSpPr>
          <p:spPr bwMode="auto">
            <a:xfrm>
              <a:off x="3331" y="1248"/>
              <a:ext cx="557" cy="623"/>
            </a:xfrm>
            <a:prstGeom prst="rect">
              <a:avLst/>
            </a:prstGeom>
            <a:solidFill>
              <a:srgbClr val="FFCC00"/>
            </a:solidFill>
            <a:ln w="12700">
              <a:noFill/>
              <a:miter lim="800000"/>
              <a:headEnd/>
              <a:tailEnd/>
            </a:ln>
            <a:effectLst/>
          </p:spPr>
          <p:txBody>
            <a:bodyPr anchor="b"/>
            <a:lstStyle/>
            <a:p>
              <a:pPr algn="ctr"/>
              <a:r>
                <a:rPr lang="en-US" sz="1600" b="1">
                  <a:effectLst/>
                </a:rPr>
                <a:t>Output</a:t>
              </a:r>
            </a:p>
          </p:txBody>
        </p:sp>
      </p:grpSp>
      <p:grpSp>
        <p:nvGrpSpPr>
          <p:cNvPr id="87" name="Group 277"/>
          <p:cNvGrpSpPr>
            <a:grpSpLocks/>
          </p:cNvGrpSpPr>
          <p:nvPr/>
        </p:nvGrpSpPr>
        <p:grpSpPr bwMode="auto">
          <a:xfrm>
            <a:off x="2301875" y="1600200"/>
            <a:ext cx="4632325" cy="1066800"/>
            <a:chOff x="2832" y="1008"/>
            <a:chExt cx="2918" cy="672"/>
          </a:xfrm>
        </p:grpSpPr>
        <p:sp>
          <p:nvSpPr>
            <p:cNvPr id="88" name="Rectangle 202"/>
            <p:cNvSpPr>
              <a:spLocks noChangeArrowheads="1"/>
            </p:cNvSpPr>
            <p:nvPr/>
          </p:nvSpPr>
          <p:spPr bwMode="auto">
            <a:xfrm>
              <a:off x="5040" y="1248"/>
              <a:ext cx="710" cy="432"/>
            </a:xfrm>
            <a:prstGeom prst="rect">
              <a:avLst/>
            </a:prstGeom>
            <a:solidFill>
              <a:srgbClr val="FFCC00"/>
            </a:solidFill>
            <a:ln w="12700">
              <a:noFill/>
              <a:miter lim="800000"/>
              <a:headEnd/>
              <a:tailEnd/>
            </a:ln>
            <a:effectLst/>
          </p:spPr>
          <p:txBody>
            <a:bodyPr anchor="b"/>
            <a:lstStyle/>
            <a:p>
              <a:pPr algn="ctr"/>
              <a:r>
                <a:rPr lang="en-US" sz="1600" b="1">
                  <a:effectLst/>
                </a:rPr>
                <a:t>Total Cost</a:t>
              </a:r>
            </a:p>
          </p:txBody>
        </p:sp>
        <p:sp>
          <p:nvSpPr>
            <p:cNvPr id="89" name="Rectangle 200"/>
            <p:cNvSpPr>
              <a:spLocks noChangeArrowheads="1"/>
            </p:cNvSpPr>
            <p:nvPr/>
          </p:nvSpPr>
          <p:spPr bwMode="auto">
            <a:xfrm>
              <a:off x="5040" y="1008"/>
              <a:ext cx="595" cy="240"/>
            </a:xfrm>
            <a:prstGeom prst="rect">
              <a:avLst/>
            </a:prstGeom>
            <a:solidFill>
              <a:schemeClr val="tx1"/>
            </a:solidFill>
            <a:ln w="12700">
              <a:noFill/>
              <a:miter lim="800000"/>
              <a:headEnd/>
              <a:tailEnd/>
            </a:ln>
            <a:effectLst/>
          </p:spPr>
          <p:txBody>
            <a:bodyPr anchor="ctr"/>
            <a:lstStyle/>
            <a:p>
              <a:endParaRPr lang="en-US" sz="2000" b="1">
                <a:solidFill>
                  <a:srgbClr val="FFFFFF"/>
                </a:solidFill>
                <a:effectLst/>
              </a:endParaRPr>
            </a:p>
          </p:txBody>
        </p:sp>
        <p:sp>
          <p:nvSpPr>
            <p:cNvPr id="90" name="Rectangle 187"/>
            <p:cNvSpPr>
              <a:spLocks noChangeArrowheads="1"/>
            </p:cNvSpPr>
            <p:nvPr/>
          </p:nvSpPr>
          <p:spPr bwMode="auto">
            <a:xfrm>
              <a:off x="5635" y="1008"/>
              <a:ext cx="115" cy="240"/>
            </a:xfrm>
            <a:prstGeom prst="rect">
              <a:avLst/>
            </a:prstGeom>
            <a:solidFill>
              <a:schemeClr val="tx1"/>
            </a:solidFill>
            <a:ln w="12700">
              <a:noFill/>
              <a:miter lim="800000"/>
              <a:headEnd/>
              <a:tailEnd/>
            </a:ln>
            <a:effectLst/>
          </p:spPr>
          <p:txBody>
            <a:bodyPr anchor="ctr"/>
            <a:lstStyle/>
            <a:p>
              <a:endParaRPr lang="en-US" sz="2000" b="1">
                <a:solidFill>
                  <a:srgbClr val="FFFFFF"/>
                </a:solidFill>
                <a:effectLst/>
              </a:endParaRPr>
            </a:p>
          </p:txBody>
        </p:sp>
        <p:sp>
          <p:nvSpPr>
            <p:cNvPr id="91" name="Rectangle 38"/>
            <p:cNvSpPr>
              <a:spLocks noChangeArrowheads="1"/>
            </p:cNvSpPr>
            <p:nvPr/>
          </p:nvSpPr>
          <p:spPr bwMode="auto">
            <a:xfrm>
              <a:off x="4464" y="1248"/>
              <a:ext cx="576" cy="432"/>
            </a:xfrm>
            <a:prstGeom prst="rect">
              <a:avLst/>
            </a:prstGeom>
            <a:solidFill>
              <a:srgbClr val="FFCC00"/>
            </a:solidFill>
            <a:ln w="12700">
              <a:noFill/>
              <a:miter lim="800000"/>
              <a:headEnd/>
              <a:tailEnd/>
            </a:ln>
            <a:effectLst/>
          </p:spPr>
          <p:txBody>
            <a:bodyPr anchor="b"/>
            <a:lstStyle/>
            <a:p>
              <a:pPr algn="ctr"/>
              <a:r>
                <a:rPr lang="en-US" sz="1600" b="1">
                  <a:effectLst/>
                </a:rPr>
                <a:t>Variable Cost</a:t>
              </a:r>
            </a:p>
          </p:txBody>
        </p:sp>
        <p:sp>
          <p:nvSpPr>
            <p:cNvPr id="92" name="Rectangle 50"/>
            <p:cNvSpPr>
              <a:spLocks noChangeArrowheads="1"/>
            </p:cNvSpPr>
            <p:nvPr/>
          </p:nvSpPr>
          <p:spPr bwMode="auto">
            <a:xfrm>
              <a:off x="3888" y="1248"/>
              <a:ext cx="576" cy="432"/>
            </a:xfrm>
            <a:prstGeom prst="rect">
              <a:avLst/>
            </a:prstGeom>
            <a:solidFill>
              <a:srgbClr val="FFCC00"/>
            </a:solidFill>
            <a:ln w="12700">
              <a:noFill/>
              <a:miter lim="800000"/>
              <a:headEnd/>
              <a:tailEnd/>
            </a:ln>
            <a:effectLst/>
          </p:spPr>
          <p:txBody>
            <a:bodyPr anchor="b"/>
            <a:lstStyle/>
            <a:p>
              <a:pPr algn="ctr"/>
              <a:r>
                <a:rPr lang="en-US" sz="1600" b="1">
                  <a:effectLst/>
                </a:rPr>
                <a:t>Fixed Cost</a:t>
              </a:r>
            </a:p>
          </p:txBody>
        </p:sp>
        <p:sp>
          <p:nvSpPr>
            <p:cNvPr id="93" name="Rectangle 119"/>
            <p:cNvSpPr>
              <a:spLocks noChangeArrowheads="1"/>
            </p:cNvSpPr>
            <p:nvPr/>
          </p:nvSpPr>
          <p:spPr bwMode="auto">
            <a:xfrm>
              <a:off x="2832" y="1008"/>
              <a:ext cx="2208" cy="240"/>
            </a:xfrm>
            <a:prstGeom prst="rect">
              <a:avLst/>
            </a:prstGeom>
            <a:solidFill>
              <a:schemeClr val="tx1"/>
            </a:solidFill>
            <a:ln w="12700">
              <a:noFill/>
              <a:miter lim="800000"/>
              <a:headEnd/>
              <a:tailEnd/>
            </a:ln>
            <a:effectLst/>
          </p:spPr>
          <p:txBody>
            <a:bodyPr anchor="ctr"/>
            <a:lstStyle/>
            <a:p>
              <a:r>
                <a:rPr lang="en-US" sz="2000" b="1" dirty="0">
                  <a:solidFill>
                    <a:srgbClr val="FFFFFF"/>
                  </a:solidFill>
                  <a:effectLst/>
                </a:rPr>
                <a:t>Short-Run Costs</a:t>
              </a:r>
            </a:p>
          </p:txBody>
        </p:sp>
        <p:sp>
          <p:nvSpPr>
            <p:cNvPr id="94" name="Line 188"/>
            <p:cNvSpPr>
              <a:spLocks noChangeShapeType="1"/>
            </p:cNvSpPr>
            <p:nvPr/>
          </p:nvSpPr>
          <p:spPr bwMode="auto">
            <a:xfrm>
              <a:off x="5635" y="1008"/>
              <a:ext cx="0" cy="240"/>
            </a:xfrm>
            <a:prstGeom prst="line">
              <a:avLst/>
            </a:prstGeom>
            <a:noFill/>
            <a:ln w="12700">
              <a:solidFill>
                <a:schemeClr val="tx1"/>
              </a:solidFill>
              <a:round/>
              <a:headEnd/>
              <a:tailEnd/>
            </a:ln>
            <a:effectLst/>
          </p:spPr>
          <p:txBody>
            <a:bodyPr/>
            <a:lstStyle/>
            <a:p>
              <a:endParaRPr lang="en-US" sz="2000"/>
            </a:p>
          </p:txBody>
        </p:sp>
        <p:sp>
          <p:nvSpPr>
            <p:cNvPr id="95" name="Line 201"/>
            <p:cNvSpPr>
              <a:spLocks noChangeShapeType="1"/>
            </p:cNvSpPr>
            <p:nvPr/>
          </p:nvSpPr>
          <p:spPr bwMode="auto">
            <a:xfrm>
              <a:off x="5040" y="1008"/>
              <a:ext cx="0" cy="240"/>
            </a:xfrm>
            <a:prstGeom prst="line">
              <a:avLst/>
            </a:prstGeom>
            <a:noFill/>
            <a:ln w="12700">
              <a:solidFill>
                <a:schemeClr val="tx1"/>
              </a:solidFill>
              <a:round/>
              <a:headEnd/>
              <a:tailEnd/>
            </a:ln>
            <a:effectLst/>
          </p:spPr>
          <p:txBody>
            <a:bodyPr/>
            <a:lstStyle/>
            <a:p>
              <a:endParaRPr 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blinds(vertical)">
                                      <p:cBhvr>
                                        <p:cTn id="11" dur="500"/>
                                        <p:tgtEl>
                                          <p:spTgt spid="56"/>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vertical)">
                                      <p:cBhvr>
                                        <p:cTn id="15" dur="500"/>
                                        <p:tgtEl>
                                          <p:spTgt spid="40"/>
                                        </p:tgtEl>
                                      </p:cBhvr>
                                    </p:animEffect>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vertical)">
                                      <p:cBhvr>
                                        <p:cTn id="19" dur="500"/>
                                        <p:tgtEl>
                                          <p:spTgt spid="24"/>
                                        </p:tgtEl>
                                      </p:cBhvr>
                                    </p:animEffect>
                                  </p:childTnLst>
                                </p:cTn>
                              </p:par>
                            </p:childTnLst>
                          </p:cTn>
                        </p:par>
                        <p:par>
                          <p:cTn id="20" fill="hold">
                            <p:stCondLst>
                              <p:cond delay="2000"/>
                            </p:stCondLst>
                            <p:childTnLst>
                              <p:par>
                                <p:cTn id="21" presetID="3" presetClass="entr" presetSubtype="5"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vertical)">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advAuto="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Sort-Run Average Costs</a:t>
            </a:r>
          </a:p>
        </p:txBody>
      </p:sp>
      <p:sp>
        <p:nvSpPr>
          <p:cNvPr id="3" name="Content Placeholder 2"/>
          <p:cNvSpPr>
            <a:spLocks noGrp="1"/>
          </p:cNvSpPr>
          <p:nvPr>
            <p:ph idx="1"/>
          </p:nvPr>
        </p:nvSpPr>
        <p:spPr/>
        <p:txBody>
          <a:bodyPr>
            <a:normAutofit/>
          </a:bodyPr>
          <a:lstStyle/>
          <a:p>
            <a:pPr marL="341313" indent="-341313">
              <a:spcAft>
                <a:spcPct val="20000"/>
              </a:spcAft>
            </a:pPr>
            <a:r>
              <a:rPr lang="en-US" dirty="0"/>
              <a:t>There are three types of short run average cost:</a:t>
            </a:r>
          </a:p>
          <a:p>
            <a:pPr marL="804863" lvl="1" indent="-349250">
              <a:spcAft>
                <a:spcPct val="20000"/>
              </a:spcAft>
            </a:pPr>
            <a:r>
              <a:rPr lang="en-US" b="1" dirty="0">
                <a:effectLst>
                  <a:outerShdw blurRad="38100" dist="38100" dir="2700000" algn="tl">
                    <a:srgbClr val="FFFFFF"/>
                  </a:outerShdw>
                </a:effectLst>
              </a:rPr>
              <a:t>Average fixed cost (AFC):</a:t>
            </a:r>
            <a:r>
              <a:rPr lang="en-US" dirty="0">
                <a:effectLst>
                  <a:outerShdw blurRad="38100" dist="38100" dir="2700000" algn="tl">
                    <a:srgbClr val="FFFFFF"/>
                  </a:outerShdw>
                </a:effectLst>
              </a:rPr>
              <a:t> fixed cost divided by the quantity produced.</a:t>
            </a:r>
          </a:p>
          <a:p>
            <a:pPr marL="804863" lvl="1" indent="-349250">
              <a:spcAft>
                <a:spcPct val="20000"/>
              </a:spcAft>
            </a:pPr>
            <a:r>
              <a:rPr lang="en-US" b="1" dirty="0">
                <a:effectLst>
                  <a:outerShdw blurRad="38100" dist="38100" dir="2700000" algn="tl">
                    <a:srgbClr val="FFFFFF"/>
                  </a:outerShdw>
                </a:effectLst>
              </a:rPr>
              <a:t>Average variable cost (AVC):</a:t>
            </a:r>
            <a:r>
              <a:rPr lang="en-US" dirty="0">
                <a:effectLst>
                  <a:outerShdw blurRad="38100" dist="38100" dir="2700000" algn="tl">
                    <a:srgbClr val="FFFFFF"/>
                  </a:outerShdw>
                </a:effectLst>
              </a:rPr>
              <a:t> total variable cost divided by the quantity produced.</a:t>
            </a:r>
          </a:p>
          <a:p>
            <a:pPr marL="804863" lvl="1" indent="-349250">
              <a:spcAft>
                <a:spcPct val="20000"/>
              </a:spcAft>
            </a:pPr>
            <a:r>
              <a:rPr lang="en-US" b="1" dirty="0">
                <a:effectLst>
                  <a:outerShdw blurRad="38100" dist="38100" dir="2700000" algn="tl">
                    <a:srgbClr val="FFFFFF"/>
                  </a:outerShdw>
                </a:effectLst>
              </a:rPr>
              <a:t>Average total cost (ATC):</a:t>
            </a:r>
            <a:r>
              <a:rPr lang="en-US" dirty="0">
                <a:effectLst>
                  <a:outerShdw blurRad="38100" dist="38100" dir="2700000" algn="tl">
                    <a:srgbClr val="FFFFFF"/>
                  </a:outerShdw>
                </a:effectLst>
              </a:rPr>
              <a:t> sum of the average fixed cost and the average variable cost.</a:t>
            </a:r>
            <a:endParaRPr lang="en-US" dirty="0"/>
          </a:p>
        </p:txBody>
      </p:sp>
      <p:sp>
        <p:nvSpPr>
          <p:cNvPr id="4" name="Date Placeholder 3"/>
          <p:cNvSpPr>
            <a:spLocks noGrp="1"/>
          </p:cNvSpPr>
          <p:nvPr>
            <p:ph type="dt" sz="half" idx="10"/>
          </p:nvPr>
        </p:nvSpPr>
        <p:spPr/>
        <p:txBody>
          <a:bodyPr/>
          <a:lstStyle/>
          <a:p>
            <a:fld id="{44D57844-E6C4-49B0-A0B4-FCA1FF1971F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Costs</a:t>
            </a:r>
          </a:p>
        </p:txBody>
      </p:sp>
      <p:sp>
        <p:nvSpPr>
          <p:cNvPr id="4" name="Date Placeholder 3"/>
          <p:cNvSpPr>
            <a:spLocks noGrp="1"/>
          </p:cNvSpPr>
          <p:nvPr>
            <p:ph type="dt" sz="half" idx="10"/>
          </p:nvPr>
        </p:nvSpPr>
        <p:spPr/>
        <p:txBody>
          <a:bodyPr/>
          <a:lstStyle/>
          <a:p>
            <a:fld id="{5CA06A23-8C69-4728-A953-4165BA47C11D}"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86</a:t>
            </a:fld>
            <a:endParaRPr lang="en-US"/>
          </a:p>
        </p:txBody>
      </p:sp>
      <p:grpSp>
        <p:nvGrpSpPr>
          <p:cNvPr id="175" name="Group 192"/>
          <p:cNvGrpSpPr>
            <a:grpSpLocks/>
          </p:cNvGrpSpPr>
          <p:nvPr/>
        </p:nvGrpSpPr>
        <p:grpSpPr bwMode="auto">
          <a:xfrm>
            <a:off x="5580063" y="1752600"/>
            <a:ext cx="1125537" cy="3159125"/>
            <a:chOff x="5041" y="1248"/>
            <a:chExt cx="709" cy="1990"/>
          </a:xfrm>
        </p:grpSpPr>
        <p:sp>
          <p:nvSpPr>
            <p:cNvPr id="176" name="Rectangle 6"/>
            <p:cNvSpPr>
              <a:spLocks noChangeArrowheads="1"/>
            </p:cNvSpPr>
            <p:nvPr/>
          </p:nvSpPr>
          <p:spPr bwMode="auto">
            <a:xfrm>
              <a:off x="5041" y="3047"/>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100.00</a:t>
              </a:r>
            </a:p>
          </p:txBody>
        </p:sp>
        <p:sp>
          <p:nvSpPr>
            <p:cNvPr id="177" name="Rectangle 7"/>
            <p:cNvSpPr>
              <a:spLocks noChangeArrowheads="1"/>
            </p:cNvSpPr>
            <p:nvPr/>
          </p:nvSpPr>
          <p:spPr bwMode="auto">
            <a:xfrm>
              <a:off x="5041" y="2856"/>
              <a:ext cx="527"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50.00</a:t>
              </a:r>
            </a:p>
          </p:txBody>
        </p:sp>
        <p:sp>
          <p:nvSpPr>
            <p:cNvPr id="178" name="Rectangle 8"/>
            <p:cNvSpPr>
              <a:spLocks noChangeArrowheads="1"/>
            </p:cNvSpPr>
            <p:nvPr/>
          </p:nvSpPr>
          <p:spPr bwMode="auto">
            <a:xfrm>
              <a:off x="5041" y="2665"/>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25.00</a:t>
              </a:r>
            </a:p>
          </p:txBody>
        </p:sp>
        <p:sp>
          <p:nvSpPr>
            <p:cNvPr id="179" name="Rectangle 9"/>
            <p:cNvSpPr>
              <a:spLocks noChangeArrowheads="1"/>
            </p:cNvSpPr>
            <p:nvPr/>
          </p:nvSpPr>
          <p:spPr bwMode="auto">
            <a:xfrm>
              <a:off x="5041" y="2474"/>
              <a:ext cx="527"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16.67</a:t>
              </a:r>
            </a:p>
          </p:txBody>
        </p:sp>
        <p:sp>
          <p:nvSpPr>
            <p:cNvPr id="180" name="Rectangle 10"/>
            <p:cNvSpPr>
              <a:spLocks noChangeArrowheads="1"/>
            </p:cNvSpPr>
            <p:nvPr/>
          </p:nvSpPr>
          <p:spPr bwMode="auto">
            <a:xfrm>
              <a:off x="5041" y="2283"/>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12.50</a:t>
              </a:r>
            </a:p>
          </p:txBody>
        </p:sp>
        <p:sp>
          <p:nvSpPr>
            <p:cNvPr id="181" name="Rectangle 11"/>
            <p:cNvSpPr>
              <a:spLocks noChangeArrowheads="1"/>
            </p:cNvSpPr>
            <p:nvPr/>
          </p:nvSpPr>
          <p:spPr bwMode="auto">
            <a:xfrm>
              <a:off x="5041" y="2091"/>
              <a:ext cx="527"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$150.00</a:t>
              </a:r>
            </a:p>
          </p:txBody>
        </p:sp>
        <p:sp>
          <p:nvSpPr>
            <p:cNvPr id="182" name="Rectangle 12"/>
            <p:cNvSpPr>
              <a:spLocks noChangeArrowheads="1"/>
            </p:cNvSpPr>
            <p:nvPr/>
          </p:nvSpPr>
          <p:spPr bwMode="auto">
            <a:xfrm>
              <a:off x="5041" y="1898"/>
              <a:ext cx="527"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183" name="Rectangle 13"/>
            <p:cNvSpPr>
              <a:spLocks noChangeArrowheads="1"/>
            </p:cNvSpPr>
            <p:nvPr/>
          </p:nvSpPr>
          <p:spPr bwMode="auto">
            <a:xfrm>
              <a:off x="5041" y="1707"/>
              <a:ext cx="709" cy="191"/>
            </a:xfrm>
            <a:prstGeom prst="rect">
              <a:avLst/>
            </a:prstGeom>
            <a:solidFill>
              <a:srgbClr val="FFCC00"/>
            </a:solidFill>
            <a:ln w="12700">
              <a:noFill/>
              <a:miter lim="800000"/>
              <a:headEnd/>
              <a:tailEnd/>
            </a:ln>
            <a:effectLst/>
          </p:spPr>
          <p:txBody>
            <a:bodyPr anchor="b"/>
            <a:lstStyle/>
            <a:p>
              <a:pPr algn="ctr"/>
              <a:r>
                <a:rPr lang="en-US" sz="1400" b="1">
                  <a:effectLst/>
                </a:rPr>
                <a:t>(ATC)</a:t>
              </a:r>
            </a:p>
          </p:txBody>
        </p:sp>
        <p:sp>
          <p:nvSpPr>
            <p:cNvPr id="184" name="Rectangle 14"/>
            <p:cNvSpPr>
              <a:spLocks noChangeArrowheads="1"/>
            </p:cNvSpPr>
            <p:nvPr/>
          </p:nvSpPr>
          <p:spPr bwMode="auto">
            <a:xfrm>
              <a:off x="5041" y="1248"/>
              <a:ext cx="709" cy="459"/>
            </a:xfrm>
            <a:prstGeom prst="rect">
              <a:avLst/>
            </a:prstGeom>
            <a:solidFill>
              <a:srgbClr val="FFCC00"/>
            </a:solidFill>
            <a:ln w="12700">
              <a:noFill/>
              <a:miter lim="800000"/>
              <a:headEnd/>
              <a:tailEnd/>
            </a:ln>
            <a:effectLst/>
          </p:spPr>
          <p:txBody>
            <a:bodyPr anchor="b"/>
            <a:lstStyle/>
            <a:p>
              <a:pPr algn="ctr"/>
              <a:r>
                <a:rPr lang="en-US" sz="1400" b="1">
                  <a:effectLst/>
                </a:rPr>
                <a:t>Average Total Cost</a:t>
              </a:r>
            </a:p>
          </p:txBody>
        </p:sp>
        <p:sp>
          <p:nvSpPr>
            <p:cNvPr id="185" name="Rectangle 16"/>
            <p:cNvSpPr>
              <a:spLocks noChangeArrowheads="1"/>
            </p:cNvSpPr>
            <p:nvPr/>
          </p:nvSpPr>
          <p:spPr bwMode="auto">
            <a:xfrm>
              <a:off x="5568" y="3047"/>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86" name="Rectangle 17"/>
            <p:cNvSpPr>
              <a:spLocks noChangeArrowheads="1"/>
            </p:cNvSpPr>
            <p:nvPr/>
          </p:nvSpPr>
          <p:spPr bwMode="auto">
            <a:xfrm>
              <a:off x="5568" y="2856"/>
              <a:ext cx="182"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87" name="Rectangle 18"/>
            <p:cNvSpPr>
              <a:spLocks noChangeArrowheads="1"/>
            </p:cNvSpPr>
            <p:nvPr/>
          </p:nvSpPr>
          <p:spPr bwMode="auto">
            <a:xfrm>
              <a:off x="5568" y="2665"/>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88" name="Rectangle 19"/>
            <p:cNvSpPr>
              <a:spLocks noChangeArrowheads="1"/>
            </p:cNvSpPr>
            <p:nvPr/>
          </p:nvSpPr>
          <p:spPr bwMode="auto">
            <a:xfrm>
              <a:off x="5568" y="2474"/>
              <a:ext cx="182"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89" name="Rectangle 20"/>
            <p:cNvSpPr>
              <a:spLocks noChangeArrowheads="1"/>
            </p:cNvSpPr>
            <p:nvPr/>
          </p:nvSpPr>
          <p:spPr bwMode="auto">
            <a:xfrm>
              <a:off x="5568" y="2283"/>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0" name="Rectangle 21"/>
            <p:cNvSpPr>
              <a:spLocks noChangeArrowheads="1"/>
            </p:cNvSpPr>
            <p:nvPr/>
          </p:nvSpPr>
          <p:spPr bwMode="auto">
            <a:xfrm>
              <a:off x="5568" y="2091"/>
              <a:ext cx="182"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1" name="Rectangle 22"/>
            <p:cNvSpPr>
              <a:spLocks noChangeArrowheads="1"/>
            </p:cNvSpPr>
            <p:nvPr/>
          </p:nvSpPr>
          <p:spPr bwMode="auto">
            <a:xfrm>
              <a:off x="5568" y="1898"/>
              <a:ext cx="182"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grpSp>
      <p:grpSp>
        <p:nvGrpSpPr>
          <p:cNvPr id="192" name="Group 191"/>
          <p:cNvGrpSpPr>
            <a:grpSpLocks/>
          </p:cNvGrpSpPr>
          <p:nvPr/>
        </p:nvGrpSpPr>
        <p:grpSpPr bwMode="auto">
          <a:xfrm>
            <a:off x="4665663" y="1752600"/>
            <a:ext cx="914400" cy="3159125"/>
            <a:chOff x="4465" y="1248"/>
            <a:chExt cx="576" cy="1990"/>
          </a:xfrm>
        </p:grpSpPr>
        <p:sp>
          <p:nvSpPr>
            <p:cNvPr id="193" name="Rectangle 24"/>
            <p:cNvSpPr>
              <a:spLocks noChangeArrowheads="1"/>
            </p:cNvSpPr>
            <p:nvPr/>
          </p:nvSpPr>
          <p:spPr bwMode="auto">
            <a:xfrm>
              <a:off x="4465" y="1707"/>
              <a:ext cx="576" cy="191"/>
            </a:xfrm>
            <a:prstGeom prst="rect">
              <a:avLst/>
            </a:prstGeom>
            <a:solidFill>
              <a:srgbClr val="FFCC00"/>
            </a:solidFill>
            <a:ln w="12700">
              <a:noFill/>
              <a:miter lim="800000"/>
              <a:headEnd/>
              <a:tailEnd/>
            </a:ln>
            <a:effectLst/>
          </p:spPr>
          <p:txBody>
            <a:bodyPr anchor="b"/>
            <a:lstStyle/>
            <a:p>
              <a:pPr algn="ctr"/>
              <a:r>
                <a:rPr lang="en-US" sz="1400" b="1">
                  <a:effectLst/>
                </a:rPr>
                <a:t>(AVC)</a:t>
              </a:r>
            </a:p>
          </p:txBody>
        </p:sp>
        <p:sp>
          <p:nvSpPr>
            <p:cNvPr id="194" name="Rectangle 26"/>
            <p:cNvSpPr>
              <a:spLocks noChangeArrowheads="1"/>
            </p:cNvSpPr>
            <p:nvPr/>
          </p:nvSpPr>
          <p:spPr bwMode="auto">
            <a:xfrm>
              <a:off x="4926" y="3047"/>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5" name="Rectangle 27"/>
            <p:cNvSpPr>
              <a:spLocks noChangeArrowheads="1"/>
            </p:cNvSpPr>
            <p:nvPr/>
          </p:nvSpPr>
          <p:spPr bwMode="auto">
            <a:xfrm>
              <a:off x="4926" y="2856"/>
              <a:ext cx="11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6" name="Rectangle 28"/>
            <p:cNvSpPr>
              <a:spLocks noChangeArrowheads="1"/>
            </p:cNvSpPr>
            <p:nvPr/>
          </p:nvSpPr>
          <p:spPr bwMode="auto">
            <a:xfrm>
              <a:off x="4926" y="2665"/>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7" name="Rectangle 29"/>
            <p:cNvSpPr>
              <a:spLocks noChangeArrowheads="1"/>
            </p:cNvSpPr>
            <p:nvPr/>
          </p:nvSpPr>
          <p:spPr bwMode="auto">
            <a:xfrm>
              <a:off x="4926" y="2474"/>
              <a:ext cx="11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8" name="Rectangle 30"/>
            <p:cNvSpPr>
              <a:spLocks noChangeArrowheads="1"/>
            </p:cNvSpPr>
            <p:nvPr/>
          </p:nvSpPr>
          <p:spPr bwMode="auto">
            <a:xfrm>
              <a:off x="4926" y="2283"/>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9" name="Rectangle 31"/>
            <p:cNvSpPr>
              <a:spLocks noChangeArrowheads="1"/>
            </p:cNvSpPr>
            <p:nvPr/>
          </p:nvSpPr>
          <p:spPr bwMode="auto">
            <a:xfrm>
              <a:off x="4926" y="2091"/>
              <a:ext cx="115"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00" name="Rectangle 32"/>
            <p:cNvSpPr>
              <a:spLocks noChangeArrowheads="1"/>
            </p:cNvSpPr>
            <p:nvPr/>
          </p:nvSpPr>
          <p:spPr bwMode="auto">
            <a:xfrm>
              <a:off x="4926" y="1898"/>
              <a:ext cx="115"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01" name="Rectangle 33"/>
            <p:cNvSpPr>
              <a:spLocks noChangeArrowheads="1"/>
            </p:cNvSpPr>
            <p:nvPr/>
          </p:nvSpPr>
          <p:spPr bwMode="auto">
            <a:xfrm>
              <a:off x="4465" y="1248"/>
              <a:ext cx="576" cy="459"/>
            </a:xfrm>
            <a:prstGeom prst="rect">
              <a:avLst/>
            </a:prstGeom>
            <a:solidFill>
              <a:srgbClr val="FFCC00"/>
            </a:solidFill>
            <a:ln w="12700">
              <a:noFill/>
              <a:miter lim="800000"/>
              <a:headEnd/>
              <a:tailEnd/>
            </a:ln>
            <a:effectLst/>
          </p:spPr>
          <p:txBody>
            <a:bodyPr anchor="b"/>
            <a:lstStyle/>
            <a:p>
              <a:pPr algn="ctr"/>
              <a:r>
                <a:rPr lang="en-US" sz="1400" b="1">
                  <a:effectLst/>
                </a:rPr>
                <a:t>Average Variable Cost</a:t>
              </a:r>
            </a:p>
          </p:txBody>
        </p:sp>
        <p:sp>
          <p:nvSpPr>
            <p:cNvPr id="202" name="Rectangle 42"/>
            <p:cNvSpPr>
              <a:spLocks noChangeArrowheads="1"/>
            </p:cNvSpPr>
            <p:nvPr/>
          </p:nvSpPr>
          <p:spPr bwMode="auto">
            <a:xfrm>
              <a:off x="4465" y="3047"/>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26.09</a:t>
              </a:r>
            </a:p>
          </p:txBody>
        </p:sp>
        <p:sp>
          <p:nvSpPr>
            <p:cNvPr id="203" name="Rectangle 43"/>
            <p:cNvSpPr>
              <a:spLocks noChangeArrowheads="1"/>
            </p:cNvSpPr>
            <p:nvPr/>
          </p:nvSpPr>
          <p:spPr bwMode="auto">
            <a:xfrm>
              <a:off x="4465" y="2856"/>
              <a:ext cx="461"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22.73</a:t>
              </a:r>
            </a:p>
          </p:txBody>
        </p:sp>
        <p:sp>
          <p:nvSpPr>
            <p:cNvPr id="204" name="Rectangle 44"/>
            <p:cNvSpPr>
              <a:spLocks noChangeArrowheads="1"/>
            </p:cNvSpPr>
            <p:nvPr/>
          </p:nvSpPr>
          <p:spPr bwMode="auto">
            <a:xfrm>
              <a:off x="4465" y="2665"/>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20.00</a:t>
              </a:r>
            </a:p>
          </p:txBody>
        </p:sp>
        <p:sp>
          <p:nvSpPr>
            <p:cNvPr id="205" name="Rectangle 45"/>
            <p:cNvSpPr>
              <a:spLocks noChangeArrowheads="1"/>
            </p:cNvSpPr>
            <p:nvPr/>
          </p:nvSpPr>
          <p:spPr bwMode="auto">
            <a:xfrm>
              <a:off x="4465" y="2474"/>
              <a:ext cx="461"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18.75</a:t>
              </a:r>
            </a:p>
          </p:txBody>
        </p:sp>
        <p:sp>
          <p:nvSpPr>
            <p:cNvPr id="206" name="Rectangle 46"/>
            <p:cNvSpPr>
              <a:spLocks noChangeArrowheads="1"/>
            </p:cNvSpPr>
            <p:nvPr/>
          </p:nvSpPr>
          <p:spPr bwMode="auto">
            <a:xfrm>
              <a:off x="4465" y="2283"/>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20.00</a:t>
              </a:r>
            </a:p>
          </p:txBody>
        </p:sp>
        <p:sp>
          <p:nvSpPr>
            <p:cNvPr id="207" name="Rectangle 47"/>
            <p:cNvSpPr>
              <a:spLocks noChangeArrowheads="1"/>
            </p:cNvSpPr>
            <p:nvPr/>
          </p:nvSpPr>
          <p:spPr bwMode="auto">
            <a:xfrm>
              <a:off x="4465" y="2091"/>
              <a:ext cx="461"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$50.00</a:t>
              </a:r>
            </a:p>
          </p:txBody>
        </p:sp>
        <p:sp>
          <p:nvSpPr>
            <p:cNvPr id="208" name="Rectangle 48"/>
            <p:cNvSpPr>
              <a:spLocks noChangeArrowheads="1"/>
            </p:cNvSpPr>
            <p:nvPr/>
          </p:nvSpPr>
          <p:spPr bwMode="auto">
            <a:xfrm>
              <a:off x="4465" y="1898"/>
              <a:ext cx="461" cy="193"/>
            </a:xfrm>
            <a:prstGeom prst="rect">
              <a:avLst/>
            </a:prstGeom>
            <a:solidFill>
              <a:srgbClr val="FFFF99">
                <a:alpha val="50000"/>
              </a:srgbClr>
            </a:solidFill>
            <a:ln w="12700">
              <a:noFill/>
              <a:miter lim="800000"/>
              <a:headEnd/>
              <a:tailEnd/>
            </a:ln>
            <a:effectLst/>
          </p:spPr>
          <p:txBody>
            <a:bodyPr anchor="ctr"/>
            <a:lstStyle/>
            <a:p>
              <a:pPr algn="ctr"/>
              <a:endParaRPr lang="en-US" sz="1400" b="1">
                <a:effectLst/>
              </a:endParaRPr>
            </a:p>
          </p:txBody>
        </p:sp>
      </p:grpSp>
      <p:grpSp>
        <p:nvGrpSpPr>
          <p:cNvPr id="209" name="Group 190"/>
          <p:cNvGrpSpPr>
            <a:grpSpLocks/>
          </p:cNvGrpSpPr>
          <p:nvPr/>
        </p:nvGrpSpPr>
        <p:grpSpPr bwMode="auto">
          <a:xfrm>
            <a:off x="3749675" y="1752600"/>
            <a:ext cx="915988" cy="3159125"/>
            <a:chOff x="3888" y="1248"/>
            <a:chExt cx="577" cy="1990"/>
          </a:xfrm>
        </p:grpSpPr>
        <p:sp>
          <p:nvSpPr>
            <p:cNvPr id="210" name="Rectangle 25"/>
            <p:cNvSpPr>
              <a:spLocks noChangeArrowheads="1"/>
            </p:cNvSpPr>
            <p:nvPr/>
          </p:nvSpPr>
          <p:spPr bwMode="auto">
            <a:xfrm>
              <a:off x="3888" y="1707"/>
              <a:ext cx="577" cy="191"/>
            </a:xfrm>
            <a:prstGeom prst="rect">
              <a:avLst/>
            </a:prstGeom>
            <a:solidFill>
              <a:srgbClr val="FFCC00"/>
            </a:solidFill>
            <a:ln w="12700">
              <a:noFill/>
              <a:miter lim="800000"/>
              <a:headEnd/>
              <a:tailEnd/>
            </a:ln>
            <a:effectLst/>
          </p:spPr>
          <p:txBody>
            <a:bodyPr anchor="b"/>
            <a:lstStyle/>
            <a:p>
              <a:pPr algn="ctr"/>
              <a:r>
                <a:rPr lang="en-US" sz="1400" b="1" dirty="0">
                  <a:effectLst/>
                </a:rPr>
                <a:t>(AFC)</a:t>
              </a:r>
            </a:p>
          </p:txBody>
        </p:sp>
        <p:sp>
          <p:nvSpPr>
            <p:cNvPr id="211" name="Rectangle 34"/>
            <p:cNvSpPr>
              <a:spLocks noChangeArrowheads="1"/>
            </p:cNvSpPr>
            <p:nvPr/>
          </p:nvSpPr>
          <p:spPr bwMode="auto">
            <a:xfrm>
              <a:off x="4320" y="3047"/>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2" name="Rectangle 35"/>
            <p:cNvSpPr>
              <a:spLocks noChangeArrowheads="1"/>
            </p:cNvSpPr>
            <p:nvPr/>
          </p:nvSpPr>
          <p:spPr bwMode="auto">
            <a:xfrm>
              <a:off x="4320" y="2856"/>
              <a:ext cx="14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3" name="Rectangle 36"/>
            <p:cNvSpPr>
              <a:spLocks noChangeArrowheads="1"/>
            </p:cNvSpPr>
            <p:nvPr/>
          </p:nvSpPr>
          <p:spPr bwMode="auto">
            <a:xfrm>
              <a:off x="4320" y="2665"/>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4" name="Rectangle 37"/>
            <p:cNvSpPr>
              <a:spLocks noChangeArrowheads="1"/>
            </p:cNvSpPr>
            <p:nvPr/>
          </p:nvSpPr>
          <p:spPr bwMode="auto">
            <a:xfrm>
              <a:off x="4320" y="2474"/>
              <a:ext cx="14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5" name="Rectangle 38"/>
            <p:cNvSpPr>
              <a:spLocks noChangeArrowheads="1"/>
            </p:cNvSpPr>
            <p:nvPr/>
          </p:nvSpPr>
          <p:spPr bwMode="auto">
            <a:xfrm>
              <a:off x="4320" y="2283"/>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6" name="Rectangle 39"/>
            <p:cNvSpPr>
              <a:spLocks noChangeArrowheads="1"/>
            </p:cNvSpPr>
            <p:nvPr/>
          </p:nvSpPr>
          <p:spPr bwMode="auto">
            <a:xfrm>
              <a:off x="4320" y="2091"/>
              <a:ext cx="145"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7" name="Rectangle 40"/>
            <p:cNvSpPr>
              <a:spLocks noChangeArrowheads="1"/>
            </p:cNvSpPr>
            <p:nvPr/>
          </p:nvSpPr>
          <p:spPr bwMode="auto">
            <a:xfrm>
              <a:off x="4320" y="1898"/>
              <a:ext cx="145"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8" name="Rectangle 41"/>
            <p:cNvSpPr>
              <a:spLocks noChangeArrowheads="1"/>
            </p:cNvSpPr>
            <p:nvPr/>
          </p:nvSpPr>
          <p:spPr bwMode="auto">
            <a:xfrm>
              <a:off x="3888" y="1248"/>
              <a:ext cx="577" cy="459"/>
            </a:xfrm>
            <a:prstGeom prst="rect">
              <a:avLst/>
            </a:prstGeom>
            <a:solidFill>
              <a:srgbClr val="FFCC00"/>
            </a:solidFill>
            <a:ln w="12700">
              <a:noFill/>
              <a:miter lim="800000"/>
              <a:headEnd/>
              <a:tailEnd/>
            </a:ln>
            <a:effectLst/>
          </p:spPr>
          <p:txBody>
            <a:bodyPr anchor="b"/>
            <a:lstStyle/>
            <a:p>
              <a:pPr algn="ctr"/>
              <a:r>
                <a:rPr lang="en-US" sz="1400" b="1">
                  <a:effectLst/>
                </a:rPr>
                <a:t>Average Fixed Cost</a:t>
              </a:r>
            </a:p>
          </p:txBody>
        </p:sp>
        <p:sp>
          <p:nvSpPr>
            <p:cNvPr id="219" name="Rectangle 49"/>
            <p:cNvSpPr>
              <a:spLocks noChangeArrowheads="1"/>
            </p:cNvSpPr>
            <p:nvPr/>
          </p:nvSpPr>
          <p:spPr bwMode="auto">
            <a:xfrm>
              <a:off x="3888" y="3047"/>
              <a:ext cx="432"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8.70</a:t>
              </a:r>
            </a:p>
          </p:txBody>
        </p:sp>
        <p:sp>
          <p:nvSpPr>
            <p:cNvPr id="220" name="Rectangle 50"/>
            <p:cNvSpPr>
              <a:spLocks noChangeArrowheads="1"/>
            </p:cNvSpPr>
            <p:nvPr/>
          </p:nvSpPr>
          <p:spPr bwMode="auto">
            <a:xfrm>
              <a:off x="3888" y="2856"/>
              <a:ext cx="432"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9.09</a:t>
              </a:r>
            </a:p>
          </p:txBody>
        </p:sp>
        <p:sp>
          <p:nvSpPr>
            <p:cNvPr id="221" name="Rectangle 51"/>
            <p:cNvSpPr>
              <a:spLocks noChangeArrowheads="1"/>
            </p:cNvSpPr>
            <p:nvPr/>
          </p:nvSpPr>
          <p:spPr bwMode="auto">
            <a:xfrm>
              <a:off x="3888" y="2665"/>
              <a:ext cx="432"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10.00</a:t>
              </a:r>
            </a:p>
          </p:txBody>
        </p:sp>
        <p:sp>
          <p:nvSpPr>
            <p:cNvPr id="222" name="Rectangle 52"/>
            <p:cNvSpPr>
              <a:spLocks noChangeArrowheads="1"/>
            </p:cNvSpPr>
            <p:nvPr/>
          </p:nvSpPr>
          <p:spPr bwMode="auto">
            <a:xfrm>
              <a:off x="3888" y="2474"/>
              <a:ext cx="432"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12.50</a:t>
              </a:r>
            </a:p>
          </p:txBody>
        </p:sp>
        <p:sp>
          <p:nvSpPr>
            <p:cNvPr id="223" name="Rectangle 53"/>
            <p:cNvSpPr>
              <a:spLocks noChangeArrowheads="1"/>
            </p:cNvSpPr>
            <p:nvPr/>
          </p:nvSpPr>
          <p:spPr bwMode="auto">
            <a:xfrm>
              <a:off x="3888" y="2283"/>
              <a:ext cx="432" cy="191"/>
            </a:xfrm>
            <a:prstGeom prst="rect">
              <a:avLst/>
            </a:prstGeom>
            <a:solidFill>
              <a:srgbClr val="FFFF99">
                <a:alpha val="50000"/>
              </a:srgbClr>
            </a:solidFill>
            <a:ln w="12700">
              <a:noFill/>
              <a:miter lim="800000"/>
              <a:headEnd/>
              <a:tailEnd/>
            </a:ln>
            <a:effectLst/>
          </p:spPr>
          <p:txBody>
            <a:bodyPr anchor="ctr"/>
            <a:lstStyle/>
            <a:p>
              <a:pPr algn="r"/>
              <a:r>
                <a:rPr lang="en-US" sz="1400" b="1" dirty="0">
                  <a:effectLst/>
                </a:rPr>
                <a:t>20.00</a:t>
              </a:r>
            </a:p>
          </p:txBody>
        </p:sp>
        <p:sp>
          <p:nvSpPr>
            <p:cNvPr id="224" name="Rectangle 54"/>
            <p:cNvSpPr>
              <a:spLocks noChangeArrowheads="1"/>
            </p:cNvSpPr>
            <p:nvPr/>
          </p:nvSpPr>
          <p:spPr bwMode="auto">
            <a:xfrm>
              <a:off x="3888" y="2091"/>
              <a:ext cx="432"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$100</a:t>
              </a:r>
            </a:p>
          </p:txBody>
        </p:sp>
        <p:sp>
          <p:nvSpPr>
            <p:cNvPr id="225" name="Rectangle 55"/>
            <p:cNvSpPr>
              <a:spLocks noChangeArrowheads="1"/>
            </p:cNvSpPr>
            <p:nvPr/>
          </p:nvSpPr>
          <p:spPr bwMode="auto">
            <a:xfrm>
              <a:off x="3888" y="1898"/>
              <a:ext cx="432"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grpSp>
      <p:grpSp>
        <p:nvGrpSpPr>
          <p:cNvPr id="226" name="Group 193"/>
          <p:cNvGrpSpPr>
            <a:grpSpLocks/>
          </p:cNvGrpSpPr>
          <p:nvPr/>
        </p:nvGrpSpPr>
        <p:grpSpPr bwMode="auto">
          <a:xfrm>
            <a:off x="2073275" y="1371600"/>
            <a:ext cx="4632325" cy="3540125"/>
            <a:chOff x="2832" y="1008"/>
            <a:chExt cx="2918" cy="2230"/>
          </a:xfrm>
        </p:grpSpPr>
        <p:sp>
          <p:nvSpPr>
            <p:cNvPr id="227" name="Rectangle 71"/>
            <p:cNvSpPr>
              <a:spLocks noChangeArrowheads="1"/>
            </p:cNvSpPr>
            <p:nvPr/>
          </p:nvSpPr>
          <p:spPr bwMode="auto">
            <a:xfrm>
              <a:off x="3744" y="3047"/>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28" name="Rectangle 73"/>
            <p:cNvSpPr>
              <a:spLocks noChangeArrowheads="1"/>
            </p:cNvSpPr>
            <p:nvPr/>
          </p:nvSpPr>
          <p:spPr bwMode="auto">
            <a:xfrm>
              <a:off x="3744" y="2856"/>
              <a:ext cx="144"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29" name="Rectangle 75"/>
            <p:cNvSpPr>
              <a:spLocks noChangeArrowheads="1"/>
            </p:cNvSpPr>
            <p:nvPr/>
          </p:nvSpPr>
          <p:spPr bwMode="auto">
            <a:xfrm>
              <a:off x="3744" y="2665"/>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30" name="Rectangle 77"/>
            <p:cNvSpPr>
              <a:spLocks noChangeArrowheads="1"/>
            </p:cNvSpPr>
            <p:nvPr/>
          </p:nvSpPr>
          <p:spPr bwMode="auto">
            <a:xfrm>
              <a:off x="3744" y="2474"/>
              <a:ext cx="144"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31" name="Rectangle 79"/>
            <p:cNvSpPr>
              <a:spLocks noChangeArrowheads="1"/>
            </p:cNvSpPr>
            <p:nvPr/>
          </p:nvSpPr>
          <p:spPr bwMode="auto">
            <a:xfrm>
              <a:off x="3744" y="2283"/>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32" name="Rectangle 81"/>
            <p:cNvSpPr>
              <a:spLocks noChangeArrowheads="1"/>
            </p:cNvSpPr>
            <p:nvPr/>
          </p:nvSpPr>
          <p:spPr bwMode="auto">
            <a:xfrm>
              <a:off x="3744" y="2091"/>
              <a:ext cx="144"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33" name="Rectangle 83"/>
            <p:cNvSpPr>
              <a:spLocks noChangeArrowheads="1"/>
            </p:cNvSpPr>
            <p:nvPr/>
          </p:nvSpPr>
          <p:spPr bwMode="auto">
            <a:xfrm>
              <a:off x="3744" y="1898"/>
              <a:ext cx="144"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grpSp>
          <p:nvGrpSpPr>
            <p:cNvPr id="234" name="Group 189"/>
            <p:cNvGrpSpPr>
              <a:grpSpLocks/>
            </p:cNvGrpSpPr>
            <p:nvPr/>
          </p:nvGrpSpPr>
          <p:grpSpPr bwMode="auto">
            <a:xfrm>
              <a:off x="2832" y="1008"/>
              <a:ext cx="2918" cy="2230"/>
              <a:chOff x="2832" y="1008"/>
              <a:chExt cx="2918" cy="2230"/>
            </a:xfrm>
          </p:grpSpPr>
          <p:sp>
            <p:nvSpPr>
              <p:cNvPr id="235" name="Rectangle 56"/>
              <p:cNvSpPr>
                <a:spLocks noChangeArrowheads="1"/>
              </p:cNvSpPr>
              <p:nvPr/>
            </p:nvSpPr>
            <p:spPr bwMode="auto">
              <a:xfrm>
                <a:off x="3216" y="3047"/>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36" name="Rectangle 57"/>
              <p:cNvSpPr>
                <a:spLocks noChangeArrowheads="1"/>
              </p:cNvSpPr>
              <p:nvPr/>
            </p:nvSpPr>
            <p:spPr bwMode="auto">
              <a:xfrm>
                <a:off x="3216" y="2856"/>
                <a:ext cx="115" cy="191"/>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37" name="Rectangle 58"/>
              <p:cNvSpPr>
                <a:spLocks noChangeArrowheads="1"/>
              </p:cNvSpPr>
              <p:nvPr/>
            </p:nvSpPr>
            <p:spPr bwMode="auto">
              <a:xfrm>
                <a:off x="3216" y="2665"/>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38" name="Rectangle 59"/>
              <p:cNvSpPr>
                <a:spLocks noChangeArrowheads="1"/>
              </p:cNvSpPr>
              <p:nvPr/>
            </p:nvSpPr>
            <p:spPr bwMode="auto">
              <a:xfrm>
                <a:off x="3216" y="2474"/>
                <a:ext cx="115" cy="191"/>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39" name="Rectangle 60"/>
              <p:cNvSpPr>
                <a:spLocks noChangeArrowheads="1"/>
              </p:cNvSpPr>
              <p:nvPr/>
            </p:nvSpPr>
            <p:spPr bwMode="auto">
              <a:xfrm>
                <a:off x="3216" y="2283"/>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40" name="Rectangle 61"/>
              <p:cNvSpPr>
                <a:spLocks noChangeArrowheads="1"/>
              </p:cNvSpPr>
              <p:nvPr/>
            </p:nvSpPr>
            <p:spPr bwMode="auto">
              <a:xfrm>
                <a:off x="3216" y="2091"/>
                <a:ext cx="115" cy="192"/>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41" name="Rectangle 62"/>
              <p:cNvSpPr>
                <a:spLocks noChangeArrowheads="1"/>
              </p:cNvSpPr>
              <p:nvPr/>
            </p:nvSpPr>
            <p:spPr bwMode="auto">
              <a:xfrm>
                <a:off x="3216" y="1898"/>
                <a:ext cx="115"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42" name="Rectangle 63"/>
              <p:cNvSpPr>
                <a:spLocks noChangeArrowheads="1"/>
              </p:cNvSpPr>
              <p:nvPr/>
            </p:nvSpPr>
            <p:spPr bwMode="auto">
              <a:xfrm>
                <a:off x="2832" y="3047"/>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6</a:t>
                </a:r>
              </a:p>
            </p:txBody>
          </p:sp>
          <p:sp>
            <p:nvSpPr>
              <p:cNvPr id="243" name="Rectangle 64"/>
              <p:cNvSpPr>
                <a:spLocks noChangeArrowheads="1"/>
              </p:cNvSpPr>
              <p:nvPr/>
            </p:nvSpPr>
            <p:spPr bwMode="auto">
              <a:xfrm>
                <a:off x="2832" y="2856"/>
                <a:ext cx="384"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a:t>
                </a:r>
              </a:p>
            </p:txBody>
          </p:sp>
          <p:sp>
            <p:nvSpPr>
              <p:cNvPr id="244" name="Rectangle 65"/>
              <p:cNvSpPr>
                <a:spLocks noChangeArrowheads="1"/>
              </p:cNvSpPr>
              <p:nvPr/>
            </p:nvSpPr>
            <p:spPr bwMode="auto">
              <a:xfrm>
                <a:off x="2832" y="2665"/>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4</a:t>
                </a:r>
              </a:p>
            </p:txBody>
          </p:sp>
          <p:sp>
            <p:nvSpPr>
              <p:cNvPr id="245" name="Rectangle 66"/>
              <p:cNvSpPr>
                <a:spLocks noChangeArrowheads="1"/>
              </p:cNvSpPr>
              <p:nvPr/>
            </p:nvSpPr>
            <p:spPr bwMode="auto">
              <a:xfrm>
                <a:off x="2832" y="2474"/>
                <a:ext cx="384"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3</a:t>
                </a:r>
              </a:p>
            </p:txBody>
          </p:sp>
          <p:sp>
            <p:nvSpPr>
              <p:cNvPr id="246" name="Rectangle 67"/>
              <p:cNvSpPr>
                <a:spLocks noChangeArrowheads="1"/>
              </p:cNvSpPr>
              <p:nvPr/>
            </p:nvSpPr>
            <p:spPr bwMode="auto">
              <a:xfrm>
                <a:off x="2832" y="2283"/>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a:t>
                </a:r>
              </a:p>
            </p:txBody>
          </p:sp>
          <p:sp>
            <p:nvSpPr>
              <p:cNvPr id="247" name="Rectangle 68"/>
              <p:cNvSpPr>
                <a:spLocks noChangeArrowheads="1"/>
              </p:cNvSpPr>
              <p:nvPr/>
            </p:nvSpPr>
            <p:spPr bwMode="auto">
              <a:xfrm>
                <a:off x="2832" y="2091"/>
                <a:ext cx="384"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a:t>
                </a:r>
              </a:p>
            </p:txBody>
          </p:sp>
          <p:sp>
            <p:nvSpPr>
              <p:cNvPr id="248" name="Rectangle 69"/>
              <p:cNvSpPr>
                <a:spLocks noChangeArrowheads="1"/>
              </p:cNvSpPr>
              <p:nvPr/>
            </p:nvSpPr>
            <p:spPr bwMode="auto">
              <a:xfrm>
                <a:off x="2832" y="1898"/>
                <a:ext cx="384" cy="193"/>
              </a:xfrm>
              <a:prstGeom prst="rect">
                <a:avLst/>
              </a:prstGeom>
              <a:solidFill>
                <a:srgbClr val="FFFF99">
                  <a:alpha val="50000"/>
                </a:srgbClr>
              </a:solidFill>
              <a:ln w="12700">
                <a:noFill/>
                <a:miter lim="800000"/>
                <a:headEnd/>
                <a:tailEnd/>
              </a:ln>
              <a:effectLst/>
            </p:spPr>
            <p:txBody>
              <a:bodyPr anchor="ctr"/>
              <a:lstStyle/>
              <a:p>
                <a:pPr algn="r"/>
                <a:r>
                  <a:rPr lang="en-US" sz="1400" b="1">
                    <a:effectLst/>
                  </a:rPr>
                  <a:t>0</a:t>
                </a:r>
              </a:p>
            </p:txBody>
          </p:sp>
          <p:sp>
            <p:nvSpPr>
              <p:cNvPr id="249" name="Rectangle 70"/>
              <p:cNvSpPr>
                <a:spLocks noChangeArrowheads="1"/>
              </p:cNvSpPr>
              <p:nvPr/>
            </p:nvSpPr>
            <p:spPr bwMode="auto">
              <a:xfrm>
                <a:off x="2832" y="1248"/>
                <a:ext cx="499" cy="650"/>
              </a:xfrm>
              <a:prstGeom prst="rect">
                <a:avLst/>
              </a:prstGeom>
              <a:solidFill>
                <a:srgbClr val="FFCC00"/>
              </a:solidFill>
              <a:ln w="12700">
                <a:noFill/>
                <a:miter lim="800000"/>
                <a:headEnd/>
                <a:tailEnd/>
              </a:ln>
              <a:effectLst/>
            </p:spPr>
            <p:txBody>
              <a:bodyPr anchor="b"/>
              <a:lstStyle/>
              <a:p>
                <a:pPr algn="ctr"/>
                <a:r>
                  <a:rPr lang="en-US" sz="1400" b="1" dirty="0">
                    <a:effectLst/>
                  </a:rPr>
                  <a:t>Labor</a:t>
                </a:r>
              </a:p>
            </p:txBody>
          </p:sp>
          <p:sp>
            <p:nvSpPr>
              <p:cNvPr id="250" name="Rectangle 72"/>
              <p:cNvSpPr>
                <a:spLocks noChangeArrowheads="1"/>
              </p:cNvSpPr>
              <p:nvPr/>
            </p:nvSpPr>
            <p:spPr bwMode="auto">
              <a:xfrm>
                <a:off x="3331" y="3047"/>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11.5</a:t>
                </a:r>
              </a:p>
            </p:txBody>
          </p:sp>
          <p:sp>
            <p:nvSpPr>
              <p:cNvPr id="251" name="Rectangle 74"/>
              <p:cNvSpPr>
                <a:spLocks noChangeArrowheads="1"/>
              </p:cNvSpPr>
              <p:nvPr/>
            </p:nvSpPr>
            <p:spPr bwMode="auto">
              <a:xfrm>
                <a:off x="3331" y="2856"/>
                <a:ext cx="413"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11</a:t>
                </a:r>
              </a:p>
            </p:txBody>
          </p:sp>
          <p:sp>
            <p:nvSpPr>
              <p:cNvPr id="252" name="Rectangle 76"/>
              <p:cNvSpPr>
                <a:spLocks noChangeArrowheads="1"/>
              </p:cNvSpPr>
              <p:nvPr/>
            </p:nvSpPr>
            <p:spPr bwMode="auto">
              <a:xfrm>
                <a:off x="3331" y="2665"/>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a:t>
                </a:r>
              </a:p>
            </p:txBody>
          </p:sp>
          <p:sp>
            <p:nvSpPr>
              <p:cNvPr id="253" name="Rectangle 78"/>
              <p:cNvSpPr>
                <a:spLocks noChangeArrowheads="1"/>
              </p:cNvSpPr>
              <p:nvPr/>
            </p:nvSpPr>
            <p:spPr bwMode="auto">
              <a:xfrm>
                <a:off x="3331" y="2474"/>
                <a:ext cx="413"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8</a:t>
                </a:r>
              </a:p>
            </p:txBody>
          </p:sp>
          <p:sp>
            <p:nvSpPr>
              <p:cNvPr id="254" name="Rectangle 80"/>
              <p:cNvSpPr>
                <a:spLocks noChangeArrowheads="1"/>
              </p:cNvSpPr>
              <p:nvPr/>
            </p:nvSpPr>
            <p:spPr bwMode="auto">
              <a:xfrm>
                <a:off x="3331" y="2283"/>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5</a:t>
                </a:r>
              </a:p>
            </p:txBody>
          </p:sp>
          <p:sp>
            <p:nvSpPr>
              <p:cNvPr id="255" name="Rectangle 82"/>
              <p:cNvSpPr>
                <a:spLocks noChangeArrowheads="1"/>
              </p:cNvSpPr>
              <p:nvPr/>
            </p:nvSpPr>
            <p:spPr bwMode="auto">
              <a:xfrm>
                <a:off x="3331" y="2091"/>
                <a:ext cx="413"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a:t>
                </a:r>
              </a:p>
            </p:txBody>
          </p:sp>
          <p:sp>
            <p:nvSpPr>
              <p:cNvPr id="256" name="Rectangle 84"/>
              <p:cNvSpPr>
                <a:spLocks noChangeArrowheads="1"/>
              </p:cNvSpPr>
              <p:nvPr/>
            </p:nvSpPr>
            <p:spPr bwMode="auto">
              <a:xfrm>
                <a:off x="3331" y="1898"/>
                <a:ext cx="413" cy="193"/>
              </a:xfrm>
              <a:prstGeom prst="rect">
                <a:avLst/>
              </a:prstGeom>
              <a:solidFill>
                <a:srgbClr val="FFFF99">
                  <a:alpha val="50000"/>
                </a:srgbClr>
              </a:solidFill>
              <a:ln w="12700">
                <a:noFill/>
                <a:miter lim="800000"/>
                <a:headEnd/>
                <a:tailEnd/>
              </a:ln>
              <a:effectLst/>
            </p:spPr>
            <p:txBody>
              <a:bodyPr anchor="ctr"/>
              <a:lstStyle/>
              <a:p>
                <a:pPr algn="r"/>
                <a:r>
                  <a:rPr lang="en-US" sz="1400" b="1">
                    <a:effectLst/>
                  </a:rPr>
                  <a:t>0</a:t>
                </a:r>
              </a:p>
            </p:txBody>
          </p:sp>
          <p:sp>
            <p:nvSpPr>
              <p:cNvPr id="257" name="Rectangle 85"/>
              <p:cNvSpPr>
                <a:spLocks noChangeArrowheads="1"/>
              </p:cNvSpPr>
              <p:nvPr/>
            </p:nvSpPr>
            <p:spPr bwMode="auto">
              <a:xfrm>
                <a:off x="3331" y="1248"/>
                <a:ext cx="557" cy="650"/>
              </a:xfrm>
              <a:prstGeom prst="rect">
                <a:avLst/>
              </a:prstGeom>
              <a:solidFill>
                <a:srgbClr val="FFCC00"/>
              </a:solidFill>
              <a:ln w="12700">
                <a:noFill/>
                <a:miter lim="800000"/>
                <a:headEnd/>
                <a:tailEnd/>
              </a:ln>
              <a:effectLst/>
            </p:spPr>
            <p:txBody>
              <a:bodyPr anchor="b"/>
              <a:lstStyle/>
              <a:p>
                <a:pPr algn="ctr"/>
                <a:r>
                  <a:rPr lang="en-US" sz="1400" b="1" dirty="0">
                    <a:effectLst/>
                  </a:rPr>
                  <a:t>Output</a:t>
                </a:r>
              </a:p>
            </p:txBody>
          </p:sp>
          <p:sp>
            <p:nvSpPr>
              <p:cNvPr id="258" name="Rectangle 86"/>
              <p:cNvSpPr>
                <a:spLocks noChangeArrowheads="1"/>
              </p:cNvSpPr>
              <p:nvPr/>
            </p:nvSpPr>
            <p:spPr bwMode="auto">
              <a:xfrm>
                <a:off x="2832" y="1008"/>
                <a:ext cx="2918" cy="240"/>
              </a:xfrm>
              <a:prstGeom prst="rect">
                <a:avLst/>
              </a:prstGeom>
              <a:solidFill>
                <a:schemeClr val="tx1"/>
              </a:solidFill>
              <a:ln w="12700">
                <a:noFill/>
                <a:miter lim="800000"/>
                <a:headEnd/>
                <a:tailEnd/>
              </a:ln>
              <a:effectLst/>
            </p:spPr>
            <p:txBody>
              <a:bodyPr anchor="ctr"/>
              <a:lstStyle/>
              <a:p>
                <a:r>
                  <a:rPr lang="en-US" sz="1800" b="1" dirty="0">
                    <a:solidFill>
                      <a:srgbClr val="FFFFFF"/>
                    </a:solidFill>
                    <a:effectLst/>
                  </a:rPr>
                  <a:t>Short-Run Costs</a:t>
                </a:r>
              </a:p>
            </p:txBody>
          </p:sp>
        </p:grpSp>
      </p:grpSp>
      <p:sp>
        <p:nvSpPr>
          <p:cNvPr id="259" name="Rectangle 258"/>
          <p:cNvSpPr/>
          <p:nvPr/>
        </p:nvSpPr>
        <p:spPr>
          <a:xfrm>
            <a:off x="228600" y="4953000"/>
            <a:ext cx="8763000" cy="1631216"/>
          </a:xfrm>
          <a:prstGeom prst="rect">
            <a:avLst/>
          </a:prstGeom>
        </p:spPr>
        <p:txBody>
          <a:bodyPr wrap="square">
            <a:spAutoFit/>
          </a:bodyPr>
          <a:lstStyle/>
          <a:p>
            <a:pPr marL="231775" indent="-231775">
              <a:buFont typeface="Arial" pitchFamily="34" charset="0"/>
              <a:buChar char="•"/>
            </a:pPr>
            <a:r>
              <a:rPr lang="en-US" sz="2000" dirty="0"/>
              <a:t>Average fixed cost (AFC) decreases as output increases as the fixed cost is spread over more units.  </a:t>
            </a:r>
          </a:p>
          <a:p>
            <a:pPr marL="231775" indent="-231775">
              <a:buFont typeface="Arial" pitchFamily="34" charset="0"/>
              <a:buChar char="•"/>
            </a:pPr>
            <a:r>
              <a:rPr lang="en-US" sz="2000" dirty="0"/>
              <a:t>The short-run average total cost curve (ATC) is </a:t>
            </a:r>
            <a:r>
              <a:rPr lang="en-US" sz="2000" b="1" dirty="0"/>
              <a:t>U-shaped</a:t>
            </a:r>
            <a:r>
              <a:rPr lang="en-US" sz="2000" dirty="0"/>
              <a:t>, a result of spreading fixed cost (which pulls down the average total cost) and diminishing returns (which pulls up the average total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blinds(vertical)">
                                      <p:cBhvr>
                                        <p:cTn id="7" dur="500"/>
                                        <p:tgtEl>
                                          <p:spTgt spid="226"/>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209"/>
                                        </p:tgtEl>
                                        <p:attrNameLst>
                                          <p:attrName>style.visibility</p:attrName>
                                        </p:attrNameLst>
                                      </p:cBhvr>
                                      <p:to>
                                        <p:strVal val="visible"/>
                                      </p:to>
                                    </p:set>
                                    <p:animEffect transition="in" filter="blinds(vertical)">
                                      <p:cBhvr>
                                        <p:cTn id="11" dur="500"/>
                                        <p:tgtEl>
                                          <p:spTgt spid="209"/>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blinds(vertical)">
                                      <p:cBhvr>
                                        <p:cTn id="15" dur="500"/>
                                        <p:tgtEl>
                                          <p:spTgt spid="192"/>
                                        </p:tgtEl>
                                      </p:cBhvr>
                                    </p:animEffect>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blinds(vertical)">
                                      <p:cBhvr>
                                        <p:cTn id="1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a:t>
            </a:r>
            <a:br>
              <a:rPr lang="en-US" dirty="0"/>
            </a:br>
            <a:r>
              <a:rPr lang="en-US" dirty="0"/>
              <a:t>Marginal Cost and Average Cost</a:t>
            </a:r>
          </a:p>
        </p:txBody>
      </p:sp>
      <p:sp>
        <p:nvSpPr>
          <p:cNvPr id="3" name="Content Placeholder 2"/>
          <p:cNvSpPr>
            <a:spLocks noGrp="1"/>
          </p:cNvSpPr>
          <p:nvPr>
            <p:ph idx="1"/>
          </p:nvPr>
        </p:nvSpPr>
        <p:spPr>
          <a:xfrm>
            <a:off x="5029200" y="1524000"/>
            <a:ext cx="3657600" cy="4876800"/>
          </a:xfrm>
        </p:spPr>
        <p:txBody>
          <a:bodyPr>
            <a:noAutofit/>
          </a:bodyPr>
          <a:lstStyle/>
          <a:p>
            <a:pPr>
              <a:spcAft>
                <a:spcPct val="20000"/>
              </a:spcAft>
            </a:pPr>
            <a:r>
              <a:rPr lang="en-US" sz="2200" dirty="0"/>
              <a:t>Whenever the marginal cost is less than the average cost (for fewer than 10 paddles), the average cost is falling.</a:t>
            </a:r>
          </a:p>
          <a:p>
            <a:pPr>
              <a:spcAft>
                <a:spcPct val="20000"/>
              </a:spcAft>
            </a:pPr>
            <a:r>
              <a:rPr lang="en-US" sz="2200" dirty="0"/>
              <a:t>In contrast, whenever the marginal cost exceeds the average cost (for more than 10 paddles), the average cost is rising.</a:t>
            </a:r>
          </a:p>
          <a:p>
            <a:pPr>
              <a:spcAft>
                <a:spcPct val="20000"/>
              </a:spcAft>
            </a:pPr>
            <a:r>
              <a:rPr lang="en-US" sz="2200" dirty="0"/>
              <a:t>Finally, when the marginal cost equals the average cost, the average cost is neither rising nor falling.</a:t>
            </a:r>
          </a:p>
        </p:txBody>
      </p:sp>
      <p:sp>
        <p:nvSpPr>
          <p:cNvPr id="4" name="Date Placeholder 3"/>
          <p:cNvSpPr>
            <a:spLocks noGrp="1"/>
          </p:cNvSpPr>
          <p:nvPr>
            <p:ph type="dt" sz="half" idx="10"/>
          </p:nvPr>
        </p:nvSpPr>
        <p:spPr/>
        <p:txBody>
          <a:bodyPr/>
          <a:lstStyle/>
          <a:p>
            <a:fld id="{7AB9BEB0-D2C1-4E8A-ACA5-1A9DB519F295}"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87</a:t>
            </a:fld>
            <a:endParaRPr lang="en-US"/>
          </a:p>
        </p:txBody>
      </p:sp>
      <p:pic>
        <p:nvPicPr>
          <p:cNvPr id="8" name="Picture 10" descr="fig11_4_3"/>
          <p:cNvPicPr>
            <a:picLocks noChangeAspect="1" noChangeArrowheads="1"/>
          </p:cNvPicPr>
          <p:nvPr/>
        </p:nvPicPr>
        <p:blipFill>
          <a:blip r:embed="rId2" cstate="print"/>
          <a:srcRect/>
          <a:stretch>
            <a:fillRect/>
          </a:stretch>
        </p:blipFill>
        <p:spPr bwMode="auto">
          <a:xfrm>
            <a:off x="771525" y="2009775"/>
            <a:ext cx="3800475" cy="3095625"/>
          </a:xfrm>
          <a:prstGeom prst="rect">
            <a:avLst/>
          </a:prstGeom>
          <a:noFill/>
        </p:spPr>
      </p:pic>
      <p:pic>
        <p:nvPicPr>
          <p:cNvPr id="9" name="Picture 13" descr="fig11_4_leftside"/>
          <p:cNvPicPr>
            <a:picLocks noChangeAspect="1" noChangeArrowheads="1"/>
          </p:cNvPicPr>
          <p:nvPr/>
        </p:nvPicPr>
        <p:blipFill>
          <a:blip r:embed="rId3" cstate="print"/>
          <a:srcRect/>
          <a:stretch>
            <a:fillRect/>
          </a:stretch>
        </p:blipFill>
        <p:spPr bwMode="auto">
          <a:xfrm>
            <a:off x="771525" y="2009775"/>
            <a:ext cx="3800475" cy="3095625"/>
          </a:xfrm>
          <a:prstGeom prst="rect">
            <a:avLst/>
          </a:prstGeom>
          <a:noFill/>
        </p:spPr>
      </p:pic>
      <p:pic>
        <p:nvPicPr>
          <p:cNvPr id="10" name="Picture 14" descr="fig11_4_rightside"/>
          <p:cNvPicPr>
            <a:picLocks noChangeAspect="1" noChangeArrowheads="1"/>
          </p:cNvPicPr>
          <p:nvPr/>
        </p:nvPicPr>
        <p:blipFill>
          <a:blip r:embed="rId4" cstate="print"/>
          <a:srcRect/>
          <a:stretch>
            <a:fillRect/>
          </a:stretch>
        </p:blipFill>
        <p:spPr bwMode="auto">
          <a:xfrm>
            <a:off x="771525" y="2009775"/>
            <a:ext cx="3800475" cy="3095625"/>
          </a:xfrm>
          <a:prstGeom prst="rect">
            <a:avLst/>
          </a:prstGeom>
          <a:noFill/>
        </p:spPr>
      </p:pic>
      <p:pic>
        <p:nvPicPr>
          <p:cNvPr id="11" name="Picture 15" descr="fig11_4_center"/>
          <p:cNvPicPr>
            <a:picLocks noChangeAspect="1" noChangeArrowheads="1"/>
          </p:cNvPicPr>
          <p:nvPr/>
        </p:nvPicPr>
        <p:blipFill>
          <a:blip r:embed="rId5" cstate="print"/>
          <a:srcRect/>
          <a:stretch>
            <a:fillRect/>
          </a:stretch>
        </p:blipFill>
        <p:spPr bwMode="auto">
          <a:xfrm>
            <a:off x="771525" y="2009775"/>
            <a:ext cx="3800475" cy="3095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000"/>
                                        <p:tgtEl>
                                          <p:spTgt spid="9"/>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Perfectly Competitive Market</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There are many firms.</a:t>
            </a:r>
          </a:p>
          <a:p>
            <a:pPr marL="514350" indent="-514350">
              <a:buFont typeface="+mj-lt"/>
              <a:buAutoNum type="arabicPeriod"/>
            </a:pPr>
            <a:r>
              <a:rPr lang="en-US" dirty="0"/>
              <a:t>The product is standardized or homogeneous.</a:t>
            </a:r>
          </a:p>
          <a:p>
            <a:pPr marL="514350" indent="-514350">
              <a:buFont typeface="+mj-lt"/>
              <a:buAutoNum type="arabicPeriod"/>
            </a:pPr>
            <a:r>
              <a:rPr lang="en-US" dirty="0"/>
              <a:t>Firms can freely enter or leave the market in the long run.</a:t>
            </a:r>
          </a:p>
          <a:p>
            <a:pPr marL="514350" indent="-514350">
              <a:buFont typeface="+mj-lt"/>
              <a:buAutoNum type="arabicPeriod"/>
            </a:pPr>
            <a:r>
              <a:rPr lang="en-US" dirty="0"/>
              <a:t>Each firm takes the market price as given (price taking behavior). Firms have no market power.</a:t>
            </a:r>
          </a:p>
          <a:p>
            <a:endParaRPr lang="en-US" dirty="0"/>
          </a:p>
        </p:txBody>
      </p:sp>
      <p:sp>
        <p:nvSpPr>
          <p:cNvPr id="4" name="Date Placeholder 3"/>
          <p:cNvSpPr>
            <a:spLocks noGrp="1"/>
          </p:cNvSpPr>
          <p:nvPr>
            <p:ph type="dt" sz="half" idx="10"/>
          </p:nvPr>
        </p:nvSpPr>
        <p:spPr/>
        <p:txBody>
          <a:bodyPr/>
          <a:lstStyle/>
          <a:p>
            <a:fld id="{ACFB3369-1C7D-4D3A-A321-2E0221413C79}"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Perfectly Competitive Market</a:t>
            </a:r>
          </a:p>
        </p:txBody>
      </p:sp>
      <p:sp>
        <p:nvSpPr>
          <p:cNvPr id="3" name="Content Placeholder 2"/>
          <p:cNvSpPr>
            <a:spLocks noGrp="1"/>
          </p:cNvSpPr>
          <p:nvPr>
            <p:ph idx="1"/>
          </p:nvPr>
        </p:nvSpPr>
        <p:spPr/>
        <p:txBody>
          <a:bodyPr>
            <a:normAutofit fontScale="92500"/>
          </a:bodyPr>
          <a:lstStyle/>
          <a:p>
            <a:r>
              <a:rPr lang="en-US" dirty="0"/>
              <a:t>If firm raises its price, the quantity it can sell goes to zero. </a:t>
            </a:r>
          </a:p>
          <a:p>
            <a:pPr lvl="1"/>
            <a:r>
              <a:rPr lang="en-US" dirty="0"/>
              <a:t>Consumers would buy from the other firms in the market.</a:t>
            </a:r>
          </a:p>
          <a:p>
            <a:r>
              <a:rPr lang="en-US" dirty="0"/>
              <a:t>If firm decreases the price, it decreases its profit. </a:t>
            </a:r>
          </a:p>
          <a:p>
            <a:pPr lvl="1"/>
            <a:r>
              <a:rPr lang="en-US" dirty="0"/>
              <a:t>A firm can sell as much as it wants at the market price.</a:t>
            </a:r>
          </a:p>
          <a:p>
            <a:r>
              <a:rPr lang="en-US" dirty="0"/>
              <a:t>Perfect competition is not realistic. </a:t>
            </a:r>
          </a:p>
          <a:p>
            <a:r>
              <a:rPr lang="en-US" dirty="0"/>
              <a:t>Firms have some control over their prices.</a:t>
            </a:r>
          </a:p>
        </p:txBody>
      </p:sp>
      <p:sp>
        <p:nvSpPr>
          <p:cNvPr id="4" name="Date Placeholder 3"/>
          <p:cNvSpPr>
            <a:spLocks noGrp="1"/>
          </p:cNvSpPr>
          <p:nvPr>
            <p:ph type="dt" sz="half" idx="10"/>
          </p:nvPr>
        </p:nvSpPr>
        <p:spPr/>
        <p:txBody>
          <a:bodyPr/>
          <a:lstStyle/>
          <a:p>
            <a:fld id="{25B2637A-33CC-462D-8F82-1C2E572D24B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89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991" spc="-1">
                <a:solidFill>
                  <a:srgbClr val="000000"/>
                </a:solidFill>
                <a:uFill>
                  <a:solidFill>
                    <a:srgbClr val="FFFFFF"/>
                  </a:solidFill>
                </a:uFill>
                <a:latin typeface="Arial"/>
              </a:rPr>
              <a:t>Correlation versus Causality</a:t>
            </a:r>
            <a:endParaRPr lang="en-US" sz="1633" spc="-1">
              <a:solidFill>
                <a:srgbClr val="000000"/>
              </a:solidFill>
              <a:uFill>
                <a:solidFill>
                  <a:srgbClr val="FFFFFF"/>
                </a:solidFill>
              </a:uFill>
              <a:latin typeface="Arial"/>
            </a:endParaRPr>
          </a:p>
        </p:txBody>
      </p:sp>
      <p:sp>
        <p:nvSpPr>
          <p:cNvPr id="479" name="CustomShape 2"/>
          <p:cNvSpPr/>
          <p:nvPr/>
        </p:nvSpPr>
        <p:spPr>
          <a:xfrm>
            <a:off x="4673928" y="1605033"/>
            <a:ext cx="4015273"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X variable: sales of bottles of suntan lotion</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spc="-1">
                <a:solidFill>
                  <a:srgbClr val="000000"/>
                </a:solidFill>
                <a:uFill>
                  <a:solidFill>
                    <a:srgbClr val="FFFFFF"/>
                  </a:solidFill>
                </a:uFill>
                <a:latin typeface="Arial"/>
              </a:rPr>
              <a:t>Y variable: cups of lemonade</a:t>
            </a:r>
            <a:endParaRPr lang="en-US" sz="1633" spc="-1">
              <a:solidFill>
                <a:srgbClr val="000000"/>
              </a:solidFill>
              <a:uFill>
                <a:solidFill>
                  <a:srgbClr val="FFFFFF"/>
                </a:solidFill>
              </a:uFill>
              <a:latin typeface="Arial"/>
            </a:endParaRPr>
          </a:p>
          <a:p>
            <a:pPr marL="391867" indent="-293574">
              <a:buClr>
                <a:srgbClr val="000000"/>
              </a:buClr>
              <a:buSzPct val="45000"/>
              <a:buFont typeface="Wingdings" charset="2"/>
              <a:buChar char=""/>
            </a:pPr>
            <a:r>
              <a:rPr lang="en-US" sz="2903" i="1" spc="-1">
                <a:solidFill>
                  <a:srgbClr val="000000"/>
                </a:solidFill>
                <a:uFill>
                  <a:solidFill>
                    <a:srgbClr val="FFFFFF"/>
                  </a:solidFill>
                </a:uFill>
                <a:latin typeface="Arial"/>
              </a:rPr>
              <a:t>Demand for both lotion and lemonade could be driven by temprature</a:t>
            </a:r>
            <a:endParaRPr lang="en-US" sz="1633" spc="-1">
              <a:solidFill>
                <a:srgbClr val="000000"/>
              </a:solidFill>
              <a:uFill>
                <a:solidFill>
                  <a:srgbClr val="FFFFFF"/>
                </a:solidFill>
              </a:uFill>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72" y="1418246"/>
            <a:ext cx="3824892" cy="3653209"/>
          </a:xfrm>
          <a:prstGeom prst="rect">
            <a:avLst/>
          </a:prstGeom>
        </p:spPr>
      </p:pic>
    </p:spTree>
    <p:extLst>
      <p:ext uri="{BB962C8B-B14F-4D97-AF65-F5344CB8AC3E}">
        <p14:creationId xmlns:p14="http://schemas.microsoft.com/office/powerpoint/2010/main" val="42554987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Competition</a:t>
            </a:r>
          </a:p>
        </p:txBody>
      </p:sp>
      <p:sp>
        <p:nvSpPr>
          <p:cNvPr id="3" name="Content Placeholder 2"/>
          <p:cNvSpPr>
            <a:spLocks noGrp="1"/>
          </p:cNvSpPr>
          <p:nvPr>
            <p:ph idx="1"/>
          </p:nvPr>
        </p:nvSpPr>
        <p:spPr/>
        <p:txBody>
          <a:bodyPr/>
          <a:lstStyle/>
          <a:p>
            <a:r>
              <a:rPr lang="en-US" dirty="0"/>
              <a:t>The firm has to decide how much to produce at the given market price.</a:t>
            </a:r>
          </a:p>
          <a:p>
            <a:r>
              <a:rPr lang="en-US" dirty="0"/>
              <a:t>The firm maximizes its profit (</a:t>
            </a:r>
            <a:r>
              <a:rPr lang="en-US" dirty="0">
                <a:latin typeface="Symbol" pitchFamily="18" charset="2"/>
                <a:sym typeface="Symbol" pitchFamily="18" charset="2"/>
              </a:rPr>
              <a:t></a:t>
            </a:r>
            <a:r>
              <a:rPr lang="en-US" dirty="0"/>
              <a:t>).</a:t>
            </a:r>
          </a:p>
          <a:p>
            <a:pPr algn="ctr">
              <a:buFont typeface="Wingdings" pitchFamily="2" charset="2"/>
              <a:buNone/>
            </a:pPr>
            <a:r>
              <a:rPr lang="en-US" dirty="0"/>
              <a:t> </a:t>
            </a:r>
            <a:r>
              <a:rPr lang="en-US" dirty="0">
                <a:latin typeface="Symbol" pitchFamily="18" charset="2"/>
                <a:sym typeface="Symbol" pitchFamily="18" charset="2"/>
              </a:rPr>
              <a:t></a:t>
            </a:r>
            <a:r>
              <a:rPr lang="en-US" dirty="0"/>
              <a:t> = Total Revenue – Total Cost</a:t>
            </a:r>
          </a:p>
          <a:p>
            <a:r>
              <a:rPr lang="en-US" dirty="0"/>
              <a:t>Total revenue (TR) is the quantity sold times the price.</a:t>
            </a:r>
          </a:p>
          <a:p>
            <a:pPr algn="ctr">
              <a:buFont typeface="Wingdings" pitchFamily="2" charset="2"/>
              <a:buNone/>
            </a:pPr>
            <a:r>
              <a:rPr lang="en-US" dirty="0"/>
              <a:t>TR = q </a:t>
            </a:r>
            <a:r>
              <a:rPr lang="en-US" dirty="0">
                <a:latin typeface="cmsy10" pitchFamily="34" charset="0"/>
              </a:rPr>
              <a:t>£</a:t>
            </a:r>
            <a:r>
              <a:rPr lang="en-US" dirty="0"/>
              <a:t> p</a:t>
            </a:r>
          </a:p>
          <a:p>
            <a:endParaRPr lang="en-US" dirty="0"/>
          </a:p>
          <a:p>
            <a:endParaRPr lang="en-US" dirty="0"/>
          </a:p>
        </p:txBody>
      </p:sp>
      <p:sp>
        <p:nvSpPr>
          <p:cNvPr id="4" name="Date Placeholder 3"/>
          <p:cNvSpPr>
            <a:spLocks noGrp="1"/>
          </p:cNvSpPr>
          <p:nvPr>
            <p:ph type="dt" sz="half" idx="10"/>
          </p:nvPr>
        </p:nvSpPr>
        <p:spPr/>
        <p:txBody>
          <a:bodyPr/>
          <a:lstStyle/>
          <a:p>
            <a:fld id="{1D14A808-6BBA-43C4-9804-506435F0480E}"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Profit Maximization: </a:t>
            </a:r>
            <a:br>
              <a:rPr lang="en-US" dirty="0"/>
            </a:br>
            <a:r>
              <a:rPr lang="en-US" dirty="0"/>
              <a:t>Economic Profit (</a:t>
            </a:r>
            <a:r>
              <a:rPr lang="en-US" dirty="0">
                <a:latin typeface="Symbol" pitchFamily="18" charset="2"/>
                <a:sym typeface="Symbol" pitchFamily="18" charset="2"/>
              </a:rPr>
              <a:t></a:t>
            </a:r>
            <a:r>
              <a:rPr lang="en-US" baseline="-25000" dirty="0">
                <a:sym typeface="Symbol" pitchFamily="18" charset="2"/>
              </a:rPr>
              <a:t>e</a:t>
            </a:r>
            <a:r>
              <a:rPr lang="en-US" dirty="0"/>
              <a:t>)</a:t>
            </a:r>
          </a:p>
        </p:txBody>
      </p:sp>
      <p:sp>
        <p:nvSpPr>
          <p:cNvPr id="3" name="Content Placeholder 2"/>
          <p:cNvSpPr>
            <a:spLocks noGrp="1"/>
          </p:cNvSpPr>
          <p:nvPr>
            <p:ph idx="1"/>
          </p:nvPr>
        </p:nvSpPr>
        <p:spPr/>
        <p:txBody>
          <a:bodyPr/>
          <a:lstStyle/>
          <a:p>
            <a:pPr algn="ctr">
              <a:buFont typeface="Wingdings" pitchFamily="2" charset="2"/>
              <a:buNone/>
            </a:pPr>
            <a:endParaRPr lang="en-US" dirty="0">
              <a:latin typeface="Symbol" pitchFamily="18" charset="2"/>
              <a:sym typeface="Symbol" pitchFamily="18" charset="2"/>
            </a:endParaRPr>
          </a:p>
          <a:p>
            <a:pPr algn="ctr">
              <a:buFont typeface="Wingdings" pitchFamily="2" charset="2"/>
              <a:buNone/>
            </a:pPr>
            <a:r>
              <a:rPr lang="en-US" dirty="0">
                <a:latin typeface="Symbol" pitchFamily="18" charset="2"/>
                <a:sym typeface="Symbol" pitchFamily="18" charset="2"/>
              </a:rPr>
              <a:t></a:t>
            </a:r>
            <a:r>
              <a:rPr lang="en-US" baseline="-25000" dirty="0">
                <a:sym typeface="Symbol" pitchFamily="18" charset="2"/>
              </a:rPr>
              <a:t>e</a:t>
            </a:r>
            <a:r>
              <a:rPr lang="en-US" dirty="0"/>
              <a:t> = TR – Total </a:t>
            </a:r>
            <a:r>
              <a:rPr lang="en-US" dirty="0" err="1"/>
              <a:t>cost</a:t>
            </a:r>
            <a:r>
              <a:rPr lang="en-US" baseline="-25000" dirty="0" err="1"/>
              <a:t>economic</a:t>
            </a:r>
            <a:endParaRPr lang="en-US" dirty="0"/>
          </a:p>
          <a:p>
            <a:endParaRPr lang="en-US" dirty="0"/>
          </a:p>
          <a:p>
            <a:pPr algn="ctr">
              <a:buFont typeface="Wingdings" pitchFamily="2" charset="2"/>
              <a:buNone/>
            </a:pPr>
            <a:r>
              <a:rPr lang="en-US" dirty="0">
                <a:latin typeface="Symbol" pitchFamily="18" charset="2"/>
                <a:sym typeface="Symbol" pitchFamily="18" charset="2"/>
              </a:rPr>
              <a:t></a:t>
            </a:r>
            <a:r>
              <a:rPr lang="en-US" baseline="-25000" dirty="0">
                <a:sym typeface="Symbol" pitchFamily="18" charset="2"/>
              </a:rPr>
              <a:t>e</a:t>
            </a:r>
            <a:r>
              <a:rPr lang="en-US" dirty="0"/>
              <a:t> = TR – (explicit cost + implicit cost)</a:t>
            </a:r>
          </a:p>
          <a:p>
            <a:endParaRPr lang="en-US" dirty="0"/>
          </a:p>
          <a:p>
            <a:endParaRPr lang="en-US" dirty="0"/>
          </a:p>
        </p:txBody>
      </p:sp>
      <p:sp>
        <p:nvSpPr>
          <p:cNvPr id="4" name="Date Placeholder 3"/>
          <p:cNvSpPr>
            <a:spLocks noGrp="1"/>
          </p:cNvSpPr>
          <p:nvPr>
            <p:ph type="dt" sz="half" idx="10"/>
          </p:nvPr>
        </p:nvSpPr>
        <p:spPr/>
        <p:txBody>
          <a:bodyPr/>
          <a:lstStyle/>
          <a:p>
            <a:fld id="{02546E79-66A6-43C6-B524-980534C7A5E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2" name="Text Box 19"/>
          <p:cNvSpPr txBox="1">
            <a:spLocks noChangeArrowheads="1"/>
          </p:cNvSpPr>
          <p:nvPr/>
        </p:nvSpPr>
        <p:spPr bwMode="auto">
          <a:xfrm>
            <a:off x="2895600" y="3352800"/>
            <a:ext cx="1371600" cy="707886"/>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dirty="0"/>
              <a:t>Profit = $99</a:t>
            </a:r>
          </a:p>
        </p:txBody>
      </p:sp>
      <p:sp>
        <p:nvSpPr>
          <p:cNvPr id="2" name="Title 1"/>
          <p:cNvSpPr>
            <a:spLocks noGrp="1"/>
          </p:cNvSpPr>
          <p:nvPr>
            <p:ph type="title"/>
          </p:nvPr>
        </p:nvSpPr>
        <p:spPr/>
        <p:txBody>
          <a:bodyPr/>
          <a:lstStyle/>
          <a:p>
            <a:r>
              <a:rPr lang="en-US" dirty="0"/>
              <a:t>1. The Total Approach</a:t>
            </a:r>
          </a:p>
        </p:txBody>
      </p:sp>
      <p:sp>
        <p:nvSpPr>
          <p:cNvPr id="3" name="Content Placeholder 2"/>
          <p:cNvSpPr>
            <a:spLocks noGrp="1"/>
          </p:cNvSpPr>
          <p:nvPr>
            <p:ph idx="1"/>
          </p:nvPr>
        </p:nvSpPr>
        <p:spPr>
          <a:xfrm>
            <a:off x="457200" y="1600201"/>
            <a:ext cx="8229600" cy="762000"/>
          </a:xfrm>
        </p:spPr>
        <p:txBody>
          <a:bodyPr/>
          <a:lstStyle/>
          <a:p>
            <a:r>
              <a:rPr lang="en-US" dirty="0"/>
              <a:t>Find largest difference between TR and STC.</a:t>
            </a:r>
          </a:p>
        </p:txBody>
      </p:sp>
      <p:sp>
        <p:nvSpPr>
          <p:cNvPr id="4" name="Date Placeholder 3"/>
          <p:cNvSpPr>
            <a:spLocks noGrp="1"/>
          </p:cNvSpPr>
          <p:nvPr>
            <p:ph type="dt" sz="half" idx="10"/>
          </p:nvPr>
        </p:nvSpPr>
        <p:spPr/>
        <p:txBody>
          <a:bodyPr/>
          <a:lstStyle/>
          <a:p>
            <a:fld id="{862ED691-8C92-43AC-8ECC-6AEE4A72C41E}"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92</a:t>
            </a:fld>
            <a:endParaRPr lang="en-US"/>
          </a:p>
        </p:txBody>
      </p:sp>
      <p:sp>
        <p:nvSpPr>
          <p:cNvPr id="7" name="Line 4"/>
          <p:cNvSpPr>
            <a:spLocks noChangeShapeType="1"/>
          </p:cNvSpPr>
          <p:nvPr/>
        </p:nvSpPr>
        <p:spPr bwMode="auto">
          <a:xfrm flipV="1">
            <a:off x="1524000" y="2971800"/>
            <a:ext cx="0" cy="26670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524000" y="5638800"/>
            <a:ext cx="4343400" cy="1588"/>
          </a:xfrm>
          <a:prstGeom prst="line">
            <a:avLst/>
          </a:prstGeom>
          <a:noFill/>
          <a:ln w="9525">
            <a:solidFill>
              <a:schemeClr val="tx1"/>
            </a:solidFill>
            <a:round/>
            <a:headEnd/>
            <a:tailEnd type="triangle" w="med" len="med"/>
          </a:ln>
          <a:effectLst/>
        </p:spPr>
        <p:txBody>
          <a:bodyPr/>
          <a:lstStyle/>
          <a:p>
            <a:endParaRPr lang="en-US" sz="2000"/>
          </a:p>
        </p:txBody>
      </p:sp>
      <p:sp>
        <p:nvSpPr>
          <p:cNvPr id="9" name="Text Box 6"/>
          <p:cNvSpPr txBox="1">
            <a:spLocks noChangeArrowheads="1"/>
          </p:cNvSpPr>
          <p:nvPr/>
        </p:nvSpPr>
        <p:spPr bwMode="auto">
          <a:xfrm>
            <a:off x="5943600" y="5562600"/>
            <a:ext cx="1295400" cy="707886"/>
          </a:xfrm>
          <a:prstGeom prst="rect">
            <a:avLst/>
          </a:prstGeom>
          <a:noFill/>
          <a:ln w="9525">
            <a:noFill/>
            <a:miter lim="800000"/>
            <a:headEnd/>
            <a:tailEnd/>
          </a:ln>
          <a:effectLst/>
        </p:spPr>
        <p:txBody>
          <a:bodyPr>
            <a:spAutoFit/>
          </a:bodyPr>
          <a:lstStyle/>
          <a:p>
            <a:pPr>
              <a:spcBef>
                <a:spcPct val="50000"/>
              </a:spcBef>
            </a:pPr>
            <a:r>
              <a:rPr lang="en-US" sz="2000"/>
              <a:t>Rakes per minute  </a:t>
            </a:r>
          </a:p>
        </p:txBody>
      </p:sp>
      <p:sp>
        <p:nvSpPr>
          <p:cNvPr id="10" name="Text Box 7"/>
          <p:cNvSpPr txBox="1">
            <a:spLocks noChangeArrowheads="1"/>
          </p:cNvSpPr>
          <p:nvPr/>
        </p:nvSpPr>
        <p:spPr bwMode="auto">
          <a:xfrm>
            <a:off x="685800" y="2590800"/>
            <a:ext cx="3505200" cy="400110"/>
          </a:xfrm>
          <a:prstGeom prst="rect">
            <a:avLst/>
          </a:prstGeom>
          <a:noFill/>
          <a:ln w="9525">
            <a:noFill/>
            <a:miter lim="800000"/>
            <a:headEnd/>
            <a:tailEnd/>
          </a:ln>
          <a:effectLst/>
        </p:spPr>
        <p:txBody>
          <a:bodyPr>
            <a:spAutoFit/>
          </a:bodyPr>
          <a:lstStyle/>
          <a:p>
            <a:pPr>
              <a:spcBef>
                <a:spcPct val="50000"/>
              </a:spcBef>
            </a:pPr>
            <a:r>
              <a:rPr lang="en-US" sz="2000"/>
              <a:t>Cost or Revenue in $ </a:t>
            </a:r>
          </a:p>
        </p:txBody>
      </p:sp>
      <p:sp>
        <p:nvSpPr>
          <p:cNvPr id="11" name="Line 8"/>
          <p:cNvSpPr>
            <a:spLocks noChangeShapeType="1"/>
          </p:cNvSpPr>
          <p:nvPr/>
        </p:nvSpPr>
        <p:spPr bwMode="auto">
          <a:xfrm>
            <a:off x="1524000" y="4191000"/>
            <a:ext cx="3200400" cy="0"/>
          </a:xfrm>
          <a:prstGeom prst="line">
            <a:avLst/>
          </a:prstGeom>
          <a:noFill/>
          <a:ln w="9525">
            <a:solidFill>
              <a:schemeClr val="tx1"/>
            </a:solidFill>
            <a:prstDash val="dash"/>
            <a:round/>
            <a:headEnd/>
            <a:tailEnd/>
          </a:ln>
          <a:effectLst/>
        </p:spPr>
        <p:txBody>
          <a:bodyPr/>
          <a:lstStyle/>
          <a:p>
            <a:endParaRPr lang="en-US" sz="2000"/>
          </a:p>
        </p:txBody>
      </p:sp>
      <p:sp>
        <p:nvSpPr>
          <p:cNvPr id="12" name="Line 9"/>
          <p:cNvSpPr>
            <a:spLocks noChangeShapeType="1"/>
          </p:cNvSpPr>
          <p:nvPr/>
        </p:nvSpPr>
        <p:spPr bwMode="auto">
          <a:xfrm>
            <a:off x="4724400" y="4191000"/>
            <a:ext cx="0" cy="1447800"/>
          </a:xfrm>
          <a:prstGeom prst="line">
            <a:avLst/>
          </a:prstGeom>
          <a:noFill/>
          <a:ln w="9525">
            <a:solidFill>
              <a:schemeClr val="tx1"/>
            </a:solidFill>
            <a:prstDash val="dash"/>
            <a:round/>
            <a:headEnd/>
            <a:tailEnd/>
          </a:ln>
          <a:effectLst/>
        </p:spPr>
        <p:txBody>
          <a:bodyPr/>
          <a:lstStyle/>
          <a:p>
            <a:endParaRPr lang="en-US" sz="2000"/>
          </a:p>
        </p:txBody>
      </p:sp>
      <p:sp>
        <p:nvSpPr>
          <p:cNvPr id="13" name="Freeform 10"/>
          <p:cNvSpPr>
            <a:spLocks/>
          </p:cNvSpPr>
          <p:nvPr/>
        </p:nvSpPr>
        <p:spPr bwMode="auto">
          <a:xfrm>
            <a:off x="1524000" y="2971800"/>
            <a:ext cx="4114800" cy="23622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339966"/>
            </a:solidFill>
            <a:round/>
            <a:headEnd/>
            <a:tailEnd/>
          </a:ln>
          <a:effectLst/>
        </p:spPr>
        <p:txBody>
          <a:bodyPr/>
          <a:lstStyle/>
          <a:p>
            <a:endParaRPr lang="en-US" sz="2000"/>
          </a:p>
        </p:txBody>
      </p:sp>
      <p:sp>
        <p:nvSpPr>
          <p:cNvPr id="14" name="Line 11"/>
          <p:cNvSpPr>
            <a:spLocks noChangeShapeType="1"/>
          </p:cNvSpPr>
          <p:nvPr/>
        </p:nvSpPr>
        <p:spPr bwMode="auto">
          <a:xfrm flipV="1">
            <a:off x="1524000" y="2819400"/>
            <a:ext cx="3810000" cy="2819400"/>
          </a:xfrm>
          <a:prstGeom prst="line">
            <a:avLst/>
          </a:prstGeom>
          <a:noFill/>
          <a:ln w="28575">
            <a:solidFill>
              <a:srgbClr val="FFCC00"/>
            </a:solidFill>
            <a:round/>
            <a:headEnd/>
            <a:tailEnd/>
          </a:ln>
          <a:effectLst/>
        </p:spPr>
        <p:txBody>
          <a:bodyPr/>
          <a:lstStyle/>
          <a:p>
            <a:endParaRPr lang="en-US" sz="2000"/>
          </a:p>
        </p:txBody>
      </p:sp>
      <p:sp>
        <p:nvSpPr>
          <p:cNvPr id="15" name="Line 12"/>
          <p:cNvSpPr>
            <a:spLocks noChangeShapeType="1"/>
          </p:cNvSpPr>
          <p:nvPr/>
        </p:nvSpPr>
        <p:spPr bwMode="auto">
          <a:xfrm>
            <a:off x="1524000" y="3276600"/>
            <a:ext cx="3200400" cy="0"/>
          </a:xfrm>
          <a:prstGeom prst="line">
            <a:avLst/>
          </a:prstGeom>
          <a:noFill/>
          <a:ln w="9525">
            <a:solidFill>
              <a:schemeClr val="tx1"/>
            </a:solidFill>
            <a:prstDash val="dash"/>
            <a:round/>
            <a:headEnd/>
            <a:tailEnd/>
          </a:ln>
          <a:effectLst/>
        </p:spPr>
        <p:txBody>
          <a:bodyPr/>
          <a:lstStyle/>
          <a:p>
            <a:endParaRPr lang="en-US" sz="2000"/>
          </a:p>
        </p:txBody>
      </p:sp>
      <p:sp>
        <p:nvSpPr>
          <p:cNvPr id="16" name="Line 13"/>
          <p:cNvSpPr>
            <a:spLocks noChangeShapeType="1"/>
          </p:cNvSpPr>
          <p:nvPr/>
        </p:nvSpPr>
        <p:spPr bwMode="auto">
          <a:xfrm flipV="1">
            <a:off x="4724400" y="3276600"/>
            <a:ext cx="0" cy="914400"/>
          </a:xfrm>
          <a:prstGeom prst="line">
            <a:avLst/>
          </a:prstGeom>
          <a:noFill/>
          <a:ln w="9525">
            <a:solidFill>
              <a:schemeClr val="tx1"/>
            </a:solidFill>
            <a:round/>
            <a:headEnd type="triangle" w="med" len="med"/>
            <a:tailEnd type="triangle" w="med" len="med"/>
          </a:ln>
          <a:effectLst/>
        </p:spPr>
        <p:txBody>
          <a:bodyPr/>
          <a:lstStyle/>
          <a:p>
            <a:endParaRPr lang="en-US" sz="2000"/>
          </a:p>
        </p:txBody>
      </p:sp>
      <p:sp>
        <p:nvSpPr>
          <p:cNvPr id="17" name="Text Box 14"/>
          <p:cNvSpPr txBox="1">
            <a:spLocks noChangeArrowheads="1"/>
          </p:cNvSpPr>
          <p:nvPr/>
        </p:nvSpPr>
        <p:spPr bwMode="auto">
          <a:xfrm>
            <a:off x="5715000" y="3124200"/>
            <a:ext cx="2133600" cy="707886"/>
          </a:xfrm>
          <a:prstGeom prst="rect">
            <a:avLst/>
          </a:prstGeom>
          <a:noFill/>
          <a:ln w="9525">
            <a:noFill/>
            <a:miter lim="800000"/>
            <a:headEnd/>
            <a:tailEnd/>
          </a:ln>
          <a:effectLst/>
        </p:spPr>
        <p:txBody>
          <a:bodyPr>
            <a:spAutoFit/>
          </a:bodyPr>
          <a:lstStyle/>
          <a:p>
            <a:pPr>
              <a:spcBef>
                <a:spcPct val="50000"/>
              </a:spcBef>
            </a:pPr>
            <a:r>
              <a:rPr lang="en-US" sz="2000"/>
              <a:t>Short run total cost (STC)</a:t>
            </a:r>
          </a:p>
        </p:txBody>
      </p:sp>
      <p:sp>
        <p:nvSpPr>
          <p:cNvPr id="18" name="Text Box 15"/>
          <p:cNvSpPr txBox="1">
            <a:spLocks noChangeArrowheads="1"/>
          </p:cNvSpPr>
          <p:nvPr/>
        </p:nvSpPr>
        <p:spPr bwMode="auto">
          <a:xfrm>
            <a:off x="5181600" y="2286000"/>
            <a:ext cx="2209800" cy="707886"/>
          </a:xfrm>
          <a:prstGeom prst="rect">
            <a:avLst/>
          </a:prstGeom>
          <a:noFill/>
          <a:ln w="9525">
            <a:noFill/>
            <a:miter lim="800000"/>
            <a:headEnd/>
            <a:tailEnd/>
          </a:ln>
          <a:effectLst/>
        </p:spPr>
        <p:txBody>
          <a:bodyPr>
            <a:spAutoFit/>
          </a:bodyPr>
          <a:lstStyle/>
          <a:p>
            <a:pPr>
              <a:spcBef>
                <a:spcPct val="50000"/>
              </a:spcBef>
            </a:pPr>
            <a:r>
              <a:rPr lang="en-US" sz="2000"/>
              <a:t>Total revenue with price = $25</a:t>
            </a:r>
          </a:p>
        </p:txBody>
      </p:sp>
      <p:sp>
        <p:nvSpPr>
          <p:cNvPr id="19" name="Text Box 16"/>
          <p:cNvSpPr txBox="1">
            <a:spLocks noChangeArrowheads="1"/>
          </p:cNvSpPr>
          <p:nvPr/>
        </p:nvSpPr>
        <p:spPr bwMode="auto">
          <a:xfrm>
            <a:off x="914400" y="3124200"/>
            <a:ext cx="762000" cy="400110"/>
          </a:xfrm>
          <a:prstGeom prst="rect">
            <a:avLst/>
          </a:prstGeom>
          <a:noFill/>
          <a:ln w="9525">
            <a:noFill/>
            <a:miter lim="800000"/>
            <a:headEnd/>
            <a:tailEnd/>
          </a:ln>
          <a:effectLst/>
        </p:spPr>
        <p:txBody>
          <a:bodyPr>
            <a:spAutoFit/>
          </a:bodyPr>
          <a:lstStyle/>
          <a:p>
            <a:pPr>
              <a:spcBef>
                <a:spcPct val="50000"/>
              </a:spcBef>
            </a:pPr>
            <a:r>
              <a:rPr lang="en-US" sz="2000"/>
              <a:t>225</a:t>
            </a:r>
          </a:p>
        </p:txBody>
      </p:sp>
      <p:sp>
        <p:nvSpPr>
          <p:cNvPr id="20" name="Text Box 17"/>
          <p:cNvSpPr txBox="1">
            <a:spLocks noChangeArrowheads="1"/>
          </p:cNvSpPr>
          <p:nvPr/>
        </p:nvSpPr>
        <p:spPr bwMode="auto">
          <a:xfrm>
            <a:off x="838200" y="3962400"/>
            <a:ext cx="838200" cy="400110"/>
          </a:xfrm>
          <a:prstGeom prst="rect">
            <a:avLst/>
          </a:prstGeom>
          <a:noFill/>
          <a:ln w="9525">
            <a:noFill/>
            <a:miter lim="800000"/>
            <a:headEnd/>
            <a:tailEnd/>
          </a:ln>
          <a:effectLst/>
        </p:spPr>
        <p:txBody>
          <a:bodyPr>
            <a:spAutoFit/>
          </a:bodyPr>
          <a:lstStyle/>
          <a:p>
            <a:pPr>
              <a:spcBef>
                <a:spcPct val="50000"/>
              </a:spcBef>
            </a:pPr>
            <a:r>
              <a:rPr lang="en-US" sz="2000"/>
              <a:t>126</a:t>
            </a:r>
          </a:p>
        </p:txBody>
      </p:sp>
      <p:sp>
        <p:nvSpPr>
          <p:cNvPr id="21" name="Text Box 18"/>
          <p:cNvSpPr txBox="1">
            <a:spLocks noChangeArrowheads="1"/>
          </p:cNvSpPr>
          <p:nvPr/>
        </p:nvSpPr>
        <p:spPr bwMode="auto">
          <a:xfrm>
            <a:off x="4648200" y="5715000"/>
            <a:ext cx="381000" cy="400110"/>
          </a:xfrm>
          <a:prstGeom prst="rect">
            <a:avLst/>
          </a:prstGeom>
          <a:noFill/>
          <a:ln w="9525">
            <a:noFill/>
            <a:miter lim="800000"/>
            <a:headEnd/>
            <a:tailEnd/>
          </a:ln>
          <a:effectLst/>
        </p:spPr>
        <p:txBody>
          <a:bodyPr>
            <a:spAutoFit/>
          </a:bodyPr>
          <a:lstStyle/>
          <a:p>
            <a:pPr>
              <a:spcBef>
                <a:spcPct val="50000"/>
              </a:spcBef>
            </a:pPr>
            <a:r>
              <a:rPr lang="en-US" sz="2000"/>
              <a:t>9</a:t>
            </a: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Marginal Approach</a:t>
            </a:r>
          </a:p>
        </p:txBody>
      </p:sp>
      <p:sp>
        <p:nvSpPr>
          <p:cNvPr id="3" name="Content Placeholder 2"/>
          <p:cNvSpPr>
            <a:spLocks noGrp="1"/>
          </p:cNvSpPr>
          <p:nvPr>
            <p:ph idx="1"/>
          </p:nvPr>
        </p:nvSpPr>
        <p:spPr/>
        <p:txBody>
          <a:bodyPr/>
          <a:lstStyle/>
          <a:p>
            <a:r>
              <a:rPr lang="en-US" dirty="0"/>
              <a:t>Compare marginal cost (MC) to marginal benefit (MB).</a:t>
            </a:r>
          </a:p>
          <a:p>
            <a:r>
              <a:rPr lang="en-US" dirty="0"/>
              <a:t>MB is the marginal revenue from selling rakes</a:t>
            </a:r>
          </a:p>
          <a:p>
            <a:r>
              <a:rPr lang="en-US" dirty="0"/>
              <a:t>Marginal benefit = marginal revenue = market price=p</a:t>
            </a:r>
          </a:p>
          <a:p>
            <a:r>
              <a:rPr lang="en-US" dirty="0"/>
              <a:t>Marginal principle equates price with marginal cost: </a:t>
            </a:r>
          </a:p>
          <a:p>
            <a:pPr algn="ctr">
              <a:buNone/>
            </a:pPr>
            <a:r>
              <a:rPr lang="en-US" dirty="0"/>
              <a:t>(MB=MR=) p = MC</a:t>
            </a:r>
          </a:p>
          <a:p>
            <a:endParaRPr lang="en-US" dirty="0"/>
          </a:p>
        </p:txBody>
      </p:sp>
      <p:sp>
        <p:nvSpPr>
          <p:cNvPr id="4" name="Date Placeholder 3"/>
          <p:cNvSpPr>
            <a:spLocks noGrp="1"/>
          </p:cNvSpPr>
          <p:nvPr>
            <p:ph type="dt" sz="half" idx="10"/>
          </p:nvPr>
        </p:nvSpPr>
        <p:spPr/>
        <p:txBody>
          <a:bodyPr/>
          <a:lstStyle/>
          <a:p>
            <a:fld id="{B81056AA-727C-4770-9389-939C22523600}"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2. Marginal Approach to Picking Output</a:t>
            </a:r>
          </a:p>
        </p:txBody>
      </p:sp>
      <p:sp>
        <p:nvSpPr>
          <p:cNvPr id="4" name="Date Placeholder 3"/>
          <p:cNvSpPr>
            <a:spLocks noGrp="1"/>
          </p:cNvSpPr>
          <p:nvPr>
            <p:ph type="dt" sz="half" idx="10"/>
          </p:nvPr>
        </p:nvSpPr>
        <p:spPr/>
        <p:txBody>
          <a:bodyPr/>
          <a:lstStyle/>
          <a:p>
            <a:fld id="{04184FB7-DB00-45F0-9648-DA6140885A31}"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94</a:t>
            </a:fld>
            <a:endParaRPr lang="en-US"/>
          </a:p>
        </p:txBody>
      </p:sp>
      <p:sp>
        <p:nvSpPr>
          <p:cNvPr id="7" name="Line 4"/>
          <p:cNvSpPr>
            <a:spLocks noChangeShapeType="1"/>
          </p:cNvSpPr>
          <p:nvPr/>
        </p:nvSpPr>
        <p:spPr bwMode="auto">
          <a:xfrm flipV="1">
            <a:off x="4076700" y="2924577"/>
            <a:ext cx="0" cy="26670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4076700" y="5591577"/>
            <a:ext cx="4343400" cy="1588"/>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7162800" y="5743977"/>
            <a:ext cx="1981200" cy="366713"/>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10" name="Text Box 7"/>
          <p:cNvSpPr txBox="1">
            <a:spLocks noChangeArrowheads="1"/>
          </p:cNvSpPr>
          <p:nvPr/>
        </p:nvSpPr>
        <p:spPr bwMode="auto">
          <a:xfrm>
            <a:off x="3238500" y="2543577"/>
            <a:ext cx="2400300" cy="366713"/>
          </a:xfrm>
          <a:prstGeom prst="rect">
            <a:avLst/>
          </a:prstGeom>
          <a:noFill/>
          <a:ln w="9525">
            <a:noFill/>
            <a:miter lim="800000"/>
            <a:headEnd/>
            <a:tailEnd/>
          </a:ln>
          <a:effectLst/>
        </p:spPr>
        <p:txBody>
          <a:bodyPr>
            <a:spAutoFit/>
          </a:bodyPr>
          <a:lstStyle/>
          <a:p>
            <a:pPr>
              <a:spcBef>
                <a:spcPct val="50000"/>
              </a:spcBef>
            </a:pPr>
            <a:r>
              <a:rPr lang="en-US"/>
              <a:t>Cost or revenue in $ </a:t>
            </a:r>
          </a:p>
        </p:txBody>
      </p:sp>
      <p:sp>
        <p:nvSpPr>
          <p:cNvPr id="11" name="Line 8"/>
          <p:cNvSpPr>
            <a:spLocks noChangeShapeType="1"/>
          </p:cNvSpPr>
          <p:nvPr/>
        </p:nvSpPr>
        <p:spPr bwMode="auto">
          <a:xfrm>
            <a:off x="4076700" y="5315352"/>
            <a:ext cx="1295400" cy="0"/>
          </a:xfrm>
          <a:prstGeom prst="line">
            <a:avLst/>
          </a:prstGeom>
          <a:noFill/>
          <a:ln w="9525">
            <a:solidFill>
              <a:schemeClr val="tx1"/>
            </a:solidFill>
            <a:prstDash val="dash"/>
            <a:round/>
            <a:headEnd/>
            <a:tailEnd/>
          </a:ln>
          <a:effectLst/>
        </p:spPr>
        <p:txBody>
          <a:bodyPr/>
          <a:lstStyle/>
          <a:p>
            <a:endParaRPr lang="en-US"/>
          </a:p>
        </p:txBody>
      </p:sp>
      <p:sp>
        <p:nvSpPr>
          <p:cNvPr id="12" name="Line 9"/>
          <p:cNvSpPr>
            <a:spLocks noChangeShapeType="1"/>
          </p:cNvSpPr>
          <p:nvPr/>
        </p:nvSpPr>
        <p:spPr bwMode="auto">
          <a:xfrm>
            <a:off x="5372100" y="5329640"/>
            <a:ext cx="0" cy="261937"/>
          </a:xfrm>
          <a:prstGeom prst="line">
            <a:avLst/>
          </a:prstGeom>
          <a:noFill/>
          <a:ln w="9525">
            <a:solidFill>
              <a:schemeClr val="tx1"/>
            </a:solidFill>
            <a:prstDash val="dash"/>
            <a:round/>
            <a:headEnd/>
            <a:tailEnd/>
          </a:ln>
          <a:effectLst/>
        </p:spPr>
        <p:txBody>
          <a:bodyPr/>
          <a:lstStyle/>
          <a:p>
            <a:endParaRPr lang="en-US"/>
          </a:p>
        </p:txBody>
      </p:sp>
      <p:sp>
        <p:nvSpPr>
          <p:cNvPr id="13" name="Freeform 10"/>
          <p:cNvSpPr>
            <a:spLocks/>
          </p:cNvSpPr>
          <p:nvPr/>
        </p:nvSpPr>
        <p:spPr bwMode="auto">
          <a:xfrm>
            <a:off x="4381500" y="2924577"/>
            <a:ext cx="3581400" cy="2082800"/>
          </a:xfrm>
          <a:custGeom>
            <a:avLst/>
            <a:gdLst/>
            <a:ahLst/>
            <a:cxnLst>
              <a:cxn ang="0">
                <a:pos x="0" y="0"/>
              </a:cxn>
              <a:cxn ang="0">
                <a:pos x="288" y="864"/>
              </a:cxn>
              <a:cxn ang="0">
                <a:pos x="912" y="1248"/>
              </a:cxn>
              <a:cxn ang="0">
                <a:pos x="1728" y="1248"/>
              </a:cxn>
              <a:cxn ang="0">
                <a:pos x="2256" y="1056"/>
              </a:cxn>
            </a:cxnLst>
            <a:rect l="0" t="0" r="r" b="b"/>
            <a:pathLst>
              <a:path w="2256" h="1312">
                <a:moveTo>
                  <a:pt x="0" y="0"/>
                </a:moveTo>
                <a:cubicBezTo>
                  <a:pt x="68" y="328"/>
                  <a:pt x="136" y="656"/>
                  <a:pt x="288" y="864"/>
                </a:cubicBezTo>
                <a:cubicBezTo>
                  <a:pt x="440" y="1072"/>
                  <a:pt x="672" y="1184"/>
                  <a:pt x="912" y="1248"/>
                </a:cubicBezTo>
                <a:cubicBezTo>
                  <a:pt x="1152" y="1312"/>
                  <a:pt x="1504" y="1280"/>
                  <a:pt x="1728" y="1248"/>
                </a:cubicBezTo>
                <a:cubicBezTo>
                  <a:pt x="1952" y="1216"/>
                  <a:pt x="2168" y="1088"/>
                  <a:pt x="2256" y="1056"/>
                </a:cubicBezTo>
              </a:path>
            </a:pathLst>
          </a:custGeom>
          <a:noFill/>
          <a:ln w="28575">
            <a:solidFill>
              <a:srgbClr val="339966"/>
            </a:solidFill>
            <a:round/>
            <a:headEnd/>
            <a:tailEnd/>
          </a:ln>
          <a:effectLst/>
        </p:spPr>
        <p:txBody>
          <a:bodyPr/>
          <a:lstStyle/>
          <a:p>
            <a:endParaRPr lang="en-US"/>
          </a:p>
        </p:txBody>
      </p:sp>
      <p:sp>
        <p:nvSpPr>
          <p:cNvPr id="14" name="Freeform 11"/>
          <p:cNvSpPr>
            <a:spLocks/>
          </p:cNvSpPr>
          <p:nvPr/>
        </p:nvSpPr>
        <p:spPr bwMode="auto">
          <a:xfrm>
            <a:off x="4533900" y="3000777"/>
            <a:ext cx="3505200" cy="2387600"/>
          </a:xfrm>
          <a:custGeom>
            <a:avLst/>
            <a:gdLst/>
            <a:ahLst/>
            <a:cxnLst>
              <a:cxn ang="0">
                <a:pos x="0" y="1344"/>
              </a:cxn>
              <a:cxn ang="0">
                <a:pos x="288" y="1488"/>
              </a:cxn>
              <a:cxn ang="0">
                <a:pos x="624" y="1440"/>
              </a:cxn>
              <a:cxn ang="0">
                <a:pos x="960" y="1296"/>
              </a:cxn>
              <a:cxn ang="0">
                <a:pos x="1296" y="1152"/>
              </a:cxn>
              <a:cxn ang="0">
                <a:pos x="1872" y="720"/>
              </a:cxn>
              <a:cxn ang="0">
                <a:pos x="2208" y="0"/>
              </a:cxn>
            </a:cxnLst>
            <a:rect l="0" t="0" r="r" b="b"/>
            <a:pathLst>
              <a:path w="2208" h="1504">
                <a:moveTo>
                  <a:pt x="0" y="1344"/>
                </a:moveTo>
                <a:cubicBezTo>
                  <a:pt x="92" y="1408"/>
                  <a:pt x="184" y="1472"/>
                  <a:pt x="288" y="1488"/>
                </a:cubicBezTo>
                <a:cubicBezTo>
                  <a:pt x="392" y="1504"/>
                  <a:pt x="512" y="1472"/>
                  <a:pt x="624" y="1440"/>
                </a:cubicBezTo>
                <a:cubicBezTo>
                  <a:pt x="736" y="1408"/>
                  <a:pt x="848" y="1344"/>
                  <a:pt x="960" y="1296"/>
                </a:cubicBezTo>
                <a:cubicBezTo>
                  <a:pt x="1072" y="1248"/>
                  <a:pt x="1144" y="1248"/>
                  <a:pt x="1296" y="1152"/>
                </a:cubicBezTo>
                <a:cubicBezTo>
                  <a:pt x="1448" y="1056"/>
                  <a:pt x="1720" y="912"/>
                  <a:pt x="1872" y="720"/>
                </a:cubicBezTo>
                <a:cubicBezTo>
                  <a:pt x="2024" y="528"/>
                  <a:pt x="2152" y="120"/>
                  <a:pt x="2208" y="0"/>
                </a:cubicBezTo>
              </a:path>
            </a:pathLst>
          </a:custGeom>
          <a:noFill/>
          <a:ln w="28575">
            <a:solidFill>
              <a:srgbClr val="993300"/>
            </a:solidFill>
            <a:round/>
            <a:headEnd/>
            <a:tailEnd/>
          </a:ln>
          <a:effectLst/>
        </p:spPr>
        <p:txBody>
          <a:bodyPr/>
          <a:lstStyle/>
          <a:p>
            <a:endParaRPr lang="en-US"/>
          </a:p>
        </p:txBody>
      </p:sp>
      <p:sp>
        <p:nvSpPr>
          <p:cNvPr id="15" name="Line 13"/>
          <p:cNvSpPr>
            <a:spLocks noChangeShapeType="1"/>
          </p:cNvSpPr>
          <p:nvPr/>
        </p:nvSpPr>
        <p:spPr bwMode="auto">
          <a:xfrm flipH="1">
            <a:off x="4078288" y="4786715"/>
            <a:ext cx="3386137" cy="0"/>
          </a:xfrm>
          <a:prstGeom prst="line">
            <a:avLst/>
          </a:prstGeom>
          <a:noFill/>
          <a:ln w="9525">
            <a:solidFill>
              <a:schemeClr val="tx1"/>
            </a:solidFill>
            <a:prstDash val="dash"/>
            <a:round/>
            <a:headEnd/>
            <a:tailEnd/>
          </a:ln>
          <a:effectLst/>
        </p:spPr>
        <p:txBody>
          <a:bodyPr/>
          <a:lstStyle/>
          <a:p>
            <a:endParaRPr lang="en-US"/>
          </a:p>
        </p:txBody>
      </p:sp>
      <p:sp>
        <p:nvSpPr>
          <p:cNvPr id="16" name="Line 14"/>
          <p:cNvSpPr>
            <a:spLocks noChangeShapeType="1"/>
          </p:cNvSpPr>
          <p:nvPr/>
        </p:nvSpPr>
        <p:spPr bwMode="auto">
          <a:xfrm>
            <a:off x="7519988" y="4096152"/>
            <a:ext cx="0" cy="1454150"/>
          </a:xfrm>
          <a:prstGeom prst="line">
            <a:avLst/>
          </a:prstGeom>
          <a:noFill/>
          <a:ln w="9525">
            <a:solidFill>
              <a:schemeClr val="tx1"/>
            </a:solidFill>
            <a:prstDash val="dash"/>
            <a:round/>
            <a:headEnd/>
            <a:tailEnd/>
          </a:ln>
          <a:effectLst/>
        </p:spPr>
        <p:txBody>
          <a:bodyPr/>
          <a:lstStyle/>
          <a:p>
            <a:endParaRPr lang="en-US"/>
          </a:p>
        </p:txBody>
      </p:sp>
      <p:sp>
        <p:nvSpPr>
          <p:cNvPr id="17" name="Line 15"/>
          <p:cNvSpPr>
            <a:spLocks noChangeShapeType="1"/>
          </p:cNvSpPr>
          <p:nvPr/>
        </p:nvSpPr>
        <p:spPr bwMode="auto">
          <a:xfrm>
            <a:off x="4073525" y="4143777"/>
            <a:ext cx="3906838" cy="0"/>
          </a:xfrm>
          <a:prstGeom prst="line">
            <a:avLst/>
          </a:prstGeom>
          <a:noFill/>
          <a:ln w="28575">
            <a:solidFill>
              <a:srgbClr val="FFCC00"/>
            </a:solidFill>
            <a:round/>
            <a:headEnd/>
            <a:tailEnd/>
          </a:ln>
          <a:effectLst/>
        </p:spPr>
        <p:txBody>
          <a:bodyPr/>
          <a:lstStyle/>
          <a:p>
            <a:endParaRPr lang="en-US"/>
          </a:p>
        </p:txBody>
      </p:sp>
      <p:sp>
        <p:nvSpPr>
          <p:cNvPr id="18" name="Text Box 16"/>
          <p:cNvSpPr txBox="1">
            <a:spLocks noChangeArrowheads="1"/>
          </p:cNvSpPr>
          <p:nvPr/>
        </p:nvSpPr>
        <p:spPr bwMode="auto">
          <a:xfrm>
            <a:off x="7302500" y="2883302"/>
            <a:ext cx="1662113" cy="366713"/>
          </a:xfrm>
          <a:prstGeom prst="rect">
            <a:avLst/>
          </a:prstGeom>
          <a:noFill/>
          <a:ln w="9525">
            <a:noFill/>
            <a:miter lim="800000"/>
            <a:headEnd/>
            <a:tailEnd/>
          </a:ln>
          <a:effectLst/>
        </p:spPr>
        <p:txBody>
          <a:bodyPr>
            <a:spAutoFit/>
          </a:bodyPr>
          <a:lstStyle/>
          <a:p>
            <a:pPr>
              <a:spcBef>
                <a:spcPct val="50000"/>
              </a:spcBef>
            </a:pPr>
            <a:r>
              <a:rPr lang="en-US" dirty="0"/>
              <a:t>MC</a:t>
            </a:r>
          </a:p>
        </p:txBody>
      </p:sp>
      <p:sp>
        <p:nvSpPr>
          <p:cNvPr id="19" name="Text Box 17"/>
          <p:cNvSpPr txBox="1">
            <a:spLocks noChangeArrowheads="1"/>
          </p:cNvSpPr>
          <p:nvPr/>
        </p:nvSpPr>
        <p:spPr bwMode="auto">
          <a:xfrm>
            <a:off x="7605713" y="3838977"/>
            <a:ext cx="1330325" cy="366713"/>
          </a:xfrm>
          <a:prstGeom prst="rect">
            <a:avLst/>
          </a:prstGeom>
          <a:noFill/>
          <a:ln w="9525">
            <a:noFill/>
            <a:miter lim="800000"/>
            <a:headEnd/>
            <a:tailEnd/>
          </a:ln>
          <a:effectLst/>
        </p:spPr>
        <p:txBody>
          <a:bodyPr>
            <a:spAutoFit/>
          </a:bodyPr>
          <a:lstStyle/>
          <a:p>
            <a:pPr>
              <a:spcBef>
                <a:spcPct val="50000"/>
              </a:spcBef>
            </a:pPr>
            <a:r>
              <a:rPr lang="en-US"/>
              <a:t>Price = MR</a:t>
            </a:r>
          </a:p>
        </p:txBody>
      </p:sp>
      <p:sp>
        <p:nvSpPr>
          <p:cNvPr id="20" name="Line 19"/>
          <p:cNvSpPr>
            <a:spLocks noChangeShapeType="1"/>
          </p:cNvSpPr>
          <p:nvPr/>
        </p:nvSpPr>
        <p:spPr bwMode="auto">
          <a:xfrm flipV="1">
            <a:off x="444500" y="2924577"/>
            <a:ext cx="0" cy="2667000"/>
          </a:xfrm>
          <a:prstGeom prst="line">
            <a:avLst/>
          </a:prstGeom>
          <a:noFill/>
          <a:ln w="9525">
            <a:solidFill>
              <a:schemeClr val="tx1"/>
            </a:solidFill>
            <a:round/>
            <a:headEnd/>
            <a:tailEnd type="triangle" w="med" len="med"/>
          </a:ln>
          <a:effectLst/>
        </p:spPr>
        <p:txBody>
          <a:bodyPr/>
          <a:lstStyle/>
          <a:p>
            <a:endParaRPr lang="en-US"/>
          </a:p>
        </p:txBody>
      </p:sp>
      <p:sp>
        <p:nvSpPr>
          <p:cNvPr id="21" name="Line 20"/>
          <p:cNvSpPr>
            <a:spLocks noChangeShapeType="1"/>
          </p:cNvSpPr>
          <p:nvPr/>
        </p:nvSpPr>
        <p:spPr bwMode="auto">
          <a:xfrm>
            <a:off x="449263" y="5591577"/>
            <a:ext cx="3222625" cy="0"/>
          </a:xfrm>
          <a:prstGeom prst="line">
            <a:avLst/>
          </a:prstGeom>
          <a:noFill/>
          <a:ln w="9525">
            <a:solidFill>
              <a:schemeClr val="tx1"/>
            </a:solidFill>
            <a:round/>
            <a:headEnd/>
            <a:tailEnd type="triangle" w="med" len="med"/>
          </a:ln>
          <a:effectLst/>
        </p:spPr>
        <p:txBody>
          <a:bodyPr/>
          <a:lstStyle/>
          <a:p>
            <a:endParaRPr lang="en-US"/>
          </a:p>
        </p:txBody>
      </p:sp>
      <p:sp>
        <p:nvSpPr>
          <p:cNvPr id="22" name="Line 22"/>
          <p:cNvSpPr>
            <a:spLocks noChangeShapeType="1"/>
          </p:cNvSpPr>
          <p:nvPr/>
        </p:nvSpPr>
        <p:spPr bwMode="auto">
          <a:xfrm>
            <a:off x="615950" y="3124602"/>
            <a:ext cx="3284538" cy="1885950"/>
          </a:xfrm>
          <a:prstGeom prst="line">
            <a:avLst/>
          </a:prstGeom>
          <a:noFill/>
          <a:ln w="28575">
            <a:solidFill>
              <a:srgbClr val="993300"/>
            </a:solidFill>
            <a:round/>
            <a:headEnd/>
            <a:tailEnd/>
          </a:ln>
          <a:effectLst/>
        </p:spPr>
        <p:txBody>
          <a:bodyPr/>
          <a:lstStyle/>
          <a:p>
            <a:endParaRPr lang="en-US"/>
          </a:p>
        </p:txBody>
      </p:sp>
      <p:sp>
        <p:nvSpPr>
          <p:cNvPr id="23" name="Line 23"/>
          <p:cNvSpPr>
            <a:spLocks noChangeShapeType="1"/>
          </p:cNvSpPr>
          <p:nvPr/>
        </p:nvSpPr>
        <p:spPr bwMode="auto">
          <a:xfrm>
            <a:off x="479425" y="4143777"/>
            <a:ext cx="1903413" cy="0"/>
          </a:xfrm>
          <a:prstGeom prst="line">
            <a:avLst/>
          </a:prstGeom>
          <a:noFill/>
          <a:ln w="9525">
            <a:solidFill>
              <a:schemeClr val="tx1"/>
            </a:solidFill>
            <a:prstDash val="dash"/>
            <a:round/>
            <a:headEnd/>
            <a:tailEnd/>
          </a:ln>
          <a:effectLst/>
        </p:spPr>
        <p:txBody>
          <a:bodyPr/>
          <a:lstStyle/>
          <a:p>
            <a:endParaRPr lang="en-US"/>
          </a:p>
        </p:txBody>
      </p:sp>
      <p:sp>
        <p:nvSpPr>
          <p:cNvPr id="24" name="Line 24"/>
          <p:cNvSpPr>
            <a:spLocks noChangeShapeType="1"/>
          </p:cNvSpPr>
          <p:nvPr/>
        </p:nvSpPr>
        <p:spPr bwMode="auto">
          <a:xfrm>
            <a:off x="2382838" y="4185052"/>
            <a:ext cx="0" cy="1392238"/>
          </a:xfrm>
          <a:prstGeom prst="line">
            <a:avLst/>
          </a:prstGeom>
          <a:noFill/>
          <a:ln w="9525">
            <a:solidFill>
              <a:schemeClr val="tx1"/>
            </a:solidFill>
            <a:prstDash val="dash"/>
            <a:round/>
            <a:headEnd/>
            <a:tailEnd/>
          </a:ln>
          <a:effectLst/>
        </p:spPr>
        <p:txBody>
          <a:bodyPr/>
          <a:lstStyle/>
          <a:p>
            <a:endParaRPr lang="en-US"/>
          </a:p>
        </p:txBody>
      </p:sp>
      <p:sp>
        <p:nvSpPr>
          <p:cNvPr id="25" name="Line 25"/>
          <p:cNvSpPr>
            <a:spLocks noChangeShapeType="1"/>
          </p:cNvSpPr>
          <p:nvPr/>
        </p:nvSpPr>
        <p:spPr bwMode="auto">
          <a:xfrm flipV="1">
            <a:off x="527050" y="3326215"/>
            <a:ext cx="3227388" cy="1911350"/>
          </a:xfrm>
          <a:prstGeom prst="line">
            <a:avLst/>
          </a:prstGeom>
          <a:noFill/>
          <a:ln w="28575">
            <a:solidFill>
              <a:srgbClr val="0000FF"/>
            </a:solidFill>
            <a:round/>
            <a:headEnd/>
            <a:tailEnd/>
          </a:ln>
          <a:effectLst/>
        </p:spPr>
        <p:txBody>
          <a:bodyPr/>
          <a:lstStyle/>
          <a:p>
            <a:endParaRPr lang="en-US"/>
          </a:p>
        </p:txBody>
      </p:sp>
      <p:sp>
        <p:nvSpPr>
          <p:cNvPr id="26" name="Text Box 26"/>
          <p:cNvSpPr txBox="1">
            <a:spLocks noChangeArrowheads="1"/>
          </p:cNvSpPr>
          <p:nvPr/>
        </p:nvSpPr>
        <p:spPr bwMode="auto">
          <a:xfrm>
            <a:off x="207963" y="2508652"/>
            <a:ext cx="1343025" cy="366713"/>
          </a:xfrm>
          <a:prstGeom prst="rect">
            <a:avLst/>
          </a:prstGeom>
          <a:noFill/>
          <a:ln w="9525">
            <a:noFill/>
            <a:miter lim="800000"/>
            <a:headEnd/>
            <a:tailEnd/>
          </a:ln>
          <a:effectLst/>
        </p:spPr>
        <p:txBody>
          <a:bodyPr>
            <a:spAutoFit/>
          </a:bodyPr>
          <a:lstStyle/>
          <a:p>
            <a:pPr>
              <a:spcBef>
                <a:spcPct val="50000"/>
              </a:spcBef>
            </a:pPr>
            <a:r>
              <a:rPr lang="en-US"/>
              <a:t>Price $</a:t>
            </a:r>
          </a:p>
        </p:txBody>
      </p:sp>
      <p:sp>
        <p:nvSpPr>
          <p:cNvPr id="27" name="Text Box 27"/>
          <p:cNvSpPr txBox="1">
            <a:spLocks noChangeArrowheads="1"/>
          </p:cNvSpPr>
          <p:nvPr/>
        </p:nvSpPr>
        <p:spPr bwMode="auto">
          <a:xfrm>
            <a:off x="0" y="3950102"/>
            <a:ext cx="817563" cy="366713"/>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8" name="Text Box 28"/>
          <p:cNvSpPr txBox="1">
            <a:spLocks noChangeArrowheads="1"/>
          </p:cNvSpPr>
          <p:nvPr/>
        </p:nvSpPr>
        <p:spPr bwMode="auto">
          <a:xfrm>
            <a:off x="3671888" y="3892952"/>
            <a:ext cx="582612" cy="366713"/>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9" name="Text Box 29"/>
          <p:cNvSpPr txBox="1">
            <a:spLocks noChangeArrowheads="1"/>
          </p:cNvSpPr>
          <p:nvPr/>
        </p:nvSpPr>
        <p:spPr bwMode="auto">
          <a:xfrm>
            <a:off x="2632075" y="4780365"/>
            <a:ext cx="1219200" cy="641350"/>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30" name="Text Box 30"/>
          <p:cNvSpPr txBox="1">
            <a:spLocks noChangeArrowheads="1"/>
          </p:cNvSpPr>
          <p:nvPr/>
        </p:nvSpPr>
        <p:spPr bwMode="auto">
          <a:xfrm>
            <a:off x="2382838" y="2965852"/>
            <a:ext cx="914400" cy="641350"/>
          </a:xfrm>
          <a:prstGeom prst="rect">
            <a:avLst/>
          </a:prstGeom>
          <a:noFill/>
          <a:ln w="9525">
            <a:noFill/>
            <a:miter lim="800000"/>
            <a:headEnd/>
            <a:tailEnd/>
          </a:ln>
          <a:effectLst/>
        </p:spPr>
        <p:txBody>
          <a:bodyPr>
            <a:spAutoFit/>
          </a:bodyPr>
          <a:lstStyle/>
          <a:p>
            <a:pPr>
              <a:spcBef>
                <a:spcPct val="50000"/>
              </a:spcBef>
            </a:pPr>
            <a:r>
              <a:rPr lang="en-US"/>
              <a:t>Market supply</a:t>
            </a:r>
          </a:p>
        </p:txBody>
      </p:sp>
      <p:sp>
        <p:nvSpPr>
          <p:cNvPr id="31" name="Text Box 31"/>
          <p:cNvSpPr txBox="1">
            <a:spLocks noChangeArrowheads="1"/>
          </p:cNvSpPr>
          <p:nvPr/>
        </p:nvSpPr>
        <p:spPr bwMode="auto">
          <a:xfrm>
            <a:off x="2286000" y="5702702"/>
            <a:ext cx="1981200" cy="366713"/>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32" name="Text Box 32"/>
          <p:cNvSpPr txBox="1">
            <a:spLocks noChangeArrowheads="1"/>
          </p:cNvSpPr>
          <p:nvPr/>
        </p:nvSpPr>
        <p:spPr bwMode="auto">
          <a:xfrm>
            <a:off x="5140325" y="5585227"/>
            <a:ext cx="623888" cy="366713"/>
          </a:xfrm>
          <a:prstGeom prst="rect">
            <a:avLst/>
          </a:prstGeom>
          <a:noFill/>
          <a:ln w="9525">
            <a:noFill/>
            <a:miter lim="800000"/>
            <a:headEnd/>
            <a:tailEnd/>
          </a:ln>
          <a:effectLst/>
        </p:spPr>
        <p:txBody>
          <a:bodyPr>
            <a:spAutoFit/>
          </a:bodyPr>
          <a:lstStyle/>
          <a:p>
            <a:pPr>
              <a:spcBef>
                <a:spcPct val="50000"/>
              </a:spcBef>
            </a:pPr>
            <a:r>
              <a:rPr lang="en-US"/>
              <a:t>5</a:t>
            </a:r>
          </a:p>
        </p:txBody>
      </p:sp>
      <p:sp>
        <p:nvSpPr>
          <p:cNvPr id="33" name="Text Box 33"/>
          <p:cNvSpPr txBox="1">
            <a:spLocks noChangeArrowheads="1"/>
          </p:cNvSpPr>
          <p:nvPr/>
        </p:nvSpPr>
        <p:spPr bwMode="auto">
          <a:xfrm>
            <a:off x="7346950" y="5555065"/>
            <a:ext cx="595313" cy="366712"/>
          </a:xfrm>
          <a:prstGeom prst="rect">
            <a:avLst/>
          </a:prstGeom>
          <a:noFill/>
          <a:ln w="9525">
            <a:noFill/>
            <a:miter lim="800000"/>
            <a:headEnd/>
            <a:tailEnd/>
          </a:ln>
          <a:effectLst/>
        </p:spPr>
        <p:txBody>
          <a:bodyPr>
            <a:spAutoFit/>
          </a:bodyPr>
          <a:lstStyle/>
          <a:p>
            <a:pPr>
              <a:spcBef>
                <a:spcPct val="50000"/>
              </a:spcBef>
            </a:pPr>
            <a:r>
              <a:rPr lang="en-US"/>
              <a:t>9</a:t>
            </a:r>
          </a:p>
        </p:txBody>
      </p:sp>
      <p:sp>
        <p:nvSpPr>
          <p:cNvPr id="34" name="Rectangle 34"/>
          <p:cNvSpPr>
            <a:spLocks noChangeArrowheads="1"/>
          </p:cNvSpPr>
          <p:nvPr/>
        </p:nvSpPr>
        <p:spPr bwMode="auto">
          <a:xfrm>
            <a:off x="4087813" y="4158065"/>
            <a:ext cx="3406775" cy="609600"/>
          </a:xfrm>
          <a:prstGeom prst="rect">
            <a:avLst/>
          </a:prstGeom>
          <a:solidFill>
            <a:srgbClr val="FF9900">
              <a:alpha val="35001"/>
            </a:srgbClr>
          </a:solidFill>
          <a:ln w="9525">
            <a:noFill/>
            <a:miter lim="800000"/>
            <a:headEnd/>
            <a:tailEnd/>
          </a:ln>
          <a:effectLst/>
        </p:spPr>
        <p:txBody>
          <a:bodyPr wrap="none" anchor="ctr"/>
          <a:lstStyle/>
          <a:p>
            <a:endParaRPr lang="en-US"/>
          </a:p>
        </p:txBody>
      </p:sp>
      <p:sp>
        <p:nvSpPr>
          <p:cNvPr id="35" name="Text Box 35"/>
          <p:cNvSpPr txBox="1">
            <a:spLocks noChangeArrowheads="1"/>
          </p:cNvSpPr>
          <p:nvPr/>
        </p:nvSpPr>
        <p:spPr bwMode="auto">
          <a:xfrm>
            <a:off x="5140325" y="4240615"/>
            <a:ext cx="2078038" cy="366712"/>
          </a:xfrm>
          <a:prstGeom prst="rect">
            <a:avLst/>
          </a:prstGeom>
          <a:noFill/>
          <a:ln w="9525">
            <a:noFill/>
            <a:miter lim="800000"/>
            <a:headEnd/>
            <a:tailEnd/>
          </a:ln>
          <a:effectLst/>
        </p:spPr>
        <p:txBody>
          <a:bodyPr>
            <a:spAutoFit/>
          </a:bodyPr>
          <a:lstStyle/>
          <a:p>
            <a:pPr>
              <a:spcBef>
                <a:spcPct val="50000"/>
              </a:spcBef>
            </a:pPr>
            <a:r>
              <a:rPr lang="en-US">
                <a:sym typeface="Symbol" pitchFamily="18" charset="2"/>
              </a:rPr>
              <a:t></a:t>
            </a:r>
            <a:r>
              <a:rPr lang="en-US" baseline="-25000">
                <a:sym typeface="Symbol" pitchFamily="18" charset="2"/>
              </a:rPr>
              <a:t>e</a:t>
            </a:r>
            <a:r>
              <a:rPr lang="en-US"/>
              <a:t> = $99</a:t>
            </a:r>
          </a:p>
        </p:txBody>
      </p:sp>
      <p:sp>
        <p:nvSpPr>
          <p:cNvPr id="36" name="Text Box 36"/>
          <p:cNvSpPr txBox="1">
            <a:spLocks noChangeArrowheads="1"/>
          </p:cNvSpPr>
          <p:nvPr/>
        </p:nvSpPr>
        <p:spPr bwMode="auto">
          <a:xfrm>
            <a:off x="7080250" y="3824690"/>
            <a:ext cx="512763"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7" name="Text Box 37"/>
          <p:cNvSpPr txBox="1">
            <a:spLocks noChangeArrowheads="1"/>
          </p:cNvSpPr>
          <p:nvPr/>
        </p:nvSpPr>
        <p:spPr bwMode="auto">
          <a:xfrm>
            <a:off x="7204075" y="4864502"/>
            <a:ext cx="4572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38" name="Text Box 38"/>
          <p:cNvSpPr txBox="1">
            <a:spLocks noChangeArrowheads="1"/>
          </p:cNvSpPr>
          <p:nvPr/>
        </p:nvSpPr>
        <p:spPr bwMode="auto">
          <a:xfrm>
            <a:off x="5111750" y="5031190"/>
            <a:ext cx="430213" cy="366712"/>
          </a:xfrm>
          <a:prstGeom prst="rect">
            <a:avLst/>
          </a:prstGeom>
          <a:noFill/>
          <a:ln w="9525">
            <a:noFill/>
            <a:miter lim="800000"/>
            <a:headEnd/>
            <a:tailEnd/>
          </a:ln>
          <a:effectLst/>
        </p:spPr>
        <p:txBody>
          <a:bodyPr>
            <a:spAutoFit/>
          </a:bodyPr>
          <a:lstStyle/>
          <a:p>
            <a:pPr>
              <a:spcBef>
                <a:spcPct val="50000"/>
              </a:spcBef>
            </a:pPr>
            <a:r>
              <a:rPr lang="en-US"/>
              <a:t>c</a:t>
            </a:r>
          </a:p>
        </p:txBody>
      </p:sp>
      <p:sp>
        <p:nvSpPr>
          <p:cNvPr id="39" name="TextBox 38"/>
          <p:cNvSpPr txBox="1"/>
          <p:nvPr/>
        </p:nvSpPr>
        <p:spPr>
          <a:xfrm>
            <a:off x="3664027" y="1295400"/>
            <a:ext cx="5479973" cy="1200329"/>
          </a:xfrm>
          <a:prstGeom prst="rect">
            <a:avLst/>
          </a:prstGeom>
          <a:noFill/>
          <a:ln>
            <a:solidFill>
              <a:schemeClr val="tx1"/>
            </a:solidFill>
          </a:ln>
        </p:spPr>
        <p:txBody>
          <a:bodyPr wrap="square" rtlCol="0">
            <a:spAutoFit/>
          </a:bodyPr>
          <a:lstStyle/>
          <a:p>
            <a:pPr>
              <a:buFont typeface="Arial" pitchFamily="34" charset="0"/>
              <a:buChar char="•"/>
            </a:pPr>
            <a:r>
              <a:rPr lang="en-US" sz="2400" dirty="0"/>
              <a:t> </a:t>
            </a:r>
            <a:r>
              <a:rPr lang="el-GR" sz="2400" dirty="0"/>
              <a:t>π</a:t>
            </a:r>
            <a:r>
              <a:rPr lang="en-US" sz="2400" dirty="0"/>
              <a:t> = p</a:t>
            </a:r>
            <a:r>
              <a:rPr lang="en-US" sz="2400" dirty="0">
                <a:latin typeface="cmsy10" pitchFamily="34" charset="0"/>
              </a:rPr>
              <a:t>£</a:t>
            </a:r>
            <a:r>
              <a:rPr lang="en-US" sz="2400" dirty="0"/>
              <a:t> q – TC</a:t>
            </a:r>
          </a:p>
          <a:p>
            <a:pPr>
              <a:buFont typeface="Arial" pitchFamily="34" charset="0"/>
              <a:buChar char="•"/>
            </a:pPr>
            <a:r>
              <a:rPr lang="en-US" sz="2400" dirty="0"/>
              <a:t> </a:t>
            </a:r>
            <a:r>
              <a:rPr lang="el-GR" sz="2400" dirty="0"/>
              <a:t>π</a:t>
            </a:r>
            <a:r>
              <a:rPr lang="en-US" sz="2400" dirty="0"/>
              <a:t> = p </a:t>
            </a:r>
            <a:r>
              <a:rPr lang="en-US" sz="2400" dirty="0">
                <a:latin typeface="cmsy10" pitchFamily="34" charset="0"/>
              </a:rPr>
              <a:t>£</a:t>
            </a:r>
            <a:r>
              <a:rPr lang="en-US" sz="2400" dirty="0"/>
              <a:t> q – TC</a:t>
            </a:r>
            <a:r>
              <a:rPr lang="en-US" sz="2400" dirty="0">
                <a:latin typeface="cmsy10" pitchFamily="34" charset="0"/>
              </a:rPr>
              <a:t> </a:t>
            </a:r>
            <a:r>
              <a:rPr lang="en-US" sz="2400" dirty="0"/>
              <a:t>/q</a:t>
            </a:r>
            <a:r>
              <a:rPr lang="en-US" sz="2400" dirty="0">
                <a:latin typeface="cmsy10" pitchFamily="34" charset="0"/>
              </a:rPr>
              <a:t> £</a:t>
            </a:r>
            <a:r>
              <a:rPr lang="en-US" sz="2400" dirty="0"/>
              <a:t> q</a:t>
            </a:r>
          </a:p>
          <a:p>
            <a:pPr>
              <a:buFont typeface="Arial" pitchFamily="34" charset="0"/>
              <a:buChar char="•"/>
            </a:pPr>
            <a:r>
              <a:rPr lang="en-US" sz="2400" dirty="0"/>
              <a:t> </a:t>
            </a:r>
            <a:r>
              <a:rPr lang="el-GR" sz="2400" dirty="0"/>
              <a:t>π</a:t>
            </a:r>
            <a:r>
              <a:rPr lang="en-US" sz="2400" dirty="0"/>
              <a:t> = p</a:t>
            </a:r>
            <a:r>
              <a:rPr lang="en-US" sz="2400" dirty="0">
                <a:latin typeface="cmsy10" pitchFamily="34" charset="0"/>
              </a:rPr>
              <a:t> £</a:t>
            </a:r>
            <a:r>
              <a:rPr lang="en-US" sz="2400" dirty="0"/>
              <a:t> q – ATC</a:t>
            </a:r>
            <a:r>
              <a:rPr lang="en-US" sz="2400" dirty="0">
                <a:latin typeface="cmsy10" pitchFamily="34" charset="0"/>
              </a:rPr>
              <a:t> £</a:t>
            </a:r>
            <a:r>
              <a:rPr lang="en-US" sz="2400" dirty="0"/>
              <a:t> q → </a:t>
            </a:r>
            <a:r>
              <a:rPr lang="el-GR" sz="2400" dirty="0"/>
              <a:t>π</a:t>
            </a:r>
            <a:r>
              <a:rPr lang="en-US" sz="2400" dirty="0"/>
              <a:t> =( p – ATC)</a:t>
            </a:r>
            <a:r>
              <a:rPr lang="en-US" sz="2400" dirty="0">
                <a:latin typeface="cmsy10" pitchFamily="34" charset="0"/>
              </a:rPr>
              <a:t> £</a:t>
            </a:r>
            <a:r>
              <a:rPr lang="en-US" sz="2400" dirty="0"/>
              <a:t>q</a:t>
            </a:r>
          </a:p>
        </p:txBody>
      </p:sp>
      <p:sp>
        <p:nvSpPr>
          <p:cNvPr id="40" name="Text Box 18"/>
          <p:cNvSpPr txBox="1">
            <a:spLocks noChangeArrowheads="1"/>
          </p:cNvSpPr>
          <p:nvPr/>
        </p:nvSpPr>
        <p:spPr bwMode="auto">
          <a:xfrm>
            <a:off x="7854950" y="4572000"/>
            <a:ext cx="1289050" cy="366713"/>
          </a:xfrm>
          <a:prstGeom prst="rect">
            <a:avLst/>
          </a:prstGeom>
          <a:noFill/>
          <a:ln w="9525">
            <a:noFill/>
            <a:miter lim="800000"/>
            <a:headEnd/>
            <a:tailEnd/>
          </a:ln>
          <a:effectLst/>
        </p:spPr>
        <p:txBody>
          <a:bodyPr>
            <a:spAutoFit/>
          </a:bodyPr>
          <a:lstStyle/>
          <a:p>
            <a:pPr>
              <a:spcBef>
                <a:spcPct val="50000"/>
              </a:spcBef>
            </a:pPr>
            <a:r>
              <a:rPr lang="en-US"/>
              <a:t>ATC</a:t>
            </a: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Profit</a:t>
            </a:r>
          </a:p>
        </p:txBody>
      </p:sp>
      <p:sp>
        <p:nvSpPr>
          <p:cNvPr id="3" name="Content Placeholder 2"/>
          <p:cNvSpPr>
            <a:spLocks noGrp="1"/>
          </p:cNvSpPr>
          <p:nvPr>
            <p:ph idx="1"/>
          </p:nvPr>
        </p:nvSpPr>
        <p:spPr/>
        <p:txBody>
          <a:bodyPr/>
          <a:lstStyle/>
          <a:p>
            <a:r>
              <a:rPr lang="en-US" dirty="0"/>
              <a:t> </a:t>
            </a:r>
            <a:r>
              <a:rPr lang="en-US" dirty="0">
                <a:latin typeface="Symbol" pitchFamily="18" charset="2"/>
                <a:sym typeface="Symbol" pitchFamily="18" charset="2"/>
              </a:rPr>
              <a:t></a:t>
            </a:r>
            <a:r>
              <a:rPr lang="en-US" baseline="-25000" dirty="0">
                <a:sym typeface="Symbol" pitchFamily="18" charset="2"/>
              </a:rPr>
              <a:t>e</a:t>
            </a:r>
            <a:r>
              <a:rPr lang="en-US" dirty="0"/>
              <a:t> = (price – average cost) </a:t>
            </a:r>
            <a:r>
              <a:rPr lang="en-US" dirty="0">
                <a:latin typeface="cmsy10" pitchFamily="34" charset="0"/>
              </a:rPr>
              <a:t>£</a:t>
            </a:r>
            <a:r>
              <a:rPr lang="en-US" dirty="0"/>
              <a:t> q</a:t>
            </a:r>
          </a:p>
          <a:p>
            <a:r>
              <a:rPr lang="en-US" dirty="0"/>
              <a:t> </a:t>
            </a:r>
            <a:r>
              <a:rPr lang="en-US" dirty="0">
                <a:latin typeface="Symbol" pitchFamily="18" charset="2"/>
                <a:sym typeface="Symbol" pitchFamily="18" charset="2"/>
              </a:rPr>
              <a:t></a:t>
            </a:r>
            <a:r>
              <a:rPr lang="en-US" baseline="-25000" dirty="0">
                <a:sym typeface="Symbol" pitchFamily="18" charset="2"/>
              </a:rPr>
              <a:t>e</a:t>
            </a:r>
            <a:r>
              <a:rPr lang="en-US" dirty="0"/>
              <a:t> = ($25 – 14) </a:t>
            </a:r>
            <a:r>
              <a:rPr lang="en-US" dirty="0">
                <a:latin typeface="cmsy10" pitchFamily="34" charset="0"/>
              </a:rPr>
              <a:t>£</a:t>
            </a:r>
            <a:r>
              <a:rPr lang="en-US" dirty="0"/>
              <a:t> 9 = $99</a:t>
            </a:r>
          </a:p>
          <a:p>
            <a:endParaRPr lang="en-US" dirty="0"/>
          </a:p>
          <a:p>
            <a:r>
              <a:rPr lang="en-US" dirty="0"/>
              <a:t>In perfectly competitive markets firms make ZERO economic profit!!</a:t>
            </a:r>
          </a:p>
          <a:p>
            <a:r>
              <a:rPr lang="en-US" dirty="0"/>
              <a:t>Is this sustainable?</a:t>
            </a:r>
          </a:p>
          <a:p>
            <a:r>
              <a:rPr lang="en-US" dirty="0"/>
              <a:t>What is included in economic cost?</a:t>
            </a:r>
          </a:p>
        </p:txBody>
      </p:sp>
      <p:sp>
        <p:nvSpPr>
          <p:cNvPr id="4" name="Date Placeholder 3"/>
          <p:cNvSpPr>
            <a:spLocks noGrp="1"/>
          </p:cNvSpPr>
          <p:nvPr>
            <p:ph type="dt" sz="half" idx="10"/>
          </p:nvPr>
        </p:nvSpPr>
        <p:spPr/>
        <p:txBody>
          <a:bodyPr/>
          <a:lstStyle/>
          <a:p>
            <a:fld id="{A6960FC8-0DCF-4CD2-82A3-26CA0DB36BE3}"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a:t>
            </a:r>
          </a:p>
        </p:txBody>
      </p:sp>
      <p:sp>
        <p:nvSpPr>
          <p:cNvPr id="3" name="Content Placeholder 2"/>
          <p:cNvSpPr>
            <a:spLocks noGrp="1"/>
          </p:cNvSpPr>
          <p:nvPr>
            <p:ph idx="1"/>
          </p:nvPr>
        </p:nvSpPr>
        <p:spPr/>
        <p:txBody>
          <a:bodyPr/>
          <a:lstStyle/>
          <a:p>
            <a:r>
              <a:rPr lang="en-US" dirty="0"/>
              <a:t>A monopoly occurs when</a:t>
            </a:r>
          </a:p>
          <a:p>
            <a:pPr lvl="1"/>
            <a:r>
              <a:rPr lang="en-US" dirty="0"/>
              <a:t>There is one firm and</a:t>
            </a:r>
          </a:p>
          <a:p>
            <a:pPr lvl="1"/>
            <a:r>
              <a:rPr lang="en-US" dirty="0"/>
              <a:t>A barrier to entry due to various reasons such as:</a:t>
            </a:r>
          </a:p>
          <a:p>
            <a:pPr lvl="2"/>
            <a:r>
              <a:rPr lang="en-US" dirty="0"/>
              <a:t>Patent</a:t>
            </a:r>
          </a:p>
          <a:p>
            <a:pPr lvl="2"/>
            <a:r>
              <a:rPr lang="en-US" dirty="0"/>
              <a:t>Government granted monopoly power</a:t>
            </a:r>
          </a:p>
          <a:p>
            <a:pPr lvl="2"/>
            <a:r>
              <a:rPr lang="en-US" dirty="0"/>
              <a:t>Franchise or licensing scheme</a:t>
            </a:r>
          </a:p>
          <a:p>
            <a:pPr lvl="2"/>
            <a:r>
              <a:rPr lang="en-US" dirty="0"/>
              <a:t>Large economies of scale</a:t>
            </a:r>
          </a:p>
          <a:p>
            <a:pPr lvl="2"/>
            <a:r>
              <a:rPr lang="en-US" dirty="0"/>
              <a:t>Illegal means to deter entry by competitors</a:t>
            </a:r>
          </a:p>
        </p:txBody>
      </p:sp>
      <p:sp>
        <p:nvSpPr>
          <p:cNvPr id="4" name="Date Placeholder 3"/>
          <p:cNvSpPr>
            <a:spLocks noGrp="1"/>
          </p:cNvSpPr>
          <p:nvPr>
            <p:ph type="dt" sz="half" idx="10"/>
          </p:nvPr>
        </p:nvSpPr>
        <p:spPr/>
        <p:txBody>
          <a:bodyPr/>
          <a:lstStyle/>
          <a:p>
            <a:fld id="{AAD0AEBD-5A00-4A77-AB46-304FFC5ABC4C}"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Monopolist Output Decision</a:t>
            </a:r>
          </a:p>
        </p:txBody>
      </p:sp>
      <p:sp>
        <p:nvSpPr>
          <p:cNvPr id="3" name="Content Placeholder 2"/>
          <p:cNvSpPr>
            <a:spLocks noGrp="1"/>
          </p:cNvSpPr>
          <p:nvPr>
            <p:ph idx="1"/>
          </p:nvPr>
        </p:nvSpPr>
        <p:spPr/>
        <p:txBody>
          <a:bodyPr>
            <a:normAutofit lnSpcReduction="10000"/>
          </a:bodyPr>
          <a:lstStyle/>
          <a:p>
            <a:r>
              <a:rPr lang="en-US" dirty="0"/>
              <a:t>A Monopolist must decide what </a:t>
            </a:r>
            <a:r>
              <a:rPr lang="en-US" b="1" dirty="0"/>
              <a:t>price</a:t>
            </a:r>
            <a:r>
              <a:rPr lang="en-US" dirty="0"/>
              <a:t> to charge and </a:t>
            </a:r>
            <a:r>
              <a:rPr lang="en-US" b="1" dirty="0"/>
              <a:t>how much </a:t>
            </a:r>
            <a:r>
              <a:rPr lang="en-US" dirty="0"/>
              <a:t>to produce to maximize profits:</a:t>
            </a:r>
          </a:p>
          <a:p>
            <a:pPr algn="ctr">
              <a:buFont typeface="Wingdings" pitchFamily="2" charset="2"/>
              <a:buNone/>
            </a:pPr>
            <a:r>
              <a:rPr lang="en-US" dirty="0"/>
              <a:t> </a:t>
            </a:r>
            <a:r>
              <a:rPr lang="en-US" dirty="0">
                <a:latin typeface="Symbol" pitchFamily="18" charset="2"/>
                <a:sym typeface="Symbol" pitchFamily="18" charset="2"/>
              </a:rPr>
              <a:t></a:t>
            </a:r>
            <a:r>
              <a:rPr lang="en-US" dirty="0"/>
              <a:t> </a:t>
            </a:r>
            <a:r>
              <a:rPr lang="en-US" baseline="-25000" dirty="0"/>
              <a:t>M</a:t>
            </a:r>
            <a:r>
              <a:rPr lang="en-US" dirty="0"/>
              <a:t> = TR – TC</a:t>
            </a:r>
          </a:p>
          <a:p>
            <a:r>
              <a:rPr lang="en-US" dirty="0"/>
              <a:t>Total Revenue (TR)</a:t>
            </a:r>
          </a:p>
          <a:p>
            <a:pPr lvl="1"/>
            <a:r>
              <a:rPr lang="en-US" dirty="0"/>
              <a:t>TR = p </a:t>
            </a:r>
            <a:r>
              <a:rPr lang="en-US" dirty="0">
                <a:latin typeface="cmsy10" pitchFamily="34" charset="0"/>
              </a:rPr>
              <a:t>£</a:t>
            </a:r>
            <a:r>
              <a:rPr lang="en-US" dirty="0"/>
              <a:t> q</a:t>
            </a:r>
          </a:p>
          <a:p>
            <a:r>
              <a:rPr lang="en-US" dirty="0"/>
              <a:t>Marginal Revenue (MR)</a:t>
            </a:r>
          </a:p>
          <a:p>
            <a:pPr lvl="1"/>
            <a:r>
              <a:rPr lang="en-US" dirty="0"/>
              <a:t>MR = change in TR that results from selling one more unit of output.</a:t>
            </a:r>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fld id="{53AE24CF-DD5D-4D5C-B351-F8FF09D75ABB}"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Monopolist’s Maximization Problem</a:t>
            </a:r>
          </a:p>
        </p:txBody>
      </p:sp>
      <p:sp>
        <p:nvSpPr>
          <p:cNvPr id="3" name="Content Placeholder 2"/>
          <p:cNvSpPr>
            <a:spLocks noGrp="1"/>
          </p:cNvSpPr>
          <p:nvPr>
            <p:ph idx="1"/>
          </p:nvPr>
        </p:nvSpPr>
        <p:spPr/>
        <p:txBody>
          <a:bodyPr/>
          <a:lstStyle/>
          <a:p>
            <a:r>
              <a:rPr lang="en-US" dirty="0"/>
              <a:t>Marginal revenue is determined by two factors</a:t>
            </a:r>
          </a:p>
          <a:p>
            <a:pPr lvl="1"/>
            <a:r>
              <a:rPr lang="en-US" dirty="0"/>
              <a:t>Good news: when prices are cut, the firm can sell more output</a:t>
            </a:r>
          </a:p>
          <a:p>
            <a:pPr lvl="1"/>
            <a:r>
              <a:rPr lang="en-US" dirty="0"/>
              <a:t>Bad news: the lower price holds for all its customers</a:t>
            </a:r>
          </a:p>
          <a:p>
            <a:pPr lvl="1"/>
            <a:r>
              <a:rPr lang="en-US" dirty="0"/>
              <a:t>The net effect is the marginal revenue which can be </a:t>
            </a:r>
            <a:r>
              <a:rPr lang="en-US" b="1" dirty="0"/>
              <a:t>positive</a:t>
            </a:r>
            <a:r>
              <a:rPr lang="en-US" dirty="0"/>
              <a:t> or </a:t>
            </a:r>
            <a:r>
              <a:rPr lang="en-US" b="1" dirty="0"/>
              <a:t>negative</a:t>
            </a:r>
          </a:p>
          <a:p>
            <a:endParaRPr lang="en-US" dirty="0"/>
          </a:p>
        </p:txBody>
      </p:sp>
      <p:sp>
        <p:nvSpPr>
          <p:cNvPr id="4" name="Date Placeholder 3"/>
          <p:cNvSpPr>
            <a:spLocks noGrp="1"/>
          </p:cNvSpPr>
          <p:nvPr>
            <p:ph type="dt" sz="half" idx="10"/>
          </p:nvPr>
        </p:nvSpPr>
        <p:spPr/>
        <p:txBody>
          <a:bodyPr/>
          <a:lstStyle/>
          <a:p>
            <a:fld id="{4AF4BD9B-32D2-41E4-95FE-DD9D81EBC83A}"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Monopolist</a:t>
            </a:r>
          </a:p>
        </p:txBody>
      </p:sp>
      <p:sp>
        <p:nvSpPr>
          <p:cNvPr id="3" name="Content Placeholder 2"/>
          <p:cNvSpPr>
            <a:spLocks noGrp="1"/>
          </p:cNvSpPr>
          <p:nvPr>
            <p:ph idx="1"/>
          </p:nvPr>
        </p:nvSpPr>
        <p:spPr/>
        <p:txBody>
          <a:bodyPr/>
          <a:lstStyle/>
          <a:p>
            <a:r>
              <a:rPr lang="en-US" dirty="0"/>
              <a:t>Demand:</a:t>
            </a:r>
          </a:p>
          <a:p>
            <a:endParaRPr lang="en-US" dirty="0"/>
          </a:p>
        </p:txBody>
      </p:sp>
      <p:sp>
        <p:nvSpPr>
          <p:cNvPr id="4" name="Date Placeholder 3"/>
          <p:cNvSpPr>
            <a:spLocks noGrp="1"/>
          </p:cNvSpPr>
          <p:nvPr>
            <p:ph type="dt" sz="half" idx="10"/>
          </p:nvPr>
        </p:nvSpPr>
        <p:spPr/>
        <p:txBody>
          <a:bodyPr/>
          <a:lstStyle/>
          <a:p>
            <a:fld id="{2B7366B2-B195-4401-ACB4-55FEB5867F9C}" type="datetime1">
              <a:rPr lang="en-US" smtClean="0"/>
              <a:t>2/8/2018</a:t>
            </a:fld>
            <a:endParaRPr lang="en-US"/>
          </a:p>
        </p:txBody>
      </p:sp>
      <p:sp>
        <p:nvSpPr>
          <p:cNvPr id="5" name="Footer Placeholder 4"/>
          <p:cNvSpPr>
            <a:spLocks noGrp="1"/>
          </p:cNvSpPr>
          <p:nvPr>
            <p:ph type="ftr" sz="quarter" idx="11"/>
          </p:nvPr>
        </p:nvSpPr>
        <p:spPr/>
        <p:txBody>
          <a:bodyPr/>
          <a:lstStyle/>
          <a:p>
            <a:r>
              <a:rPr lang="en-US"/>
              <a:t>Towson University - J. Jung and Shrestha</a:t>
            </a:r>
          </a:p>
        </p:txBody>
      </p:sp>
      <p:sp>
        <p:nvSpPr>
          <p:cNvPr id="6" name="Slide Number Placeholder 5"/>
          <p:cNvSpPr>
            <a:spLocks noGrp="1"/>
          </p:cNvSpPr>
          <p:nvPr>
            <p:ph type="sldNum" sz="quarter" idx="12"/>
          </p:nvPr>
        </p:nvSpPr>
        <p:spPr/>
        <p:txBody>
          <a:bodyPr/>
          <a:lstStyle/>
          <a:p>
            <a:fld id="{73891225-2CFD-4B2A-9CCE-B0FBA3638821}" type="slidenum">
              <a:rPr lang="en-US" smtClean="0"/>
              <a:pPr/>
              <a:t>99</a:t>
            </a:fld>
            <a:endParaRPr lang="en-US"/>
          </a:p>
        </p:txBody>
      </p:sp>
      <p:graphicFrame>
        <p:nvGraphicFramePr>
          <p:cNvPr id="7" name="Object 6"/>
          <p:cNvGraphicFramePr>
            <a:graphicFrameLocks noChangeAspect="1"/>
          </p:cNvGraphicFramePr>
          <p:nvPr/>
        </p:nvGraphicFramePr>
        <p:xfrm>
          <a:off x="2667000" y="1676400"/>
          <a:ext cx="4191000" cy="3266549"/>
        </p:xfrm>
        <a:graphic>
          <a:graphicData uri="http://schemas.openxmlformats.org/presentationml/2006/ole">
            <mc:AlternateContent xmlns:mc="http://schemas.openxmlformats.org/markup-compatibility/2006">
              <mc:Choice xmlns:v="urn:schemas-microsoft-com:vml" Requires="v">
                <p:oleObj spid="_x0000_s82959" name="Equation" r:id="rId3" imgW="2070000" imgH="1904760" progId="Equation.3">
                  <p:embed/>
                </p:oleObj>
              </mc:Choice>
              <mc:Fallback>
                <p:oleObj name="Equation" r:id="rId3" imgW="2070000" imgH="1904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76400"/>
                        <a:ext cx="4191000" cy="3266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2694</TotalTime>
  <Words>5516</Words>
  <Application>Microsoft Office PowerPoint</Application>
  <PresentationFormat>On-screen Show (4:3)</PresentationFormat>
  <Paragraphs>1267</Paragraphs>
  <Slides>109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18" baseType="lpstr">
      <vt:lpstr>SimSun</vt:lpstr>
      <vt:lpstr>Arial</vt:lpstr>
      <vt:lpstr>Calibri</vt:lpstr>
      <vt:lpstr>Cambria Math</vt:lpstr>
      <vt:lpstr>cmsy10</vt:lpstr>
      <vt:lpstr>Symbol</vt:lpstr>
      <vt:lpstr>Wingdings</vt:lpstr>
      <vt:lpstr>Office Theme</vt:lpstr>
      <vt:lpstr>Equation</vt:lpstr>
      <vt:lpstr>Health Economics</vt:lpstr>
      <vt:lpstr>Econ 339 - Roadmap</vt:lpstr>
      <vt:lpstr>Class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Principles</vt:lpstr>
      <vt:lpstr>1 Principle of Opportunity Cost</vt:lpstr>
      <vt:lpstr>1 Opportunity Cost and the Production Possibilities Curve</vt:lpstr>
      <vt:lpstr>1 Opportunity Cost and the Production Possibilities Curve</vt:lpstr>
      <vt:lpstr>1 Opportunity Cost and the Production Possibilities Curve</vt:lpstr>
      <vt:lpstr>1 Shifting the Production Possibilities Curve</vt:lpstr>
      <vt:lpstr>2 Marginal Thinking</vt:lpstr>
      <vt:lpstr>2 Marginal Cost and Marginal Benefit</vt:lpstr>
      <vt:lpstr>2 The Marginal Principle</vt:lpstr>
      <vt:lpstr>2 Marginal Principle</vt:lpstr>
      <vt:lpstr>3 Principle of Diminishing Returns</vt:lpstr>
      <vt:lpstr>3 Principle of Diminishing Returns </vt:lpstr>
      <vt:lpstr>3 Production Curve</vt:lpstr>
      <vt:lpstr>Production Theory</vt:lpstr>
      <vt:lpstr>Demand and Supply</vt:lpstr>
      <vt:lpstr>Consumer Demand</vt:lpstr>
      <vt:lpstr>Law of Demand</vt:lpstr>
      <vt:lpstr>Market Demand</vt:lpstr>
      <vt:lpstr>The Supply Curve</vt:lpstr>
      <vt:lpstr>Law of Supply</vt:lpstr>
      <vt:lpstr>Supply Curves and Market Supply</vt:lpstr>
      <vt:lpstr>Market Equilibrium</vt:lpstr>
      <vt:lpstr>Excess Supply and Excess Demand</vt:lpstr>
      <vt:lpstr>Excess Demand</vt:lpstr>
      <vt:lpstr>Price Increase</vt:lpstr>
      <vt:lpstr>Excess Supply</vt:lpstr>
      <vt:lpstr>Market Effects of Demand Changes</vt:lpstr>
      <vt:lpstr>Market Effects of Supply Changes</vt:lpstr>
      <vt:lpstr>Substitutes and Complements</vt:lpstr>
      <vt:lpstr>Consumer Surplus</vt:lpstr>
      <vt:lpstr>Consumer Surplus</vt:lpstr>
      <vt:lpstr>Producer Surplus</vt:lpstr>
      <vt:lpstr>Market Equilibrium</vt:lpstr>
      <vt:lpstr>Market Equilibrium</vt:lpstr>
      <vt:lpstr>Inefficiencies – Price Ceiling</vt:lpstr>
      <vt:lpstr>Inefficiencies – Price Floor</vt:lpstr>
      <vt:lpstr>Market Failure: Externalities</vt:lpstr>
      <vt:lpstr>The Price Elasticity of Demand</vt:lpstr>
      <vt:lpstr>Price Elasticity: Example </vt:lpstr>
      <vt:lpstr>ARC Price Elasticity</vt:lpstr>
      <vt:lpstr>Point Elasticity</vt:lpstr>
      <vt:lpstr>PowerPoint Presentation</vt:lpstr>
      <vt:lpstr>Equation of a line and elasticity</vt:lpstr>
      <vt:lpstr>Equation of a line and Elasticity</vt:lpstr>
      <vt:lpstr>PowerPoint Presentation</vt:lpstr>
      <vt:lpstr>Elasticity of Demand</vt:lpstr>
      <vt:lpstr>Determinants of Elasticity</vt:lpstr>
      <vt:lpstr>Elasticity Along a Linear Demand Curve</vt:lpstr>
      <vt:lpstr>Income Elasticity of Demand</vt:lpstr>
      <vt:lpstr>Inferior Goods</vt:lpstr>
      <vt:lpstr>Types of Goods</vt:lpstr>
      <vt:lpstr>Price Elasticity of Supply</vt:lpstr>
      <vt:lpstr>Demand Price Elasticities</vt:lpstr>
      <vt:lpstr>Consumer Theory</vt:lpstr>
      <vt:lpstr>Total and Marginal Utility</vt:lpstr>
      <vt:lpstr>Law of Diminishing Marginal Utilities</vt:lpstr>
      <vt:lpstr>Indifference Curves</vt:lpstr>
      <vt:lpstr>Indifference Curves</vt:lpstr>
      <vt:lpstr>Utility Theory: Indifference Curves</vt:lpstr>
      <vt:lpstr>Indifference Curves</vt:lpstr>
      <vt:lpstr>Indifference Curves</vt:lpstr>
      <vt:lpstr>Budget Constraint</vt:lpstr>
      <vt:lpstr>Budget Constraints</vt:lpstr>
      <vt:lpstr>Budget Constraints</vt:lpstr>
      <vt:lpstr>Utility Maximization Rule</vt:lpstr>
      <vt:lpstr>Equimarginal Rule</vt:lpstr>
      <vt:lpstr>Maximizing Utility</vt:lpstr>
      <vt:lpstr>Utility Maximization</vt:lpstr>
      <vt:lpstr>Equimarginal Rule</vt:lpstr>
      <vt:lpstr>Derived Demand</vt:lpstr>
      <vt:lpstr>Optional</vt:lpstr>
      <vt:lpstr>Short-Run Total Cost</vt:lpstr>
      <vt:lpstr>Short-Run Total Cost</vt:lpstr>
      <vt:lpstr>Short-Run Costs: Fixed Cost,  Variable Cost, and Total Cost</vt:lpstr>
      <vt:lpstr>Sort-Run Average Costs</vt:lpstr>
      <vt:lpstr>Average Costs</vt:lpstr>
      <vt:lpstr>The Relationship Between Marginal Cost and Average Cost</vt:lpstr>
      <vt:lpstr>Perfectly Competitive Market</vt:lpstr>
      <vt:lpstr>Perfectly Competitive Market</vt:lpstr>
      <vt:lpstr>Perfect Competition</vt:lpstr>
      <vt:lpstr>Profit Maximization:  Economic Profit (e)</vt:lpstr>
      <vt:lpstr>1. The Total Approach</vt:lpstr>
      <vt:lpstr>2. The Marginal Approach</vt:lpstr>
      <vt:lpstr>2. Marginal Approach to Picking Output</vt:lpstr>
      <vt:lpstr>Economic Profit</vt:lpstr>
      <vt:lpstr>Monopoly</vt:lpstr>
      <vt:lpstr>The Monopolist Output Decision</vt:lpstr>
      <vt:lpstr>Monopolist’s Maximization Problem</vt:lpstr>
      <vt:lpstr>Example: Monopolist</vt:lpstr>
      <vt:lpstr>Example: Monopoly</vt:lpstr>
      <vt:lpstr>Marginal Revenue and Market Demand</vt:lpstr>
      <vt:lpstr>Marginal Principle</vt:lpstr>
      <vt:lpstr>Monopoly vs. Perfect Competition</vt:lpstr>
      <vt:lpstr>Social Cost of Monopoly</vt:lpstr>
      <vt:lpstr>Deadweight Loss from Monopoly</vt:lpstr>
      <vt:lpstr>Rent Seeking</vt:lpstr>
      <vt:lpstr>Benefits from Monopolies</vt:lpstr>
      <vt:lpstr>Natural Monopolies</vt:lpstr>
      <vt:lpstr>Towards Monopoly: Mergers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dc:creator>
  <cp:lastModifiedBy>Admin</cp:lastModifiedBy>
  <cp:revision>96</cp:revision>
  <dcterms:created xsi:type="dcterms:W3CDTF">2008-06-10T19:10:40Z</dcterms:created>
  <dcterms:modified xsi:type="dcterms:W3CDTF">2018-02-08T13:52:27Z</dcterms:modified>
</cp:coreProperties>
</file>