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0" r:id="rId2"/>
    <p:sldId id="257" r:id="rId3"/>
    <p:sldId id="259" r:id="rId4"/>
    <p:sldId id="256" r:id="rId5"/>
    <p:sldId id="261" r:id="rId6"/>
    <p:sldId id="307" r:id="rId7"/>
    <p:sldId id="314" r:id="rId8"/>
    <p:sldId id="315" r:id="rId9"/>
    <p:sldId id="316" r:id="rId10"/>
    <p:sldId id="309" r:id="rId11"/>
    <p:sldId id="294" r:id="rId12"/>
    <p:sldId id="267" r:id="rId13"/>
    <p:sldId id="295" r:id="rId14"/>
    <p:sldId id="269" r:id="rId15"/>
    <p:sldId id="263" r:id="rId16"/>
    <p:sldId id="266" r:id="rId17"/>
    <p:sldId id="301" r:id="rId18"/>
    <p:sldId id="265" r:id="rId19"/>
    <p:sldId id="311" r:id="rId20"/>
    <p:sldId id="289" r:id="rId21"/>
    <p:sldId id="297" r:id="rId22"/>
    <p:sldId id="296" r:id="rId23"/>
    <p:sldId id="312" r:id="rId24"/>
    <p:sldId id="313" r:id="rId25"/>
    <p:sldId id="279" r:id="rId26"/>
    <p:sldId id="298" r:id="rId27"/>
    <p:sldId id="299" r:id="rId28"/>
    <p:sldId id="300" r:id="rId29"/>
    <p:sldId id="310" r:id="rId30"/>
    <p:sldId id="284" r:id="rId31"/>
    <p:sldId id="285" r:id="rId32"/>
    <p:sldId id="286" r:id="rId33"/>
    <p:sldId id="287" r:id="rId34"/>
    <p:sldId id="288" r:id="rId35"/>
    <p:sldId id="305" r:id="rId36"/>
    <p:sldId id="306" r:id="rId37"/>
    <p:sldId id="304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0311" autoAdjust="0"/>
  </p:normalViewPr>
  <p:slideViewPr>
    <p:cSldViewPr>
      <p:cViewPr varScale="1">
        <p:scale>
          <a:sx n="96" d="100"/>
          <a:sy n="96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n1ac.cc.emory.edu\ECAS-Research\Markowitz\health%20econ\files%20for%20introduction\data%20for%20overview%20of%20US%20health%20care%20system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nasn1ac.cc.emory.edu\ECAS-Research\Markowitz\health%20econ\files%20for%20introduction\data%20for%20overview%20of%20US%20health%20care%20system%20presentatio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shrest\Downloads\44202304%20(3).xls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as\ECOResearch\Markowitz\health%20econ\files%20for%20introduction\uga%20health%20talk\uga%20health%20overview%20talk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\\as\ECOResearch\Markowitz\health%20econ\files%20for%20introduction\uga%20health%20talk\uga%20health%20overview%20talk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\\as\ECOResearch\Markowitz\health%20econ\files%20for%20introduction\uga%20health%20talk\uga%20health%20overview%20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u="sng" dirty="0"/>
              <a:t>How Much Do We Spend?</a:t>
            </a:r>
          </a:p>
          <a:p>
            <a:pPr>
              <a:defRPr/>
            </a:pPr>
            <a:r>
              <a:rPr lang="en-US" dirty="0"/>
              <a:t>U.S. Health</a:t>
            </a:r>
            <a:r>
              <a:rPr lang="en-US" baseline="0" dirty="0"/>
              <a:t> Care Expenditures Over Time (currently </a:t>
            </a:r>
            <a:r>
              <a:rPr lang="en-US" baseline="0" dirty="0" smtClean="0"/>
              <a:t>$3.2 Trillion $9,990 per-capita)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'[data for overview of US health care system presentation.xlsx]US NHE over time'!$B$2</c:f>
              <c:strCache>
                <c:ptCount val="1"/>
                <c:pt idx="0">
                  <c:v>Nominal NHE in $ per capita</c:v>
                </c:pt>
              </c:strCache>
            </c:strRef>
          </c:tx>
          <c:spPr>
            <a:ln>
              <a:solidFill>
                <a:srgbClr val="00B050">
                  <a:alpha val="55000"/>
                </a:srgbClr>
              </a:solidFill>
            </a:ln>
          </c:spPr>
          <c:marker>
            <c:spPr>
              <a:solidFill>
                <a:srgbClr val="00B050">
                  <a:alpha val="5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5.7541355300538624E-3"/>
                  <c:y val="-1.4652012237149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4-4CDF-97A1-E3E95989AD3A}"/>
                </c:ext>
              </c:extLst>
            </c:dLbl>
            <c:dLbl>
              <c:idx val="10"/>
              <c:layout>
                <c:manualLayout>
                  <c:x val="-2.4455076002728948E-2"/>
                  <c:y val="-2.3024590658378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4-4CDF-97A1-E3E95989AD3A}"/>
                </c:ext>
              </c:extLst>
            </c:dLbl>
            <c:dLbl>
              <c:idx val="20"/>
              <c:layout>
                <c:manualLayout>
                  <c:x val="-2.3016542120215446E-2"/>
                  <c:y val="2.721087986899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4-4CDF-97A1-E3E95989AD3A}"/>
                </c:ext>
              </c:extLst>
            </c:dLbl>
            <c:dLbl>
              <c:idx val="30"/>
              <c:layout>
                <c:manualLayout>
                  <c:x val="-2.7332143767755883E-2"/>
                  <c:y val="-4.18628921061418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E24-4CDF-97A1-E3E95989AD3A}"/>
                </c:ext>
              </c:extLst>
            </c:dLbl>
            <c:dLbl>
              <c:idx val="40"/>
              <c:layout>
                <c:manualLayout>
                  <c:x val="-1.4385338825134758E-2"/>
                  <c:y val="3.5583458290220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E24-4CDF-97A1-E3E95989AD3A}"/>
                </c:ext>
              </c:extLst>
            </c:dLbl>
            <c:dLbl>
              <c:idx val="53"/>
              <c:layout>
                <c:manualLayout>
                  <c:x val="-4.3156016475404062E-2"/>
                  <c:y val="-3.13971690796064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E24-4CDF-97A1-E3E95989AD3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'[data for overview of US health care system presentation.xlsx]US NHE over time'!$A$3:$A$56</c:f>
              <c:numCache>
                <c:formatCode>General</c:formatCod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numCache>
            </c:numRef>
          </c:xVal>
          <c:yVal>
            <c:numRef>
              <c:f>'[data for overview of US health care system presentation.xlsx]US NHE over time'!$B$3:$B$56</c:f>
              <c:numCache>
                <c:formatCode>"$"#,##0</c:formatCode>
                <c:ptCount val="54"/>
                <c:pt idx="0">
                  <c:v>147</c:v>
                </c:pt>
                <c:pt idx="1">
                  <c:v>154</c:v>
                </c:pt>
                <c:pt idx="2">
                  <c:v>166</c:v>
                </c:pt>
                <c:pt idx="3">
                  <c:v>178</c:v>
                </c:pt>
                <c:pt idx="4">
                  <c:v>195</c:v>
                </c:pt>
                <c:pt idx="5">
                  <c:v>210</c:v>
                </c:pt>
                <c:pt idx="6">
                  <c:v>229</c:v>
                </c:pt>
                <c:pt idx="7">
                  <c:v>254</c:v>
                </c:pt>
                <c:pt idx="8">
                  <c:v>286</c:v>
                </c:pt>
                <c:pt idx="9">
                  <c:v>319</c:v>
                </c:pt>
                <c:pt idx="10">
                  <c:v>356</c:v>
                </c:pt>
                <c:pt idx="11">
                  <c:v>391</c:v>
                </c:pt>
                <c:pt idx="12">
                  <c:v>433</c:v>
                </c:pt>
                <c:pt idx="13">
                  <c:v>477</c:v>
                </c:pt>
                <c:pt idx="14">
                  <c:v>537</c:v>
                </c:pt>
                <c:pt idx="15">
                  <c:v>607</c:v>
                </c:pt>
                <c:pt idx="16">
                  <c:v>689</c:v>
                </c:pt>
                <c:pt idx="17">
                  <c:v>777</c:v>
                </c:pt>
                <c:pt idx="18">
                  <c:v>866</c:v>
                </c:pt>
                <c:pt idx="19">
                  <c:v>972</c:v>
                </c:pt>
                <c:pt idx="20">
                  <c:v>1110</c:v>
                </c:pt>
                <c:pt idx="21">
                  <c:v>1275</c:v>
                </c:pt>
                <c:pt idx="22">
                  <c:v>1424</c:v>
                </c:pt>
                <c:pt idx="23">
                  <c:v>1555</c:v>
                </c:pt>
                <c:pt idx="24">
                  <c:v>1698</c:v>
                </c:pt>
                <c:pt idx="25">
                  <c:v>1840</c:v>
                </c:pt>
                <c:pt idx="26">
                  <c:v>1956</c:v>
                </c:pt>
                <c:pt idx="27">
                  <c:v>2109</c:v>
                </c:pt>
                <c:pt idx="28">
                  <c:v>2342</c:v>
                </c:pt>
                <c:pt idx="29">
                  <c:v>2581</c:v>
                </c:pt>
                <c:pt idx="30">
                  <c:v>2855</c:v>
                </c:pt>
                <c:pt idx="31">
                  <c:v>3083</c:v>
                </c:pt>
                <c:pt idx="32">
                  <c:v>3301</c:v>
                </c:pt>
                <c:pt idx="33">
                  <c:v>3504</c:v>
                </c:pt>
                <c:pt idx="34">
                  <c:v>3660</c:v>
                </c:pt>
                <c:pt idx="35">
                  <c:v>3826</c:v>
                </c:pt>
                <c:pt idx="36">
                  <c:v>3988</c:v>
                </c:pt>
                <c:pt idx="37">
                  <c:v>4169</c:v>
                </c:pt>
                <c:pt idx="38">
                  <c:v>4367</c:v>
                </c:pt>
                <c:pt idx="39">
                  <c:v>4602</c:v>
                </c:pt>
                <c:pt idx="40">
                  <c:v>4881</c:v>
                </c:pt>
                <c:pt idx="41">
                  <c:v>5243</c:v>
                </c:pt>
                <c:pt idx="42">
                  <c:v>5694</c:v>
                </c:pt>
                <c:pt idx="43">
                  <c:v>6129</c:v>
                </c:pt>
                <c:pt idx="44">
                  <c:v>6508</c:v>
                </c:pt>
                <c:pt idx="45">
                  <c:v>6887</c:v>
                </c:pt>
                <c:pt idx="46">
                  <c:v>7265</c:v>
                </c:pt>
                <c:pt idx="47">
                  <c:v>7652</c:v>
                </c:pt>
                <c:pt idx="48">
                  <c:v>7944</c:v>
                </c:pt>
                <c:pt idx="49">
                  <c:v>8175</c:v>
                </c:pt>
                <c:pt idx="50">
                  <c:v>8428</c:v>
                </c:pt>
                <c:pt idx="51">
                  <c:v>8698</c:v>
                </c:pt>
                <c:pt idx="52">
                  <c:v>8996</c:v>
                </c:pt>
                <c:pt idx="53">
                  <c:v>9255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E24-4CDF-97A1-E3E95989AD3A}"/>
            </c:ext>
          </c:extLst>
        </c:ser>
        <c:ser>
          <c:idx val="1"/>
          <c:order val="1"/>
          <c:tx>
            <c:strRef>
              <c:f>'[data for overview of US health care system presentation.xlsx]US NHE over time'!$G$2</c:f>
              <c:strCache>
                <c:ptCount val="1"/>
                <c:pt idx="0">
                  <c:v>real NHE in $ per capita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5.7846396018424477E-3"/>
                  <c:y val="-3.3490313684913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E24-4CDF-97A1-E3E95989AD3A}"/>
                </c:ext>
              </c:extLst>
            </c:dLbl>
            <c:dLbl>
              <c:idx val="10"/>
              <c:layout>
                <c:manualLayout>
                  <c:x val="-2.8770677650269368E-2"/>
                  <c:y val="-3.1397169079606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E24-4CDF-97A1-E3E95989AD3A}"/>
                </c:ext>
              </c:extLst>
            </c:dLbl>
            <c:dLbl>
              <c:idx val="20"/>
              <c:layout>
                <c:manualLayout>
                  <c:x val="-2.8770677650269368E-2"/>
                  <c:y val="-3.1397169079606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E24-4CDF-97A1-E3E95989AD3A}"/>
                </c:ext>
              </c:extLst>
            </c:dLbl>
            <c:dLbl>
              <c:idx val="30"/>
              <c:layout>
                <c:manualLayout>
                  <c:x val="-2.1578008237701979E-2"/>
                  <c:y val="-2.3024590658378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E24-4CDF-97A1-E3E95989AD3A}"/>
                </c:ext>
              </c:extLst>
            </c:dLbl>
            <c:dLbl>
              <c:idx val="40"/>
              <c:layout>
                <c:manualLayout>
                  <c:x val="-2.7332143767755883E-2"/>
                  <c:y val="-2.7210879868992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E24-4CDF-97A1-E3E95989AD3A}"/>
                </c:ext>
              </c:extLst>
            </c:dLbl>
            <c:dLbl>
              <c:idx val="53"/>
              <c:layout>
                <c:manualLayout>
                  <c:x val="-4.0278948710377134E-2"/>
                  <c:y val="-3.5583458290220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2E24-4CDF-97A1-E3E95989A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00B050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'[data for overview of US health care system presentation.xlsx]US NHE over time'!$E$3:$E$56</c:f>
              <c:numCache>
                <c:formatCode>General</c:formatCod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numCache>
            </c:numRef>
          </c:xVal>
          <c:yVal>
            <c:numRef>
              <c:f>'[data for overview of US health care system presentation.xlsx]US NHE over time'!$G$3:$G$56</c:f>
              <c:numCache>
                <c:formatCode>"$"#,##0</c:formatCode>
                <c:ptCount val="54"/>
                <c:pt idx="0">
                  <c:v>659.19282511210758</c:v>
                </c:pt>
                <c:pt idx="1">
                  <c:v>672.48908296943239</c:v>
                </c:pt>
                <c:pt idx="2">
                  <c:v>706.38297872340434</c:v>
                </c:pt>
                <c:pt idx="3">
                  <c:v>738.5892116182572</c:v>
                </c:pt>
                <c:pt idx="4">
                  <c:v>792.68292682926824</c:v>
                </c:pt>
                <c:pt idx="5">
                  <c:v>833.33333333333337</c:v>
                </c:pt>
                <c:pt idx="6">
                  <c:v>870.72243346007599</c:v>
                </c:pt>
                <c:pt idx="7">
                  <c:v>900.70921985815608</c:v>
                </c:pt>
                <c:pt idx="8">
                  <c:v>956.52173913043487</c:v>
                </c:pt>
                <c:pt idx="9">
                  <c:v>1000</c:v>
                </c:pt>
                <c:pt idx="10">
                  <c:v>1047.0588235294117</c:v>
                </c:pt>
                <c:pt idx="11">
                  <c:v>1083.1024930747924</c:v>
                </c:pt>
                <c:pt idx="12">
                  <c:v>1160.8579088471849</c:v>
                </c:pt>
                <c:pt idx="13">
                  <c:v>1229.3814432989693</c:v>
                </c:pt>
                <c:pt idx="14">
                  <c:v>1266.5094339622642</c:v>
                </c:pt>
                <c:pt idx="15">
                  <c:v>1277.8947368421054</c:v>
                </c:pt>
                <c:pt idx="16">
                  <c:v>1325</c:v>
                </c:pt>
                <c:pt idx="17">
                  <c:v>1363.1578947368423</c:v>
                </c:pt>
                <c:pt idx="18">
                  <c:v>1401.294498381877</c:v>
                </c:pt>
                <c:pt idx="19">
                  <c:v>1440</c:v>
                </c:pt>
                <c:pt idx="20">
                  <c:v>1481.9759679572762</c:v>
                </c:pt>
                <c:pt idx="21">
                  <c:v>1537.9975874547647</c:v>
                </c:pt>
                <c:pt idx="22">
                  <c:v>1539.4594594594594</c:v>
                </c:pt>
                <c:pt idx="23">
                  <c:v>1545.7256461232605</c:v>
                </c:pt>
                <c:pt idx="24">
                  <c:v>1589.8876404494381</c:v>
                </c:pt>
                <c:pt idx="25">
                  <c:v>1621.1453744493392</c:v>
                </c:pt>
                <c:pt idx="26">
                  <c:v>1603.2786885245903</c:v>
                </c:pt>
                <c:pt idx="27">
                  <c:v>1621.0607225211377</c:v>
                </c:pt>
                <c:pt idx="28">
                  <c:v>1689.7546897546899</c:v>
                </c:pt>
                <c:pt idx="29">
                  <c:v>1728.7340924313462</c:v>
                </c:pt>
                <c:pt idx="30">
                  <c:v>1753.6855036855036</c:v>
                </c:pt>
                <c:pt idx="31">
                  <c:v>1741.8079096045199</c:v>
                </c:pt>
                <c:pt idx="32">
                  <c:v>1736.4544976328248</c:v>
                </c:pt>
                <c:pt idx="33">
                  <c:v>1739.8212512413106</c:v>
                </c:pt>
                <c:pt idx="34">
                  <c:v>1734.5971563981043</c:v>
                </c:pt>
                <c:pt idx="35">
                  <c:v>1735.1473922902494</c:v>
                </c:pt>
                <c:pt idx="36">
                  <c:v>1747.589833479404</c:v>
                </c:pt>
                <c:pt idx="37">
                  <c:v>1777.0673486786018</c:v>
                </c:pt>
                <c:pt idx="38">
                  <c:v>1803.8000826104917</c:v>
                </c:pt>
                <c:pt idx="39">
                  <c:v>1836.3926576217082</c:v>
                </c:pt>
                <c:pt idx="40">
                  <c:v>1871.5490797546011</c:v>
                </c:pt>
                <c:pt idx="41">
                  <c:v>1921.9208211143693</c:v>
                </c:pt>
                <c:pt idx="42">
                  <c:v>1993.6974789915964</c:v>
                </c:pt>
                <c:pt idx="43">
                  <c:v>2062.9417704476605</c:v>
                </c:pt>
                <c:pt idx="44">
                  <c:v>2098.6778458561753</c:v>
                </c:pt>
                <c:pt idx="45">
                  <c:v>2130.8787128712875</c:v>
                </c:pt>
                <c:pt idx="46">
                  <c:v>2160.9161213563352</c:v>
                </c:pt>
                <c:pt idx="47">
                  <c:v>2179.7216382664778</c:v>
                </c:pt>
                <c:pt idx="48">
                  <c:v>2182.0279345721233</c:v>
                </c:pt>
                <c:pt idx="49">
                  <c:v>2176.4422424144</c:v>
                </c:pt>
                <c:pt idx="50">
                  <c:v>2169.7268018412301</c:v>
                </c:pt>
                <c:pt idx="51">
                  <c:v>2173.0983515632415</c:v>
                </c:pt>
                <c:pt idx="52">
                  <c:v>2168.1078944577803</c:v>
                </c:pt>
                <c:pt idx="53">
                  <c:v>2176.9606759280605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E24-4CDF-97A1-E3E95989A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32856"/>
        <c:axId val="213326584"/>
      </c:scatterChart>
      <c:scatterChart>
        <c:scatterStyle val="lineMarker"/>
        <c:varyColors val="0"/>
        <c:ser>
          <c:idx val="0"/>
          <c:order val="2"/>
          <c:tx>
            <c:strRef>
              <c:f>'[data for overview of US health care system presentation.xlsx]US NHE over time'!$F$2</c:f>
              <c:strCache>
                <c:ptCount val="1"/>
                <c:pt idx="0">
                  <c:v>National Health Exp. Share of GDP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0"/>
                  <c:y val="-3.76766028955277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E24-4CDF-97A1-E3E95989AD3A}"/>
                </c:ext>
              </c:extLst>
            </c:dLbl>
            <c:dLbl>
              <c:idx val="10"/>
              <c:layout>
                <c:manualLayout>
                  <c:x val="-2.3016542120215446E-2"/>
                  <c:y val="-2.9304024474299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E24-4CDF-97A1-E3E95989AD3A}"/>
                </c:ext>
              </c:extLst>
            </c:dLbl>
            <c:dLbl>
              <c:idx val="20"/>
              <c:layout>
                <c:manualLayout>
                  <c:x val="-2.3016542120215446E-2"/>
                  <c:y val="-2.721087986899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E24-4CDF-97A1-E3E95989AD3A}"/>
                </c:ext>
              </c:extLst>
            </c:dLbl>
            <c:dLbl>
              <c:idx val="30"/>
              <c:layout>
                <c:manualLayout>
                  <c:x val="-2.5893609885242402E-2"/>
                  <c:y val="-2.721087986899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E24-4CDF-97A1-E3E95989AD3A}"/>
                </c:ext>
              </c:extLst>
            </c:dLbl>
            <c:dLbl>
              <c:idx val="40"/>
              <c:layout>
                <c:manualLayout>
                  <c:x val="-3.3109122231241878E-2"/>
                  <c:y val="-3.34904784994493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2E24-4CDF-97A1-E3E95989AD3A}"/>
                </c:ext>
              </c:extLst>
            </c:dLbl>
            <c:dLbl>
              <c:idx val="53"/>
              <c:layout>
                <c:manualLayout>
                  <c:x val="-2.5893609885242374E-2"/>
                  <c:y val="3.7676602895527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E24-4CDF-97A1-E3E95989A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'[data for overview of US health care system presentation.xlsx]US NHE over time'!$E$3:$E$56</c:f>
              <c:numCache>
                <c:formatCode>General</c:formatCode>
                <c:ptCount val="5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</c:numCache>
            </c:numRef>
          </c:xVal>
          <c:yVal>
            <c:numRef>
              <c:f>'[data for overview of US health care system presentation.xlsx]US NHE over time'!$F$3:$F$56</c:f>
              <c:numCache>
                <c:formatCode>General</c:formatCode>
                <c:ptCount val="54"/>
                <c:pt idx="0">
                  <c:v>5</c:v>
                </c:pt>
                <c:pt idx="1">
                  <c:v>5.2</c:v>
                </c:pt>
                <c:pt idx="2">
                  <c:v>5.3</c:v>
                </c:pt>
                <c:pt idx="3">
                  <c:v>5.4</c:v>
                </c:pt>
                <c:pt idx="4">
                  <c:v>5.6</c:v>
                </c:pt>
                <c:pt idx="5">
                  <c:v>5.6</c:v>
                </c:pt>
                <c:pt idx="6">
                  <c:v>5.7</c:v>
                </c:pt>
                <c:pt idx="7">
                  <c:v>6</c:v>
                </c:pt>
                <c:pt idx="8">
                  <c:v>6.2</c:v>
                </c:pt>
                <c:pt idx="9">
                  <c:v>6.5</c:v>
                </c:pt>
                <c:pt idx="10">
                  <c:v>7</c:v>
                </c:pt>
                <c:pt idx="11">
                  <c:v>7.1</c:v>
                </c:pt>
                <c:pt idx="12">
                  <c:v>7.3</c:v>
                </c:pt>
                <c:pt idx="13">
                  <c:v>7.2</c:v>
                </c:pt>
                <c:pt idx="14">
                  <c:v>7.6</c:v>
                </c:pt>
                <c:pt idx="15">
                  <c:v>7.9</c:v>
                </c:pt>
                <c:pt idx="16">
                  <c:v>8.1</c:v>
                </c:pt>
                <c:pt idx="17">
                  <c:v>8.3000000000000007</c:v>
                </c:pt>
                <c:pt idx="18">
                  <c:v>8.3000000000000007</c:v>
                </c:pt>
                <c:pt idx="19">
                  <c:v>8.4</c:v>
                </c:pt>
                <c:pt idx="20">
                  <c:v>8.9</c:v>
                </c:pt>
                <c:pt idx="21">
                  <c:v>9.1999999999999993</c:v>
                </c:pt>
                <c:pt idx="22">
                  <c:v>10</c:v>
                </c:pt>
                <c:pt idx="23">
                  <c:v>10.1</c:v>
                </c:pt>
                <c:pt idx="24">
                  <c:v>10.1</c:v>
                </c:pt>
                <c:pt idx="25">
                  <c:v>10.199999999999999</c:v>
                </c:pt>
                <c:pt idx="26">
                  <c:v>10.4</c:v>
                </c:pt>
                <c:pt idx="27">
                  <c:v>10.7</c:v>
                </c:pt>
                <c:pt idx="28">
                  <c:v>11.1</c:v>
                </c:pt>
                <c:pt idx="29">
                  <c:v>11.4</c:v>
                </c:pt>
                <c:pt idx="30">
                  <c:v>12.1</c:v>
                </c:pt>
                <c:pt idx="31">
                  <c:v>12.8</c:v>
                </c:pt>
                <c:pt idx="32">
                  <c:v>13.1</c:v>
                </c:pt>
                <c:pt idx="33">
                  <c:v>13.4</c:v>
                </c:pt>
                <c:pt idx="34">
                  <c:v>13.3</c:v>
                </c:pt>
                <c:pt idx="35">
                  <c:v>13.4</c:v>
                </c:pt>
                <c:pt idx="36">
                  <c:v>13.4</c:v>
                </c:pt>
                <c:pt idx="37">
                  <c:v>13.3</c:v>
                </c:pt>
                <c:pt idx="38">
                  <c:v>13.3</c:v>
                </c:pt>
                <c:pt idx="39">
                  <c:v>13.3</c:v>
                </c:pt>
                <c:pt idx="40">
                  <c:v>13.4</c:v>
                </c:pt>
                <c:pt idx="41">
                  <c:v>14.1</c:v>
                </c:pt>
                <c:pt idx="42">
                  <c:v>14.9</c:v>
                </c:pt>
                <c:pt idx="43">
                  <c:v>15.4</c:v>
                </c:pt>
                <c:pt idx="44">
                  <c:v>15.5</c:v>
                </c:pt>
                <c:pt idx="45">
                  <c:v>15.5</c:v>
                </c:pt>
                <c:pt idx="46">
                  <c:v>15.6</c:v>
                </c:pt>
                <c:pt idx="47">
                  <c:v>15.9</c:v>
                </c:pt>
                <c:pt idx="48">
                  <c:v>16.399999999999999</c:v>
                </c:pt>
                <c:pt idx="49">
                  <c:v>17.399999999999999</c:v>
                </c:pt>
                <c:pt idx="50">
                  <c:v>17.399999999999999</c:v>
                </c:pt>
                <c:pt idx="51">
                  <c:v>17.399999999999999</c:v>
                </c:pt>
                <c:pt idx="52">
                  <c:v>17.399999999999999</c:v>
                </c:pt>
                <c:pt idx="53">
                  <c:v>17.399999999999999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2E24-4CDF-97A1-E3E95989A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19528"/>
        <c:axId val="213326976"/>
      </c:scatterChart>
      <c:valAx>
        <c:axId val="213332856"/>
        <c:scaling>
          <c:orientation val="minMax"/>
          <c:max val="2015"/>
          <c:min val="196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crossAx val="213326584"/>
        <c:crosses val="autoZero"/>
        <c:crossBetween val="midCat"/>
        <c:majorUnit val="5"/>
        <c:minorUnit val="1"/>
      </c:valAx>
      <c:valAx>
        <c:axId val="2133265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solidFill>
                      <a:srgbClr val="00B050"/>
                    </a:solidFill>
                  </a:rPr>
                  <a:t>Dollars Per Capita</a:t>
                </a:r>
              </a:p>
            </c:rich>
          </c:tx>
          <c:layout/>
          <c:overlay val="0"/>
        </c:title>
        <c:numFmt formatCode="&quot;$&quot;#,##0" sourceLinked="1"/>
        <c:majorTickMark val="out"/>
        <c:minorTickMark val="none"/>
        <c:tickLblPos val="nextTo"/>
        <c:spPr>
          <a:noFill/>
          <a:ln>
            <a:solidFill>
              <a:srgbClr val="00B050"/>
            </a:solidFill>
          </a:ln>
        </c:spPr>
        <c:txPr>
          <a:bodyPr/>
          <a:lstStyle/>
          <a:p>
            <a:pPr>
              <a:defRPr b="1" baseline="0">
                <a:solidFill>
                  <a:srgbClr val="00B050"/>
                </a:solidFill>
              </a:defRPr>
            </a:pPr>
            <a:endParaRPr lang="en-US"/>
          </a:p>
        </c:txPr>
        <c:crossAx val="213332856"/>
        <c:crosses val="autoZero"/>
        <c:crossBetween val="midCat"/>
      </c:valAx>
      <c:valAx>
        <c:axId val="213326976"/>
        <c:scaling>
          <c:orientation val="minMax"/>
          <c:max val="22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Share of GDP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FF0000"/>
            </a:solidFill>
          </a:ln>
        </c:spPr>
        <c:txPr>
          <a:bodyPr/>
          <a:lstStyle/>
          <a:p>
            <a:pPr>
              <a:defRPr baseline="0">
                <a:solidFill>
                  <a:srgbClr val="FF0000"/>
                </a:solidFill>
              </a:defRPr>
            </a:pPr>
            <a:endParaRPr lang="en-US"/>
          </a:p>
        </c:txPr>
        <c:crossAx val="213319528"/>
        <c:crosses val="max"/>
        <c:crossBetween val="midCat"/>
        <c:majorUnit val="2"/>
        <c:minorUnit val="1"/>
      </c:valAx>
      <c:valAx>
        <c:axId val="213319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332697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4298083670887371"/>
          <c:y val="0.91870671352234068"/>
          <c:w val="0.72967453730341825"/>
          <c:h val="3.785015260177881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Hospital Beds and Number of Beds per 1,000 Persons, 1992 – 2012</a:t>
            </a:r>
          </a:p>
        </c:rich>
      </c:tx>
      <c:layout>
        <c:manualLayout>
          <c:xMode val="edge"/>
          <c:yMode val="edge"/>
          <c:x val="0.11842281466751541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capacity!$B$3</c:f>
              <c:strCache>
                <c:ptCount val="1"/>
                <c:pt idx="0">
                  <c:v>Number of Beds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capacity!$A$4:$A$24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capacity!$B$4:$B$24</c:f>
              <c:numCache>
                <c:formatCode>#,##0</c:formatCode>
                <c:ptCount val="21"/>
                <c:pt idx="0">
                  <c:v>919505</c:v>
                </c:pt>
                <c:pt idx="1">
                  <c:v>917847</c:v>
                </c:pt>
                <c:pt idx="2">
                  <c:v>901056</c:v>
                </c:pt>
                <c:pt idx="3">
                  <c:v>871976</c:v>
                </c:pt>
                <c:pt idx="4">
                  <c:v>862352</c:v>
                </c:pt>
                <c:pt idx="5">
                  <c:v>853287</c:v>
                </c:pt>
                <c:pt idx="6">
                  <c:v>839988</c:v>
                </c:pt>
                <c:pt idx="7">
                  <c:v>829575</c:v>
                </c:pt>
                <c:pt idx="8">
                  <c:v>823560</c:v>
                </c:pt>
                <c:pt idx="9">
                  <c:v>825966</c:v>
                </c:pt>
                <c:pt idx="10">
                  <c:v>820653</c:v>
                </c:pt>
                <c:pt idx="11">
                  <c:v>813307</c:v>
                </c:pt>
                <c:pt idx="12">
                  <c:v>808127</c:v>
                </c:pt>
                <c:pt idx="13">
                  <c:v>802311</c:v>
                </c:pt>
                <c:pt idx="14">
                  <c:v>802658</c:v>
                </c:pt>
                <c:pt idx="15">
                  <c:v>800892</c:v>
                </c:pt>
                <c:pt idx="16">
                  <c:v>808069</c:v>
                </c:pt>
                <c:pt idx="17">
                  <c:v>805593</c:v>
                </c:pt>
                <c:pt idx="18">
                  <c:v>804943</c:v>
                </c:pt>
                <c:pt idx="19">
                  <c:v>797403</c:v>
                </c:pt>
                <c:pt idx="20">
                  <c:v>800566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3E-4FB2-BD76-87B4102ED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350224"/>
        <c:axId val="412339248"/>
      </c:scatterChart>
      <c:scatterChart>
        <c:scatterStyle val="lineMarker"/>
        <c:varyColors val="0"/>
        <c:ser>
          <c:idx val="1"/>
          <c:order val="1"/>
          <c:tx>
            <c:strRef>
              <c:f>capacity!$C$3</c:f>
              <c:strCache>
                <c:ptCount val="1"/>
                <c:pt idx="0">
                  <c:v>Beds per 1,000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capacity!$A$4:$A$24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capacity!$C$4:$C$24</c:f>
              <c:numCache>
                <c:formatCode>General</c:formatCode>
                <c:ptCount val="21"/>
                <c:pt idx="0">
                  <c:v>3.61</c:v>
                </c:pt>
                <c:pt idx="1">
                  <c:v>3.56</c:v>
                </c:pt>
                <c:pt idx="2">
                  <c:v>3.46</c:v>
                </c:pt>
                <c:pt idx="3">
                  <c:v>3.32</c:v>
                </c:pt>
                <c:pt idx="4">
                  <c:v>3.25</c:v>
                </c:pt>
                <c:pt idx="5">
                  <c:v>3.19</c:v>
                </c:pt>
                <c:pt idx="6">
                  <c:v>3.11</c:v>
                </c:pt>
                <c:pt idx="7">
                  <c:v>3.04</c:v>
                </c:pt>
                <c:pt idx="8">
                  <c:v>2.93</c:v>
                </c:pt>
                <c:pt idx="9">
                  <c:v>2.9</c:v>
                </c:pt>
                <c:pt idx="10">
                  <c:v>2.85</c:v>
                </c:pt>
                <c:pt idx="11">
                  <c:v>2.8</c:v>
                </c:pt>
                <c:pt idx="12">
                  <c:v>2.75</c:v>
                </c:pt>
                <c:pt idx="13">
                  <c:v>2.71</c:v>
                </c:pt>
                <c:pt idx="14">
                  <c:v>2.68</c:v>
                </c:pt>
                <c:pt idx="15">
                  <c:v>2.66</c:v>
                </c:pt>
                <c:pt idx="16">
                  <c:v>2.66</c:v>
                </c:pt>
                <c:pt idx="17">
                  <c:v>2.62</c:v>
                </c:pt>
                <c:pt idx="18">
                  <c:v>2.6</c:v>
                </c:pt>
                <c:pt idx="19">
                  <c:v>2.56</c:v>
                </c:pt>
                <c:pt idx="20">
                  <c:v>2.5499999999999998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3E-4FB2-BD76-87B4102ED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343168"/>
        <c:axId val="412355712"/>
      </c:scatterChart>
      <c:valAx>
        <c:axId val="41235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39248"/>
        <c:crosses val="autoZero"/>
        <c:crossBetween val="midCat"/>
      </c:valAx>
      <c:valAx>
        <c:axId val="4123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Number of beds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50224"/>
        <c:crosses val="autoZero"/>
        <c:crossBetween val="midCat"/>
      </c:valAx>
      <c:valAx>
        <c:axId val="4123557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Beds per 1,000 persons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43168"/>
        <c:crosses val="max"/>
        <c:crossBetween val="midCat"/>
      </c:valAx>
      <c:valAx>
        <c:axId val="412343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2355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6225689023629"/>
          <c:y val="6.3310093398229753E-2"/>
          <c:w val="0.89935064935064868"/>
          <c:h val="0.802867383512544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Number of Physicians</c:v>
                </c:pt>
              </c:strCache>
            </c:strRef>
          </c:tx>
          <c:spPr>
            <a:solidFill>
              <a:srgbClr val="00548B"/>
            </a:solidFill>
            <a:ln w="29075">
              <a:noFill/>
            </a:ln>
          </c:spPr>
          <c:invertIfNegative val="0"/>
          <c:dLbls>
            <c:numFmt formatCode="0.0" sourceLinked="0"/>
            <c:spPr>
              <a:noFill/>
              <a:ln w="29075">
                <a:noFill/>
              </a:ln>
            </c:spPr>
            <c:txPr>
              <a:bodyPr/>
              <a:lstStyle/>
              <a:p>
                <a:pPr>
                  <a:defRPr sz="114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Sheet1!$B$1:$T$1</c:f>
              <c:strCache>
                <c:ptCount val="19"/>
                <c:pt idx="0">
                  <c:v>80</c:v>
                </c:pt>
                <c:pt idx="1">
                  <c:v>85</c:v>
                </c:pt>
                <c:pt idx="2">
                  <c:v>90</c:v>
                </c:pt>
                <c:pt idx="3">
                  <c:v>95</c:v>
                </c:pt>
                <c:pt idx="4">
                  <c:v>97</c:v>
                </c:pt>
                <c:pt idx="5">
                  <c:v>98</c:v>
                </c:pt>
                <c:pt idx="6">
                  <c:v>99</c:v>
                </c:pt>
                <c:pt idx="7">
                  <c:v>00</c:v>
                </c:pt>
                <c:pt idx="8">
                  <c:v>01</c:v>
                </c:pt>
                <c:pt idx="9">
                  <c:v>02</c:v>
                </c:pt>
                <c:pt idx="10">
                  <c:v>03</c:v>
                </c:pt>
                <c:pt idx="11">
                  <c:v>04</c:v>
                </c:pt>
                <c:pt idx="12">
                  <c:v>05</c:v>
                </c:pt>
                <c:pt idx="13">
                  <c:v>06</c:v>
                </c:pt>
                <c:pt idx="14">
                  <c:v>07</c:v>
                </c:pt>
                <c:pt idx="15">
                  <c:v>08</c:v>
                </c:pt>
                <c:pt idx="16">
                  <c:v>09</c:v>
                </c:pt>
                <c:pt idx="17">
                  <c:v>10</c:v>
                </c:pt>
                <c:pt idx="18">
                  <c:v>11</c:v>
                </c:pt>
              </c:strCache>
            </c:strRef>
          </c:cat>
          <c:val>
            <c:numRef>
              <c:f>Sheet1!$B$2:$T$2</c:f>
              <c:numCache>
                <c:formatCode>General</c:formatCode>
                <c:ptCount val="19"/>
                <c:pt idx="0">
                  <c:v>1.88</c:v>
                </c:pt>
                <c:pt idx="1">
                  <c:v>2.0699999999999998</c:v>
                </c:pt>
                <c:pt idx="2">
                  <c:v>2.2200000000000002</c:v>
                </c:pt>
                <c:pt idx="3">
                  <c:v>2.42</c:v>
                </c:pt>
                <c:pt idx="4">
                  <c:v>2.5299999999999998</c:v>
                </c:pt>
                <c:pt idx="5">
                  <c:v>2.5499999999999998</c:v>
                </c:pt>
                <c:pt idx="6">
                  <c:v>2.52</c:v>
                </c:pt>
                <c:pt idx="7">
                  <c:v>2.58</c:v>
                </c:pt>
                <c:pt idx="8">
                  <c:v>2.5499999999999998</c:v>
                </c:pt>
                <c:pt idx="9">
                  <c:v>2.54</c:v>
                </c:pt>
                <c:pt idx="10">
                  <c:v>2.66</c:v>
                </c:pt>
                <c:pt idx="11">
                  <c:v>2.63</c:v>
                </c:pt>
                <c:pt idx="12">
                  <c:v>2.69</c:v>
                </c:pt>
                <c:pt idx="13">
                  <c:v>2.7</c:v>
                </c:pt>
                <c:pt idx="14">
                  <c:v>2.74</c:v>
                </c:pt>
                <c:pt idx="15">
                  <c:v>2.77</c:v>
                </c:pt>
                <c:pt idx="16">
                  <c:v>2.73</c:v>
                </c:pt>
                <c:pt idx="17">
                  <c:v>2.72</c:v>
                </c:pt>
                <c:pt idx="18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D-47CF-9A82-E232EEDFF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28936"/>
        <c:axId val="213330896"/>
      </c:barChart>
      <c:catAx>
        <c:axId val="213328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4538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14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333089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13330896"/>
        <c:scaling>
          <c:orientation val="minMax"/>
          <c:max val="3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14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Physicians per Thousand</a:t>
                </a:r>
              </a:p>
            </c:rich>
          </c:tx>
          <c:layout>
            <c:manualLayout>
              <c:xMode val="edge"/>
              <c:yMode val="edge"/>
              <c:x val="1.4610396721992486E-2"/>
              <c:y val="0.18279602549681295"/>
            </c:manualLayout>
          </c:layout>
          <c:overlay val="0"/>
          <c:spPr>
            <a:noFill/>
            <a:ln w="29075">
              <a:noFill/>
            </a:ln>
          </c:spPr>
        </c:title>
        <c:numFmt formatCode="#,##0.0" sourceLinked="0"/>
        <c:majorTickMark val="out"/>
        <c:minorTickMark val="none"/>
        <c:tickLblPos val="nextTo"/>
        <c:spPr>
          <a:ln w="14538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14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3328936"/>
        <c:crosses val="autoZero"/>
        <c:crossBetween val="between"/>
        <c:majorUnit val="0.5"/>
        <c:minorUnit val="1.0000000000000033E-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Inflation in All Consumer Items and Medical Care over Time</a:t>
            </a:r>
          </a:p>
        </c:rich>
      </c:tx>
      <c:layout>
        <c:manualLayout>
          <c:xMode val="edge"/>
          <c:yMode val="edge"/>
          <c:x val="9.6165652252109352E-2"/>
          <c:y val="4.351203818780927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724918028551403E-2"/>
          <c:y val="6.354755628766251E-2"/>
          <c:w val="0.75381366786103354"/>
          <c:h val="0.85341342517685326"/>
        </c:manualLayout>
      </c:layout>
      <c:scatterChart>
        <c:scatterStyle val="lineMarker"/>
        <c:varyColors val="0"/>
        <c:ser>
          <c:idx val="0"/>
          <c:order val="0"/>
          <c:tx>
            <c:strRef>
              <c:f>inflation!$B$22</c:f>
              <c:strCache>
                <c:ptCount val="1"/>
                <c:pt idx="0">
                  <c:v>All Items </c:v>
                </c:pt>
              </c:strCache>
            </c:strRef>
          </c:tx>
          <c:xVal>
            <c:numRef>
              <c:f>inflation!$A$23:$A$70</c:f>
              <c:numCache>
                <c:formatCode>General</c:formatCode>
                <c:ptCount val="48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</c:numCache>
            </c:numRef>
          </c:xVal>
          <c:yVal>
            <c:numRef>
              <c:f>inflation!$B$23:$B$70</c:f>
              <c:numCache>
                <c:formatCode>0.0</c:formatCode>
                <c:ptCount val="48"/>
                <c:pt idx="0">
                  <c:v>2.9</c:v>
                </c:pt>
                <c:pt idx="1">
                  <c:v>3.1</c:v>
                </c:pt>
                <c:pt idx="2">
                  <c:v>4.2</c:v>
                </c:pt>
                <c:pt idx="3">
                  <c:v>5.5</c:v>
                </c:pt>
                <c:pt idx="4">
                  <c:v>5.7</c:v>
                </c:pt>
                <c:pt idx="5">
                  <c:v>4.4000000000000004</c:v>
                </c:pt>
                <c:pt idx="6">
                  <c:v>3.2</c:v>
                </c:pt>
                <c:pt idx="7">
                  <c:v>6.2</c:v>
                </c:pt>
                <c:pt idx="8">
                  <c:v>11</c:v>
                </c:pt>
                <c:pt idx="9">
                  <c:v>9.1</c:v>
                </c:pt>
                <c:pt idx="10">
                  <c:v>5.8</c:v>
                </c:pt>
                <c:pt idx="11">
                  <c:v>6.5</c:v>
                </c:pt>
                <c:pt idx="12">
                  <c:v>7.6</c:v>
                </c:pt>
                <c:pt idx="13">
                  <c:v>11.3</c:v>
                </c:pt>
                <c:pt idx="14">
                  <c:v>13.5</c:v>
                </c:pt>
                <c:pt idx="15">
                  <c:v>10.3</c:v>
                </c:pt>
                <c:pt idx="16">
                  <c:v>6.2</c:v>
                </c:pt>
                <c:pt idx="17">
                  <c:v>3.2</c:v>
                </c:pt>
                <c:pt idx="18">
                  <c:v>4.3</c:v>
                </c:pt>
                <c:pt idx="19">
                  <c:v>3.6</c:v>
                </c:pt>
                <c:pt idx="20">
                  <c:v>1.9000000000000001</c:v>
                </c:pt>
                <c:pt idx="21">
                  <c:v>3.6</c:v>
                </c:pt>
                <c:pt idx="22">
                  <c:v>4.0999999999999996</c:v>
                </c:pt>
                <c:pt idx="23">
                  <c:v>4.8</c:v>
                </c:pt>
                <c:pt idx="24">
                  <c:v>5.4</c:v>
                </c:pt>
                <c:pt idx="25">
                  <c:v>4.2</c:v>
                </c:pt>
                <c:pt idx="26">
                  <c:v>3</c:v>
                </c:pt>
                <c:pt idx="27">
                  <c:v>3</c:v>
                </c:pt>
                <c:pt idx="28">
                  <c:v>2.6</c:v>
                </c:pt>
                <c:pt idx="29">
                  <c:v>2.8</c:v>
                </c:pt>
                <c:pt idx="30">
                  <c:v>3</c:v>
                </c:pt>
                <c:pt idx="31">
                  <c:v>2.2999999999999998</c:v>
                </c:pt>
                <c:pt idx="32">
                  <c:v>1.6</c:v>
                </c:pt>
                <c:pt idx="33">
                  <c:v>2.2000000000000002</c:v>
                </c:pt>
                <c:pt idx="34">
                  <c:v>3.4</c:v>
                </c:pt>
                <c:pt idx="35">
                  <c:v>2.8</c:v>
                </c:pt>
                <c:pt idx="36">
                  <c:v>1.6</c:v>
                </c:pt>
                <c:pt idx="37">
                  <c:v>2.2999999999999998</c:v>
                </c:pt>
                <c:pt idx="38">
                  <c:v>2.7</c:v>
                </c:pt>
                <c:pt idx="39">
                  <c:v>3.4</c:v>
                </c:pt>
                <c:pt idx="40">
                  <c:v>3.2</c:v>
                </c:pt>
                <c:pt idx="41">
                  <c:v>2.8</c:v>
                </c:pt>
                <c:pt idx="42">
                  <c:v>3.8</c:v>
                </c:pt>
                <c:pt idx="43">
                  <c:v>-0.4</c:v>
                </c:pt>
                <c:pt idx="44">
                  <c:v>1.6</c:v>
                </c:pt>
                <c:pt idx="45">
                  <c:v>3.2</c:v>
                </c:pt>
                <c:pt idx="46" formatCode="0.0_)">
                  <c:v>2.1</c:v>
                </c:pt>
                <c:pt idx="47" formatCode="0.0_)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C1-4E80-A91D-B95479813AB0}"/>
            </c:ext>
          </c:extLst>
        </c:ser>
        <c:ser>
          <c:idx val="1"/>
          <c:order val="1"/>
          <c:tx>
            <c:strRef>
              <c:f>inflation!$C$22</c:f>
              <c:strCache>
                <c:ptCount val="1"/>
                <c:pt idx="0">
                  <c:v>Medical Care</c:v>
                </c:pt>
              </c:strCache>
            </c:strRef>
          </c:tx>
          <c:xVal>
            <c:numRef>
              <c:f>inflation!$A$23:$A$70</c:f>
              <c:numCache>
                <c:formatCode>General</c:formatCode>
                <c:ptCount val="48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</c:numCache>
            </c:numRef>
          </c:xVal>
          <c:yVal>
            <c:numRef>
              <c:f>inflation!$C$23:$C$70</c:f>
              <c:numCache>
                <c:formatCode>0.0</c:formatCode>
                <c:ptCount val="48"/>
                <c:pt idx="0">
                  <c:v>4.4000000000000004</c:v>
                </c:pt>
                <c:pt idx="1">
                  <c:v>7.2</c:v>
                </c:pt>
                <c:pt idx="2">
                  <c:v>6</c:v>
                </c:pt>
                <c:pt idx="3">
                  <c:v>6.7</c:v>
                </c:pt>
                <c:pt idx="4">
                  <c:v>6.6</c:v>
                </c:pt>
                <c:pt idx="5">
                  <c:v>6.2</c:v>
                </c:pt>
                <c:pt idx="6">
                  <c:v>3.3</c:v>
                </c:pt>
                <c:pt idx="7">
                  <c:v>4</c:v>
                </c:pt>
                <c:pt idx="8">
                  <c:v>9.3000000000000007</c:v>
                </c:pt>
                <c:pt idx="9">
                  <c:v>12</c:v>
                </c:pt>
                <c:pt idx="10">
                  <c:v>9.5</c:v>
                </c:pt>
                <c:pt idx="11">
                  <c:v>9.6</c:v>
                </c:pt>
                <c:pt idx="12">
                  <c:v>8.4</c:v>
                </c:pt>
                <c:pt idx="13">
                  <c:v>9.2000000000000011</c:v>
                </c:pt>
                <c:pt idx="14">
                  <c:v>11</c:v>
                </c:pt>
                <c:pt idx="15">
                  <c:v>10.7</c:v>
                </c:pt>
                <c:pt idx="16">
                  <c:v>11.6</c:v>
                </c:pt>
                <c:pt idx="17">
                  <c:v>8.8000000000000007</c:v>
                </c:pt>
                <c:pt idx="18">
                  <c:v>6.2</c:v>
                </c:pt>
                <c:pt idx="19">
                  <c:v>6.3</c:v>
                </c:pt>
                <c:pt idx="20">
                  <c:v>7.5</c:v>
                </c:pt>
                <c:pt idx="21">
                  <c:v>6.6</c:v>
                </c:pt>
                <c:pt idx="22">
                  <c:v>6.5</c:v>
                </c:pt>
                <c:pt idx="23">
                  <c:v>7.7</c:v>
                </c:pt>
                <c:pt idx="24">
                  <c:v>9</c:v>
                </c:pt>
                <c:pt idx="25">
                  <c:v>8.7000000000000011</c:v>
                </c:pt>
                <c:pt idx="26">
                  <c:v>7.4</c:v>
                </c:pt>
                <c:pt idx="27">
                  <c:v>5.9</c:v>
                </c:pt>
                <c:pt idx="28">
                  <c:v>4.8</c:v>
                </c:pt>
                <c:pt idx="29">
                  <c:v>4.5</c:v>
                </c:pt>
                <c:pt idx="30">
                  <c:v>3.5</c:v>
                </c:pt>
                <c:pt idx="31">
                  <c:v>2.8</c:v>
                </c:pt>
                <c:pt idx="32">
                  <c:v>3.2</c:v>
                </c:pt>
                <c:pt idx="33">
                  <c:v>3.5</c:v>
                </c:pt>
                <c:pt idx="34">
                  <c:v>4.0999999999999996</c:v>
                </c:pt>
                <c:pt idx="35">
                  <c:v>4.5999999999999996</c:v>
                </c:pt>
                <c:pt idx="36">
                  <c:v>4.7</c:v>
                </c:pt>
                <c:pt idx="37">
                  <c:v>4</c:v>
                </c:pt>
                <c:pt idx="38">
                  <c:v>4.4000000000000004</c:v>
                </c:pt>
                <c:pt idx="39">
                  <c:v>4.2</c:v>
                </c:pt>
                <c:pt idx="40">
                  <c:v>4</c:v>
                </c:pt>
                <c:pt idx="41">
                  <c:v>4.4000000000000004</c:v>
                </c:pt>
                <c:pt idx="42">
                  <c:v>3.7</c:v>
                </c:pt>
                <c:pt idx="43">
                  <c:v>3.2</c:v>
                </c:pt>
                <c:pt idx="44">
                  <c:v>3.4</c:v>
                </c:pt>
                <c:pt idx="45">
                  <c:v>3</c:v>
                </c:pt>
                <c:pt idx="46">
                  <c:v>3.7</c:v>
                </c:pt>
                <c:pt idx="47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C1-4E80-A91D-B95479813AB0}"/>
            </c:ext>
          </c:extLst>
        </c:ser>
        <c:ser>
          <c:idx val="2"/>
          <c:order val="2"/>
          <c:tx>
            <c:strRef>
              <c:f>inflation!$D$22</c:f>
              <c:strCache>
                <c:ptCount val="1"/>
                <c:pt idx="0">
                  <c:v>Medical Services</c:v>
                </c:pt>
              </c:strCache>
            </c:strRef>
          </c:tx>
          <c:xVal>
            <c:numRef>
              <c:f>inflation!$A$23:$A$70</c:f>
              <c:numCache>
                <c:formatCode>General</c:formatCode>
                <c:ptCount val="48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</c:numCache>
            </c:numRef>
          </c:xVal>
          <c:yVal>
            <c:numRef>
              <c:f>inflation!$D$23:$D$70</c:f>
              <c:numCache>
                <c:formatCode>0.0</c:formatCode>
                <c:ptCount val="48"/>
                <c:pt idx="0">
                  <c:v>5.3</c:v>
                </c:pt>
                <c:pt idx="1">
                  <c:v>8.8000000000000007</c:v>
                </c:pt>
                <c:pt idx="2">
                  <c:v>7.3</c:v>
                </c:pt>
                <c:pt idx="3">
                  <c:v>8.2000000000000011</c:v>
                </c:pt>
                <c:pt idx="4">
                  <c:v>7</c:v>
                </c:pt>
                <c:pt idx="5">
                  <c:v>7.4</c:v>
                </c:pt>
                <c:pt idx="6">
                  <c:v>3.5</c:v>
                </c:pt>
                <c:pt idx="7">
                  <c:v>4.5</c:v>
                </c:pt>
                <c:pt idx="8">
                  <c:v>10.4</c:v>
                </c:pt>
                <c:pt idx="9">
                  <c:v>12.6</c:v>
                </c:pt>
                <c:pt idx="10">
                  <c:v>10.1</c:v>
                </c:pt>
                <c:pt idx="11">
                  <c:v>9.9</c:v>
                </c:pt>
                <c:pt idx="12">
                  <c:v>8.5</c:v>
                </c:pt>
                <c:pt idx="13">
                  <c:v>9.8000000000000007</c:v>
                </c:pt>
                <c:pt idx="14">
                  <c:v>11.3</c:v>
                </c:pt>
                <c:pt idx="15">
                  <c:v>10.7</c:v>
                </c:pt>
                <c:pt idx="16">
                  <c:v>11.8</c:v>
                </c:pt>
                <c:pt idx="17">
                  <c:v>8.7000000000000011</c:v>
                </c:pt>
                <c:pt idx="18">
                  <c:v>6</c:v>
                </c:pt>
                <c:pt idx="19">
                  <c:v>6.1</c:v>
                </c:pt>
                <c:pt idx="20">
                  <c:v>7.7</c:v>
                </c:pt>
                <c:pt idx="21">
                  <c:v>6.6</c:v>
                </c:pt>
                <c:pt idx="22">
                  <c:v>6.4</c:v>
                </c:pt>
                <c:pt idx="23">
                  <c:v>7.7</c:v>
                </c:pt>
                <c:pt idx="24">
                  <c:v>9.3000000000000007</c:v>
                </c:pt>
                <c:pt idx="25">
                  <c:v>8.9</c:v>
                </c:pt>
                <c:pt idx="26">
                  <c:v>7.6</c:v>
                </c:pt>
                <c:pt idx="27">
                  <c:v>6.5</c:v>
                </c:pt>
                <c:pt idx="28">
                  <c:v>5.2</c:v>
                </c:pt>
                <c:pt idx="29">
                  <c:v>5.0999999999999996</c:v>
                </c:pt>
                <c:pt idx="30">
                  <c:v>3.7</c:v>
                </c:pt>
                <c:pt idx="31">
                  <c:v>2.9</c:v>
                </c:pt>
                <c:pt idx="32">
                  <c:v>3.2</c:v>
                </c:pt>
                <c:pt idx="33">
                  <c:v>3.4</c:v>
                </c:pt>
                <c:pt idx="34">
                  <c:v>4.3</c:v>
                </c:pt>
                <c:pt idx="35">
                  <c:v>4.8</c:v>
                </c:pt>
                <c:pt idx="36">
                  <c:v>5.0999999999999996</c:v>
                </c:pt>
                <c:pt idx="37">
                  <c:v>4.5</c:v>
                </c:pt>
                <c:pt idx="38">
                  <c:v>5</c:v>
                </c:pt>
                <c:pt idx="39">
                  <c:v>4.8</c:v>
                </c:pt>
                <c:pt idx="40">
                  <c:v>4.0999999999999996</c:v>
                </c:pt>
                <c:pt idx="41">
                  <c:v>5.3</c:v>
                </c:pt>
                <c:pt idx="42">
                  <c:v>4.2</c:v>
                </c:pt>
                <c:pt idx="43">
                  <c:v>3.2</c:v>
                </c:pt>
                <c:pt idx="44">
                  <c:v>3.5</c:v>
                </c:pt>
                <c:pt idx="45">
                  <c:v>3.1</c:v>
                </c:pt>
                <c:pt idx="46">
                  <c:v>3.9</c:v>
                </c:pt>
                <c:pt idx="47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C1-4E80-A91D-B95479813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335328"/>
        <c:axId val="412336896"/>
      </c:scatterChart>
      <c:valAx>
        <c:axId val="412335328"/>
        <c:scaling>
          <c:orientation val="minMax"/>
          <c:max val="2015"/>
          <c:min val="1965"/>
        </c:scaling>
        <c:delete val="0"/>
        <c:axPos val="b"/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12336896"/>
        <c:crosses val="autoZero"/>
        <c:crossBetween val="midCat"/>
        <c:majorUnit val="5"/>
        <c:minorUnit val="1"/>
      </c:valAx>
      <c:valAx>
        <c:axId val="412336896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123353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764546470297161"/>
          <c:y val="0.38411039723578655"/>
          <c:w val="0.17756329684991795"/>
          <c:h val="0.13382264390450305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National Health Expenditures as a % of GDP,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for overview of US health care system presentation.xlsx]world NHE '!$B$1</c:f>
              <c:strCache>
                <c:ptCount val="1"/>
                <c:pt idx="0">
                  <c:v>NHE as % of GDP, 2012 (or nearest year)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Pt>
            <c:idx val="21"/>
            <c:invertIfNegative val="0"/>
            <c:bubble3D val="0"/>
            <c:spPr>
              <a:solidFill>
                <a:srgbClr val="00B050"/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c:spPr>
            <c:extLst>
              <c:ext xmlns:c16="http://schemas.microsoft.com/office/drawing/2014/chart" uri="{C3380CC4-5D6E-409C-BE32-E72D297353CC}">
                <c16:uniqueId val="{00000001-BB38-4FDE-B477-E3EFC4C5E22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'[data for overview of US health care system presentation.xlsx]world NHE '!$A$2:$A$23</c:f>
              <c:strCache>
                <c:ptCount val="22"/>
                <c:pt idx="0">
                  <c:v>Australia</c:v>
                </c:pt>
                <c:pt idx="1">
                  <c:v>Austria</c:v>
                </c:pt>
                <c:pt idx="2">
                  <c:v>Canada</c:v>
                </c:pt>
                <c:pt idx="3">
                  <c:v>Chile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Israel</c:v>
                </c:pt>
                <c:pt idx="9">
                  <c:v>Italy</c:v>
                </c:pt>
                <c:pt idx="10">
                  <c:v>Japan</c:v>
                </c:pt>
                <c:pt idx="11">
                  <c:v>Korea</c:v>
                </c:pt>
                <c:pt idx="12">
                  <c:v>Mexico</c:v>
                </c:pt>
                <c:pt idx="13">
                  <c:v>Netherlands</c:v>
                </c:pt>
                <c:pt idx="14">
                  <c:v>Norway</c:v>
                </c:pt>
                <c:pt idx="15">
                  <c:v>Poland</c:v>
                </c:pt>
                <c:pt idx="16">
                  <c:v>Slovak Republic</c:v>
                </c:pt>
                <c:pt idx="17">
                  <c:v>Spain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Kingdom</c:v>
                </c:pt>
                <c:pt idx="21">
                  <c:v>United States</c:v>
                </c:pt>
              </c:strCache>
            </c:strRef>
          </c:cat>
          <c:val>
            <c:numRef>
              <c:f>'[data for overview of US health care system presentation.xlsx]world NHE '!$B$2:$B$23</c:f>
              <c:numCache>
                <c:formatCode>0.0%</c:formatCode>
                <c:ptCount val="22"/>
                <c:pt idx="0">
                  <c:v>9.0999999999999998E-2</c:v>
                </c:pt>
                <c:pt idx="1">
                  <c:v>0.111</c:v>
                </c:pt>
                <c:pt idx="2">
                  <c:v>0.109</c:v>
                </c:pt>
                <c:pt idx="3">
                  <c:v>7.2999999999999995E-2</c:v>
                </c:pt>
                <c:pt idx="4">
                  <c:v>0.11</c:v>
                </c:pt>
                <c:pt idx="5">
                  <c:v>9.0999999999999998E-2</c:v>
                </c:pt>
                <c:pt idx="6">
                  <c:v>0.11600000000000001</c:v>
                </c:pt>
                <c:pt idx="7">
                  <c:v>0.113</c:v>
                </c:pt>
                <c:pt idx="8">
                  <c:v>7.2999999999999995E-2</c:v>
                </c:pt>
                <c:pt idx="9">
                  <c:v>9.1999999999999998E-2</c:v>
                </c:pt>
                <c:pt idx="10">
                  <c:v>0.10299999999999999</c:v>
                </c:pt>
                <c:pt idx="11">
                  <c:v>7.5999999999999998E-2</c:v>
                </c:pt>
                <c:pt idx="12">
                  <c:v>6.2E-2</c:v>
                </c:pt>
                <c:pt idx="13">
                  <c:v>0.11799999999999999</c:v>
                </c:pt>
                <c:pt idx="14">
                  <c:v>9.2999999999999999E-2</c:v>
                </c:pt>
                <c:pt idx="15">
                  <c:v>6.8000000000000005E-2</c:v>
                </c:pt>
                <c:pt idx="16">
                  <c:v>8.1000000000000003E-2</c:v>
                </c:pt>
                <c:pt idx="17">
                  <c:v>9.2999999999999999E-2</c:v>
                </c:pt>
                <c:pt idx="18">
                  <c:v>9.6000000000000002E-2</c:v>
                </c:pt>
                <c:pt idx="19">
                  <c:v>0.114</c:v>
                </c:pt>
                <c:pt idx="20">
                  <c:v>9.2999999999999999E-2</c:v>
                </c:pt>
                <c:pt idx="2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38-4FDE-B477-E3EFC4C5E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23448"/>
        <c:axId val="213327368"/>
      </c:barChart>
      <c:catAx>
        <c:axId val="213323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327368"/>
        <c:crosses val="autoZero"/>
        <c:auto val="1"/>
        <c:lblAlgn val="ctr"/>
        <c:lblOffset val="100"/>
        <c:noMultiLvlLbl val="0"/>
      </c:catAx>
      <c:valAx>
        <c:axId val="2133273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213323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Source of Insurance Over Time, US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insurance!$B$23</c:f>
              <c:strCache>
                <c:ptCount val="1"/>
                <c:pt idx="0">
                  <c:v>Private</c:v>
                </c:pt>
              </c:strCache>
            </c:strRef>
          </c:tx>
          <c:dLbls>
            <c:dLbl>
              <c:idx val="0"/>
              <c:layout>
                <c:manualLayout>
                  <c:x val="-6.2256800861028423E-2"/>
                  <c:y val="5.62587904360056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C29-4E43-A722-8ADA32B7A5CB}"/>
                </c:ext>
              </c:extLst>
            </c:dLbl>
            <c:dLbl>
              <c:idx val="1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C29-4E43-A722-8ADA32B7A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insurance!$A$24:$A$39</c:f>
              <c:numCache>
                <c:formatCode>General</c:formatCode>
                <c:ptCount val="16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</c:numCache>
            </c:numRef>
          </c:xVal>
          <c:yVal>
            <c:numRef>
              <c:f>insurance!$B$24:$B$39</c:f>
              <c:numCache>
                <c:formatCode>0.0</c:formatCode>
                <c:ptCount val="16"/>
                <c:pt idx="0">
                  <c:v>73</c:v>
                </c:pt>
                <c:pt idx="1">
                  <c:v>73.5</c:v>
                </c:pt>
                <c:pt idx="2">
                  <c:v>72.400000000000006</c:v>
                </c:pt>
                <c:pt idx="3">
                  <c:v>71.400000000000006</c:v>
                </c:pt>
                <c:pt idx="4">
                  <c:v>70.099999999999994</c:v>
                </c:pt>
                <c:pt idx="5">
                  <c:v>69.7</c:v>
                </c:pt>
                <c:pt idx="6">
                  <c:v>69.2</c:v>
                </c:pt>
                <c:pt idx="7">
                  <c:v>68.7</c:v>
                </c:pt>
                <c:pt idx="8">
                  <c:v>68.2</c:v>
                </c:pt>
                <c:pt idx="9">
                  <c:v>67.2</c:v>
                </c:pt>
                <c:pt idx="10" formatCode="###.0">
                  <c:v>64.5</c:v>
                </c:pt>
                <c:pt idx="11" formatCode="###.0">
                  <c:v>64</c:v>
                </c:pt>
                <c:pt idx="12">
                  <c:v>63.9</c:v>
                </c:pt>
                <c:pt idx="13">
                  <c:v>63.9</c:v>
                </c:pt>
                <c:pt idx="14">
                  <c:v>64.2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C29-4E43-A722-8ADA32B7A5CB}"/>
            </c:ext>
          </c:extLst>
        </c:ser>
        <c:ser>
          <c:idx val="1"/>
          <c:order val="1"/>
          <c:tx>
            <c:strRef>
              <c:f>insurance!$C$23</c:f>
              <c:strCache>
                <c:ptCount val="1"/>
                <c:pt idx="0">
                  <c:v>Government </c:v>
                </c:pt>
              </c:strCache>
            </c:strRef>
          </c:tx>
          <c:dLbls>
            <c:dLbl>
              <c:idx val="0"/>
              <c:layout>
                <c:manualLayout>
                  <c:x val="-6.2256800861028423E-2"/>
                  <c:y val="2.81293952180028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C29-4E43-A722-8ADA32B7A5CB}"/>
                </c:ext>
              </c:extLst>
            </c:dLbl>
            <c:dLbl>
              <c:idx val="1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C29-4E43-A722-8ADA32B7A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insurance!$A$24:$A$39</c:f>
              <c:numCache>
                <c:formatCode>General</c:formatCode>
                <c:ptCount val="16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</c:numCache>
            </c:numRef>
          </c:xVal>
          <c:yVal>
            <c:numRef>
              <c:f>insurance!$C$24:$C$39</c:f>
              <c:numCache>
                <c:formatCode>0.0</c:formatCode>
                <c:ptCount val="16"/>
                <c:pt idx="0">
                  <c:v>24.2</c:v>
                </c:pt>
                <c:pt idx="1">
                  <c:v>24.4</c:v>
                </c:pt>
                <c:pt idx="2">
                  <c:v>24.9</c:v>
                </c:pt>
                <c:pt idx="3">
                  <c:v>25.5</c:v>
                </c:pt>
                <c:pt idx="4">
                  <c:v>26.4</c:v>
                </c:pt>
                <c:pt idx="5">
                  <c:v>27.3</c:v>
                </c:pt>
                <c:pt idx="6">
                  <c:v>27.3</c:v>
                </c:pt>
                <c:pt idx="7">
                  <c:v>27.1</c:v>
                </c:pt>
                <c:pt idx="8">
                  <c:v>27.8</c:v>
                </c:pt>
                <c:pt idx="9">
                  <c:v>29.1</c:v>
                </c:pt>
                <c:pt idx="10" formatCode="###.0">
                  <c:v>30.6</c:v>
                </c:pt>
                <c:pt idx="11" formatCode="###.0">
                  <c:v>31.2</c:v>
                </c:pt>
                <c:pt idx="12">
                  <c:v>32.299999999999997</c:v>
                </c:pt>
                <c:pt idx="13">
                  <c:v>32.6</c:v>
                </c:pt>
                <c:pt idx="14">
                  <c:v>34.299999999999997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C29-4E43-A722-8ADA32B7A5CB}"/>
            </c:ext>
          </c:extLst>
        </c:ser>
        <c:ser>
          <c:idx val="2"/>
          <c:order val="2"/>
          <c:tx>
            <c:strRef>
              <c:f>insurance!$D$23</c:f>
              <c:strCache>
                <c:ptCount val="1"/>
                <c:pt idx="0">
                  <c:v>Uninsured</c:v>
                </c:pt>
              </c:strCache>
            </c:strRef>
          </c:tx>
          <c:dLbls>
            <c:dLbl>
              <c:idx val="0"/>
              <c:layout>
                <c:manualLayout>
                  <c:x val="-6.571551201997447E-2"/>
                  <c:y val="8.43881856540095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C29-4E43-A722-8ADA32B7A5CB}"/>
                </c:ext>
              </c:extLst>
            </c:dLbl>
            <c:dLbl>
              <c:idx val="15"/>
              <c:layout>
                <c:manualLayout>
                  <c:x val="0"/>
                  <c:y val="-2.8673835125448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C29-4E43-A722-8ADA32B7A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insurance!$A$24:$A$39</c:f>
              <c:numCache>
                <c:formatCode>General</c:formatCode>
                <c:ptCount val="16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</c:numCache>
            </c:numRef>
          </c:xVal>
          <c:yVal>
            <c:numRef>
              <c:f>insurance!$D$24:$D$39</c:f>
              <c:numCache>
                <c:formatCode>0.0</c:formatCode>
                <c:ptCount val="16"/>
                <c:pt idx="0">
                  <c:v>13.6</c:v>
                </c:pt>
                <c:pt idx="1">
                  <c:v>13.1</c:v>
                </c:pt>
                <c:pt idx="2">
                  <c:v>13.5</c:v>
                </c:pt>
                <c:pt idx="3">
                  <c:v>13.9</c:v>
                </c:pt>
                <c:pt idx="4">
                  <c:v>14.6</c:v>
                </c:pt>
                <c:pt idx="5">
                  <c:v>14.3</c:v>
                </c:pt>
                <c:pt idx="6">
                  <c:v>14.6</c:v>
                </c:pt>
                <c:pt idx="7">
                  <c:v>15.2</c:v>
                </c:pt>
                <c:pt idx="8">
                  <c:v>14.7</c:v>
                </c:pt>
                <c:pt idx="9">
                  <c:v>14.9</c:v>
                </c:pt>
                <c:pt idx="10" formatCode="###.0">
                  <c:v>16.100000000000001</c:v>
                </c:pt>
                <c:pt idx="11" formatCode="###.0">
                  <c:v>16.3</c:v>
                </c:pt>
                <c:pt idx="12">
                  <c:v>15.7</c:v>
                </c:pt>
                <c:pt idx="13">
                  <c:v>15.4</c:v>
                </c:pt>
                <c:pt idx="14">
                  <c:v>13.4</c:v>
                </c:pt>
                <c:pt idx="15">
                  <c:v>13.1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C29-4E43-A722-8ADA32B7A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20312"/>
        <c:axId val="213321488"/>
      </c:scatterChart>
      <c:valAx>
        <c:axId val="213320312"/>
        <c:scaling>
          <c:orientation val="minMax"/>
          <c:max val="2014"/>
        </c:scaling>
        <c:delete val="0"/>
        <c:axPos val="b"/>
        <c:numFmt formatCode="General" sourceLinked="1"/>
        <c:majorTickMark val="out"/>
        <c:minorTickMark val="none"/>
        <c:tickLblPos val="nextTo"/>
        <c:crossAx val="213321488"/>
        <c:crosses val="autoZero"/>
        <c:crossBetween val="midCat"/>
      </c:valAx>
      <c:valAx>
        <c:axId val="213321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  <a:r>
                  <a:rPr lang="en-US" baseline="0"/>
                  <a:t> of All Persons, All Ages</a:t>
                </a:r>
                <a:endParaRPr lang="en-US"/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213320312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Life Expectancy at Birth, United States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'[data for overview of US health care system presentation.xlsx]Sheet9'!$B$5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'[data for overview of US health care system presentation.xlsx]Sheet9'!$A$6:$A$17</c:f>
              <c:numCache>
                <c:formatCode>0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xVal>
          <c:yVal>
            <c:numRef>
              <c:f>'[data for overview of US health care system presentation.xlsx]Sheet9'!$B$6:$B$17</c:f>
              <c:numCache>
                <c:formatCode>#,##0.0</c:formatCode>
                <c:ptCount val="12"/>
                <c:pt idx="0">
                  <c:v>47.3</c:v>
                </c:pt>
                <c:pt idx="1">
                  <c:v>50</c:v>
                </c:pt>
                <c:pt idx="2">
                  <c:v>54.1</c:v>
                </c:pt>
                <c:pt idx="3">
                  <c:v>59.7</c:v>
                </c:pt>
                <c:pt idx="4">
                  <c:v>62.9</c:v>
                </c:pt>
                <c:pt idx="5">
                  <c:v>68.2</c:v>
                </c:pt>
                <c:pt idx="6">
                  <c:v>69.7</c:v>
                </c:pt>
                <c:pt idx="7">
                  <c:v>70.8</c:v>
                </c:pt>
                <c:pt idx="8">
                  <c:v>73.7</c:v>
                </c:pt>
                <c:pt idx="9">
                  <c:v>75.400000000000006</c:v>
                </c:pt>
                <c:pt idx="10">
                  <c:v>76.8</c:v>
                </c:pt>
                <c:pt idx="11">
                  <c:v>78.7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1A-48DD-98A3-7EF4D835B2E3}"/>
            </c:ext>
          </c:extLst>
        </c:ser>
        <c:ser>
          <c:idx val="1"/>
          <c:order val="1"/>
          <c:tx>
            <c:strRef>
              <c:f>'[data for overview of US health care system presentation.xlsx]Sheet9'!$C$5</c:f>
              <c:strCache>
                <c:ptCount val="1"/>
                <c:pt idx="0">
                  <c:v>Male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7441316080182709E-2"/>
                  <c:y val="2.23385615681318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F1A-48DD-98A3-7EF4D835B2E3}"/>
                </c:ext>
              </c:extLst>
            </c:dLbl>
            <c:dLbl>
              <c:idx val="11"/>
              <c:layout>
                <c:manualLayout>
                  <c:x val="1.8227382724372364E-3"/>
                  <c:y val="-1.9546241372115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F1A-48DD-98A3-7EF4D835B2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'[data for overview of US health care system presentation.xlsx]Sheet9'!$A$6:$A$17</c:f>
              <c:numCache>
                <c:formatCode>0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xVal>
          <c:yVal>
            <c:numRef>
              <c:f>'[data for overview of US health care system presentation.xlsx]Sheet9'!$C$6:$C$17</c:f>
              <c:numCache>
                <c:formatCode>#,##0.0</c:formatCode>
                <c:ptCount val="12"/>
                <c:pt idx="0">
                  <c:v>46.3</c:v>
                </c:pt>
                <c:pt idx="1">
                  <c:v>48.4</c:v>
                </c:pt>
                <c:pt idx="2">
                  <c:v>53.6</c:v>
                </c:pt>
                <c:pt idx="3">
                  <c:v>58.1</c:v>
                </c:pt>
                <c:pt idx="4">
                  <c:v>60.8</c:v>
                </c:pt>
                <c:pt idx="5">
                  <c:v>65.599999999999994</c:v>
                </c:pt>
                <c:pt idx="6">
                  <c:v>66.599999999999994</c:v>
                </c:pt>
                <c:pt idx="7">
                  <c:v>67.099999999999994</c:v>
                </c:pt>
                <c:pt idx="8">
                  <c:v>70</c:v>
                </c:pt>
                <c:pt idx="9">
                  <c:v>71.8</c:v>
                </c:pt>
                <c:pt idx="10">
                  <c:v>74.099999999999994</c:v>
                </c:pt>
                <c:pt idx="11">
                  <c:v>76.2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1A-48DD-98A3-7EF4D835B2E3}"/>
            </c:ext>
          </c:extLst>
        </c:ser>
        <c:ser>
          <c:idx val="2"/>
          <c:order val="2"/>
          <c:tx>
            <c:strRef>
              <c:f>'[data for overview of US health care system presentation.xlsx]Sheet9'!$D$5</c:f>
              <c:strCache>
                <c:ptCount val="1"/>
                <c:pt idx="0">
                  <c:v>Female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468214817312108E-2"/>
                  <c:y val="-3.909248274423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F1A-48DD-98A3-7EF4D835B2E3}"/>
                </c:ext>
              </c:extLst>
            </c:dLbl>
            <c:dLbl>
              <c:idx val="11"/>
              <c:layout>
                <c:manualLayout>
                  <c:x val="0"/>
                  <c:y val="-3.07155221561812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F1A-48DD-98A3-7EF4D835B2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'[data for overview of US health care system presentation.xlsx]Sheet9'!$A$6:$A$17</c:f>
              <c:numCache>
                <c:formatCode>0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xVal>
          <c:yVal>
            <c:numRef>
              <c:f>'[data for overview of US health care system presentation.xlsx]Sheet9'!$D$6:$D$17</c:f>
              <c:numCache>
                <c:formatCode>#,##0.0</c:formatCode>
                <c:ptCount val="12"/>
                <c:pt idx="0">
                  <c:v>48.3</c:v>
                </c:pt>
                <c:pt idx="1">
                  <c:v>51.8</c:v>
                </c:pt>
                <c:pt idx="2">
                  <c:v>54.6</c:v>
                </c:pt>
                <c:pt idx="3">
                  <c:v>61.6</c:v>
                </c:pt>
                <c:pt idx="4">
                  <c:v>65.2</c:v>
                </c:pt>
                <c:pt idx="5">
                  <c:v>71.099999999999994</c:v>
                </c:pt>
                <c:pt idx="6">
                  <c:v>73.099999999999994</c:v>
                </c:pt>
                <c:pt idx="7">
                  <c:v>74.7</c:v>
                </c:pt>
                <c:pt idx="8">
                  <c:v>77.400000000000006</c:v>
                </c:pt>
                <c:pt idx="9">
                  <c:v>78.8</c:v>
                </c:pt>
                <c:pt idx="10">
                  <c:v>79.3</c:v>
                </c:pt>
                <c:pt idx="11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F1A-48DD-98A3-7EF4D835B2E3}"/>
            </c:ext>
          </c:extLst>
        </c:ser>
        <c:ser>
          <c:idx val="3"/>
          <c:order val="3"/>
          <c:tx>
            <c:strRef>
              <c:f>'[data for overview of US health care system presentation.xlsx]Sheet9'!$E$5</c:f>
              <c:strCache>
                <c:ptCount val="1"/>
                <c:pt idx="0">
                  <c:v>White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'[data for overview of US health care system presentation.xlsx]Sheet9'!$A$6:$A$17</c:f>
              <c:numCache>
                <c:formatCode>0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xVal>
          <c:yVal>
            <c:numRef>
              <c:f>'[data for overview of US health care system presentation.xlsx]Sheet9'!$E$6:$E$17</c:f>
              <c:numCache>
                <c:formatCode>#,##0.0</c:formatCode>
                <c:ptCount val="12"/>
                <c:pt idx="0">
                  <c:v>47.6</c:v>
                </c:pt>
                <c:pt idx="1">
                  <c:v>50.3</c:v>
                </c:pt>
                <c:pt idx="2">
                  <c:v>54.9</c:v>
                </c:pt>
                <c:pt idx="3">
                  <c:v>61.4</c:v>
                </c:pt>
                <c:pt idx="4">
                  <c:v>64.2</c:v>
                </c:pt>
                <c:pt idx="5">
                  <c:v>69.099999999999994</c:v>
                </c:pt>
                <c:pt idx="6">
                  <c:v>70.599999999999994</c:v>
                </c:pt>
                <c:pt idx="7">
                  <c:v>71.7</c:v>
                </c:pt>
                <c:pt idx="8">
                  <c:v>74.400000000000006</c:v>
                </c:pt>
                <c:pt idx="9">
                  <c:v>76.099999999999994</c:v>
                </c:pt>
                <c:pt idx="10">
                  <c:v>77.3</c:v>
                </c:pt>
                <c:pt idx="11">
                  <c:v>78.900000000000006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F1A-48DD-98A3-7EF4D835B2E3}"/>
            </c:ext>
          </c:extLst>
        </c:ser>
        <c:ser>
          <c:idx val="4"/>
          <c:order val="4"/>
          <c:tx>
            <c:strRef>
              <c:f>'[data for overview of US health care system presentation.xlsx]Sheet9'!$F$5</c:f>
              <c:strCache>
                <c:ptCount val="1"/>
                <c:pt idx="0">
                  <c:v>Black/African American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504886445558504E-2"/>
                  <c:y val="2.79232019601637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F1A-48DD-98A3-7EF4D835B2E3}"/>
                </c:ext>
              </c:extLst>
            </c:dLbl>
            <c:dLbl>
              <c:idx val="11"/>
              <c:layout>
                <c:manualLayout>
                  <c:x val="-3.6454765448748734E-3"/>
                  <c:y val="5.86387241163460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F1A-48DD-98A3-7EF4D835B2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'[data for overview of US health care system presentation.xlsx]Sheet9'!$A$6:$A$17</c:f>
              <c:numCache>
                <c:formatCode>0</c:formatCode>
                <c:ptCount val="12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</c:numCache>
            </c:numRef>
          </c:xVal>
          <c:yVal>
            <c:numRef>
              <c:f>'[data for overview of US health care system presentation.xlsx]Sheet9'!$F$6:$F$17</c:f>
              <c:numCache>
                <c:formatCode>#,##0.0</c:formatCode>
                <c:ptCount val="12"/>
                <c:pt idx="0">
                  <c:v>33</c:v>
                </c:pt>
                <c:pt idx="1">
                  <c:v>35.6</c:v>
                </c:pt>
                <c:pt idx="2">
                  <c:v>45.3</c:v>
                </c:pt>
                <c:pt idx="3">
                  <c:v>48.1</c:v>
                </c:pt>
                <c:pt idx="4">
                  <c:v>53.1</c:v>
                </c:pt>
                <c:pt idx="5">
                  <c:v>60.8</c:v>
                </c:pt>
                <c:pt idx="6">
                  <c:v>63.6</c:v>
                </c:pt>
                <c:pt idx="7">
                  <c:v>64.099999999999994</c:v>
                </c:pt>
                <c:pt idx="8">
                  <c:v>68.099999999999994</c:v>
                </c:pt>
                <c:pt idx="9">
                  <c:v>69.099999999999994</c:v>
                </c:pt>
                <c:pt idx="10">
                  <c:v>71.8</c:v>
                </c:pt>
                <c:pt idx="11">
                  <c:v>75.099999999999994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F1A-48DD-98A3-7EF4D835B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25016"/>
        <c:axId val="213334032"/>
      </c:scatterChart>
      <c:valAx>
        <c:axId val="213325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34032"/>
        <c:crosses val="autoZero"/>
        <c:crossBetween val="midCat"/>
      </c:valAx>
      <c:valAx>
        <c:axId val="213334032"/>
        <c:scaling>
          <c:orientation val="minMax"/>
          <c:max val="85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25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797385620915037E-2"/>
          <c:y val="0.11032863849765258"/>
          <c:w val="0.90849673202614378"/>
          <c:h val="0.72819221671365142"/>
        </c:manualLayout>
      </c:layout>
      <c:barChart>
        <c:barDir val="col"/>
        <c:grouping val="stacked"/>
        <c:varyColors val="0"/>
        <c:ser>
          <c:idx val="0"/>
          <c:order val="0"/>
          <c:tx>
            <c:v>Public expenditure on health</c:v>
          </c:tx>
          <c:spPr>
            <a:solidFill>
              <a:srgbClr val="376092"/>
            </a:solidFill>
            <a:ln w="25400">
              <a:noFill/>
            </a:ln>
          </c:spPr>
          <c:invertIfNegative val="0"/>
          <c:dPt>
            <c:idx val="16"/>
            <c:invertIfNegative val="0"/>
            <c:bubble3D val="0"/>
            <c:spPr>
              <a:solidFill>
                <a:srgbClr val="C0000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FDEF-45E1-8F2F-F9CA87F57448}"/>
              </c:ext>
            </c:extLst>
          </c:dPt>
          <c:cat>
            <c:strRef>
              <c:f>Data5!$A$4:$A$34</c:f>
              <c:strCache>
                <c:ptCount val="31"/>
                <c:pt idx="0">
                  <c:v>United States</c:v>
                </c:pt>
                <c:pt idx="1">
                  <c:v>Norway</c:v>
                </c:pt>
                <c:pt idx="2">
                  <c:v>Switzerland</c:v>
                </c:pt>
                <c:pt idx="3">
                  <c:v>Luxembourg (2006)1</c:v>
                </c:pt>
                <c:pt idx="4">
                  <c:v>Canada</c:v>
                </c:pt>
                <c:pt idx="5">
                  <c:v>Netherlands</c:v>
                </c:pt>
                <c:pt idx="6">
                  <c:v>Austria</c:v>
                </c:pt>
                <c:pt idx="7">
                  <c:v>France</c:v>
                </c:pt>
                <c:pt idx="8">
                  <c:v>Belgium</c:v>
                </c:pt>
                <c:pt idx="9">
                  <c:v>Germany</c:v>
                </c:pt>
                <c:pt idx="10">
                  <c:v>Denmark</c:v>
                </c:pt>
                <c:pt idx="11">
                  <c:v>Ireland</c:v>
                </c:pt>
                <c:pt idx="12">
                  <c:v>Sweden</c:v>
                </c:pt>
                <c:pt idx="13">
                  <c:v>Iceland</c:v>
                </c:pt>
                <c:pt idx="14">
                  <c:v>Australia (2006/07)</c:v>
                </c:pt>
                <c:pt idx="15">
                  <c:v>United Kingdom</c:v>
                </c:pt>
                <c:pt idx="16">
                  <c:v>OECD</c:v>
                </c:pt>
                <c:pt idx="17">
                  <c:v>Finland</c:v>
                </c:pt>
                <c:pt idx="18">
                  <c:v>Greece</c:v>
                </c:pt>
                <c:pt idx="19">
                  <c:v>Italy</c:v>
                </c:pt>
                <c:pt idx="20">
                  <c:v>Spain</c:v>
                </c:pt>
                <c:pt idx="21">
                  <c:v>Japan (2006)</c:v>
                </c:pt>
                <c:pt idx="22">
                  <c:v>New Zealand2</c:v>
                </c:pt>
                <c:pt idx="23">
                  <c:v>Portugal (2006)</c:v>
                </c:pt>
                <c:pt idx="24">
                  <c:v>Korea</c:v>
                </c:pt>
                <c:pt idx="25">
                  <c:v>Czech Republic</c:v>
                </c:pt>
                <c:pt idx="26">
                  <c:v>Slovak Republic</c:v>
                </c:pt>
                <c:pt idx="27">
                  <c:v>Hungary</c:v>
                </c:pt>
                <c:pt idx="28">
                  <c:v>Poland</c:v>
                </c:pt>
                <c:pt idx="29">
                  <c:v>Mexico</c:v>
                </c:pt>
                <c:pt idx="30">
                  <c:v>Turkey (2005)</c:v>
                </c:pt>
              </c:strCache>
            </c:strRef>
          </c:cat>
          <c:val>
            <c:numRef>
              <c:f>Data5!$C$4:$C$34</c:f>
              <c:numCache>
                <c:formatCode>General</c:formatCode>
                <c:ptCount val="31"/>
                <c:pt idx="0">
                  <c:v>3307</c:v>
                </c:pt>
                <c:pt idx="1">
                  <c:v>4005</c:v>
                </c:pt>
                <c:pt idx="2">
                  <c:v>2618</c:v>
                </c:pt>
                <c:pt idx="3">
                  <c:v>3782</c:v>
                </c:pt>
                <c:pt idx="4">
                  <c:v>2726</c:v>
                </c:pt>
                <c:pt idx="5" formatCode="0">
                  <c:v>3126.0008513053349</c:v>
                </c:pt>
                <c:pt idx="6">
                  <c:v>2875</c:v>
                </c:pt>
                <c:pt idx="7">
                  <c:v>2861</c:v>
                </c:pt>
                <c:pt idx="8" formatCode="0">
                  <c:v>2700.9228769497399</c:v>
                </c:pt>
                <c:pt idx="9">
                  <c:v>2758</c:v>
                </c:pt>
                <c:pt idx="10">
                  <c:v>2968</c:v>
                </c:pt>
                <c:pt idx="11">
                  <c:v>2762</c:v>
                </c:pt>
                <c:pt idx="12">
                  <c:v>2716</c:v>
                </c:pt>
                <c:pt idx="13">
                  <c:v>2739</c:v>
                </c:pt>
                <c:pt idx="14">
                  <c:v>2124</c:v>
                </c:pt>
                <c:pt idx="15">
                  <c:v>2446</c:v>
                </c:pt>
                <c:pt idx="16" formatCode="0">
                  <c:v>2192.5307909418357</c:v>
                </c:pt>
                <c:pt idx="17">
                  <c:v>2120</c:v>
                </c:pt>
                <c:pt idx="18">
                  <c:v>1646</c:v>
                </c:pt>
                <c:pt idx="19">
                  <c:v>2056</c:v>
                </c:pt>
                <c:pt idx="20">
                  <c:v>1917</c:v>
                </c:pt>
                <c:pt idx="21">
                  <c:v>2097</c:v>
                </c:pt>
                <c:pt idx="22">
                  <c:v>2010</c:v>
                </c:pt>
                <c:pt idx="23">
                  <c:v>1538</c:v>
                </c:pt>
                <c:pt idx="24">
                  <c:v>927</c:v>
                </c:pt>
                <c:pt idx="25">
                  <c:v>1385</c:v>
                </c:pt>
                <c:pt idx="26">
                  <c:v>1040</c:v>
                </c:pt>
                <c:pt idx="27">
                  <c:v>980</c:v>
                </c:pt>
                <c:pt idx="28">
                  <c:v>733</c:v>
                </c:pt>
                <c:pt idx="29">
                  <c:v>372</c:v>
                </c:pt>
                <c:pt idx="3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EF-45E1-8F2F-F9CA87F57448}"/>
            </c:ext>
          </c:extLst>
        </c:ser>
        <c:ser>
          <c:idx val="2"/>
          <c:order val="1"/>
          <c:tx>
            <c:v>Private expenditure on health</c:v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c:spPr>
          <c:invertIfNegative val="0"/>
          <c:dPt>
            <c:idx val="1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FDEF-45E1-8F2F-F9CA87F57448}"/>
              </c:ext>
            </c:extLst>
          </c:dPt>
          <c:cat>
            <c:strRef>
              <c:f>Data5!$A$4:$A$34</c:f>
              <c:strCache>
                <c:ptCount val="31"/>
                <c:pt idx="0">
                  <c:v>United States</c:v>
                </c:pt>
                <c:pt idx="1">
                  <c:v>Norway</c:v>
                </c:pt>
                <c:pt idx="2">
                  <c:v>Switzerland</c:v>
                </c:pt>
                <c:pt idx="3">
                  <c:v>Luxembourg (2006)1</c:v>
                </c:pt>
                <c:pt idx="4">
                  <c:v>Canada</c:v>
                </c:pt>
                <c:pt idx="5">
                  <c:v>Netherlands</c:v>
                </c:pt>
                <c:pt idx="6">
                  <c:v>Austria</c:v>
                </c:pt>
                <c:pt idx="7">
                  <c:v>France</c:v>
                </c:pt>
                <c:pt idx="8">
                  <c:v>Belgium</c:v>
                </c:pt>
                <c:pt idx="9">
                  <c:v>Germany</c:v>
                </c:pt>
                <c:pt idx="10">
                  <c:v>Denmark</c:v>
                </c:pt>
                <c:pt idx="11">
                  <c:v>Ireland</c:v>
                </c:pt>
                <c:pt idx="12">
                  <c:v>Sweden</c:v>
                </c:pt>
                <c:pt idx="13">
                  <c:v>Iceland</c:v>
                </c:pt>
                <c:pt idx="14">
                  <c:v>Australia (2006/07)</c:v>
                </c:pt>
                <c:pt idx="15">
                  <c:v>United Kingdom</c:v>
                </c:pt>
                <c:pt idx="16">
                  <c:v>OECD</c:v>
                </c:pt>
                <c:pt idx="17">
                  <c:v>Finland</c:v>
                </c:pt>
                <c:pt idx="18">
                  <c:v>Greece</c:v>
                </c:pt>
                <c:pt idx="19">
                  <c:v>Italy</c:v>
                </c:pt>
                <c:pt idx="20">
                  <c:v>Spain</c:v>
                </c:pt>
                <c:pt idx="21">
                  <c:v>Japan (2006)</c:v>
                </c:pt>
                <c:pt idx="22">
                  <c:v>New Zealand2</c:v>
                </c:pt>
                <c:pt idx="23">
                  <c:v>Portugal (2006)</c:v>
                </c:pt>
                <c:pt idx="24">
                  <c:v>Korea</c:v>
                </c:pt>
                <c:pt idx="25">
                  <c:v>Czech Republic</c:v>
                </c:pt>
                <c:pt idx="26">
                  <c:v>Slovak Republic</c:v>
                </c:pt>
                <c:pt idx="27">
                  <c:v>Hungary</c:v>
                </c:pt>
                <c:pt idx="28">
                  <c:v>Poland</c:v>
                </c:pt>
                <c:pt idx="29">
                  <c:v>Mexico</c:v>
                </c:pt>
                <c:pt idx="30">
                  <c:v>Turkey (2005)</c:v>
                </c:pt>
              </c:strCache>
            </c:strRef>
          </c:cat>
          <c:val>
            <c:numRef>
              <c:f>Data5!$D$4:$D$34</c:f>
              <c:numCache>
                <c:formatCode>General</c:formatCode>
                <c:ptCount val="31"/>
                <c:pt idx="0">
                  <c:v>3982</c:v>
                </c:pt>
                <c:pt idx="1">
                  <c:v>758</c:v>
                </c:pt>
                <c:pt idx="2">
                  <c:v>1799</c:v>
                </c:pt>
                <c:pt idx="3">
                  <c:v>380</c:v>
                </c:pt>
                <c:pt idx="4">
                  <c:v>1169</c:v>
                </c:pt>
                <c:pt idx="5" formatCode="0">
                  <c:v>710.99914869466511</c:v>
                </c:pt>
                <c:pt idx="6">
                  <c:v>888</c:v>
                </c:pt>
                <c:pt idx="7">
                  <c:v>739</c:v>
                </c:pt>
                <c:pt idx="8" formatCode="0">
                  <c:v>894.07712305025996</c:v>
                </c:pt>
                <c:pt idx="9">
                  <c:v>830</c:v>
                </c:pt>
                <c:pt idx="10">
                  <c:v>545</c:v>
                </c:pt>
                <c:pt idx="11">
                  <c:v>661</c:v>
                </c:pt>
                <c:pt idx="12">
                  <c:v>607</c:v>
                </c:pt>
                <c:pt idx="13">
                  <c:v>580</c:v>
                </c:pt>
                <c:pt idx="14">
                  <c:v>1012</c:v>
                </c:pt>
                <c:pt idx="15">
                  <c:v>547</c:v>
                </c:pt>
                <c:pt idx="16" formatCode="0">
                  <c:v>791.26920905816417</c:v>
                </c:pt>
                <c:pt idx="17">
                  <c:v>720</c:v>
                </c:pt>
                <c:pt idx="18">
                  <c:v>1081</c:v>
                </c:pt>
                <c:pt idx="19">
                  <c:v>630</c:v>
                </c:pt>
                <c:pt idx="20">
                  <c:v>753</c:v>
                </c:pt>
                <c:pt idx="21">
                  <c:v>484</c:v>
                </c:pt>
                <c:pt idx="22">
                  <c:v>500</c:v>
                </c:pt>
                <c:pt idx="23">
                  <c:v>612</c:v>
                </c:pt>
                <c:pt idx="24">
                  <c:v>761</c:v>
                </c:pt>
                <c:pt idx="25">
                  <c:v>241</c:v>
                </c:pt>
                <c:pt idx="26">
                  <c:v>516</c:v>
                </c:pt>
                <c:pt idx="27">
                  <c:v>408</c:v>
                </c:pt>
                <c:pt idx="28">
                  <c:v>302</c:v>
                </c:pt>
                <c:pt idx="29">
                  <c:v>451</c:v>
                </c:pt>
                <c:pt idx="30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EF-45E1-8F2F-F9CA87F57448}"/>
            </c:ext>
          </c:extLst>
        </c:ser>
        <c:ser>
          <c:idx val="3"/>
          <c:order val="2"/>
          <c:tx>
            <c:v>   </c:v>
          </c:tx>
          <c:spPr>
            <a:noFill/>
            <a:ln w="25400">
              <a:noFill/>
            </a:ln>
          </c:spPr>
          <c:invertIfNegative val="0"/>
          <c:dLbls>
            <c:dLbl>
              <c:idx val="0"/>
              <c:layout>
                <c:manualLayout>
                  <c:x val="-1.0041082098756407E-17"/>
                  <c:y val="9.7134159866000713E-2"/>
                </c:manualLayout>
              </c:layout>
              <c:numFmt formatCode="_(* #\ ##0_);_(* \(#\ ##0\);_(* &quot;-&quot;??_);_(@_)" sourceLinked="0"/>
              <c:spPr>
                <a:noFill/>
                <a:ln w="25400">
                  <a:noFill/>
                </a:ln>
              </c:spPr>
              <c:txPr>
                <a:bodyPr rot="-5400000" vert="horz"/>
                <a:lstStyle/>
                <a:p>
                  <a:pPr algn="ctr">
                    <a:defRPr sz="15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DEF-45E1-8F2F-F9CA87F57448}"/>
                </c:ext>
              </c:extLst>
            </c:dLbl>
            <c:dLbl>
              <c:idx val="16"/>
              <c:numFmt formatCode="_(* #\ ##0_);_(* \(#\ ##0\);_(* &quot;-&quot;??_);_(@_)" sourceLinked="0"/>
              <c:spPr>
                <a:noFill/>
                <a:ln w="25400">
                  <a:noFill/>
                </a:ln>
              </c:spPr>
              <c:txPr>
                <a:bodyPr rot="-5400000" vert="horz"/>
                <a:lstStyle/>
                <a:p>
                  <a:pPr algn="ctr">
                    <a:defRPr sz="1500" b="1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DEF-45E1-8F2F-F9CA87F57448}"/>
                </c:ext>
              </c:extLst>
            </c:dLbl>
            <c:numFmt formatCode="_(* #\ ##0_);_(* \(#\ ##0\);_(* &quot;-&quot;??_);_(@_)" sourceLinked="0"/>
            <c:spPr>
              <a:noFill/>
              <a:ln w="25400"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 algn="ctr">
                  <a:defRPr sz="15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Data5!$B$4:$B$34</c:f>
              <c:numCache>
                <c:formatCode>General</c:formatCode>
                <c:ptCount val="31"/>
                <c:pt idx="0">
                  <c:v>7290</c:v>
                </c:pt>
                <c:pt idx="1">
                  <c:v>4763</c:v>
                </c:pt>
                <c:pt idx="2">
                  <c:v>4417</c:v>
                </c:pt>
                <c:pt idx="3">
                  <c:v>4162</c:v>
                </c:pt>
                <c:pt idx="4">
                  <c:v>3895</c:v>
                </c:pt>
                <c:pt idx="5">
                  <c:v>3837</c:v>
                </c:pt>
                <c:pt idx="6">
                  <c:v>3763</c:v>
                </c:pt>
                <c:pt idx="7">
                  <c:v>3601</c:v>
                </c:pt>
                <c:pt idx="8">
                  <c:v>3595</c:v>
                </c:pt>
                <c:pt idx="9">
                  <c:v>3588</c:v>
                </c:pt>
                <c:pt idx="10">
                  <c:v>3512</c:v>
                </c:pt>
                <c:pt idx="11">
                  <c:v>3424</c:v>
                </c:pt>
                <c:pt idx="12">
                  <c:v>3323</c:v>
                </c:pt>
                <c:pt idx="13">
                  <c:v>3319</c:v>
                </c:pt>
                <c:pt idx="14">
                  <c:v>3137</c:v>
                </c:pt>
                <c:pt idx="15">
                  <c:v>2992</c:v>
                </c:pt>
                <c:pt idx="16" formatCode="0">
                  <c:v>2983.8666666666668</c:v>
                </c:pt>
                <c:pt idx="17">
                  <c:v>2840</c:v>
                </c:pt>
                <c:pt idx="18">
                  <c:v>2727</c:v>
                </c:pt>
                <c:pt idx="19">
                  <c:v>2686</c:v>
                </c:pt>
                <c:pt idx="20">
                  <c:v>2671</c:v>
                </c:pt>
                <c:pt idx="21">
                  <c:v>2581</c:v>
                </c:pt>
                <c:pt idx="22">
                  <c:v>2510</c:v>
                </c:pt>
                <c:pt idx="23">
                  <c:v>2150</c:v>
                </c:pt>
                <c:pt idx="24">
                  <c:v>1688</c:v>
                </c:pt>
                <c:pt idx="25">
                  <c:v>1626</c:v>
                </c:pt>
                <c:pt idx="26">
                  <c:v>1555</c:v>
                </c:pt>
                <c:pt idx="27">
                  <c:v>1388</c:v>
                </c:pt>
                <c:pt idx="28">
                  <c:v>1035</c:v>
                </c:pt>
                <c:pt idx="29">
                  <c:v>823</c:v>
                </c:pt>
                <c:pt idx="30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EF-45E1-8F2F-F9CA87F57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12334152"/>
        <c:axId val="412333760"/>
      </c:barChart>
      <c:catAx>
        <c:axId val="412334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rot="-2700000" vert="horz"/>
          <a:lstStyle/>
          <a:p>
            <a:pPr>
              <a:defRPr sz="1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12333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2333760"/>
        <c:scaling>
          <c:orientation val="minMax"/>
          <c:max val="8000"/>
          <c:min val="0"/>
        </c:scaling>
        <c:delete val="0"/>
        <c:axPos val="l"/>
        <c:majorGridlines/>
        <c:numFmt formatCode="#\ ##0" sourceLinked="0"/>
        <c:majorTickMark val="out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12334152"/>
        <c:crosses val="autoZero"/>
        <c:crossBetween val="between"/>
      </c:valAx>
      <c:spPr>
        <a:solidFill>
          <a:srgbClr val="FFFFFF"/>
        </a:solidFill>
        <a:ln w="3175">
          <a:solidFill>
            <a:srgbClr val="969696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0124491521174145"/>
          <c:y val="1.9169373929932256E-2"/>
          <c:w val="0.77932940814830576"/>
          <c:h val="4.6325986997336289E-2"/>
        </c:manualLayout>
      </c:layout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Life Expectancy</a:t>
            </a:r>
            <a:r>
              <a:rPr lang="en-US" baseline="0"/>
              <a:t> at Birth, 2007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2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8985-4527-8DC4-CDBC1B85E96D}"/>
              </c:ext>
            </c:extLst>
          </c:dPt>
          <c:dPt>
            <c:idx val="24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8985-4527-8DC4-CDBC1B85E96D}"/>
              </c:ext>
            </c:extLst>
          </c:dPt>
          <c:dPt>
            <c:idx val="25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5-8985-4527-8DC4-CDBC1B85E96D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'health outcomes'!$C$2:$C$27</c:f>
              <c:strCache>
                <c:ptCount val="26"/>
                <c:pt idx="0">
                  <c:v>Australia</c:v>
                </c:pt>
                <c:pt idx="1">
                  <c:v>Austria</c:v>
                </c:pt>
                <c:pt idx="2">
                  <c:v>Belgium</c:v>
                </c:pt>
                <c:pt idx="3">
                  <c:v>Canada</c:v>
                </c:pt>
                <c:pt idx="4">
                  <c:v>Denmark</c:v>
                </c:pt>
                <c:pt idx="5">
                  <c:v>Estonia</c:v>
                </c:pt>
                <c:pt idx="6">
                  <c:v>Finland</c:v>
                </c:pt>
                <c:pt idx="7">
                  <c:v>France</c:v>
                </c:pt>
                <c:pt idx="8">
                  <c:v>Germany</c:v>
                </c:pt>
                <c:pt idx="9">
                  <c:v>Iceland</c:v>
                </c:pt>
                <c:pt idx="10">
                  <c:v>Japan</c:v>
                </c:pt>
                <c:pt idx="11">
                  <c:v>Korea</c:v>
                </c:pt>
                <c:pt idx="12">
                  <c:v>Luxembourg</c:v>
                </c:pt>
                <c:pt idx="13">
                  <c:v>Netherlands</c:v>
                </c:pt>
                <c:pt idx="14">
                  <c:v>New Zealand</c:v>
                </c:pt>
                <c:pt idx="15">
                  <c:v>Norway</c:v>
                </c:pt>
                <c:pt idx="16">
                  <c:v>Poland</c:v>
                </c:pt>
                <c:pt idx="17">
                  <c:v>Portugal</c:v>
                </c:pt>
                <c:pt idx="18">
                  <c:v>Slovak Republic</c:v>
                </c:pt>
                <c:pt idx="19">
                  <c:v>Slovenia</c:v>
                </c:pt>
                <c:pt idx="20">
                  <c:v>Spain</c:v>
                </c:pt>
                <c:pt idx="21">
                  <c:v>Switzerland</c:v>
                </c:pt>
                <c:pt idx="22">
                  <c:v>United Kingdom</c:v>
                </c:pt>
                <c:pt idx="23">
                  <c:v>US Total</c:v>
                </c:pt>
                <c:pt idx="24">
                  <c:v>US-Black</c:v>
                </c:pt>
                <c:pt idx="25">
                  <c:v>US-White</c:v>
                </c:pt>
              </c:strCache>
            </c:strRef>
          </c:cat>
          <c:val>
            <c:numRef>
              <c:f>'health outcomes'!$D$2:$D$27</c:f>
              <c:numCache>
                <c:formatCode>General</c:formatCode>
                <c:ptCount val="26"/>
                <c:pt idx="0">
                  <c:v>81.3</c:v>
                </c:pt>
                <c:pt idx="1">
                  <c:v>80.2</c:v>
                </c:pt>
                <c:pt idx="2">
                  <c:v>79.8</c:v>
                </c:pt>
                <c:pt idx="3">
                  <c:v>80.7</c:v>
                </c:pt>
                <c:pt idx="4">
                  <c:v>78.400000000000006</c:v>
                </c:pt>
                <c:pt idx="5">
                  <c:v>72.900000000000006</c:v>
                </c:pt>
                <c:pt idx="6">
                  <c:v>79.599999999999994</c:v>
                </c:pt>
                <c:pt idx="7">
                  <c:v>80.900000000000006</c:v>
                </c:pt>
                <c:pt idx="8">
                  <c:v>80</c:v>
                </c:pt>
                <c:pt idx="9">
                  <c:v>81.2</c:v>
                </c:pt>
                <c:pt idx="10">
                  <c:v>82.6</c:v>
                </c:pt>
                <c:pt idx="11">
                  <c:v>79.400000000000006</c:v>
                </c:pt>
                <c:pt idx="12">
                  <c:v>79.5</c:v>
                </c:pt>
                <c:pt idx="13">
                  <c:v>80.2</c:v>
                </c:pt>
                <c:pt idx="14">
                  <c:v>80.2</c:v>
                </c:pt>
                <c:pt idx="15">
                  <c:v>80.599999999999994</c:v>
                </c:pt>
                <c:pt idx="16">
                  <c:v>75.3</c:v>
                </c:pt>
                <c:pt idx="17">
                  <c:v>79</c:v>
                </c:pt>
                <c:pt idx="18">
                  <c:v>74.3</c:v>
                </c:pt>
                <c:pt idx="19">
                  <c:v>78.2</c:v>
                </c:pt>
                <c:pt idx="20">
                  <c:v>81</c:v>
                </c:pt>
                <c:pt idx="21">
                  <c:v>82</c:v>
                </c:pt>
                <c:pt idx="22">
                  <c:v>79.7</c:v>
                </c:pt>
                <c:pt idx="23">
                  <c:v>77.900000000000006</c:v>
                </c:pt>
                <c:pt idx="24">
                  <c:v>73.599999999999994</c:v>
                </c:pt>
                <c:pt idx="25">
                  <c:v>78.400000000000006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85-4527-8DC4-CDBC1B85E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340816"/>
        <c:axId val="412349048"/>
      </c:barChart>
      <c:catAx>
        <c:axId val="412340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2349048"/>
        <c:crosses val="autoZero"/>
        <c:auto val="1"/>
        <c:lblAlgn val="ctr"/>
        <c:lblOffset val="100"/>
        <c:noMultiLvlLbl val="0"/>
      </c:catAx>
      <c:valAx>
        <c:axId val="4123490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>
            <c:manualLayout>
              <c:xMode val="edge"/>
              <c:yMode val="edge"/>
              <c:x val="1.9247594050743663E-2"/>
              <c:y val="0.443265428977341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2340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Infant Mortality Rate, 2007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2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58EB-4542-85E3-7E359C39E590}"/>
              </c:ext>
            </c:extLst>
          </c:dPt>
          <c:dPt>
            <c:idx val="24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8EB-4542-85E3-7E359C39E590}"/>
              </c:ext>
            </c:extLst>
          </c:dPt>
          <c:dPt>
            <c:idx val="25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5-58EB-4542-85E3-7E359C39E590}"/>
              </c:ext>
            </c:extLst>
          </c:dPt>
          <c:dPt>
            <c:idx val="26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7-58EB-4542-85E3-7E359C39E590}"/>
              </c:ext>
            </c:extLst>
          </c:dPt>
          <c:dPt>
            <c:idx val="27"/>
            <c:invertIfNegative val="0"/>
            <c:bubble3D val="0"/>
            <c:spPr>
              <a:solidFill>
                <a:srgbClr val="00B050">
                  <a:alpha val="6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9-58EB-4542-85E3-7E359C39E59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'health outcomes'!$A$2:$A$29</c:f>
              <c:strCache>
                <c:ptCount val="28"/>
                <c:pt idx="0">
                  <c:v>Australia</c:v>
                </c:pt>
                <c:pt idx="1">
                  <c:v>Austria</c:v>
                </c:pt>
                <c:pt idx="2">
                  <c:v>Belgium</c:v>
                </c:pt>
                <c:pt idx="3">
                  <c:v>Canada</c:v>
                </c:pt>
                <c:pt idx="4">
                  <c:v>Denmark</c:v>
                </c:pt>
                <c:pt idx="5">
                  <c:v>Estonia</c:v>
                </c:pt>
                <c:pt idx="6">
                  <c:v>Finland</c:v>
                </c:pt>
                <c:pt idx="7">
                  <c:v>France</c:v>
                </c:pt>
                <c:pt idx="8">
                  <c:v>Germany</c:v>
                </c:pt>
                <c:pt idx="9">
                  <c:v>Iceland</c:v>
                </c:pt>
                <c:pt idx="10">
                  <c:v>Japan</c:v>
                </c:pt>
                <c:pt idx="11">
                  <c:v>Korea</c:v>
                </c:pt>
                <c:pt idx="12">
                  <c:v>Luxembourg</c:v>
                </c:pt>
                <c:pt idx="13">
                  <c:v>Netherlands</c:v>
                </c:pt>
                <c:pt idx="14">
                  <c:v>New Zealand</c:v>
                </c:pt>
                <c:pt idx="15">
                  <c:v>Norway</c:v>
                </c:pt>
                <c:pt idx="16">
                  <c:v>Poland</c:v>
                </c:pt>
                <c:pt idx="17">
                  <c:v>Portugal</c:v>
                </c:pt>
                <c:pt idx="18">
                  <c:v>Slovak Republic</c:v>
                </c:pt>
                <c:pt idx="19">
                  <c:v>Slovenia</c:v>
                </c:pt>
                <c:pt idx="20">
                  <c:v>Spain</c:v>
                </c:pt>
                <c:pt idx="21">
                  <c:v>Switzerland</c:v>
                </c:pt>
                <c:pt idx="22">
                  <c:v>United Kingdom</c:v>
                </c:pt>
                <c:pt idx="23">
                  <c:v>US-Total</c:v>
                </c:pt>
                <c:pt idx="24">
                  <c:v>US-Black</c:v>
                </c:pt>
                <c:pt idx="25">
                  <c:v>US-White</c:v>
                </c:pt>
                <c:pt idx="26">
                  <c:v>US-Native Am.</c:v>
                </c:pt>
                <c:pt idx="27">
                  <c:v>US-Asian</c:v>
                </c:pt>
              </c:strCache>
            </c:strRef>
          </c:cat>
          <c:val>
            <c:numRef>
              <c:f>'health outcomes'!$B$2:$B$29</c:f>
              <c:numCache>
                <c:formatCode>General</c:formatCode>
                <c:ptCount val="28"/>
                <c:pt idx="0">
                  <c:v>4.2</c:v>
                </c:pt>
                <c:pt idx="1">
                  <c:v>3.7</c:v>
                </c:pt>
                <c:pt idx="2">
                  <c:v>3.9</c:v>
                </c:pt>
                <c:pt idx="3">
                  <c:v>5.0999999999999996</c:v>
                </c:pt>
                <c:pt idx="4">
                  <c:v>4</c:v>
                </c:pt>
                <c:pt idx="5">
                  <c:v>5</c:v>
                </c:pt>
                <c:pt idx="6">
                  <c:v>2.7</c:v>
                </c:pt>
                <c:pt idx="7">
                  <c:v>3.8</c:v>
                </c:pt>
                <c:pt idx="8">
                  <c:v>3.9</c:v>
                </c:pt>
                <c:pt idx="9">
                  <c:v>2</c:v>
                </c:pt>
                <c:pt idx="10">
                  <c:v>2.6</c:v>
                </c:pt>
                <c:pt idx="11">
                  <c:v>3.6</c:v>
                </c:pt>
                <c:pt idx="12">
                  <c:v>1.8</c:v>
                </c:pt>
                <c:pt idx="13">
                  <c:v>4.0999999999999996</c:v>
                </c:pt>
                <c:pt idx="14">
                  <c:v>4.8</c:v>
                </c:pt>
                <c:pt idx="15">
                  <c:v>3.1</c:v>
                </c:pt>
                <c:pt idx="16">
                  <c:v>6</c:v>
                </c:pt>
                <c:pt idx="17">
                  <c:v>3.4</c:v>
                </c:pt>
                <c:pt idx="18">
                  <c:v>6.1</c:v>
                </c:pt>
                <c:pt idx="19">
                  <c:v>2.8</c:v>
                </c:pt>
                <c:pt idx="20">
                  <c:v>3.5</c:v>
                </c:pt>
                <c:pt idx="21">
                  <c:v>3.9</c:v>
                </c:pt>
                <c:pt idx="22">
                  <c:v>4.8</c:v>
                </c:pt>
                <c:pt idx="23">
                  <c:v>6.8</c:v>
                </c:pt>
                <c:pt idx="24">
                  <c:v>13.31</c:v>
                </c:pt>
                <c:pt idx="25">
                  <c:v>5.63</c:v>
                </c:pt>
                <c:pt idx="26">
                  <c:v>9.2200000000000024</c:v>
                </c:pt>
                <c:pt idx="27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8EB-4542-85E3-7E359C39E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363552"/>
        <c:axId val="412358456"/>
      </c:barChart>
      <c:catAx>
        <c:axId val="412363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2358456"/>
        <c:crosses val="autoZero"/>
        <c:auto val="1"/>
        <c:lblAlgn val="ctr"/>
        <c:lblOffset val="100"/>
        <c:noMultiLvlLbl val="0"/>
      </c:catAx>
      <c:valAx>
        <c:axId val="4123584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Deaths per</a:t>
                </a:r>
                <a:r>
                  <a:rPr lang="en-US" baseline="0"/>
                  <a:t> 1000 live births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2363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Amenable Mortality, Deaths Per </a:t>
            </a:r>
            <a:r>
              <a:rPr lang="en-US" dirty="0" smtClean="0"/>
              <a:t>100,000</a:t>
            </a:r>
          </a:p>
          <a:p>
            <a:pPr>
              <a:defRPr/>
            </a:pPr>
            <a:r>
              <a:rPr lang="en-US" dirty="0" smtClean="0"/>
              <a:t>2002-2003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Amenable Mortality, Deaths Per 100,000 2002-3003</c:v>
                </c:pt>
              </c:strCache>
            </c:strRef>
          </c:tx>
          <c:invertIfNegative val="0"/>
          <c:dPt>
            <c:idx val="1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4029-4AFF-867C-C6F19B2ED8D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Sheet8!$A$2:$A$20</c:f>
              <c:strCache>
                <c:ptCount val="19"/>
                <c:pt idx="0">
                  <c:v>Australia</c:v>
                </c:pt>
                <c:pt idx="1">
                  <c:v>Austria</c:v>
                </c:pt>
                <c:pt idx="2">
                  <c:v>Canada</c:v>
                </c:pt>
                <c:pt idx="3">
                  <c:v>Denmark</c:v>
                </c:pt>
                <c:pt idx="4">
                  <c:v>Finland</c:v>
                </c:pt>
                <c:pt idx="5">
                  <c:v>France</c:v>
                </c:pt>
                <c:pt idx="6">
                  <c:v>Germany</c:v>
                </c:pt>
                <c:pt idx="7">
                  <c:v>Greece</c:v>
                </c:pt>
                <c:pt idx="8">
                  <c:v>Ireland</c:v>
                </c:pt>
                <c:pt idx="9">
                  <c:v>Italy</c:v>
                </c:pt>
                <c:pt idx="10">
                  <c:v>Japan</c:v>
                </c:pt>
                <c:pt idx="11">
                  <c:v>Netherlands</c:v>
                </c:pt>
                <c:pt idx="12">
                  <c:v>New Zealand</c:v>
                </c:pt>
                <c:pt idx="13">
                  <c:v>Norway</c:v>
                </c:pt>
                <c:pt idx="14">
                  <c:v>Portugal</c:v>
                </c:pt>
                <c:pt idx="15">
                  <c:v>Spain</c:v>
                </c:pt>
                <c:pt idx="16">
                  <c:v>Sweden</c:v>
                </c:pt>
                <c:pt idx="17">
                  <c:v>United Kingdom</c:v>
                </c:pt>
                <c:pt idx="18">
                  <c:v>United States</c:v>
                </c:pt>
              </c:strCache>
            </c:strRef>
          </c:cat>
          <c:val>
            <c:numRef>
              <c:f>Sheet8!$B$2:$B$20</c:f>
              <c:numCache>
                <c:formatCode>General</c:formatCode>
                <c:ptCount val="19"/>
                <c:pt idx="0">
                  <c:v>71.319999999999993</c:v>
                </c:pt>
                <c:pt idx="1">
                  <c:v>84.48</c:v>
                </c:pt>
                <c:pt idx="2">
                  <c:v>76.83</c:v>
                </c:pt>
                <c:pt idx="3">
                  <c:v>100.84</c:v>
                </c:pt>
                <c:pt idx="4">
                  <c:v>93.34</c:v>
                </c:pt>
                <c:pt idx="5">
                  <c:v>64.790000000000006</c:v>
                </c:pt>
                <c:pt idx="6">
                  <c:v>90.13</c:v>
                </c:pt>
                <c:pt idx="7">
                  <c:v>84.31</c:v>
                </c:pt>
                <c:pt idx="8">
                  <c:v>103.42</c:v>
                </c:pt>
                <c:pt idx="9">
                  <c:v>74</c:v>
                </c:pt>
                <c:pt idx="10">
                  <c:v>71.169999999999987</c:v>
                </c:pt>
                <c:pt idx="11">
                  <c:v>81.86</c:v>
                </c:pt>
                <c:pt idx="12">
                  <c:v>95.57</c:v>
                </c:pt>
                <c:pt idx="13">
                  <c:v>79.790000000000006</c:v>
                </c:pt>
                <c:pt idx="14">
                  <c:v>104.31</c:v>
                </c:pt>
                <c:pt idx="15">
                  <c:v>73.83</c:v>
                </c:pt>
                <c:pt idx="16">
                  <c:v>82.09</c:v>
                </c:pt>
                <c:pt idx="17">
                  <c:v>102.81</c:v>
                </c:pt>
                <c:pt idx="18">
                  <c:v>109.64999999999999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29-4AFF-867C-C6F19B2ED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352184"/>
        <c:axId val="412343952"/>
      </c:barChart>
      <c:catAx>
        <c:axId val="412352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2343952"/>
        <c:crosses val="autoZero"/>
        <c:auto val="1"/>
        <c:lblAlgn val="ctr"/>
        <c:lblOffset val="100"/>
        <c:noMultiLvlLbl val="0"/>
      </c:catAx>
      <c:valAx>
        <c:axId val="412343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12352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0.00892</cdr:x>
      <cdr:y>0.96536</cdr:y>
    </cdr:from>
    <cdr:to>
      <cdr:x>0.35924</cdr:x>
      <cdr:y>0.97922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676" y="3981451"/>
          <a:ext cx="2619375" cy="57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Source:  </a:t>
          </a:r>
        </a:p>
      </cdr:txBody>
    </cdr:sp>
  </cdr:relSizeAnchor>
  <cdr:relSizeAnchor xmlns:cdr="http://schemas.openxmlformats.org/drawingml/2006/chartDrawing">
    <cdr:from>
      <cdr:x>0.01735</cdr:x>
      <cdr:y>0.95133</cdr:y>
    </cdr:from>
    <cdr:to>
      <cdr:x>0.4295</cdr:x>
      <cdr:y>0.99215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2401" y="5772151"/>
          <a:ext cx="361950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/>
            <a:t>Source:  Centers for Medicare &amp; Medicaid Services</a:t>
          </a:r>
          <a:r>
            <a:rPr lang="en-US" sz="1100" baseline="0"/>
            <a:t> </a:t>
          </a:r>
          <a:endParaRPr lang="en-US" sz="110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5" name="Straight Connector 4"/>
        <cdr:cNvSpPr/>
      </cdr:nvSpPr>
      <cdr:spPr>
        <a:xfrm xmlns:a="http://schemas.openxmlformats.org/drawingml/2006/main" flipV="1">
          <a:off x="-9673258" y="-200024"/>
          <a:ext cx="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0.01348</cdr:x>
      <cdr:y>0.94382</cdr:y>
    </cdr:from>
    <cdr:to>
      <cdr:x>0.30384</cdr:x>
      <cdr:y>0.98298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415" y="5509533"/>
          <a:ext cx="2228347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Source:  BLS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0.01833</cdr:x>
      <cdr:y>0.94951</cdr:y>
    </cdr:from>
    <cdr:to>
      <cdr:x>0.44657</cdr:x>
      <cdr:y>0.98878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5360" y="5607327"/>
          <a:ext cx="3395869" cy="231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dirty="0"/>
            <a:t>Source: OECD Health</a:t>
          </a:r>
          <a:r>
            <a:rPr lang="en-US" sz="900" baseline="0" dirty="0"/>
            <a:t> Data 2014</a:t>
          </a:r>
          <a:endParaRPr lang="en-US" sz="9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0.95183</cdr:y>
    </cdr:from>
    <cdr:to>
      <cdr:x>0.34908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4048125"/>
          <a:ext cx="2533650" cy="20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900"/>
            <a:t>Source:  OECD Health</a:t>
          </a:r>
          <a:r>
            <a:rPr lang="en-US" sz="900" baseline="0"/>
            <a:t> Data 2011</a:t>
          </a:r>
          <a:endParaRPr lang="en-US" sz="9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0.00907</cdr:x>
      <cdr:y>0.94479</cdr:y>
    </cdr:from>
    <cdr:to>
      <cdr:x>0.35363</cdr:x>
      <cdr:y>0.98773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6675" y="4400550"/>
          <a:ext cx="2533650" cy="20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/>
            <a:t>Source:  OECD Health</a:t>
          </a:r>
          <a:r>
            <a:rPr lang="en-US" sz="900" baseline="0"/>
            <a:t> Data 2011</a:t>
          </a:r>
          <a:endParaRPr lang="en-US" sz="9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0.01592</cdr:x>
      <cdr:y>0.96223</cdr:y>
    </cdr:from>
    <cdr:to>
      <cdr:x>0.31953</cdr:x>
      <cdr:y>0.98358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2875" y="5581651"/>
          <a:ext cx="2724150" cy="123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0.00849</cdr:x>
      <cdr:y>0.94778</cdr:y>
    </cdr:from>
    <cdr:to>
      <cdr:x>0.33015</cdr:x>
      <cdr:y>0.98949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6200" y="6012389"/>
          <a:ext cx="2886075" cy="2645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/>
            <a:t>Source:  Nolte and McKee, Health Affairs, 2008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CFA8B-A9E4-4981-9928-85A612ADA5BE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491E-1761-4951-9F79-EF9DC4D4F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programs show</a:t>
            </a:r>
            <a:r>
              <a:rPr lang="en-US" baseline="0" dirty="0" smtClean="0"/>
              <a:t> as percent of total NHE.  Federal and State percents do not sum to total percent due to rounding.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dual coverage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491E-1761-4951-9F79-EF9DC4D4F4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BD3-A5EC-42B7-A192-E809EEBD7DB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EFA8-91F8-4791-A1F8-E056311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/>
          </a:bodyPr>
          <a:lstStyle/>
          <a:p>
            <a:r>
              <a:rPr lang="en-US" dirty="0" smtClean="0"/>
              <a:t>An Introduction to Health and the US Health Care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766391"/>
            <a:ext cx="82593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53930"/>
              </p:ext>
            </p:extLst>
          </p:nvPr>
        </p:nvGraphicFramePr>
        <p:xfrm>
          <a:off x="157783" y="395287"/>
          <a:ext cx="8828433" cy="606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Spending  = Price *Quantity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524000"/>
          <a:ext cx="7162801" cy="477511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8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Percent change in prices from </a:t>
                      </a:r>
                      <a:r>
                        <a:rPr lang="en-US" sz="2000" b="0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previous year</a:t>
                      </a:r>
                      <a:br>
                        <a:rPr lang="en-US" sz="2000" b="0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20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4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Consumer Items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Medical Care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Medical Care Services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1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Source:  BLS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734785" y="609600"/>
          <a:ext cx="8256815" cy="5738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607115" y="476249"/>
          <a:ext cx="7929769" cy="590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13260"/>
              </p:ext>
            </p:extLst>
          </p:nvPr>
        </p:nvGraphicFramePr>
        <p:xfrm>
          <a:off x="685800" y="990600"/>
          <a:ext cx="7696197" cy="5424243"/>
        </p:xfrm>
        <a:graphic>
          <a:graphicData uri="http://schemas.openxmlformats.org/drawingml/2006/table">
            <a:tbl>
              <a:tblPr/>
              <a:tblGrid>
                <a:gridCol w="6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9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Hospital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Professional Services (physicians, clinical services, dental)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Prescription Drugs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Home Health Care, Nursing and Other Personal care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Durable and Non Durable Medical Equipment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1960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32.8%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29.3%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9.8%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8.6%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1970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36.3%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26.4%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7.5%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6.7%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1980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39.3%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25.3%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10.2%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1990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34.6%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28.7%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11.3%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2000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30.2%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28.3%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8.8%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13.3%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2013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32.1%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26.6%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9.3%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13.1%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3.4%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80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 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Government Administration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Net Cost of Health Insurance (Premiums collected-benefits paid)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Government Public Health Activities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Research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Structures and Equipment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1960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0.2%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3.7%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1.4%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2.5%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6.8%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1970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2.5%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1.8%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7.8%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1980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3.6%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2.5%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5.7%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1990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2.8%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5.0%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2000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1.2%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3.1%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4.4%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2013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5.9%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1.6%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4.0%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973"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97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Source:  Centers for Medicare &amp; Medicaid Services</a:t>
                      </a:r>
                      <a:endParaRPr lang="en-US" sz="10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7083" marR="57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0800" y="304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Where the Money is Spent</a:t>
            </a:r>
            <a:endParaRPr lang="en-US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40843"/>
              </p:ext>
            </p:extLst>
          </p:nvPr>
        </p:nvGraphicFramePr>
        <p:xfrm>
          <a:off x="403412" y="914400"/>
          <a:ext cx="8359588" cy="3816023"/>
        </p:xfrm>
        <a:graphic>
          <a:graphicData uri="http://schemas.openxmlformats.org/drawingml/2006/table">
            <a:tbl>
              <a:tblPr/>
              <a:tblGrid>
                <a:gridCol w="3575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37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1960</a:t>
                      </a:r>
                      <a:endParaRPr lang="en-US" sz="16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1970</a:t>
                      </a:r>
                      <a:endParaRPr lang="en-US" sz="16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1980</a:t>
                      </a:r>
                      <a:endParaRPr lang="en-US" sz="16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1990</a:t>
                      </a:r>
                      <a:endParaRPr lang="en-US" sz="16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2000</a:t>
                      </a:r>
                      <a:endParaRPr lang="en-US" sz="16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2013</a:t>
                      </a:r>
                      <a:endParaRPr lang="en-US" sz="16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Total National Health Expenditures in </a:t>
                      </a:r>
                      <a:endParaRPr lang="en-US" sz="15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$ Billions (nominal)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$27.40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$74.90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$255.80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$724.30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$1,378.00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+mn-cs"/>
                        </a:rPr>
                        <a:t>$2,919.10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Percent of total NHE paid by: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5F497A"/>
                        </a:solidFill>
                        <a:latin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Out of pocket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33%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23%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19%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15%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12%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Health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Insurance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42%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72%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Private Health Insurance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32%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Medicare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15%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15%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Medicaid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15%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15%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                Federal  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0%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8%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9%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                State and Local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0%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       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Other Gov’t Insurance Programs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Other Third Party Payers/Public</a:t>
                      </a:r>
                      <a:r>
                        <a:rPr lang="en-US" sz="1500" b="1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Health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14%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13%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12%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371">
                <a:tc>
                  <a:txBody>
                    <a:bodyPr/>
                    <a:lstStyle/>
                    <a:p>
                      <a:pPr marL="217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Investment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9%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8%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7%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6%</a:t>
                      </a:r>
                      <a:endParaRPr lang="en-US" sz="1500" dirty="0">
                        <a:solidFill>
                          <a:srgbClr val="5F497A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51009" marR="5100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862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Who Pays?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347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ea typeface="Times New Roman"/>
              </a:rPr>
              <a:t>Source:  Centers for Medicare &amp; Medicaid Services</a:t>
            </a:r>
            <a:endParaRPr lang="en-US" sz="1000" b="1" dirty="0" smtClean="0">
              <a:solidFill>
                <a:srgbClr val="5F497A"/>
              </a:solidFill>
              <a:ea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Who are insured?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Source:  US Census Bureau, Current Population Survey </a:t>
            </a:r>
            <a:endParaRPr lang="en-US" sz="11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908641"/>
              </p:ext>
            </p:extLst>
          </p:nvPr>
        </p:nvGraphicFramePr>
        <p:xfrm>
          <a:off x="685800" y="609601"/>
          <a:ext cx="7624763" cy="50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nsured-rate-among-the-nonelderly-population-1972-2016q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229600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28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Flow of Dollars and Services, </a:t>
            </a:r>
          </a:p>
          <a:p>
            <a:pPr algn="ctr"/>
            <a:r>
              <a:rPr lang="en-US" b="1" dirty="0" smtClean="0"/>
              <a:t>U.S. Health Care System, pre WWII</a:t>
            </a:r>
            <a:endParaRPr lang="en-US" b="1" dirty="0"/>
          </a:p>
        </p:txBody>
      </p:sp>
      <p:sp>
        <p:nvSpPr>
          <p:cNvPr id="5" name="Left Arrow 4"/>
          <p:cNvSpPr/>
          <p:nvPr/>
        </p:nvSpPr>
        <p:spPr>
          <a:xfrm>
            <a:off x="3124200" y="2286000"/>
            <a:ext cx="2743200" cy="3810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 care services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22860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Patients/Consumers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828800"/>
            <a:ext cx="12192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Providers (doctors, hospitals)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962400"/>
            <a:ext cx="1524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841092">
            <a:off x="4768675" y="3232114"/>
            <a:ext cx="1443773" cy="3118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52775" y="1828800"/>
            <a:ext cx="2761399" cy="4496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162230">
            <a:off x="2405553" y="3245053"/>
            <a:ext cx="1238148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Donations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in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Of the insured population: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54.9 % has employer sponsored private insurance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9.8 % individually purchased private insurance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16.4 % of the population has Medicaid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15.7 % of the population has Medicare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4.4 % of the population has military health care</a:t>
            </a:r>
          </a:p>
          <a:p>
            <a:pPr marL="457200" lvl="1" indent="0">
              <a:buNone/>
            </a:pPr>
            <a:r>
              <a:rPr lang="en-US" sz="1800" dirty="0" smtClean="0"/>
              <a:t>(sums to &gt;100 because of dual </a:t>
            </a:r>
            <a:r>
              <a:rPr lang="en-US" sz="1800" dirty="0"/>
              <a:t>coverage)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Uninsured--2012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15.4 % of the population is uninsured, with 17.7% of the non-elderly population uninsured (47 million people).</a:t>
            </a:r>
          </a:p>
          <a:p>
            <a:r>
              <a:rPr lang="en-US" dirty="0" smtClean="0"/>
              <a:t>Who are the uninsured?</a:t>
            </a:r>
          </a:p>
          <a:p>
            <a:pPr lvl="1"/>
            <a:r>
              <a:rPr lang="en-US" dirty="0" smtClean="0"/>
              <a:t>14% are children under age 18</a:t>
            </a:r>
          </a:p>
          <a:p>
            <a:pPr lvl="1"/>
            <a:r>
              <a:rPr lang="en-US" dirty="0" smtClean="0"/>
              <a:t>28% are ages 44-64</a:t>
            </a:r>
          </a:p>
          <a:p>
            <a:r>
              <a:rPr lang="en-US" dirty="0" smtClean="0"/>
              <a:t>Of the 40 million uninsured ages 18-64, 70% are employed.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Uninsured--2012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12.9% were self-employed and 87.1 worked for firms.</a:t>
            </a:r>
          </a:p>
          <a:p>
            <a:pPr lvl="1"/>
            <a:r>
              <a:rPr lang="en-US" dirty="0" smtClean="0"/>
              <a:t>The largest group of uninsured workers were in service occupations and sales/office occupations</a:t>
            </a:r>
          </a:p>
          <a:p>
            <a:pPr lvl="1"/>
            <a:r>
              <a:rPr lang="en-US" dirty="0" smtClean="0"/>
              <a:t>Many of the uninsured workers are full-time, full-year workers (54.4%).  The others are part time, or part year workers.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400"/>
            <a:ext cx="7543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6781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does all the spending buy us?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041849"/>
              </p:ext>
            </p:extLst>
          </p:nvPr>
        </p:nvGraphicFramePr>
        <p:xfrm>
          <a:off x="990600" y="533400"/>
          <a:ext cx="7239000" cy="56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4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78860"/>
              </p:ext>
            </p:extLst>
          </p:nvPr>
        </p:nvGraphicFramePr>
        <p:xfrm>
          <a:off x="1371600" y="1371600"/>
          <a:ext cx="6311898" cy="3512500"/>
        </p:xfrm>
        <a:graphic>
          <a:graphicData uri="http://schemas.openxmlformats.org/drawingml/2006/table">
            <a:tbl>
              <a:tblPr firstRow="1">
                <a:solidFill>
                  <a:schemeClr val="accent1">
                    <a:lumMod val="40000"/>
                    <a:lumOff val="60000"/>
                  </a:schemeClr>
                </a:solidFill>
                <a:tableStyleId>{D113A9D2-9D6B-4929-AA2D-F23B5EE8CBE7}</a:tableStyleId>
              </a:tblPr>
              <a:tblGrid>
                <a:gridCol w="1051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Black/African American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1940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73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1950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1960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1970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1980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1990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2000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2010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609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Infant Mortality Rates, United States</a:t>
            </a:r>
          </a:p>
          <a:p>
            <a:pPr algn="ctr"/>
            <a:r>
              <a:rPr lang="en-US" dirty="0" smtClean="0"/>
              <a:t>(Deaths per 1,000 live births)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12797"/>
              </p:ext>
            </p:extLst>
          </p:nvPr>
        </p:nvGraphicFramePr>
        <p:xfrm>
          <a:off x="533397" y="1143000"/>
          <a:ext cx="8153401" cy="467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7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978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causes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1,446.0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1,339.2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1,222.6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1,039.1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938.7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869.0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8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Diseases of heart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559.0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Cerebrovascular diseases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180.7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96.2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Malignant </a:t>
                      </a:r>
                      <a:r>
                        <a:rPr lang="en-US" sz="1600" u="none" strike="noStrike" dirty="0" smtClean="0">
                          <a:effectLst/>
                        </a:rPr>
                        <a:t>neoplasms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Influenza and pneumonia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Chronic liver disease and cirrhosis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Diabetes mellitus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HIV </a:t>
                      </a:r>
                      <a:r>
                        <a:rPr lang="en-US" sz="1600" u="none" strike="noStrike" dirty="0">
                          <a:effectLst/>
                        </a:rPr>
                        <a:t>disease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Unintentional injuries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78.0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Motor vehicle-related injuries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18.5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Suicide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Homicide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57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Deaths per 100,000 population, Selected Causes, United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716526"/>
              </p:ext>
            </p:extLst>
          </p:nvPr>
        </p:nvGraphicFramePr>
        <p:xfrm>
          <a:off x="381000" y="1219200"/>
          <a:ext cx="8458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Total </a:t>
            </a:r>
            <a:r>
              <a:rPr lang="en-US" sz="2000" b="1" dirty="0"/>
              <a:t>health expenditure per capita, public and private, 2007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2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28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Flow of Dollars and Services, </a:t>
            </a:r>
          </a:p>
          <a:p>
            <a:pPr algn="ctr"/>
            <a:r>
              <a:rPr lang="en-US" b="1" dirty="0" smtClean="0"/>
              <a:t>Canada, Europe and Other Single Payer Systems</a:t>
            </a:r>
            <a:endParaRPr lang="en-US" b="1" dirty="0"/>
          </a:p>
        </p:txBody>
      </p:sp>
      <p:sp>
        <p:nvSpPr>
          <p:cNvPr id="5" name="Left Arrow 4"/>
          <p:cNvSpPr/>
          <p:nvPr/>
        </p:nvSpPr>
        <p:spPr>
          <a:xfrm>
            <a:off x="3124200" y="2057400"/>
            <a:ext cx="2743200" cy="3810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 care services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22860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Patients/Consumers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828800"/>
            <a:ext cx="12192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Providers (doctors, hospitals)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962400"/>
            <a:ext cx="1524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841092">
            <a:off x="4768675" y="3232114"/>
            <a:ext cx="1443773" cy="3118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162230">
            <a:off x="2405553" y="3245053"/>
            <a:ext cx="1238148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Taxes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381000" y="457200"/>
          <a:ext cx="83058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7200" y="533400"/>
          <a:ext cx="8153400" cy="57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Quality of care?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365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High Quality</a:t>
            </a:r>
          </a:p>
          <a:p>
            <a:endParaRPr lang="en-US" sz="32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Prompt availability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Access to cutting-edge procedures and technology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Highly trained, skilled medical workforce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14800" y="1295400"/>
            <a:ext cx="480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/>
              <a:t>Low Quality</a:t>
            </a:r>
          </a:p>
          <a:p>
            <a:endParaRPr lang="en-US" sz="2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Low population health status, especially for minorities or low income groups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Barriers to access for those without adequate insurance coverage 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Insufficient coordination among providers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Fragmented health care delivery system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dirty="0" smtClean="0"/>
              <a:t>Quality Quantified</a:t>
            </a:r>
            <a:br>
              <a:rPr lang="en-US" sz="4000" dirty="0" smtClean="0"/>
            </a:b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Amenable deaths:  deaths from certain causes that should not occur in the presence</a:t>
            </a:r>
            <a:br>
              <a:rPr lang="en-US" dirty="0" smtClean="0"/>
            </a:br>
            <a:r>
              <a:rPr lang="en-US" dirty="0" smtClean="0"/>
              <a:t>of timely and effective health care.</a:t>
            </a:r>
            <a:endParaRPr lang="en-US" sz="2800" dirty="0" smtClean="0"/>
          </a:p>
          <a:p>
            <a:pPr lvl="1"/>
            <a:r>
              <a:rPr lang="en-US" sz="2400" dirty="0" smtClean="0"/>
              <a:t>Bacterial infections</a:t>
            </a:r>
          </a:p>
          <a:p>
            <a:pPr lvl="1"/>
            <a:r>
              <a:rPr lang="en-US" sz="2400" dirty="0" smtClean="0"/>
              <a:t>Treatable cancers</a:t>
            </a:r>
          </a:p>
          <a:p>
            <a:pPr lvl="1"/>
            <a:r>
              <a:rPr lang="en-US" sz="2400" dirty="0" smtClean="0"/>
              <a:t>Diabetes</a:t>
            </a:r>
          </a:p>
          <a:p>
            <a:pPr lvl="1"/>
            <a:r>
              <a:rPr lang="en-US" sz="2400" dirty="0" smtClean="0"/>
              <a:t>Cardiovascular and </a:t>
            </a:r>
            <a:r>
              <a:rPr lang="en-US" sz="2400" dirty="0" err="1" smtClean="0"/>
              <a:t>cerebrovascular</a:t>
            </a:r>
            <a:r>
              <a:rPr lang="en-US" sz="2400" dirty="0" smtClean="0"/>
              <a:t> disease</a:t>
            </a:r>
          </a:p>
          <a:p>
            <a:pPr lvl="1"/>
            <a:r>
              <a:rPr lang="en-US" sz="2400" dirty="0" smtClean="0"/>
              <a:t>Complications of common surgical procedures</a:t>
            </a:r>
          </a:p>
          <a:p>
            <a:pPr lvl="1"/>
            <a:r>
              <a:rPr lang="en-US" sz="2400" dirty="0" smtClean="0"/>
              <a:t>Some cases of ischemic heart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5725" y="257175"/>
          <a:ext cx="8753475" cy="629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Capacity</a:t>
            </a:r>
            <a:endParaRPr lang="en-US" sz="36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815389"/>
              </p:ext>
            </p:extLst>
          </p:nvPr>
        </p:nvGraphicFramePr>
        <p:xfrm>
          <a:off x="914400" y="1381779"/>
          <a:ext cx="7391399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8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gray">
          <a:xfrm>
            <a:off x="1295400" y="457200"/>
            <a:ext cx="7462838" cy="2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Total Number of Active Physicians per 1,000 Persons, 1980 – 2011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6190"/>
              </p:ext>
            </p:extLst>
          </p:nvPr>
        </p:nvGraphicFramePr>
        <p:xfrm>
          <a:off x="1013012" y="1105627"/>
          <a:ext cx="6613525" cy="266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1069181" y="3826972"/>
            <a:ext cx="6169819" cy="23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34950" indent="-234950" eaLnBrk="0" hangingPunct="0">
              <a:spcBef>
                <a:spcPts val="0"/>
              </a:spcBef>
            </a:pPr>
            <a:r>
              <a:rPr lang="en-US" sz="900" dirty="0">
                <a:solidFill>
                  <a:srgbClr val="4D4D4D"/>
                </a:solidFill>
              </a:rPr>
              <a:t>Source: </a:t>
            </a:r>
            <a:r>
              <a:rPr lang="en-US" sz="900" dirty="0" smtClean="0">
                <a:solidFill>
                  <a:srgbClr val="4D4D4D"/>
                </a:solidFill>
              </a:rPr>
              <a:t>AHA.org Trend Watch </a:t>
            </a:r>
            <a:r>
              <a:rPr lang="en-US" sz="900" dirty="0" err="1" smtClean="0">
                <a:solidFill>
                  <a:srgbClr val="4D4D4D"/>
                </a:solidFill>
              </a:rPr>
              <a:t>Chartbook</a:t>
            </a:r>
            <a:endParaRPr lang="en-US" sz="900" dirty="0">
              <a:solidFill>
                <a:srgbClr val="4D4D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495800"/>
            <a:ext cx="7292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59.5 million people live in a primary medical care designated Health Profession Shortage Area.  Population to primary care physician ratio of at least 3500:1.</a:t>
            </a:r>
          </a:p>
          <a:p>
            <a:endParaRPr lang="en-US" dirty="0" smtClean="0"/>
          </a:p>
          <a:p>
            <a:r>
              <a:rPr lang="en-US" dirty="0" smtClean="0"/>
              <a:t>Estimate of an additional 8,102 physicians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summarize, The U.S. Health Care system is characterized as follows: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Massive, complex system</a:t>
            </a:r>
          </a:p>
          <a:p>
            <a:r>
              <a:rPr lang="en-US" sz="2800" dirty="0" smtClean="0"/>
              <a:t>Uncertainty is prevalent</a:t>
            </a:r>
          </a:p>
          <a:p>
            <a:r>
              <a:rPr lang="en-US" sz="2800" dirty="0" smtClean="0"/>
              <a:t>Government plays a major role</a:t>
            </a:r>
          </a:p>
          <a:p>
            <a:r>
              <a:rPr lang="en-US" sz="2800" dirty="0" smtClean="0"/>
              <a:t>Difficult allocation problem complicated by</a:t>
            </a:r>
          </a:p>
          <a:p>
            <a:pPr lvl="1"/>
            <a:r>
              <a:rPr lang="en-US" sz="2400" dirty="0" smtClean="0"/>
              <a:t>scarcity</a:t>
            </a:r>
          </a:p>
          <a:p>
            <a:pPr lvl="1"/>
            <a:r>
              <a:rPr lang="en-US" sz="2400" dirty="0" smtClean="0"/>
              <a:t>asymmetric knowledge</a:t>
            </a:r>
          </a:p>
          <a:p>
            <a:pPr lvl="1"/>
            <a:r>
              <a:rPr lang="en-US" sz="2400" dirty="0" smtClean="0"/>
              <a:t>externalities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1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standard economic theories apply to this market?</a:t>
            </a:r>
          </a:p>
          <a:p>
            <a:r>
              <a:rPr lang="en-US" dirty="0" smtClean="0"/>
              <a:t>How is the optimal quantity of health determined?  How is health care allocated?</a:t>
            </a:r>
          </a:p>
          <a:p>
            <a:r>
              <a:rPr lang="en-US" dirty="0" smtClean="0"/>
              <a:t>What is the role of insurance?</a:t>
            </a:r>
          </a:p>
          <a:p>
            <a:r>
              <a:rPr lang="en-US" dirty="0" smtClean="0"/>
              <a:t>How has public policy and government intervention influenced the market and health outcomes?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581400" y="3124200"/>
            <a:ext cx="2761399" cy="4496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 of pocket 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8704912">
            <a:off x="2966284" y="2259396"/>
            <a:ext cx="1512367" cy="34597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Premiums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581400" y="3505200"/>
            <a:ext cx="2743200" cy="3810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 care services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124199"/>
            <a:ext cx="1600199" cy="1005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Patients/</a:t>
            </a:r>
          </a:p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799" y="3200400"/>
            <a:ext cx="12192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Providers (doctors, hospitals)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199" y="1143000"/>
            <a:ext cx="129540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Insurance companies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898450">
            <a:off x="5558543" y="2179201"/>
            <a:ext cx="1705926" cy="34597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6324600"/>
            <a:ext cx="2286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199" y="4876800"/>
            <a:ext cx="10668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8841092">
            <a:off x="5973388" y="4349107"/>
            <a:ext cx="896464" cy="3118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8187662">
            <a:off x="5172580" y="5197804"/>
            <a:ext cx="2430894" cy="38491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Medicare/Medicaid 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599" y="1295400"/>
            <a:ext cx="1905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Employers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47999" y="1295400"/>
            <a:ext cx="1145142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Premiums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228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Flow of Dollars and Services, </a:t>
            </a:r>
          </a:p>
          <a:p>
            <a:pPr algn="ctr"/>
            <a:r>
              <a:rPr lang="en-US" b="1" dirty="0" smtClean="0"/>
              <a:t>1967-2013</a:t>
            </a:r>
            <a:endParaRPr lang="en-US" b="1" dirty="0"/>
          </a:p>
        </p:txBody>
      </p:sp>
      <p:sp>
        <p:nvSpPr>
          <p:cNvPr id="23" name="Right Arrow 22"/>
          <p:cNvSpPr/>
          <p:nvPr/>
        </p:nvSpPr>
        <p:spPr>
          <a:xfrm rot="3162230">
            <a:off x="1614044" y="5078857"/>
            <a:ext cx="2335475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Taxes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0800000" flipH="1">
            <a:off x="1219200" y="1752600"/>
            <a:ext cx="1981201" cy="4953000"/>
          </a:xfrm>
          <a:prstGeom prst="bentArrow">
            <a:avLst>
              <a:gd name="adj1" fmla="val 9559"/>
              <a:gd name="adj2" fmla="val 8456"/>
              <a:gd name="adj3" fmla="val 13235"/>
              <a:gd name="adj4" fmla="val 437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832068" y="346561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Taxes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 rot="1658199">
            <a:off x="3508059" y="4297104"/>
            <a:ext cx="1539271" cy="39092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Medical care services</a:t>
            </a:r>
            <a:endParaRPr lang="en-US" sz="1100" dirty="0"/>
          </a:p>
        </p:txBody>
      </p:sp>
      <p:sp>
        <p:nvSpPr>
          <p:cNvPr id="19" name="Left Arrow 18"/>
          <p:cNvSpPr/>
          <p:nvPr/>
        </p:nvSpPr>
        <p:spPr>
          <a:xfrm rot="3197872">
            <a:off x="2071227" y="5001432"/>
            <a:ext cx="2215287" cy="38586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Military medical care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 rot="1650616">
            <a:off x="3190625" y="4595313"/>
            <a:ext cx="1823472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Donations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581400" y="3124200"/>
            <a:ext cx="2761399" cy="4496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 of pocket 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8704912">
            <a:off x="3229191" y="2335169"/>
            <a:ext cx="1512367" cy="34597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Premiums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581400" y="3505200"/>
            <a:ext cx="2743200" cy="3810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 care services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124199"/>
            <a:ext cx="1600199" cy="1005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Patients/</a:t>
            </a:r>
          </a:p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799" y="3200400"/>
            <a:ext cx="12192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Providers (doctors, hospitals)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199" y="1143000"/>
            <a:ext cx="129540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Insurance companies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898450">
            <a:off x="5558543" y="2179201"/>
            <a:ext cx="1705926" cy="34597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6324600"/>
            <a:ext cx="2286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199" y="4876800"/>
            <a:ext cx="10668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8841092">
            <a:off x="5973388" y="4349107"/>
            <a:ext cx="896464" cy="31186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8187662">
            <a:off x="5172580" y="5197804"/>
            <a:ext cx="2430894" cy="38491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Medicare/Medicaid 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599" y="1295400"/>
            <a:ext cx="1905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Employers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47999" y="1295400"/>
            <a:ext cx="1145142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Premiums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228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Flow of Dollars and Services, </a:t>
            </a:r>
          </a:p>
          <a:p>
            <a:pPr algn="ctr"/>
            <a:r>
              <a:rPr lang="en-US" b="1" dirty="0" smtClean="0"/>
              <a:t>After ACA</a:t>
            </a:r>
            <a:endParaRPr lang="en-US" b="1" dirty="0"/>
          </a:p>
        </p:txBody>
      </p:sp>
      <p:sp>
        <p:nvSpPr>
          <p:cNvPr id="23" name="Right Arrow 22"/>
          <p:cNvSpPr/>
          <p:nvPr/>
        </p:nvSpPr>
        <p:spPr>
          <a:xfrm rot="3162230">
            <a:off x="1614044" y="5078857"/>
            <a:ext cx="2335475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Taxes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0800000" flipH="1">
            <a:off x="990600" y="1752600"/>
            <a:ext cx="2209800" cy="4953000"/>
          </a:xfrm>
          <a:prstGeom prst="bentArrow">
            <a:avLst>
              <a:gd name="adj1" fmla="val 7870"/>
              <a:gd name="adj2" fmla="val 6345"/>
              <a:gd name="adj3" fmla="val 13235"/>
              <a:gd name="adj4" fmla="val 441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00981" y="338941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Taxes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 rot="1658199">
            <a:off x="3508059" y="4297104"/>
            <a:ext cx="1539271" cy="39092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Medical care services</a:t>
            </a:r>
            <a:endParaRPr lang="en-US" sz="1100" dirty="0"/>
          </a:p>
        </p:txBody>
      </p:sp>
      <p:sp>
        <p:nvSpPr>
          <p:cNvPr id="19" name="Left Arrow 18"/>
          <p:cNvSpPr/>
          <p:nvPr/>
        </p:nvSpPr>
        <p:spPr>
          <a:xfrm rot="3197872">
            <a:off x="2071227" y="5001432"/>
            <a:ext cx="2215287" cy="38586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Military medical care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 rot="1650616">
            <a:off x="3190625" y="4595313"/>
            <a:ext cx="1823472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Donations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1828800"/>
            <a:ext cx="129540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Insurance exchanges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947789">
            <a:off x="1623660" y="1824074"/>
            <a:ext cx="864771" cy="33917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Premiums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8087745">
            <a:off x="2412553" y="2642957"/>
            <a:ext cx="649764" cy="30356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Premiums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698127">
            <a:off x="3707953" y="1728558"/>
            <a:ext cx="649764" cy="30356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Premiums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20824" y="2209800"/>
            <a:ext cx="1547390" cy="4124325"/>
            <a:chOff x="1520824" y="2209800"/>
            <a:chExt cx="1547390" cy="4124325"/>
          </a:xfrm>
        </p:grpSpPr>
        <p:sp>
          <p:nvSpPr>
            <p:cNvPr id="38" name="Bent Arrow 37"/>
            <p:cNvSpPr/>
            <p:nvPr/>
          </p:nvSpPr>
          <p:spPr>
            <a:xfrm>
              <a:off x="1520824" y="2209800"/>
              <a:ext cx="688975" cy="3810000"/>
            </a:xfrm>
            <a:prstGeom prst="bentArrow">
              <a:avLst>
                <a:gd name="adj1" fmla="val 25000"/>
                <a:gd name="adj2" fmla="val 24539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0800000">
              <a:off x="1521019" y="5648131"/>
              <a:ext cx="990600" cy="685800"/>
            </a:xfrm>
            <a:prstGeom prst="blockArc">
              <a:avLst>
                <a:gd name="adj1" fmla="val 16399559"/>
                <a:gd name="adj2" fmla="val 95218"/>
                <a:gd name="adj3" fmla="val 23106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01414" y="6175375"/>
              <a:ext cx="1066800" cy="158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5906" y="5953124"/>
              <a:ext cx="142875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1927622" y="6218636"/>
              <a:ext cx="135727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 rot="5400000">
            <a:off x="1129248" y="338941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Subsidies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Origination of Medicare and Medicaid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 Lyndon B. Johnson 1965 signed the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M</a:t>
            </a:r>
            <a:r>
              <a:rPr lang="en-US" dirty="0" smtClean="0"/>
              <a:t>edicare and Medicaid into law</a:t>
            </a:r>
          </a:p>
          <a:p>
            <a:r>
              <a:rPr lang="en-US" dirty="0" smtClean="0"/>
              <a:t>First major social insurance system</a:t>
            </a:r>
          </a:p>
          <a:p>
            <a:r>
              <a:rPr lang="en-US" dirty="0" smtClean="0"/>
              <a:t>Medicaid—low income </a:t>
            </a:r>
          </a:p>
          <a:p>
            <a:r>
              <a:rPr lang="en-US" dirty="0" smtClean="0"/>
              <a:t>Medicare—elderly, 65 or 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6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766391"/>
            <a:ext cx="82593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9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766391"/>
            <a:ext cx="82593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766391"/>
            <a:ext cx="82593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1462</Words>
  <Application>Microsoft Office PowerPoint</Application>
  <PresentationFormat>On-screen Show (4:3)</PresentationFormat>
  <Paragraphs>574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Office Theme</vt:lpstr>
      <vt:lpstr>An Introduction to Health and the US Health Care System</vt:lpstr>
      <vt:lpstr>PowerPoint Presentation</vt:lpstr>
      <vt:lpstr>PowerPoint Presentation</vt:lpstr>
      <vt:lpstr>PowerPoint Presentation</vt:lpstr>
      <vt:lpstr>PowerPoint Presentation</vt:lpstr>
      <vt:lpstr>Origination of Medicare and Medicaid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Spending  = Price *Quantity</vt:lpstr>
      <vt:lpstr>PowerPoint Presentation</vt:lpstr>
      <vt:lpstr>PowerPoint Presentation</vt:lpstr>
      <vt:lpstr>PowerPoint Presentation</vt:lpstr>
      <vt:lpstr>PowerPoint Presentation</vt:lpstr>
      <vt:lpstr>Who are insured?</vt:lpstr>
      <vt:lpstr>PowerPoint Presentation</vt:lpstr>
      <vt:lpstr>PowerPoint Presentation</vt:lpstr>
      <vt:lpstr>Insurance in 2012</vt:lpstr>
      <vt:lpstr>The Uninsured--2012</vt:lpstr>
      <vt:lpstr>The Working Uninsured--2012</vt:lpstr>
      <vt:lpstr>PowerPoint Presentation</vt:lpstr>
      <vt:lpstr>PowerPoint Presentation</vt:lpstr>
      <vt:lpstr>What does all the spending buy us?</vt:lpstr>
      <vt:lpstr>PowerPoint Presentation</vt:lpstr>
      <vt:lpstr>PowerPoint Presentation</vt:lpstr>
      <vt:lpstr>PowerPoint Presentation</vt:lpstr>
      <vt:lpstr>Total health expenditure per capita, public and private, 2007 </vt:lpstr>
      <vt:lpstr>PowerPoint Presentation</vt:lpstr>
      <vt:lpstr>PowerPoint Presentation</vt:lpstr>
      <vt:lpstr>Quality of care?</vt:lpstr>
      <vt:lpstr> Quality Quantified </vt:lpstr>
      <vt:lpstr>PowerPoint Presentation</vt:lpstr>
      <vt:lpstr>Capacity</vt:lpstr>
      <vt:lpstr>PowerPoint Presentation</vt:lpstr>
      <vt:lpstr>To summarize, The U.S. Health Care system is characterized as follows:</vt:lpstr>
      <vt:lpstr>The Big Questions for this class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 Markowitz</dc:creator>
  <cp:lastModifiedBy>Shrestha, Vinish</cp:lastModifiedBy>
  <cp:revision>175</cp:revision>
  <dcterms:created xsi:type="dcterms:W3CDTF">2011-01-03T19:37:59Z</dcterms:created>
  <dcterms:modified xsi:type="dcterms:W3CDTF">2018-02-06T17:24:56Z</dcterms:modified>
</cp:coreProperties>
</file>