
<file path=[Content_Types].xml><?xml version="1.0" encoding="utf-8"?>
<Types xmlns="http://schemas.openxmlformats.org/package/2006/content-types">
  <Override PartName="/_rels/.rels" ContentType="application/vnd.openxmlformats-package.relationships+xml"/>
  <Override PartName="/ppt/notesSlides/_rels/notesSlide27.xml.rels" ContentType="application/vnd.openxmlformats-package.relationships+xml"/>
  <Override PartName="/ppt/notesSlides/notesSlide27.xml" ContentType="application/vnd.openxmlformats-officedocument.presentationml.notesSlide+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27.png" ContentType="image/png"/>
  <Override PartName="/ppt/media/image26.png" ContentType="image/png"/>
  <Override PartName="/ppt/media/image25.png" ContentType="image/png"/>
  <Override PartName="/ppt/media/image23.wmf" ContentType="image/x-wmf"/>
  <Override PartName="/ppt/media/image24.png" ContentType="image/png"/>
  <Override PartName="/ppt/media/image9.png" ContentType="image/png"/>
  <Override PartName="/ppt/media/image10.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1.wmf" ContentType="image/x-wmf"/>
  <Override PartName="/ppt/media/image2.png" ContentType="image/png"/>
  <Override PartName="/ppt/media/image22.wmf" ContentType="image/x-wmf"/>
  <Override PartName="/ppt/media/image3.png" ContentType="image/png"/>
  <Override PartName="/ppt/media/image4.png" ContentType="image/png"/>
  <Override PartName="/ppt/media/image11.png" ContentType="image/png"/>
  <Override PartName="/ppt/media/image12.png" ContentType="image/png"/>
  <Override PartName="/ppt/media/image13.wmf" ContentType="image/x-wmf"/>
  <Override PartName="/ppt/media/image14.wmf" ContentType="image/x-wmf"/>
  <Override PartName="/ppt/media/image15.wmf" ContentType="image/x-wmf"/>
  <Override PartName="/ppt/media/image16.wmf" ContentType="image/x-wmf"/>
  <Override PartName="/ppt/media/image17.wmf" ContentType="image/x-wmf"/>
  <Override PartName="/ppt/media/image18.wmf" ContentType="image/x-wmf"/>
  <Override PartName="/ppt/media/image19.wmf" ContentType="image/x-wmf"/>
  <Override PartName="/ppt/media/image20.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232"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233"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234"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235" name="PlaceHolder 5"/>
          <p:cNvSpPr>
            <a:spLocks noGrp="1"/>
          </p:cNvSpPr>
          <p:nvPr>
            <p:ph type="sldNum"/>
          </p:nvPr>
        </p:nvSpPr>
        <p:spPr>
          <a:xfrm>
            <a:off x="4399200" y="9555480"/>
            <a:ext cx="3372840" cy="502560"/>
          </a:xfrm>
          <a:prstGeom prst="rect">
            <a:avLst/>
          </a:prstGeom>
        </p:spPr>
        <p:txBody>
          <a:bodyPr lIns="0" rIns="0" tIns="0" bIns="0" anchor="b"/>
          <a:p>
            <a:pPr algn="r"/>
            <a:fld id="{0CD1B6D7-C2F9-4218-A39C-004D6A6F2FD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41" name="TextShape 2"/>
          <p:cNvSpPr txBox="1"/>
          <p:nvPr/>
        </p:nvSpPr>
        <p:spPr>
          <a:xfrm>
            <a:off x="3884760" y="8685360"/>
            <a:ext cx="2971440" cy="458280"/>
          </a:xfrm>
          <a:prstGeom prst="rect">
            <a:avLst/>
          </a:prstGeom>
          <a:noFill/>
          <a:ln>
            <a:noFill/>
          </a:ln>
        </p:spPr>
        <p:txBody>
          <a:bodyPr anchor="b"/>
          <a:p>
            <a:pPr algn="r">
              <a:lnSpc>
                <a:spcPct val="100000"/>
              </a:lnSpc>
            </a:pPr>
            <a:fld id="{4FA10A8B-7CD2-4EAE-B4EC-120C6EBA42C9}" type="slidenum">
              <a:rPr b="0" lang="en-US" sz="1200" spc="-1" strike="noStrike">
                <a:solidFill>
                  <a:srgbClr val="000000"/>
                </a:solidFill>
                <a:uFill>
                  <a:solidFill>
                    <a:srgbClr val="ffffff"/>
                  </a:solidFill>
                </a:uFill>
                <a:latin typeface="Arial"/>
                <a:ea typeface="ＭＳ Ｐゴシック"/>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7" name="PlaceHolder 2"/>
          <p:cNvSpPr>
            <a:spLocks noGrp="1"/>
          </p:cNvSpPr>
          <p:nvPr>
            <p:ph type="body"/>
          </p:nvPr>
        </p:nvSpPr>
        <p:spPr>
          <a:xfrm>
            <a:off x="609480" y="160452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8" name="PlaceHolder 3"/>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30"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31"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32"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33" name="PlaceHolder 5"/>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35"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36" name="PlaceHolder 3"/>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pic>
        <p:nvPicPr>
          <p:cNvPr id="37" name="" descr=""/>
          <p:cNvPicPr/>
          <p:nvPr/>
        </p:nvPicPr>
        <p:blipFill>
          <a:blip r:embed="rId2"/>
          <a:stretch/>
        </p:blipFill>
        <p:spPr>
          <a:xfrm>
            <a:off x="3602880" y="1604520"/>
            <a:ext cx="4984920" cy="3977280"/>
          </a:xfrm>
          <a:prstGeom prst="rect">
            <a:avLst/>
          </a:prstGeom>
          <a:ln>
            <a:noFill/>
          </a:ln>
        </p:spPr>
      </p:pic>
      <p:pic>
        <p:nvPicPr>
          <p:cNvPr id="38"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47"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49"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50" name="PlaceHolder 3"/>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54"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55" name="PlaceHolder 3"/>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56" name="PlaceHolder 4"/>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58"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59"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60"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62"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63"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64" name="PlaceHolder 4"/>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66" name="PlaceHolder 2"/>
          <p:cNvSpPr>
            <a:spLocks noGrp="1"/>
          </p:cNvSpPr>
          <p:nvPr>
            <p:ph type="body"/>
          </p:nvPr>
        </p:nvSpPr>
        <p:spPr>
          <a:xfrm>
            <a:off x="609480" y="160452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67" name="PlaceHolder 3"/>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69"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70"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71"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72" name="PlaceHolder 5"/>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74"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75" name="PlaceHolder 3"/>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pic>
        <p:nvPicPr>
          <p:cNvPr id="76" name="" descr=""/>
          <p:cNvPicPr/>
          <p:nvPr/>
        </p:nvPicPr>
        <p:blipFill>
          <a:blip r:embed="rId2"/>
          <a:stretch/>
        </p:blipFill>
        <p:spPr>
          <a:xfrm>
            <a:off x="3602880" y="1604520"/>
            <a:ext cx="4984920" cy="3977280"/>
          </a:xfrm>
          <a:prstGeom prst="rect">
            <a:avLst/>
          </a:prstGeom>
          <a:ln>
            <a:noFill/>
          </a:ln>
        </p:spPr>
      </p:pic>
      <p:pic>
        <p:nvPicPr>
          <p:cNvPr id="77"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86"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88"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89" name="PlaceHolder 3"/>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8"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93"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94" name="PlaceHolder 3"/>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95" name="PlaceHolder 4"/>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97"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98"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99"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01"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02"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03" name="PlaceHolder 4"/>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05" name="PlaceHolder 2"/>
          <p:cNvSpPr>
            <a:spLocks noGrp="1"/>
          </p:cNvSpPr>
          <p:nvPr>
            <p:ph type="body"/>
          </p:nvPr>
        </p:nvSpPr>
        <p:spPr>
          <a:xfrm>
            <a:off x="609480" y="160452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06" name="PlaceHolder 3"/>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08"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09"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10"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11" name="PlaceHolder 5"/>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13"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14" name="PlaceHolder 3"/>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pic>
        <p:nvPicPr>
          <p:cNvPr id="115" name="" descr=""/>
          <p:cNvPicPr/>
          <p:nvPr/>
        </p:nvPicPr>
        <p:blipFill>
          <a:blip r:embed="rId2"/>
          <a:stretch/>
        </p:blipFill>
        <p:spPr>
          <a:xfrm>
            <a:off x="3602880" y="1604520"/>
            <a:ext cx="4984920" cy="3977280"/>
          </a:xfrm>
          <a:prstGeom prst="rect">
            <a:avLst/>
          </a:prstGeom>
          <a:ln>
            <a:noFill/>
          </a:ln>
        </p:spPr>
      </p:pic>
      <p:pic>
        <p:nvPicPr>
          <p:cNvPr id="116"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2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25"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0"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1" name="PlaceHolder 3"/>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27"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28" name="PlaceHolder 3"/>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32"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33" name="PlaceHolder 3"/>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34" name="PlaceHolder 4"/>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36"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37"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38"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40"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41"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42" name="PlaceHolder 4"/>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44" name="PlaceHolder 2"/>
          <p:cNvSpPr>
            <a:spLocks noGrp="1"/>
          </p:cNvSpPr>
          <p:nvPr>
            <p:ph type="body"/>
          </p:nvPr>
        </p:nvSpPr>
        <p:spPr>
          <a:xfrm>
            <a:off x="609480" y="160452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45" name="PlaceHolder 3"/>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47"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48"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49"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50" name="PlaceHolder 5"/>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52"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53" name="PlaceHolder 3"/>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pic>
        <p:nvPicPr>
          <p:cNvPr id="154" name="" descr=""/>
          <p:cNvPicPr/>
          <p:nvPr/>
        </p:nvPicPr>
        <p:blipFill>
          <a:blip r:embed="rId2"/>
          <a:stretch/>
        </p:blipFill>
        <p:spPr>
          <a:xfrm>
            <a:off x="3602880" y="1604520"/>
            <a:ext cx="4984920" cy="3977280"/>
          </a:xfrm>
          <a:prstGeom prst="rect">
            <a:avLst/>
          </a:prstGeom>
          <a:ln>
            <a:noFill/>
          </a:ln>
        </p:spPr>
      </p:pic>
      <p:pic>
        <p:nvPicPr>
          <p:cNvPr id="155" name="" descr=""/>
          <p:cNvPicPr/>
          <p:nvPr/>
        </p:nvPicPr>
        <p:blipFill>
          <a:blip r:embed="rId3"/>
          <a:stretch/>
        </p:blipFill>
        <p:spPr>
          <a:xfrm>
            <a:off x="360288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6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64"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66"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67" name="PlaceHolder 3"/>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71"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72" name="PlaceHolder 3"/>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73" name="PlaceHolder 4"/>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75"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76"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77"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79"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80"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81" name="PlaceHolder 4"/>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83" name="PlaceHolder 2"/>
          <p:cNvSpPr>
            <a:spLocks noGrp="1"/>
          </p:cNvSpPr>
          <p:nvPr>
            <p:ph type="body"/>
          </p:nvPr>
        </p:nvSpPr>
        <p:spPr>
          <a:xfrm>
            <a:off x="609480" y="160452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84" name="PlaceHolder 3"/>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86"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87"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88"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89" name="PlaceHolder 5"/>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91"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92" name="PlaceHolder 3"/>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pic>
        <p:nvPicPr>
          <p:cNvPr id="193" name="" descr=""/>
          <p:cNvPicPr/>
          <p:nvPr/>
        </p:nvPicPr>
        <p:blipFill>
          <a:blip r:embed="rId2"/>
          <a:stretch/>
        </p:blipFill>
        <p:spPr>
          <a:xfrm>
            <a:off x="3602880" y="1604520"/>
            <a:ext cx="4984920" cy="3977280"/>
          </a:xfrm>
          <a:prstGeom prst="rect">
            <a:avLst/>
          </a:prstGeom>
          <a:ln>
            <a:noFill/>
          </a:ln>
        </p:spPr>
      </p:pic>
      <p:pic>
        <p:nvPicPr>
          <p:cNvPr id="194" name="" descr=""/>
          <p:cNvPicPr/>
          <p:nvPr/>
        </p:nvPicPr>
        <p:blipFill>
          <a:blip r:embed="rId3"/>
          <a:stretch/>
        </p:blipFill>
        <p:spPr>
          <a:xfrm>
            <a:off x="360288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9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00"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02"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03" name="PlaceHolder 3"/>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2900" spc="-1" strike="noStrike">
              <a:solidFill>
                <a:srgbClr val="000000"/>
              </a:solidFill>
              <a:uFill>
                <a:solidFill>
                  <a:srgbClr val="ffffff"/>
                </a:solidFill>
              </a:uFill>
              <a:latin typeface="Candara"/>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07"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08" name="PlaceHolder 3"/>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09" name="PlaceHolder 4"/>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11"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12"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13"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15"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16"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17" name="PlaceHolder 4"/>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5"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6" name="PlaceHolder 3"/>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17" name="PlaceHolder 4"/>
          <p:cNvSpPr>
            <a:spLocks noGrp="1"/>
          </p:cNvSpPr>
          <p:nvPr>
            <p:ph type="body"/>
          </p:nvPr>
        </p:nvSpPr>
        <p:spPr>
          <a:xfrm>
            <a:off x="623196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19" name="PlaceHolder 2"/>
          <p:cNvSpPr>
            <a:spLocks noGrp="1"/>
          </p:cNvSpPr>
          <p:nvPr>
            <p:ph type="body"/>
          </p:nvPr>
        </p:nvSpPr>
        <p:spPr>
          <a:xfrm>
            <a:off x="609480" y="160452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20" name="PlaceHolder 3"/>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22"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23"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24"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25" name="PlaceHolder 5"/>
          <p:cNvSpPr>
            <a:spLocks noGrp="1"/>
          </p:cNvSpPr>
          <p:nvPr>
            <p:ph type="body"/>
          </p:nvPr>
        </p:nvSpPr>
        <p:spPr>
          <a:xfrm>
            <a:off x="60948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27" name="PlaceHolder 2"/>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28" name="PlaceHolder 3"/>
          <p:cNvSpPr>
            <a:spLocks noGrp="1"/>
          </p:cNvSpPr>
          <p:nvPr>
            <p:ph type="body"/>
          </p:nvPr>
        </p:nvSpPr>
        <p:spPr>
          <a:xfrm>
            <a:off x="609480" y="1604520"/>
            <a:ext cx="1097244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pic>
        <p:nvPicPr>
          <p:cNvPr id="229" name="" descr=""/>
          <p:cNvPicPr/>
          <p:nvPr/>
        </p:nvPicPr>
        <p:blipFill>
          <a:blip r:embed="rId2"/>
          <a:stretch/>
        </p:blipFill>
        <p:spPr>
          <a:xfrm>
            <a:off x="3602880" y="1604520"/>
            <a:ext cx="4984920" cy="3977280"/>
          </a:xfrm>
          <a:prstGeom prst="rect">
            <a:avLst/>
          </a:prstGeom>
          <a:ln>
            <a:noFill/>
          </a:ln>
        </p:spPr>
      </p:pic>
      <p:pic>
        <p:nvPicPr>
          <p:cNvPr id="230" name="" descr=""/>
          <p:cNvPicPr/>
          <p:nvPr/>
        </p:nvPicPr>
        <p:blipFill>
          <a:blip r:embed="rId3"/>
          <a:stretch/>
        </p:blipFill>
        <p:spPr>
          <a:xfrm>
            <a:off x="3602880" y="1604520"/>
            <a:ext cx="4984920" cy="39772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19" name="PlaceHolder 2"/>
          <p:cNvSpPr>
            <a:spLocks noGrp="1"/>
          </p:cNvSpPr>
          <p:nvPr>
            <p:ph type="body"/>
          </p:nvPr>
        </p:nvSpPr>
        <p:spPr>
          <a:xfrm>
            <a:off x="609480" y="1604520"/>
            <a:ext cx="5354280" cy="397728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0"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1" name="PlaceHolder 4"/>
          <p:cNvSpPr>
            <a:spLocks noGrp="1"/>
          </p:cNvSpPr>
          <p:nvPr>
            <p:ph type="body"/>
          </p:nvPr>
        </p:nvSpPr>
        <p:spPr>
          <a:xfrm>
            <a:off x="6231960" y="368208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90000" rIns="90000" tIns="46800" bIns="46800" anchor="ctr"/>
          <a:p>
            <a:endParaRPr b="0" lang="en-US" sz="4400" spc="-1" strike="noStrike">
              <a:solidFill>
                <a:srgbClr val="7ec2d3"/>
              </a:solidFill>
              <a:uFill>
                <a:solidFill>
                  <a:srgbClr val="ffffff"/>
                </a:solidFill>
              </a:uFill>
              <a:latin typeface="Franklin Gothic Demi Cond"/>
            </a:endParaRPr>
          </a:p>
        </p:txBody>
      </p:sp>
      <p:sp>
        <p:nvSpPr>
          <p:cNvPr id="23" name="PlaceHolder 2"/>
          <p:cNvSpPr>
            <a:spLocks noGrp="1"/>
          </p:cNvSpPr>
          <p:nvPr>
            <p:ph type="body"/>
          </p:nvPr>
        </p:nvSpPr>
        <p:spPr>
          <a:xfrm>
            <a:off x="60948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4" name="PlaceHolder 3"/>
          <p:cNvSpPr>
            <a:spLocks noGrp="1"/>
          </p:cNvSpPr>
          <p:nvPr>
            <p:ph type="body"/>
          </p:nvPr>
        </p:nvSpPr>
        <p:spPr>
          <a:xfrm>
            <a:off x="6231960" y="1604520"/>
            <a:ext cx="535428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
        <p:nvSpPr>
          <p:cNvPr id="25" name="PlaceHolder 4"/>
          <p:cNvSpPr>
            <a:spLocks noGrp="1"/>
          </p:cNvSpPr>
          <p:nvPr>
            <p:ph type="body"/>
          </p:nvPr>
        </p:nvSpPr>
        <p:spPr>
          <a:xfrm>
            <a:off x="609480" y="3682080"/>
            <a:ext cx="10972440" cy="1896840"/>
          </a:xfrm>
          <a:prstGeom prst="rect">
            <a:avLst/>
          </a:prstGeom>
        </p:spPr>
        <p:txBody>
          <a:bodyPr lIns="90000" rIns="90000" tIns="46800" bIns="46800"/>
          <a:p>
            <a:endParaRPr b="0" lang="en-US" sz="2900" spc="-1" strike="noStrike">
              <a:solidFill>
                <a:srgbClr val="000000"/>
              </a:solidFill>
              <a:uFill>
                <a:solidFill>
                  <a:srgbClr val="ffffff"/>
                </a:solidFill>
              </a:uFill>
              <a:latin typeface="Candar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11/26/17</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D178D76-4D4D-4F16-8665-C8F833DA3E8E}"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11/26/17</a:t>
            </a:r>
            <a:endParaRPr b="0" lang="en-US" sz="1400" spc="-1" strike="noStrike">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8610480" y="6356520"/>
            <a:ext cx="2742840" cy="364680"/>
          </a:xfrm>
          <a:prstGeom prst="rect">
            <a:avLst/>
          </a:prstGeom>
        </p:spPr>
        <p:txBody>
          <a:bodyPr anchor="ctr"/>
          <a:p>
            <a:pPr algn="r">
              <a:lnSpc>
                <a:spcPct val="100000"/>
              </a:lnSpc>
            </a:pPr>
            <a:fld id="{4A291C17-E881-4DFF-A761-ABF6C2F9ADF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43"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79"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80"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11/26/17</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8610480" y="6356520"/>
            <a:ext cx="2742840" cy="364680"/>
          </a:xfrm>
          <a:prstGeom prst="rect">
            <a:avLst/>
          </a:prstGeom>
        </p:spPr>
        <p:txBody>
          <a:bodyPr anchor="ctr"/>
          <a:p>
            <a:pPr algn="r">
              <a:lnSpc>
                <a:spcPct val="100000"/>
              </a:lnSpc>
            </a:pPr>
            <a:fld id="{EF136826-469C-46AA-A661-F33939F05DF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18"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11/26/17</a:t>
            </a:r>
            <a:endParaRPr b="0" lang="en-US" sz="1400" spc="-1" strike="noStrike">
              <a:solidFill>
                <a:srgbClr val="000000"/>
              </a:solidFill>
              <a:uFill>
                <a:solidFill>
                  <a:srgbClr val="ffffff"/>
                </a:solidFill>
              </a:uFill>
              <a:latin typeface="Times New Roman"/>
            </a:endParaRPr>
          </a:p>
        </p:txBody>
      </p:sp>
      <p:sp>
        <p:nvSpPr>
          <p:cNvPr id="119"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20" name="PlaceHolder 4"/>
          <p:cNvSpPr>
            <a:spLocks noGrp="1"/>
          </p:cNvSpPr>
          <p:nvPr>
            <p:ph type="sldNum"/>
          </p:nvPr>
        </p:nvSpPr>
        <p:spPr>
          <a:xfrm>
            <a:off x="8610480" y="6356520"/>
            <a:ext cx="2742840" cy="364680"/>
          </a:xfrm>
          <a:prstGeom prst="rect">
            <a:avLst/>
          </a:prstGeom>
        </p:spPr>
        <p:txBody>
          <a:bodyPr anchor="ctr"/>
          <a:p>
            <a:pPr algn="r">
              <a:lnSpc>
                <a:spcPct val="100000"/>
              </a:lnSpc>
            </a:pPr>
            <a:fld id="{128552E8-455B-4474-A0D5-3CE4B7A636DA}"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121"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831960" y="1709640"/>
            <a:ext cx="10515240" cy="2852280"/>
          </a:xfrm>
          <a:prstGeom prst="rect">
            <a:avLst/>
          </a:prstGeom>
        </p:spPr>
        <p:txBody>
          <a:bodyPr anchor="b"/>
          <a:p>
            <a:pP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57" name="PlaceHolder 2"/>
          <p:cNvSpPr>
            <a:spLocks noGrp="1"/>
          </p:cNvSpPr>
          <p:nvPr>
            <p:ph type="body"/>
          </p:nvPr>
        </p:nvSpPr>
        <p:spPr>
          <a:xfrm>
            <a:off x="831960" y="4589640"/>
            <a:ext cx="10515240" cy="1499760"/>
          </a:xfrm>
          <a:prstGeom prst="rect">
            <a:avLst/>
          </a:prstGeom>
        </p:spPr>
        <p:txBody>
          <a:bodyPr/>
          <a:p>
            <a:pPr marL="432000" indent="-324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Click to edit the outline text format</a:t>
            </a:r>
            <a:endParaRPr b="0" lang="en-US" sz="2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8b8b8b"/>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Third Outline Level</a:t>
            </a:r>
            <a:endParaRPr b="0" lang="en-US" sz="2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400" spc="-1" strike="noStrike">
                <a:solidFill>
                  <a:srgbClr val="8b8b8b"/>
                </a:solidFill>
                <a:uFill>
                  <a:solidFill>
                    <a:srgbClr val="ffffff"/>
                  </a:solidFill>
                </a:uFill>
                <a:latin typeface="Calibri"/>
              </a:rPr>
              <a:t>Fourth Outline Level</a:t>
            </a:r>
            <a:endParaRPr b="0" lang="en-US" sz="2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Fifth Outline Level</a:t>
            </a:r>
            <a:endParaRPr b="0" lang="en-US" sz="2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Sixth Outline Level</a:t>
            </a:r>
            <a:endParaRPr b="0" lang="en-US" sz="2400" spc="-1" strike="noStrike">
              <a:solidFill>
                <a:srgbClr val="000000"/>
              </a:solidFill>
              <a:uFill>
                <a:solidFill>
                  <a:srgbClr val="ffffff"/>
                </a:solidFill>
              </a:uFill>
              <a:latin typeface="Calibri"/>
            </a:endParaRPr>
          </a:p>
          <a:p>
            <a:pPr>
              <a:lnSpc>
                <a:spcPct val="100000"/>
              </a:lnSpc>
            </a:pPr>
            <a:r>
              <a:rPr b="0" lang="en-US" sz="2400" spc="-1" strike="noStrike">
                <a:solidFill>
                  <a:srgbClr val="8b8b8b"/>
                </a:solidFill>
                <a:uFill>
                  <a:solidFill>
                    <a:srgbClr val="ffffff"/>
                  </a:solidFill>
                </a:uFill>
                <a:latin typeface="Calibri"/>
              </a:rPr>
              <a:t>Seventh Outline LevelEdit Master text styles</a:t>
            </a:r>
            <a:endParaRPr b="0" lang="en-US" sz="2400" spc="-1" strike="noStrike">
              <a:solidFill>
                <a:srgbClr val="000000"/>
              </a:solidFill>
              <a:uFill>
                <a:solidFill>
                  <a:srgbClr val="ffffff"/>
                </a:solidFill>
              </a:uFill>
              <a:latin typeface="Calibri"/>
            </a:endParaRPr>
          </a:p>
        </p:txBody>
      </p:sp>
      <p:sp>
        <p:nvSpPr>
          <p:cNvPr id="158"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11/26/17</a:t>
            </a:r>
            <a:endParaRPr b="0" lang="en-US" sz="1400" spc="-1" strike="noStrike">
              <a:solidFill>
                <a:srgbClr val="000000"/>
              </a:solidFill>
              <a:uFill>
                <a:solidFill>
                  <a:srgbClr val="ffffff"/>
                </a:solidFill>
              </a:uFill>
              <a:latin typeface="Times New Roman"/>
            </a:endParaRPr>
          </a:p>
        </p:txBody>
      </p:sp>
      <p:sp>
        <p:nvSpPr>
          <p:cNvPr id="159"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60" name="PlaceHolder 5"/>
          <p:cNvSpPr>
            <a:spLocks noGrp="1"/>
          </p:cNvSpPr>
          <p:nvPr>
            <p:ph type="sldNum"/>
          </p:nvPr>
        </p:nvSpPr>
        <p:spPr>
          <a:xfrm>
            <a:off x="8610480" y="6356520"/>
            <a:ext cx="2742840" cy="364680"/>
          </a:xfrm>
          <a:prstGeom prst="rect">
            <a:avLst/>
          </a:prstGeom>
        </p:spPr>
        <p:txBody>
          <a:bodyPr anchor="ctr"/>
          <a:p>
            <a:pPr algn="r">
              <a:lnSpc>
                <a:spcPct val="100000"/>
              </a:lnSpc>
            </a:pPr>
            <a:fld id="{5786E9C8-1CF9-4716-AE68-2CF44440B3C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90000" rIns="90000" tIns="46800" bIns="46800" anchor="ctr"/>
          <a:p>
            <a:r>
              <a:rPr b="0" lang="en-US" sz="4400" spc="-1" strike="noStrike">
                <a:solidFill>
                  <a:srgbClr val="7ec2d3"/>
                </a:solidFill>
                <a:uFill>
                  <a:solidFill>
                    <a:srgbClr val="ffffff"/>
                  </a:solidFill>
                </a:uFill>
                <a:latin typeface="Franklin Gothic Demi Cond"/>
              </a:rPr>
              <a:t>Click to edit the title text format</a:t>
            </a:r>
            <a:endParaRPr b="0" lang="en-US" sz="4400" spc="-1" strike="noStrike">
              <a:solidFill>
                <a:srgbClr val="7ec2d3"/>
              </a:solidFill>
              <a:uFill>
                <a:solidFill>
                  <a:srgbClr val="ffffff"/>
                </a:solidFill>
              </a:uFill>
              <a:latin typeface="Franklin Gothic Demi Cond"/>
            </a:endParaRPr>
          </a:p>
        </p:txBody>
      </p:sp>
      <p:sp>
        <p:nvSpPr>
          <p:cNvPr id="196" name="PlaceHolder 2"/>
          <p:cNvSpPr>
            <a:spLocks noGrp="1"/>
          </p:cNvSpPr>
          <p:nvPr>
            <p:ph type="body"/>
          </p:nvPr>
        </p:nvSpPr>
        <p:spPr>
          <a:xfrm>
            <a:off x="609480" y="1604520"/>
            <a:ext cx="10972440" cy="3977280"/>
          </a:xfrm>
          <a:prstGeom prst="rect">
            <a:avLst/>
          </a:prstGeom>
        </p:spPr>
        <p:txBody>
          <a:bodyPr lIns="90000" rIns="90000" tIns="46800" bIns="46800"/>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rPr>
              <a:t>Click to edit the outline text format</a:t>
            </a:r>
            <a:endParaRPr b="0" lang="en-US" sz="29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rPr>
              <a:t>Second Outline Level</a:t>
            </a:r>
            <a:endParaRPr b="0" lang="en-US" sz="2600" spc="-1" strike="noStrike">
              <a:solidFill>
                <a:srgbClr val="000000"/>
              </a:solidFill>
              <a:uFill>
                <a:solidFill>
                  <a:srgbClr val="ffffff"/>
                </a:solidFill>
              </a:uFill>
              <a:latin typeface="Candara"/>
            </a:endParaRPr>
          </a:p>
          <a:p>
            <a:pPr lvl="2" marL="914400" indent="-228600">
              <a:buClr>
                <a:srgbClr val="feb80a"/>
              </a:buClr>
              <a:buSzPct val="75000"/>
              <a:buFont typeface="Wingdings" charset="2"/>
              <a:buChar char=""/>
            </a:pPr>
            <a:r>
              <a:rPr b="0" lang="en-US" sz="2300" spc="-1" strike="noStrike">
                <a:solidFill>
                  <a:srgbClr val="000000"/>
                </a:solidFill>
                <a:uFill>
                  <a:solidFill>
                    <a:srgbClr val="ffffff"/>
                  </a:solidFill>
                </a:uFill>
                <a:latin typeface="Candara"/>
              </a:rPr>
              <a:t>Third Outline Level</a:t>
            </a:r>
            <a:endParaRPr b="0" lang="en-US" sz="2300" spc="-1" strike="noStrike">
              <a:solidFill>
                <a:srgbClr val="000000"/>
              </a:solidFill>
              <a:uFill>
                <a:solidFill>
                  <a:srgbClr val="ffffff"/>
                </a:solidFill>
              </a:uFill>
              <a:latin typeface="Candara"/>
            </a:endParaRPr>
          </a:p>
          <a:p>
            <a:pPr lvl="3" marL="1371600" indent="-228600">
              <a:buClr>
                <a:srgbClr val="c32d2e"/>
              </a:buClr>
              <a:buSzPct val="75000"/>
              <a:buFont typeface="Wingdings" charset="2"/>
              <a:buChar char=""/>
            </a:pPr>
            <a:r>
              <a:rPr b="0" lang="en-US" sz="2000" spc="-1" strike="noStrike">
                <a:solidFill>
                  <a:srgbClr val="000000"/>
                </a:solidFill>
                <a:uFill>
                  <a:solidFill>
                    <a:srgbClr val="ffffff"/>
                  </a:solidFill>
                </a:uFill>
                <a:latin typeface="Candara"/>
              </a:rPr>
              <a:t>Fourth Outline Level</a:t>
            </a:r>
            <a:endParaRPr b="0" lang="en-US" sz="2000" spc="-1" strike="noStrike">
              <a:solidFill>
                <a:srgbClr val="000000"/>
              </a:solidFill>
              <a:uFill>
                <a:solidFill>
                  <a:srgbClr val="ffffff"/>
                </a:solidFill>
              </a:uFill>
              <a:latin typeface="Candara"/>
            </a:endParaRPr>
          </a:p>
          <a:p>
            <a:pPr lvl="4" marL="1828800" indent="-228600">
              <a:buClr>
                <a:srgbClr val="84aa33"/>
              </a:buClr>
              <a:buSzPct val="65000"/>
              <a:buFont typeface="Wingdings" charset="2"/>
              <a:buChar char=""/>
            </a:pPr>
            <a:r>
              <a:rPr b="0" lang="en-US" sz="2000" spc="-1" strike="noStrike">
                <a:solidFill>
                  <a:srgbClr val="000000"/>
                </a:solidFill>
                <a:uFill>
                  <a:solidFill>
                    <a:srgbClr val="ffffff"/>
                  </a:solidFill>
                </a:uFill>
                <a:latin typeface="Candara"/>
              </a:rPr>
              <a:t>Fifth Outline Level</a:t>
            </a:r>
            <a:endParaRPr b="0" lang="en-US" sz="2000" spc="-1" strike="noStrike">
              <a:solidFill>
                <a:srgbClr val="000000"/>
              </a:solidFill>
              <a:uFill>
                <a:solidFill>
                  <a:srgbClr val="ffffff"/>
                </a:solidFill>
              </a:uFill>
              <a:latin typeface="Candara"/>
            </a:endParaRPr>
          </a:p>
          <a:p>
            <a:pPr lvl="5" marL="1828800" indent="-228600">
              <a:buClr>
                <a:srgbClr val="84aa33"/>
              </a:buClr>
              <a:buSzPct val="65000"/>
              <a:buFont typeface="Wingdings" charset="2"/>
              <a:buChar char=""/>
            </a:pPr>
            <a:r>
              <a:rPr b="0" lang="en-US" sz="2000" spc="-1" strike="noStrike">
                <a:solidFill>
                  <a:srgbClr val="000000"/>
                </a:solidFill>
                <a:uFill>
                  <a:solidFill>
                    <a:srgbClr val="ffffff"/>
                  </a:solidFill>
                </a:uFill>
                <a:latin typeface="Candara"/>
              </a:rPr>
              <a:t>Sixth Outline Level</a:t>
            </a:r>
            <a:endParaRPr b="0" lang="en-US" sz="2000" spc="-1" strike="noStrike">
              <a:solidFill>
                <a:srgbClr val="000000"/>
              </a:solidFill>
              <a:uFill>
                <a:solidFill>
                  <a:srgbClr val="ffffff"/>
                </a:solidFill>
              </a:uFill>
              <a:latin typeface="Candara"/>
            </a:endParaRPr>
          </a:p>
          <a:p>
            <a:pPr lvl="6" marL="1828800" indent="-228600">
              <a:buClr>
                <a:srgbClr val="84aa33"/>
              </a:buClr>
              <a:buSzPct val="65000"/>
              <a:buFont typeface="Wingdings" charset="2"/>
              <a:buChar char=""/>
            </a:pPr>
            <a:r>
              <a:rPr b="0" lang="en-US" sz="2000" spc="-1" strike="noStrike">
                <a:solidFill>
                  <a:srgbClr val="000000"/>
                </a:solidFill>
                <a:uFill>
                  <a:solidFill>
                    <a:srgbClr val="ffffff"/>
                  </a:solidFill>
                </a:uFill>
                <a:latin typeface="Candara"/>
              </a:rPr>
              <a:t>Seventh Outline Level</a:t>
            </a:r>
            <a:endParaRPr b="0" lang="en-US" sz="2000" spc="-1" strike="noStrike">
              <a:solidFill>
                <a:srgbClr val="000000"/>
              </a:solidFill>
              <a:uFill>
                <a:solidFill>
                  <a:srgbClr val="ffffff"/>
                </a:solidFill>
              </a:uFill>
              <a:latin typeface="Candara"/>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17.wmf"/><Relationship Id="rId6" Type="http://schemas.openxmlformats.org/officeDocument/2006/relationships/image" Target="../media/image18.wmf"/><Relationship Id="rId7" Type="http://schemas.openxmlformats.org/officeDocument/2006/relationships/image" Target="../media/image19.wmf"/><Relationship Id="rId8" Type="http://schemas.openxmlformats.org/officeDocument/2006/relationships/image" Target="../media/image20.wmf"/><Relationship Id="rId9" Type="http://schemas.openxmlformats.org/officeDocument/2006/relationships/image" Target="../media/image21.wmf"/><Relationship Id="rId10" Type="http://schemas.openxmlformats.org/officeDocument/2006/relationships/image" Target="../media/image22.wmf"/><Relationship Id="rId11" Type="http://schemas.openxmlformats.org/officeDocument/2006/relationships/image" Target="../media/image23.wmf"/><Relationship Id="rId1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6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6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Calibri Light"/>
              </a:rPr>
              <a:t>Health Policy Conundrum</a:t>
            </a:r>
            <a:endParaRPr b="0" lang="en-US" sz="1800" spc="-1" strike="noStrike">
              <a:solidFill>
                <a:srgbClr val="000000"/>
              </a:solidFill>
              <a:uFill>
                <a:solidFill>
                  <a:srgbClr val="ffffff"/>
                </a:solidFill>
              </a:uFill>
              <a:latin typeface="Calibri"/>
            </a:endParaRPr>
          </a:p>
        </p:txBody>
      </p:sp>
      <p:sp>
        <p:nvSpPr>
          <p:cNvPr id="237" name="TextShape 2"/>
          <p:cNvSpPr txBox="1"/>
          <p:nvPr/>
        </p:nvSpPr>
        <p:spPr>
          <a:xfrm>
            <a:off x="1523880" y="3602160"/>
            <a:ext cx="9143640" cy="1655280"/>
          </a:xfrm>
          <a:prstGeom prst="rect">
            <a:avLst/>
          </a:prstGeom>
          <a:noFill/>
          <a:ln>
            <a:noFill/>
          </a:ln>
        </p:spPr>
        <p:txBody>
          <a:bodyPr/>
          <a:p>
            <a:pPr algn="ctr">
              <a:lnSpc>
                <a:spcPct val="100000"/>
              </a:lnSpc>
            </a:pPr>
            <a:r>
              <a:rPr b="0" lang="en-US" sz="2400" spc="-1" strike="noStrike">
                <a:solidFill>
                  <a:srgbClr val="000000"/>
                </a:solidFill>
                <a:uFill>
                  <a:solidFill>
                    <a:srgbClr val="ffffff"/>
                  </a:solidFill>
                </a:uFill>
                <a:latin typeface="Calibri"/>
              </a:rPr>
              <a:t>Lecture 10</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alibri"/>
              </a:rPr>
              <a:t>Vinish Shrestha</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Nation’s Goals</a:t>
            </a:r>
            <a:endParaRPr b="0" lang="en-US" sz="1800" spc="-1" strike="noStrike">
              <a:solidFill>
                <a:srgbClr val="000000"/>
              </a:solidFill>
              <a:uFill>
                <a:solidFill>
                  <a:srgbClr val="ffffff"/>
                </a:solidFill>
              </a:uFill>
              <a:latin typeface="Calibri"/>
            </a:endParaRPr>
          </a:p>
        </p:txBody>
      </p:sp>
      <p:pic>
        <p:nvPicPr>
          <p:cNvPr id="283" name="Content Placeholder 4" descr=""/>
          <p:cNvPicPr/>
          <p:nvPr/>
        </p:nvPicPr>
        <p:blipFill>
          <a:blip r:embed="rId1"/>
          <a:stretch/>
        </p:blipFill>
        <p:spPr>
          <a:xfrm>
            <a:off x="838080" y="2352600"/>
            <a:ext cx="3799800" cy="2984040"/>
          </a:xfrm>
          <a:prstGeom prst="rect">
            <a:avLst/>
          </a:prstGeom>
          <a:ln>
            <a:noFill/>
          </a:ln>
        </p:spPr>
      </p:pic>
      <p:sp>
        <p:nvSpPr>
          <p:cNvPr id="284" name="CustomShape 2"/>
          <p:cNvSpPr/>
          <p:nvPr/>
        </p:nvSpPr>
        <p:spPr>
          <a:xfrm>
            <a:off x="5013720" y="1479600"/>
            <a:ext cx="7911720" cy="2010600"/>
          </a:xfrm>
          <a:prstGeom prst="rect">
            <a:avLst/>
          </a:prstGeom>
          <a:noFill/>
          <a:ln>
            <a:noFill/>
          </a:ln>
        </p:spPr>
        <p:style>
          <a:lnRef idx="0"/>
          <a:fillRef idx="0"/>
          <a:effectRef idx="0"/>
          <a:fontRef idx="minor"/>
        </p:style>
        <p:txBody>
          <a:bodyPr wrap="none"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Three broad goals when decision making </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Policy designed to move closer to one will involve a trade-off</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which will increase the severity of the others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Policy targets equity, increase adverse selection, this will under-</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insure people and can affect their health </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Check for equity and adverse selection, may increase premiums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and affect wealth </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1981080" y="152280"/>
            <a:ext cx="8229240" cy="11426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ea typeface="ＭＳ Ｐゴシック"/>
              </a:rPr>
              <a:t>Key health care policy choices</a:t>
            </a:r>
            <a:endParaRPr b="0" lang="en-US" sz="1800" spc="-1" strike="noStrike">
              <a:solidFill>
                <a:srgbClr val="000000"/>
              </a:solidFill>
              <a:uFill>
                <a:solidFill>
                  <a:srgbClr val="ffffff"/>
                </a:solidFill>
              </a:uFill>
              <a:latin typeface="Calibri"/>
            </a:endParaRPr>
          </a:p>
        </p:txBody>
      </p:sp>
      <p:sp>
        <p:nvSpPr>
          <p:cNvPr id="286" name="TextShape 2"/>
          <p:cNvSpPr txBox="1"/>
          <p:nvPr/>
        </p:nvSpPr>
        <p:spPr>
          <a:xfrm>
            <a:off x="1981080" y="1523880"/>
            <a:ext cx="8534160" cy="5562360"/>
          </a:xfrm>
          <a:prstGeom prst="rect">
            <a:avLst/>
          </a:prstGeom>
          <a:noFill/>
          <a:ln>
            <a:noFill/>
          </a:ln>
        </p:spPr>
        <p:txBody>
          <a:bodyPr/>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Every policy choice involves a tradeoff between health, wealth and equity (otherwise it would be obvious and probably implemented already).</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policy options that follow are thus presented as answers to the three broad questions that any national health care system must answer:</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How should insurance markets work?</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How should moral hazard be controlled in public insurance?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How should health care provider markets be regulated? </a:t>
            </a:r>
            <a:endParaRPr b="0" lang="en-US" sz="20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771840" y="238500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How should health insurance market work?</a:t>
            </a:r>
            <a:endParaRPr b="0" lang="en-US" sz="18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Several options</a:t>
            </a:r>
            <a:endParaRPr b="0" lang="en-US" sz="1800" spc="-1" strike="noStrike">
              <a:solidFill>
                <a:srgbClr val="000000"/>
              </a:solidFill>
              <a:uFill>
                <a:solidFill>
                  <a:srgbClr val="ffffff"/>
                </a:solidFill>
              </a:uFill>
              <a:latin typeface="Calibri"/>
            </a:endParaRPr>
          </a:p>
        </p:txBody>
      </p:sp>
      <p:sp>
        <p:nvSpPr>
          <p:cNvPr id="289"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Completely private insurance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Universal public insurance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Compulsory insurance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Employer-sponsored insurance</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Means-tested health insurance </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None is perfect and they are not mutually exclusive.</a:t>
            </a:r>
            <a:endParaRPr b="0" lang="en-US" sz="28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1. Completely private insurance</a:t>
            </a:r>
            <a:endParaRPr b="0" lang="en-US" sz="1800" spc="-1" strike="noStrike">
              <a:solidFill>
                <a:srgbClr val="000000"/>
              </a:solidFill>
              <a:uFill>
                <a:solidFill>
                  <a:srgbClr val="ffffff"/>
                </a:solidFill>
              </a:uFill>
              <a:latin typeface="Calibri"/>
            </a:endParaRPr>
          </a:p>
        </p:txBody>
      </p:sp>
      <p:sp>
        <p:nvSpPr>
          <p:cNvPr id="291" name="TextShape 2"/>
          <p:cNvSpPr txBox="1"/>
          <p:nvPr/>
        </p:nvSpPr>
        <p:spPr>
          <a:xfrm>
            <a:off x="838080" y="2119680"/>
            <a:ext cx="10515240" cy="405684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Taxpayers will have to pay low taxes, but many citizens will be deprived of health insurance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The Rothschild-Stiglitz model predicts that in private markets, only sick customers are insured fully (with high premiums)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Much of the population is under insured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Can lead to death spiral </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Minimizes government involvement, but results in adverse selection</a:t>
            </a:r>
            <a:endParaRPr b="0" lang="en-US" sz="2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2. Universal public insurance </a:t>
            </a:r>
            <a:endParaRPr b="0" lang="en-US" sz="1800" spc="-1" strike="noStrike">
              <a:solidFill>
                <a:srgbClr val="000000"/>
              </a:solidFill>
              <a:uFill>
                <a:solidFill>
                  <a:srgbClr val="ffffff"/>
                </a:solidFill>
              </a:uFill>
              <a:latin typeface="Calibri"/>
            </a:endParaRPr>
          </a:p>
        </p:txBody>
      </p:sp>
      <p:sp>
        <p:nvSpPr>
          <p:cNvPr id="293"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The government is the provider of insurance, through taxes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Appeases adverse selection and ends under insurance problem</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Provides the goal of equity</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Invites moral hazard</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Long waiting time?</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Higher taxes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t>
            </a:r>
            <a:r>
              <a:rPr b="0" lang="en-US" sz="2800" spc="-1" strike="noStrike">
                <a:solidFill>
                  <a:srgbClr val="000000"/>
                </a:solidFill>
                <a:uFill>
                  <a:solidFill>
                    <a:srgbClr val="ffffff"/>
                  </a:solidFill>
                </a:uFill>
                <a:latin typeface="Calibri"/>
              </a:rPr>
              <a:t>single payer”</a:t>
            </a:r>
            <a:endParaRPr b="0" lang="en-US" sz="2800" spc="-1" strike="noStrike">
              <a:solidFill>
                <a:srgbClr val="000000"/>
              </a:solidFill>
              <a:uFill>
                <a:solidFill>
                  <a:srgbClr val="ffffff"/>
                </a:solidFill>
              </a:u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3. Compulsory insurance</a:t>
            </a:r>
            <a:endParaRPr b="0" lang="en-US" sz="1800" spc="-1" strike="noStrike">
              <a:solidFill>
                <a:srgbClr val="000000"/>
              </a:solidFill>
              <a:uFill>
                <a:solidFill>
                  <a:srgbClr val="ffffff"/>
                </a:solidFill>
              </a:uFill>
              <a:latin typeface="Calibri"/>
            </a:endParaRPr>
          </a:p>
        </p:txBody>
      </p:sp>
      <p:sp>
        <p:nvSpPr>
          <p:cNvPr id="295"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Tackles adverse selection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 mandate can be expensive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Rolled out with subsidies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Paid with taxes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Designing of the mandate should be carefully done </a:t>
            </a:r>
            <a:endParaRPr b="0" lang="en-US" sz="28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4. Employer-Sponsored Mandate</a:t>
            </a:r>
            <a:endParaRPr b="0" lang="en-US" sz="1800" spc="-1" strike="noStrike">
              <a:solidFill>
                <a:srgbClr val="000000"/>
              </a:solidFill>
              <a:uFill>
                <a:solidFill>
                  <a:srgbClr val="ffffff"/>
                </a:solidFill>
              </a:uFill>
              <a:latin typeface="Calibri"/>
            </a:endParaRPr>
          </a:p>
        </p:txBody>
      </p:sp>
      <p:sp>
        <p:nvSpPr>
          <p:cNvPr id="297"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Employers are required to provide mandate to all of the employees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Strong incentive for healthy individuals to pool with risky individuals, which mitigates adverse selection.</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Can create labor market efficiencies or even inefficiencies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Not appropriate for unemployed individuals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5. Means tested programs</a:t>
            </a:r>
            <a:endParaRPr b="0" lang="en-US" sz="1800" spc="-1" strike="noStrike">
              <a:solidFill>
                <a:srgbClr val="000000"/>
              </a:solidFill>
              <a:uFill>
                <a:solidFill>
                  <a:srgbClr val="ffffff"/>
                </a:solidFill>
              </a:uFill>
              <a:latin typeface="Calibri"/>
            </a:endParaRPr>
          </a:p>
        </p:txBody>
      </p:sp>
      <p:sp>
        <p:nvSpPr>
          <p:cNvPr id="299"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Medicaid as an example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Attempts to improve equity</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Higher tax burden and moral hazard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Can invite externalities?</a:t>
            </a:r>
            <a:endParaRPr b="0" lang="en-US" sz="28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1012680" y="24019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How to control moral hazard?</a:t>
            </a:r>
            <a:endParaRPr b="0" lang="en-US" sz="1800" spc="-1" strike="noStrike">
              <a:solidFill>
                <a:srgbClr val="000000"/>
              </a:solidFill>
              <a:uFill>
                <a:solidFill>
                  <a:srgbClr val="ffffff"/>
                </a:solidFill>
              </a:u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838080" y="6356520"/>
            <a:ext cx="2742840" cy="364680"/>
          </a:xfrm>
          <a:prstGeom prst="rect">
            <a:avLst/>
          </a:prstGeom>
          <a:noFill/>
          <a:ln>
            <a:noFill/>
          </a:ln>
        </p:spPr>
        <p:txBody>
          <a:bodyPr anchor="ctr"/>
          <a:p>
            <a:pPr>
              <a:lnSpc>
                <a:spcPct val="100000"/>
              </a:lnSpc>
            </a:pPr>
            <a:r>
              <a:rPr b="0" lang="en-US" sz="1200" spc="-1" strike="noStrike">
                <a:solidFill>
                  <a:srgbClr val="8b8b8b"/>
                </a:solidFill>
                <a:uFill>
                  <a:solidFill>
                    <a:srgbClr val="ffffff"/>
                  </a:solidFill>
                </a:uFill>
                <a:latin typeface="Calibri"/>
              </a:rPr>
              <a:t>11/26/17</a:t>
            </a:r>
            <a:endParaRPr b="0" lang="en-US" sz="1400" spc="-1" strike="noStrike">
              <a:solidFill>
                <a:srgbClr val="000000"/>
              </a:solidFill>
              <a:uFill>
                <a:solidFill>
                  <a:srgbClr val="ffffff"/>
                </a:solidFill>
              </a:uFill>
              <a:latin typeface="Times New Roman"/>
            </a:endParaRPr>
          </a:p>
        </p:txBody>
      </p:sp>
      <p:sp>
        <p:nvSpPr>
          <p:cNvPr id="239"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Towson University – V. Shrestha</a:t>
            </a:r>
            <a:endParaRPr b="0" lang="en-US" sz="1400" spc="-1" strike="noStrike">
              <a:solidFill>
                <a:srgbClr val="000000"/>
              </a:solidFill>
              <a:uFill>
                <a:solidFill>
                  <a:srgbClr val="ffffff"/>
                </a:solidFill>
              </a:uFill>
              <a:latin typeface="Times New Roman"/>
            </a:endParaRPr>
          </a:p>
        </p:txBody>
      </p:sp>
      <p:sp>
        <p:nvSpPr>
          <p:cNvPr id="240" name="TextShape 3"/>
          <p:cNvSpPr txBox="1"/>
          <p:nvPr/>
        </p:nvSpPr>
        <p:spPr>
          <a:xfrm>
            <a:off x="0" y="76320"/>
            <a:ext cx="8229240" cy="487080"/>
          </a:xfrm>
          <a:prstGeom prst="rect">
            <a:avLst/>
          </a:prstGeom>
          <a:noFill/>
          <a:ln w="12600">
            <a:noFill/>
          </a:ln>
        </p:spPr>
        <p:txBody>
          <a:bodyPr anchor="ctr"/>
          <a:p>
            <a:pPr>
              <a:lnSpc>
                <a:spcPct val="90000"/>
              </a:lnSpc>
            </a:pPr>
            <a:r>
              <a:rPr b="0" lang="en-US" sz="4400" spc="-1" strike="noStrike">
                <a:solidFill>
                  <a:srgbClr val="000000"/>
                </a:solidFill>
                <a:uFill>
                  <a:solidFill>
                    <a:srgbClr val="ffffff"/>
                  </a:solidFill>
                </a:uFill>
                <a:latin typeface="Calibri"/>
              </a:rPr>
              <a:t>Econ 339 - Roadmap</a:t>
            </a:r>
            <a:endParaRPr b="0" lang="en-US" sz="1800" spc="-1" strike="noStrike">
              <a:solidFill>
                <a:srgbClr val="000000"/>
              </a:solidFill>
              <a:uFill>
                <a:solidFill>
                  <a:srgbClr val="ffffff"/>
                </a:solidFill>
              </a:uFill>
              <a:latin typeface="Calibri"/>
            </a:endParaRPr>
          </a:p>
        </p:txBody>
      </p:sp>
      <p:sp>
        <p:nvSpPr>
          <p:cNvPr id="241" name="CustomShape 4"/>
          <p:cNvSpPr/>
          <p:nvPr/>
        </p:nvSpPr>
        <p:spPr>
          <a:xfrm>
            <a:off x="1600200" y="1371600"/>
            <a:ext cx="2666520" cy="639000"/>
          </a:xfrm>
          <a:prstGeom prst="rect">
            <a:avLst/>
          </a:prstGeom>
          <a:ln/>
        </p:spPr>
        <p:style>
          <a:lnRef idx="1">
            <a:schemeClr val="accent1"/>
          </a:lnRef>
          <a:fillRef idx="2">
            <a:schemeClr val="accent1"/>
          </a:fillRef>
          <a:effectRef idx="1">
            <a:schemeClr val="accent1"/>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Review of Microeconomics</a:t>
            </a:r>
            <a:endParaRPr b="0" lang="en-US" sz="1800" spc="-1" strike="noStrike">
              <a:solidFill>
                <a:srgbClr val="000000"/>
              </a:solidFill>
              <a:uFill>
                <a:solidFill>
                  <a:srgbClr val="ffffff"/>
                </a:solidFill>
              </a:uFill>
              <a:latin typeface="Arial"/>
            </a:endParaRPr>
          </a:p>
        </p:txBody>
      </p:sp>
      <p:sp>
        <p:nvSpPr>
          <p:cNvPr id="242" name="CustomShape 5"/>
          <p:cNvSpPr/>
          <p:nvPr/>
        </p:nvSpPr>
        <p:spPr>
          <a:xfrm>
            <a:off x="4693320" y="2250720"/>
            <a:ext cx="2666520" cy="1338840"/>
          </a:xfrm>
          <a:prstGeom prst="rect">
            <a:avLst/>
          </a:prstGeom>
          <a:ln/>
        </p:spPr>
        <p:style>
          <a:lnRef idx="1">
            <a:schemeClr val="accent1"/>
          </a:lnRef>
          <a:fillRef idx="2">
            <a:schemeClr val="accent1"/>
          </a:fillRef>
          <a:effectRef idx="1">
            <a:schemeClr val="accent1"/>
          </a:effectRef>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rPr>
              <a:t>Demand for Insurance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Chapter 7</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Uncertainty</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Risk aversion</a:t>
            </a:r>
            <a:endParaRPr b="0" lang="en-US" sz="1800" spc="-1" strike="noStrike">
              <a:solidFill>
                <a:srgbClr val="000000"/>
              </a:solidFill>
              <a:uFill>
                <a:solidFill>
                  <a:srgbClr val="ffffff"/>
                </a:solidFill>
              </a:uFill>
              <a:latin typeface="Arial"/>
            </a:endParaRPr>
          </a:p>
        </p:txBody>
      </p:sp>
      <p:sp>
        <p:nvSpPr>
          <p:cNvPr id="243" name="CustomShape 6"/>
          <p:cNvSpPr/>
          <p:nvPr/>
        </p:nvSpPr>
        <p:spPr>
          <a:xfrm>
            <a:off x="1657440" y="4684680"/>
            <a:ext cx="2666520" cy="577800"/>
          </a:xfrm>
          <a:prstGeom prst="rect">
            <a:avLst/>
          </a:prstGeom>
          <a:ln/>
        </p:spPr>
        <p:style>
          <a:lnRef idx="1">
            <a:schemeClr val="accent1"/>
          </a:lnRef>
          <a:fillRef idx="2">
            <a:schemeClr val="accent1"/>
          </a:fillRef>
          <a:effectRef idx="1">
            <a:schemeClr val="accent1"/>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Grossman model</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Chapter 3</a:t>
            </a:r>
            <a:endParaRPr b="0" lang="en-US" sz="1800" spc="-1" strike="noStrike">
              <a:solidFill>
                <a:srgbClr val="000000"/>
              </a:solidFill>
              <a:uFill>
                <a:solidFill>
                  <a:srgbClr val="ffffff"/>
                </a:solidFill>
              </a:uFill>
              <a:latin typeface="Arial"/>
            </a:endParaRPr>
          </a:p>
        </p:txBody>
      </p:sp>
      <p:sp>
        <p:nvSpPr>
          <p:cNvPr id="244" name="CustomShape 7"/>
          <p:cNvSpPr/>
          <p:nvPr/>
        </p:nvSpPr>
        <p:spPr>
          <a:xfrm>
            <a:off x="1600200" y="2088000"/>
            <a:ext cx="2676240" cy="699480"/>
          </a:xfrm>
          <a:prstGeom prst="rect">
            <a:avLst/>
          </a:prstGeom>
          <a:ln/>
        </p:spPr>
        <p:style>
          <a:lnRef idx="1">
            <a:schemeClr val="accent1"/>
          </a:lnRef>
          <a:fillRef idx="2">
            <a:schemeClr val="accent1"/>
          </a:fillRef>
          <a:effectRef idx="1">
            <a:schemeClr val="accent1"/>
          </a:effectRef>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rPr>
              <a:t>Intro (from my slides)</a:t>
            </a:r>
            <a:endParaRPr b="0" lang="en-US" sz="1800" spc="-1" strike="noStrike">
              <a:solidFill>
                <a:srgbClr val="000000"/>
              </a:solidFill>
              <a:uFill>
                <a:solidFill>
                  <a:srgbClr val="ffffff"/>
                </a:solidFill>
              </a:uFill>
              <a:latin typeface="Arial"/>
            </a:endParaRPr>
          </a:p>
        </p:txBody>
      </p:sp>
      <p:sp>
        <p:nvSpPr>
          <p:cNvPr id="245" name="CustomShape 8"/>
          <p:cNvSpPr/>
          <p:nvPr/>
        </p:nvSpPr>
        <p:spPr>
          <a:xfrm>
            <a:off x="1600200" y="829440"/>
            <a:ext cx="2666520" cy="364680"/>
          </a:xfrm>
          <a:prstGeom prst="rect">
            <a:avLst/>
          </a:prstGeom>
          <a:ln/>
        </p:spPr>
        <p:style>
          <a:lnRef idx="1">
            <a:schemeClr val="accent1"/>
          </a:lnRef>
          <a:fillRef idx="2">
            <a:schemeClr val="accent1"/>
          </a:fillRef>
          <a:effectRef idx="1">
            <a:schemeClr val="accent1"/>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Focus Midterm 1</a:t>
            </a:r>
            <a:endParaRPr b="0" lang="en-US" sz="1800" spc="-1" strike="noStrike">
              <a:solidFill>
                <a:srgbClr val="000000"/>
              </a:solidFill>
              <a:uFill>
                <a:solidFill>
                  <a:srgbClr val="ffffff"/>
                </a:solidFill>
              </a:uFill>
              <a:latin typeface="Arial"/>
            </a:endParaRPr>
          </a:p>
        </p:txBody>
      </p:sp>
      <p:sp>
        <p:nvSpPr>
          <p:cNvPr id="246" name="CustomShape 9"/>
          <p:cNvSpPr/>
          <p:nvPr/>
        </p:nvSpPr>
        <p:spPr>
          <a:xfrm>
            <a:off x="7729560" y="3268440"/>
            <a:ext cx="2819160" cy="85212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health policy conundrum</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Chapter 15</a:t>
            </a:r>
            <a:endParaRPr b="0" lang="en-US" sz="1800" spc="-1" strike="noStrike">
              <a:solidFill>
                <a:srgbClr val="000000"/>
              </a:solidFill>
              <a:uFill>
                <a:solidFill>
                  <a:srgbClr val="ffffff"/>
                </a:solidFill>
              </a:uFill>
              <a:latin typeface="Arial"/>
            </a:endParaRPr>
          </a:p>
        </p:txBody>
      </p:sp>
      <p:sp>
        <p:nvSpPr>
          <p:cNvPr id="247" name="CustomShape 10"/>
          <p:cNvSpPr/>
          <p:nvPr/>
        </p:nvSpPr>
        <p:spPr>
          <a:xfrm>
            <a:off x="4648320" y="838080"/>
            <a:ext cx="2666520" cy="364680"/>
          </a:xfrm>
          <a:prstGeom prst="rect">
            <a:avLst/>
          </a:prstGeom>
          <a:ln/>
        </p:spPr>
        <p:style>
          <a:lnRef idx="1">
            <a:schemeClr val="accent6"/>
          </a:lnRef>
          <a:fillRef idx="2">
            <a:schemeClr val="accent6"/>
          </a:fillRef>
          <a:effectRef idx="1">
            <a:schemeClr val="accent6"/>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Focus Midterm 2</a:t>
            </a:r>
            <a:endParaRPr b="0" lang="en-US" sz="1800" spc="-1" strike="noStrike">
              <a:solidFill>
                <a:srgbClr val="000000"/>
              </a:solidFill>
              <a:uFill>
                <a:solidFill>
                  <a:srgbClr val="ffffff"/>
                </a:solidFill>
              </a:uFill>
              <a:latin typeface="Arial"/>
            </a:endParaRPr>
          </a:p>
        </p:txBody>
      </p:sp>
      <p:sp>
        <p:nvSpPr>
          <p:cNvPr id="248" name="CustomShape 11"/>
          <p:cNvSpPr/>
          <p:nvPr/>
        </p:nvSpPr>
        <p:spPr>
          <a:xfrm>
            <a:off x="7620120" y="833760"/>
            <a:ext cx="2819160" cy="36468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Focus Final</a:t>
            </a:r>
            <a:endParaRPr b="0" lang="en-US" sz="1800" spc="-1" strike="noStrike">
              <a:solidFill>
                <a:srgbClr val="000000"/>
              </a:solidFill>
              <a:uFill>
                <a:solidFill>
                  <a:srgbClr val="ffffff"/>
                </a:solidFill>
              </a:uFill>
              <a:latin typeface="Arial"/>
            </a:endParaRPr>
          </a:p>
        </p:txBody>
      </p:sp>
      <p:sp>
        <p:nvSpPr>
          <p:cNvPr id="249" name="CustomShape 12"/>
          <p:cNvSpPr/>
          <p:nvPr/>
        </p:nvSpPr>
        <p:spPr>
          <a:xfrm>
            <a:off x="7729560" y="4138560"/>
            <a:ext cx="2819160" cy="54720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Beveridge Model</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rPr>
              <a:t>Chapter 16</a:t>
            </a:r>
            <a:endParaRPr b="0" lang="en-US" sz="1800" spc="-1" strike="noStrike">
              <a:solidFill>
                <a:srgbClr val="000000"/>
              </a:solidFill>
              <a:uFill>
                <a:solidFill>
                  <a:srgbClr val="ffffff"/>
                </a:solidFill>
              </a:uFill>
              <a:latin typeface="Arial"/>
            </a:endParaRPr>
          </a:p>
        </p:txBody>
      </p:sp>
      <p:sp>
        <p:nvSpPr>
          <p:cNvPr id="250" name="CustomShape 13"/>
          <p:cNvSpPr/>
          <p:nvPr/>
        </p:nvSpPr>
        <p:spPr>
          <a:xfrm>
            <a:off x="7727400" y="2321640"/>
            <a:ext cx="2819160" cy="913320"/>
          </a:xfrm>
          <a:prstGeom prst="rect">
            <a:avLst/>
          </a:prstGeom>
          <a:gradFill>
            <a:gsLst>
              <a:gs pos="0">
                <a:srgbClr val="91dd9f"/>
              </a:gs>
              <a:gs pos="50000">
                <a:srgbClr val="bde8c5"/>
              </a:gs>
              <a:gs pos="100000">
                <a:srgbClr val="def3e3"/>
              </a:gs>
            </a:gsLst>
            <a:lin ang="5400000"/>
          </a:gradFill>
          <a:ln/>
        </p:spPr>
        <p:style>
          <a:lnRef idx="1">
            <a:schemeClr val="dk1"/>
          </a:lnRef>
          <a:fillRef idx="2">
            <a:schemeClr val="dk1"/>
          </a:fillRef>
          <a:effectRef idx="1">
            <a:schemeClr val="dk1"/>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American Model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Chapter 18 and slides provided (ACA) </a:t>
            </a:r>
            <a:endParaRPr b="0" lang="en-US" sz="1800" spc="-1" strike="noStrike">
              <a:solidFill>
                <a:srgbClr val="000000"/>
              </a:solidFill>
              <a:uFill>
                <a:solidFill>
                  <a:srgbClr val="ffffff"/>
                </a:solidFill>
              </a:uFill>
              <a:latin typeface="Arial"/>
            </a:endParaRPr>
          </a:p>
        </p:txBody>
      </p:sp>
      <p:sp>
        <p:nvSpPr>
          <p:cNvPr id="251" name="CustomShape 14"/>
          <p:cNvSpPr/>
          <p:nvPr/>
        </p:nvSpPr>
        <p:spPr>
          <a:xfrm>
            <a:off x="4693320" y="3386520"/>
            <a:ext cx="2666520" cy="1460160"/>
          </a:xfrm>
          <a:prstGeom prst="rect">
            <a:avLst/>
          </a:prstGeom>
          <a:ln/>
        </p:spPr>
        <p:style>
          <a:lnRef idx="1">
            <a:schemeClr val="accent6"/>
          </a:lnRef>
          <a:fillRef idx="2">
            <a:schemeClr val="accent6"/>
          </a:fillRef>
          <a:effectRef idx="1">
            <a:schemeClr val="accent6"/>
          </a:effectRef>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rPr>
              <a:t>Adverse selection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Chapters 8 and 9</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Akerlof’s market for lemons</a:t>
            </a: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Rothschild-Stiglitz model</a:t>
            </a:r>
            <a:endParaRPr b="0" lang="en-US" sz="1800" spc="-1" strike="noStrike">
              <a:solidFill>
                <a:srgbClr val="000000"/>
              </a:solidFill>
              <a:uFill>
                <a:solidFill>
                  <a:srgbClr val="ffffff"/>
                </a:solidFill>
              </a:uFill>
              <a:latin typeface="Arial"/>
            </a:endParaRPr>
          </a:p>
        </p:txBody>
      </p:sp>
      <p:sp>
        <p:nvSpPr>
          <p:cNvPr id="252" name="CustomShape 15"/>
          <p:cNvSpPr/>
          <p:nvPr/>
        </p:nvSpPr>
        <p:spPr>
          <a:xfrm>
            <a:off x="1657440" y="3953880"/>
            <a:ext cx="2666520" cy="912600"/>
          </a:xfrm>
          <a:prstGeom prst="rect">
            <a:avLst/>
          </a:prstGeom>
          <a:ln/>
        </p:spPr>
        <p:style>
          <a:lnRef idx="1">
            <a:schemeClr val="accent1"/>
          </a:lnRef>
          <a:fillRef idx="2">
            <a:schemeClr val="accent1"/>
          </a:fillRef>
          <a:effectRef idx="1">
            <a:schemeClr val="accent1"/>
          </a:effectRef>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rPr>
              <a:t>Demand for health care</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Chapter 2</a:t>
            </a:r>
            <a:endParaRPr b="0" lang="en-US" sz="1800" spc="-1" strike="noStrike">
              <a:solidFill>
                <a:srgbClr val="000000"/>
              </a:solidFill>
              <a:uFill>
                <a:solidFill>
                  <a:srgbClr val="ffffff"/>
                </a:solidFill>
              </a:uFill>
              <a:latin typeface="Arial"/>
            </a:endParaRPr>
          </a:p>
        </p:txBody>
      </p:sp>
      <p:sp>
        <p:nvSpPr>
          <p:cNvPr id="253" name="CustomShape 16"/>
          <p:cNvSpPr/>
          <p:nvPr/>
        </p:nvSpPr>
        <p:spPr>
          <a:xfrm>
            <a:off x="4693320" y="1269000"/>
            <a:ext cx="2666520" cy="933480"/>
          </a:xfrm>
          <a:prstGeom prst="rect">
            <a:avLst/>
          </a:prstGeom>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uFill>
                  <a:solidFill>
                    <a:srgbClr val="ffffff"/>
                  </a:solidFill>
                </a:uFill>
                <a:latin typeface="Calibri"/>
              </a:rPr>
              <a:t>Socioeconomic</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Disparities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Chapter 4</a:t>
            </a:r>
            <a:endParaRPr b="0" lang="en-US" sz="1800" spc="-1" strike="noStrike">
              <a:solidFill>
                <a:srgbClr val="000000"/>
              </a:solidFill>
              <a:uFill>
                <a:solidFill>
                  <a:srgbClr val="ffffff"/>
                </a:solidFill>
              </a:uFill>
              <a:latin typeface="Arial"/>
            </a:endParaRPr>
          </a:p>
        </p:txBody>
      </p:sp>
      <p:sp>
        <p:nvSpPr>
          <p:cNvPr id="254" name="CustomShape 17"/>
          <p:cNvSpPr/>
          <p:nvPr/>
        </p:nvSpPr>
        <p:spPr>
          <a:xfrm>
            <a:off x="4693320" y="4533480"/>
            <a:ext cx="2666520" cy="91404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libri"/>
              </a:rPr>
              <a:t>Adverse Selection in</a:t>
            </a: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Calibri"/>
              </a:rPr>
              <a:t>Real market</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Calibri"/>
              </a:rPr>
              <a:t>Chapter 10</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255" name="CustomShape 18"/>
          <p:cNvSpPr/>
          <p:nvPr/>
        </p:nvSpPr>
        <p:spPr>
          <a:xfrm>
            <a:off x="7725600" y="1539720"/>
            <a:ext cx="2822760" cy="72576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uFill>
                  <a:solidFill>
                    <a:srgbClr val="ffffff"/>
                  </a:solidFill>
                </a:uFill>
                <a:latin typeface="Calibri"/>
              </a:rPr>
              <a:t>Moral hazard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Chapter 11</a:t>
            </a:r>
            <a:endParaRPr b="0" lang="en-US" sz="1800" spc="-1" strike="noStrike">
              <a:solidFill>
                <a:srgbClr val="000000"/>
              </a:solidFill>
              <a:uFill>
                <a:solidFill>
                  <a:srgbClr val="ffffff"/>
                </a:solidFill>
              </a:uFill>
              <a:latin typeface="Arial"/>
            </a:endParaRPr>
          </a:p>
        </p:txBody>
      </p:sp>
      <p:sp>
        <p:nvSpPr>
          <p:cNvPr id="256" name="CustomShape 19"/>
          <p:cNvSpPr/>
          <p:nvPr/>
        </p:nvSpPr>
        <p:spPr>
          <a:xfrm>
            <a:off x="7729560" y="4869720"/>
            <a:ext cx="2761920" cy="1109880"/>
          </a:xfrm>
          <a:prstGeom prst="rect">
            <a:avLst/>
          </a:prstGeom>
          <a:solidFill>
            <a:schemeClr val="accent3">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uFill>
                  <a:solidFill>
                    <a:srgbClr val="ffffff"/>
                  </a:solidFill>
                </a:uFill>
                <a:latin typeface="Calibri"/>
              </a:rPr>
              <a:t>Special Topics (if time allows)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Chapter 20</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Slides provided</a:t>
            </a:r>
            <a:endParaRPr b="0" lang="en-US" sz="1800" spc="-1" strike="noStrike">
              <a:solidFill>
                <a:srgbClr val="000000"/>
              </a:solidFill>
              <a:uFill>
                <a:solidFill>
                  <a:srgbClr val="ffffff"/>
                </a:solidFill>
              </a:uFill>
              <a:latin typeface="Arial"/>
            </a:endParaRPr>
          </a:p>
        </p:txBody>
      </p:sp>
      <p:pic>
        <p:nvPicPr>
          <p:cNvPr id="257" name="Ink 10" descr=""/>
          <p:cNvPicPr/>
          <p:nvPr/>
        </p:nvPicPr>
        <p:blipFill>
          <a:blip r:embed="rId1"/>
          <a:stretch/>
        </p:blipFill>
        <p:spPr>
          <a:xfrm>
            <a:off x="4946040" y="4259160"/>
            <a:ext cx="2161080" cy="54360"/>
          </a:xfrm>
          <a:prstGeom prst="rect">
            <a:avLst/>
          </a:prstGeom>
          <a:ln>
            <a:noFill/>
          </a:ln>
        </p:spPr>
      </p:pic>
      <p:pic>
        <p:nvPicPr>
          <p:cNvPr id="258" name="Ink 17" descr=""/>
          <p:cNvPicPr/>
          <p:nvPr/>
        </p:nvPicPr>
        <p:blipFill>
          <a:blip r:embed="rId2"/>
          <a:stretch/>
        </p:blipFill>
        <p:spPr>
          <a:xfrm>
            <a:off x="5544360" y="3805200"/>
            <a:ext cx="490320" cy="78480"/>
          </a:xfrm>
          <a:prstGeom prst="rect">
            <a:avLst/>
          </a:prstGeom>
          <a:ln>
            <a:noFill/>
          </a:ln>
        </p:spPr>
      </p:pic>
      <p:pic>
        <p:nvPicPr>
          <p:cNvPr id="259" name="Ink 33" descr=""/>
          <p:cNvPicPr/>
          <p:nvPr/>
        </p:nvPicPr>
        <p:blipFill>
          <a:blip r:embed="rId3"/>
          <a:stretch/>
        </p:blipFill>
        <p:spPr>
          <a:xfrm>
            <a:off x="1604160" y="1472400"/>
            <a:ext cx="1213560" cy="75240"/>
          </a:xfrm>
          <a:prstGeom prst="rect">
            <a:avLst/>
          </a:prstGeom>
          <a:ln>
            <a:noFill/>
          </a:ln>
        </p:spPr>
      </p:pic>
      <p:pic>
        <p:nvPicPr>
          <p:cNvPr id="260" name="Ink 35" descr=""/>
          <p:cNvPicPr/>
          <p:nvPr/>
        </p:nvPicPr>
        <p:blipFill>
          <a:blip r:embed="rId4"/>
          <a:stretch/>
        </p:blipFill>
        <p:spPr>
          <a:xfrm>
            <a:off x="1654200" y="1740600"/>
            <a:ext cx="1704600" cy="162720"/>
          </a:xfrm>
          <a:prstGeom prst="rect">
            <a:avLst/>
          </a:prstGeom>
          <a:ln>
            <a:noFill/>
          </a:ln>
        </p:spPr>
      </p:pic>
      <p:pic>
        <p:nvPicPr>
          <p:cNvPr id="261" name="Ink 37" descr=""/>
          <p:cNvPicPr/>
          <p:nvPr/>
        </p:nvPicPr>
        <p:blipFill>
          <a:blip r:embed="rId5"/>
          <a:stretch/>
        </p:blipFill>
        <p:spPr>
          <a:xfrm>
            <a:off x="1679040" y="2283120"/>
            <a:ext cx="2319120" cy="47160"/>
          </a:xfrm>
          <a:prstGeom prst="rect">
            <a:avLst/>
          </a:prstGeom>
          <a:ln>
            <a:noFill/>
          </a:ln>
        </p:spPr>
      </p:pic>
      <p:pic>
        <p:nvPicPr>
          <p:cNvPr id="262" name="Ink 39" descr=""/>
          <p:cNvPicPr/>
          <p:nvPr/>
        </p:nvPicPr>
        <p:blipFill>
          <a:blip r:embed="rId6"/>
          <a:stretch/>
        </p:blipFill>
        <p:spPr>
          <a:xfrm>
            <a:off x="1679040" y="4106520"/>
            <a:ext cx="2477160" cy="86400"/>
          </a:xfrm>
          <a:prstGeom prst="rect">
            <a:avLst/>
          </a:prstGeom>
          <a:ln>
            <a:noFill/>
          </a:ln>
        </p:spPr>
      </p:pic>
      <p:pic>
        <p:nvPicPr>
          <p:cNvPr id="263" name="Ink 41" descr=""/>
          <p:cNvPicPr/>
          <p:nvPr/>
        </p:nvPicPr>
        <p:blipFill>
          <a:blip r:embed="rId7"/>
          <a:stretch/>
        </p:blipFill>
        <p:spPr>
          <a:xfrm>
            <a:off x="1710720" y="4849560"/>
            <a:ext cx="2127960" cy="76320"/>
          </a:xfrm>
          <a:prstGeom prst="rect">
            <a:avLst/>
          </a:prstGeom>
          <a:ln>
            <a:noFill/>
          </a:ln>
        </p:spPr>
      </p:pic>
      <p:sp>
        <p:nvSpPr>
          <p:cNvPr id="264" name="CustomShape 20"/>
          <p:cNvSpPr/>
          <p:nvPr/>
        </p:nvSpPr>
        <p:spPr>
          <a:xfrm>
            <a:off x="1630080" y="2768400"/>
            <a:ext cx="2666520" cy="364680"/>
          </a:xfrm>
          <a:prstGeom prst="rect">
            <a:avLst/>
          </a:prstGeom>
          <a:ln/>
        </p:spPr>
        <p:style>
          <a:lnRef idx="1">
            <a:schemeClr val="accent1"/>
          </a:lnRef>
          <a:fillRef idx="2">
            <a:schemeClr val="accent1"/>
          </a:fillRef>
          <a:effectRef idx="1">
            <a:schemeClr val="accent1"/>
          </a:effectRef>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Production of Health</a:t>
            </a:r>
            <a:endParaRPr b="0" lang="en-US" sz="1800" spc="-1" strike="noStrike">
              <a:solidFill>
                <a:srgbClr val="000000"/>
              </a:solidFill>
              <a:uFill>
                <a:solidFill>
                  <a:srgbClr val="ffffff"/>
                </a:solidFill>
              </a:uFill>
              <a:latin typeface="Arial"/>
            </a:endParaRPr>
          </a:p>
        </p:txBody>
      </p:sp>
      <p:pic>
        <p:nvPicPr>
          <p:cNvPr id="265" name="Ink 45" descr=""/>
          <p:cNvPicPr/>
          <p:nvPr/>
        </p:nvPicPr>
        <p:blipFill>
          <a:blip r:embed="rId8"/>
          <a:stretch/>
        </p:blipFill>
        <p:spPr>
          <a:xfrm>
            <a:off x="1687320" y="2929680"/>
            <a:ext cx="2127960" cy="117000"/>
          </a:xfrm>
          <a:prstGeom prst="rect">
            <a:avLst/>
          </a:prstGeom>
          <a:ln>
            <a:noFill/>
          </a:ln>
        </p:spPr>
      </p:pic>
      <p:pic>
        <p:nvPicPr>
          <p:cNvPr id="266" name="Ink 47" descr=""/>
          <p:cNvPicPr/>
          <p:nvPr/>
        </p:nvPicPr>
        <p:blipFill>
          <a:blip r:embed="rId9"/>
          <a:stretch/>
        </p:blipFill>
        <p:spPr>
          <a:xfrm>
            <a:off x="3657600" y="3998160"/>
            <a:ext cx="16560" cy="16560"/>
          </a:xfrm>
          <a:prstGeom prst="rect">
            <a:avLst/>
          </a:prstGeom>
          <a:ln>
            <a:noFill/>
          </a:ln>
        </p:spPr>
      </p:pic>
      <p:pic>
        <p:nvPicPr>
          <p:cNvPr id="267" name="Ink 49" descr=""/>
          <p:cNvPicPr/>
          <p:nvPr/>
        </p:nvPicPr>
        <p:blipFill>
          <a:blip r:embed="rId10"/>
          <a:stretch/>
        </p:blipFill>
        <p:spPr>
          <a:xfrm>
            <a:off x="4164480" y="2892600"/>
            <a:ext cx="16560" cy="16560"/>
          </a:xfrm>
          <a:prstGeom prst="rect">
            <a:avLst/>
          </a:prstGeom>
          <a:ln>
            <a:noFill/>
          </a:ln>
        </p:spPr>
      </p:pic>
      <p:pic>
        <p:nvPicPr>
          <p:cNvPr id="268" name="Ink 50" descr=""/>
          <p:cNvPicPr/>
          <p:nvPr/>
        </p:nvPicPr>
        <p:blipFill>
          <a:blip r:embed="rId11"/>
          <a:stretch/>
        </p:blipFill>
        <p:spPr>
          <a:xfrm>
            <a:off x="11313360" y="5170320"/>
            <a:ext cx="16560" cy="165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How should moral hazard be controlled?</a:t>
            </a:r>
            <a:endParaRPr b="0" lang="en-US" sz="1800" spc="-1" strike="noStrike">
              <a:solidFill>
                <a:srgbClr val="000000"/>
              </a:solidFill>
              <a:uFill>
                <a:solidFill>
                  <a:srgbClr val="ffffff"/>
                </a:solidFill>
              </a:uFill>
              <a:latin typeface="Calibri"/>
            </a:endParaRPr>
          </a:p>
        </p:txBody>
      </p:sp>
      <p:sp>
        <p:nvSpPr>
          <p:cNvPr id="302"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Cost Sharing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Gate keeping and queuing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Prospective payments</a:t>
            </a:r>
            <a:endParaRPr b="0" lang="en-US" sz="2800" spc="-1" strike="noStrike">
              <a:solidFill>
                <a:srgbClr val="000000"/>
              </a:solidFill>
              <a:uFill>
                <a:solidFill>
                  <a:srgbClr val="ffffff"/>
                </a:solidFill>
              </a:uFill>
              <a:latin typeface="Calibri"/>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Cost Sharing</a:t>
            </a:r>
            <a:endParaRPr b="0" lang="en-US" sz="1800" spc="-1" strike="noStrike">
              <a:solidFill>
                <a:srgbClr val="000000"/>
              </a:solidFill>
              <a:uFill>
                <a:solidFill>
                  <a:srgbClr val="ffffff"/>
                </a:solidFill>
              </a:uFill>
              <a:latin typeface="Calibri"/>
            </a:endParaRPr>
          </a:p>
        </p:txBody>
      </p:sp>
      <p:sp>
        <p:nvSpPr>
          <p:cNvPr id="304"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Deductible, coinsurance, copayment</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Out of pocket costs when getting medical care service </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Cost sharing controls moral hazard but makes health care less affordable to people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Can undermine equity </a:t>
            </a:r>
            <a:endParaRPr b="0" lang="en-US" sz="2000" spc="-1" strike="noStrike">
              <a:solidFill>
                <a:srgbClr val="000000"/>
              </a:solidFill>
              <a:uFill>
                <a:solidFill>
                  <a:srgbClr val="ffffff"/>
                </a:solidFill>
              </a:uFill>
              <a:latin typeface="Calibri"/>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2057400" y="152280"/>
            <a:ext cx="9143640" cy="1142640"/>
          </a:xfrm>
          <a:prstGeom prst="rect">
            <a:avLst/>
          </a:prstGeom>
          <a:noFill/>
          <a:ln>
            <a:noFill/>
          </a:ln>
        </p:spPr>
        <p:txBody>
          <a:bodyPr anchor="ctr"/>
          <a:p>
            <a:pPr>
              <a:lnSpc>
                <a:spcPct val="100000"/>
              </a:lnSpc>
            </a:pPr>
            <a:r>
              <a:rPr b="0" lang="en-US" sz="4200" spc="-1" strike="noStrike">
                <a:solidFill>
                  <a:srgbClr val="000000"/>
                </a:solidFill>
                <a:uFill>
                  <a:solidFill>
                    <a:srgbClr val="ffffff"/>
                  </a:solidFill>
                </a:uFill>
                <a:latin typeface="Calibri Light"/>
                <a:ea typeface="ＭＳ Ｐゴシック"/>
              </a:rPr>
              <a:t>Cost sharing</a:t>
            </a:r>
            <a:endParaRPr b="0" lang="en-US" sz="1800" spc="-1" strike="noStrike">
              <a:solidFill>
                <a:srgbClr val="000000"/>
              </a:solidFill>
              <a:uFill>
                <a:solidFill>
                  <a:srgbClr val="ffffff"/>
                </a:solidFill>
              </a:uFill>
              <a:latin typeface="Calibri"/>
            </a:endParaRPr>
          </a:p>
        </p:txBody>
      </p:sp>
      <p:sp>
        <p:nvSpPr>
          <p:cNvPr id="306" name="TextShape 2"/>
          <p:cNvSpPr txBox="1"/>
          <p:nvPr/>
        </p:nvSpPr>
        <p:spPr>
          <a:xfrm>
            <a:off x="2057400" y="1600200"/>
            <a:ext cx="8229240" cy="5638320"/>
          </a:xfrm>
          <a:prstGeom prst="rect">
            <a:avLst/>
          </a:prstGeom>
          <a:noFill/>
          <a:ln>
            <a:noFill/>
          </a:ln>
        </p:spPr>
        <p:txBody>
          <a:bodyPr/>
          <a:p>
            <a:pPr marL="228600" indent="-228240">
              <a:lnSpc>
                <a:spcPct val="100000"/>
              </a:lnSpc>
              <a:buClr>
                <a:srgbClr val="000000"/>
              </a:buClr>
              <a:buFont typeface="Arial"/>
              <a:buChar char="•"/>
            </a:pPr>
            <a:r>
              <a:rPr b="1" lang="en-US" sz="2800" spc="-1" strike="noStrike">
                <a:solidFill>
                  <a:srgbClr val="000000"/>
                </a:solidFill>
                <a:uFill>
                  <a:solidFill>
                    <a:srgbClr val="ffffff"/>
                  </a:solidFill>
                </a:uFill>
                <a:latin typeface="Calibri"/>
              </a:rPr>
              <a:t>Example</a:t>
            </a:r>
            <a:r>
              <a:rPr b="0" lang="en-US" sz="2800" spc="-1" strike="noStrike">
                <a:solidFill>
                  <a:srgbClr val="000000"/>
                </a:solidFill>
                <a:uFill>
                  <a:solidFill>
                    <a:srgbClr val="ffffff"/>
                  </a:solidFill>
                </a:uFill>
                <a:latin typeface="Calibri"/>
              </a:rPr>
              <a:t>: the US Medicare system does not fully cover patient costs.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As of 2012, Medicare enrollees must pay the first $1,156 dollars of expenses for each hospital visit and the first $140 of outpatient clinic expenses each year.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They must also start paying $289 per day once a hospital stay lasts longer than 60 days. </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This forces enrollees to either economize or purchase supplemental private insurance.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2057400" y="152280"/>
            <a:ext cx="9143640" cy="1142640"/>
          </a:xfrm>
          <a:prstGeom prst="rect">
            <a:avLst/>
          </a:prstGeom>
          <a:noFill/>
          <a:ln>
            <a:noFill/>
          </a:ln>
        </p:spPr>
        <p:txBody>
          <a:bodyPr anchor="ctr"/>
          <a:p>
            <a:pPr>
              <a:lnSpc>
                <a:spcPct val="100000"/>
              </a:lnSpc>
            </a:pPr>
            <a:r>
              <a:rPr b="0" lang="en-US" sz="4200" spc="-1" strike="noStrike">
                <a:solidFill>
                  <a:srgbClr val="000000"/>
                </a:solidFill>
                <a:uFill>
                  <a:solidFill>
                    <a:srgbClr val="ffffff"/>
                  </a:solidFill>
                </a:uFill>
                <a:latin typeface="Calibri Light"/>
                <a:ea typeface="ＭＳ Ｐゴシック"/>
              </a:rPr>
              <a:t>Gatekeeping and queuing</a:t>
            </a:r>
            <a:endParaRPr b="0" lang="en-US" sz="1800" spc="-1" strike="noStrike">
              <a:solidFill>
                <a:srgbClr val="000000"/>
              </a:solidFill>
              <a:uFill>
                <a:solidFill>
                  <a:srgbClr val="ffffff"/>
                </a:solidFill>
              </a:uFill>
              <a:latin typeface="Calibri"/>
            </a:endParaRPr>
          </a:p>
        </p:txBody>
      </p:sp>
      <p:sp>
        <p:nvSpPr>
          <p:cNvPr id="308" name="TextShape 2"/>
          <p:cNvSpPr txBox="1"/>
          <p:nvPr/>
        </p:nvSpPr>
        <p:spPr>
          <a:xfrm>
            <a:off x="1981080" y="1143000"/>
            <a:ext cx="8686440" cy="5486040"/>
          </a:xfrm>
          <a:prstGeom prst="rect">
            <a:avLst/>
          </a:prstGeom>
          <a:noFill/>
          <a:ln>
            <a:noFill/>
          </a:ln>
        </p:spPr>
        <p:txBody>
          <a:bodyPr/>
          <a:p>
            <a:pPr>
              <a:lnSpc>
                <a:spcPct val="100000"/>
              </a:lnSpc>
            </a:pP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ＭＳ Ｐゴシック"/>
              </a:rPr>
              <a:t>Gate-keeping entails a tiered system of doctors that patients must visit in a specified order.</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ＭＳ Ｐゴシック"/>
              </a:rPr>
              <a:t>This keeps costs down by eliminating frivolous appointments and focusing limited resources on patients who truly need care. </a:t>
            </a:r>
            <a:endParaRPr b="0" lang="en-US" sz="20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ＭＳ Ｐゴシック"/>
              </a:rPr>
              <a:t>Public insurance systems also control costs by limiting the total number of specialists available. </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ＭＳ Ｐゴシック"/>
              </a:rPr>
              <a:t>However, when demand for specialists’ services outstrips supply, queues result.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2057400" y="152280"/>
            <a:ext cx="9143640" cy="1142640"/>
          </a:xfrm>
          <a:prstGeom prst="rect">
            <a:avLst/>
          </a:prstGeom>
          <a:noFill/>
          <a:ln>
            <a:noFill/>
          </a:ln>
        </p:spPr>
        <p:txBody>
          <a:bodyPr anchor="ctr"/>
          <a:p>
            <a:pPr>
              <a:lnSpc>
                <a:spcPct val="100000"/>
              </a:lnSpc>
            </a:pPr>
            <a:r>
              <a:rPr b="0" lang="en-US" sz="4200" spc="-1" strike="noStrike">
                <a:solidFill>
                  <a:srgbClr val="000000"/>
                </a:solidFill>
                <a:uFill>
                  <a:solidFill>
                    <a:srgbClr val="ffffff"/>
                  </a:solidFill>
                </a:uFill>
                <a:latin typeface="Calibri Light"/>
                <a:ea typeface="ＭＳ Ｐゴシック"/>
              </a:rPr>
              <a:t>Gatekeeping and queuing</a:t>
            </a:r>
            <a:endParaRPr b="0" lang="en-US" sz="1800" spc="-1" strike="noStrike">
              <a:solidFill>
                <a:srgbClr val="000000"/>
              </a:solidFill>
              <a:uFill>
                <a:solidFill>
                  <a:srgbClr val="ffffff"/>
                </a:solidFill>
              </a:uFill>
              <a:latin typeface="Calibri"/>
            </a:endParaRPr>
          </a:p>
        </p:txBody>
      </p:sp>
      <p:sp>
        <p:nvSpPr>
          <p:cNvPr id="310" name="TextShape 2"/>
          <p:cNvSpPr txBox="1"/>
          <p:nvPr/>
        </p:nvSpPr>
        <p:spPr>
          <a:xfrm>
            <a:off x="1981080" y="1143000"/>
            <a:ext cx="8457840" cy="5714640"/>
          </a:xfrm>
          <a:prstGeom prst="rect">
            <a:avLst/>
          </a:prstGeom>
          <a:noFill/>
          <a:ln>
            <a:noFill/>
          </a:ln>
        </p:spPr>
        <p:txBody>
          <a:bodyPr/>
          <a:p>
            <a:pPr>
              <a:lnSpc>
                <a:spcPct val="100000"/>
              </a:lnSpc>
            </a:pP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ＭＳ Ｐゴシック"/>
              </a:rPr>
              <a:t>Usually queues are a sign of a market inefficiency, but in the presence of moral hazard, queues might be an indication of inflated demand.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ＭＳ Ｐゴシック"/>
              </a:rPr>
              <a:t>If so, limiting the number of specialist may save money without sacrificing health.</a:t>
            </a:r>
            <a:endParaRPr b="0" lang="en-US" sz="20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ＭＳ Ｐゴシック"/>
              </a:rPr>
              <a:t>The hassle of waiting in line constitutes a non-financial cost that patients must “pay” for care. </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ＭＳ Ｐゴシック"/>
              </a:rPr>
              <a:t>Queue-based systems may be more equitable than a cost-sharing system if it means that rich and poor alike must wait for care.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ＭＳ Ｐゴシック"/>
              </a:rPr>
              <a:t>But queuing systems risk provoking political backlash.</a:t>
            </a:r>
            <a:endParaRPr b="0" lang="en-US" sz="2000" spc="-1" strike="noStrike">
              <a:solidFill>
                <a:srgbClr val="000000"/>
              </a:solidFill>
              <a:uFill>
                <a:solidFill>
                  <a:srgbClr val="ffffff"/>
                </a:solidFill>
              </a:uFill>
              <a:latin typeface="Calibri"/>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2057400" y="152280"/>
            <a:ext cx="8229240" cy="11426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ea typeface="ＭＳ Ｐゴシック"/>
              </a:rPr>
              <a:t>Prospective payments</a:t>
            </a:r>
            <a:endParaRPr b="0" lang="en-US" sz="1800" spc="-1" strike="noStrike">
              <a:solidFill>
                <a:srgbClr val="000000"/>
              </a:solidFill>
              <a:uFill>
                <a:solidFill>
                  <a:srgbClr val="ffffff"/>
                </a:solidFill>
              </a:uFill>
              <a:latin typeface="Calibri"/>
            </a:endParaRPr>
          </a:p>
        </p:txBody>
      </p:sp>
      <p:sp>
        <p:nvSpPr>
          <p:cNvPr id="312" name="TextShape 2"/>
          <p:cNvSpPr txBox="1"/>
          <p:nvPr/>
        </p:nvSpPr>
        <p:spPr>
          <a:xfrm>
            <a:off x="2057400" y="1523880"/>
            <a:ext cx="8229240" cy="5562360"/>
          </a:xfrm>
          <a:prstGeom prst="rect">
            <a:avLst/>
          </a:prstGeom>
          <a:noFill/>
          <a:ln>
            <a:noFill/>
          </a:ln>
        </p:spPr>
        <p:txBody>
          <a:bodyPr/>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ＭＳ Ｐゴシック"/>
              </a:rPr>
              <a:t>An alternative system designed to reduce moral hazard is </a:t>
            </a:r>
            <a:r>
              <a:rPr b="0" i="1" lang="en-US" sz="2800" spc="-1" strike="noStrike">
                <a:solidFill>
                  <a:srgbClr val="000000"/>
                </a:solidFill>
                <a:uFill>
                  <a:solidFill>
                    <a:srgbClr val="ffffff"/>
                  </a:solidFill>
                </a:uFill>
                <a:latin typeface="Calibri"/>
                <a:ea typeface="ＭＳ Ｐゴシック"/>
              </a:rPr>
              <a:t>prospective payments.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ＭＳ Ｐゴシック"/>
              </a:rPr>
              <a:t>With prospective payments, payments are made to doctors or hospitals </a:t>
            </a:r>
            <a:r>
              <a:rPr b="0" i="1" lang="en-US" sz="2400" spc="-1" strike="noStrike">
                <a:solidFill>
                  <a:srgbClr val="000000"/>
                </a:solidFill>
                <a:uFill>
                  <a:solidFill>
                    <a:srgbClr val="ffffff"/>
                  </a:solidFill>
                </a:uFill>
                <a:latin typeface="Calibri"/>
                <a:ea typeface="ＭＳ Ｐゴシック"/>
              </a:rPr>
              <a:t>before </a:t>
            </a:r>
            <a:r>
              <a:rPr b="0" lang="en-US" sz="2400" spc="-1" strike="noStrike">
                <a:solidFill>
                  <a:srgbClr val="000000"/>
                </a:solidFill>
                <a:uFill>
                  <a:solidFill>
                    <a:srgbClr val="ffffff"/>
                  </a:solidFill>
                </a:uFill>
                <a:latin typeface="Calibri"/>
                <a:ea typeface="ＭＳ Ｐゴシック"/>
              </a:rPr>
              <a:t>health care is delivered.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ＭＳ Ｐゴシック"/>
              </a:rPr>
              <a:t>Charges are not based on procedures performed, but on the condition of the patient who is admitted.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i="1" lang="en-US" sz="2400" spc="-1" strike="noStrike">
                <a:solidFill>
                  <a:srgbClr val="000000"/>
                </a:solidFill>
                <a:uFill>
                  <a:solidFill>
                    <a:srgbClr val="ffffff"/>
                  </a:solidFill>
                </a:uFill>
                <a:latin typeface="Calibri"/>
                <a:ea typeface="ＭＳ Ｐゴシック"/>
              </a:rPr>
              <a:t>Example</a:t>
            </a:r>
            <a:r>
              <a:rPr b="0" lang="en-US" sz="2400" spc="-1" strike="noStrike">
                <a:solidFill>
                  <a:srgbClr val="000000"/>
                </a:solidFill>
                <a:uFill>
                  <a:solidFill>
                    <a:srgbClr val="ffffff"/>
                  </a:solidFill>
                </a:uFill>
                <a:latin typeface="Calibri"/>
                <a:ea typeface="ＭＳ Ｐゴシック"/>
              </a:rPr>
              <a:t>: A prospective-payments system will pay hospitals a fixed amount for treating any heart attack patient. This gives hospitals incentives to economize in their treatment of heart attack patients, because they no longer receive extra payments for doing extra work. </a:t>
            </a:r>
            <a:endParaRPr b="0" lang="en-US" sz="20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2057400" y="152280"/>
            <a:ext cx="8229240" cy="11426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ea typeface="ＭＳ Ｐゴシック"/>
              </a:rPr>
              <a:t>Prospective payments</a:t>
            </a:r>
            <a:endParaRPr b="0" lang="en-US" sz="1800" spc="-1" strike="noStrike">
              <a:solidFill>
                <a:srgbClr val="000000"/>
              </a:solidFill>
              <a:uFill>
                <a:solidFill>
                  <a:srgbClr val="ffffff"/>
                </a:solidFill>
              </a:uFill>
              <a:latin typeface="Calibri"/>
            </a:endParaRPr>
          </a:p>
        </p:txBody>
      </p:sp>
      <p:sp>
        <p:nvSpPr>
          <p:cNvPr id="314" name="TextShape 2"/>
          <p:cNvSpPr txBox="1"/>
          <p:nvPr/>
        </p:nvSpPr>
        <p:spPr>
          <a:xfrm>
            <a:off x="1981080" y="1219320"/>
            <a:ext cx="8457840" cy="5714640"/>
          </a:xfrm>
          <a:prstGeom prst="rect">
            <a:avLst/>
          </a:prstGeom>
          <a:noFill/>
          <a:ln>
            <a:noFill/>
          </a:ln>
        </p:spPr>
        <p:txBody>
          <a:bodyPr/>
          <a:p>
            <a:pPr>
              <a:lnSpc>
                <a:spcPct val="100000"/>
              </a:lnSpc>
            </a:pP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Since the early 1980s, governments around the world have embraced prospective payment schemes as an effective way to reduce moral hazard and physician-induced demand. </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But prospective payment systems come at a price.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Doctor-patient relationships turning adversarial</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 one study conducted after the U.S. Medicare program implemented prospective payments in 1984, patient mortality increased significantly at a subset of hospitals in the months after the transition.</a:t>
            </a:r>
            <a:endParaRPr b="0" lang="en-US" sz="2000" spc="-1" strike="noStrike">
              <a:solidFill>
                <a:srgbClr val="000000"/>
              </a:solidFill>
              <a:uFill>
                <a:solidFill>
                  <a:srgbClr val="ffffff"/>
                </a:solidFill>
              </a:uFill>
              <a:latin typeface="Calibri"/>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831960" y="4589640"/>
            <a:ext cx="10515240" cy="1499760"/>
          </a:xfrm>
          <a:prstGeom prst="rect">
            <a:avLst/>
          </a:prstGeom>
          <a:noFill/>
          <a:ln>
            <a:noFill/>
          </a:ln>
        </p:spPr>
        <p:txBody>
          <a:bodyPr/>
          <a:p>
            <a:pPr>
              <a:lnSpc>
                <a:spcPct val="100000"/>
              </a:lnSpc>
            </a:pPr>
            <a:r>
              <a:rPr b="0" lang="en-US" sz="2400" spc="-1" strike="noStrike">
                <a:solidFill>
                  <a:srgbClr val="898989"/>
                </a:solidFill>
                <a:uFill>
                  <a:solidFill>
                    <a:srgbClr val="ffffff"/>
                  </a:solidFill>
                </a:uFill>
                <a:latin typeface="Calibri"/>
              </a:rPr>
              <a:t>Ch 15 | The health policy conundrum</a:t>
            </a:r>
            <a:endParaRPr b="0" lang="en-US" sz="2800" spc="-1" strike="noStrike">
              <a:solidFill>
                <a:srgbClr val="000000"/>
              </a:solidFill>
              <a:uFill>
                <a:solidFill>
                  <a:srgbClr val="ffffff"/>
                </a:solidFill>
              </a:uFill>
              <a:latin typeface="Calibri"/>
            </a:endParaRPr>
          </a:p>
        </p:txBody>
      </p:sp>
      <p:sp>
        <p:nvSpPr>
          <p:cNvPr id="316" name="TextShape 2"/>
          <p:cNvSpPr txBox="1"/>
          <p:nvPr/>
        </p:nvSpPr>
        <p:spPr>
          <a:xfrm>
            <a:off x="831960" y="1709640"/>
            <a:ext cx="10515240" cy="2852280"/>
          </a:xfrm>
          <a:prstGeom prst="rect">
            <a:avLst/>
          </a:prstGeom>
          <a:noFill/>
          <a:ln>
            <a:noFill/>
          </a:ln>
        </p:spPr>
        <p:txBody>
          <a:bodyPr anchor="b"/>
          <a:p>
            <a:pPr>
              <a:lnSpc>
                <a:spcPct val="100000"/>
              </a:lnSpc>
            </a:pPr>
            <a:r>
              <a:rPr b="0" lang="en-US" sz="3600" spc="-1" strike="noStrike">
                <a:solidFill>
                  <a:srgbClr val="000000"/>
                </a:solidFill>
                <a:uFill>
                  <a:solidFill>
                    <a:srgbClr val="ffffff"/>
                  </a:solidFill>
                </a:uFill>
                <a:latin typeface="Calibri Light"/>
              </a:rPr>
              <a:t>COMPARING NATIONAL HEALTH POLICIES</a:t>
            </a:r>
            <a:endParaRPr b="0" lang="en-US" sz="1800" spc="-1" strike="noStrike">
              <a:solidFill>
                <a:srgbClr val="000000"/>
              </a:solidFill>
              <a:uFill>
                <a:solidFill>
                  <a:srgbClr val="ffffff"/>
                </a:solidFill>
              </a:uFill>
              <a:latin typeface="Calibri"/>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2057400" y="152280"/>
            <a:ext cx="8610120" cy="1142640"/>
          </a:xfrm>
          <a:prstGeom prst="rect">
            <a:avLst/>
          </a:prstGeom>
          <a:noFill/>
          <a:ln>
            <a:noFill/>
          </a:ln>
        </p:spPr>
        <p:txBody>
          <a:bodyPr anchor="ctr"/>
          <a:p>
            <a:pPr>
              <a:lnSpc>
                <a:spcPct val="100000"/>
              </a:lnSpc>
            </a:pPr>
            <a:r>
              <a:rPr b="0" lang="en-US" sz="4400" spc="-1" strike="noStrike">
                <a:solidFill>
                  <a:srgbClr val="000000"/>
                </a:solidFill>
                <a:uFill>
                  <a:solidFill>
                    <a:srgbClr val="ffffff"/>
                  </a:solidFill>
                </a:uFill>
                <a:latin typeface="Calibri Light"/>
                <a:ea typeface="ＭＳ Ｐゴシック"/>
              </a:rPr>
              <a:t>Three health policy models</a:t>
            </a:r>
            <a:endParaRPr b="0" lang="en-US" sz="1800" spc="-1" strike="noStrike">
              <a:solidFill>
                <a:srgbClr val="000000"/>
              </a:solidFill>
              <a:uFill>
                <a:solidFill>
                  <a:srgbClr val="ffffff"/>
                </a:solidFill>
              </a:uFill>
              <a:latin typeface="Calibri"/>
            </a:endParaRPr>
          </a:p>
        </p:txBody>
      </p:sp>
      <p:sp>
        <p:nvSpPr>
          <p:cNvPr id="318" name="TextShape 2"/>
          <p:cNvSpPr txBox="1"/>
          <p:nvPr/>
        </p:nvSpPr>
        <p:spPr>
          <a:xfrm>
            <a:off x="1676520" y="1219320"/>
            <a:ext cx="8838720" cy="5486040"/>
          </a:xfrm>
          <a:prstGeom prst="rect">
            <a:avLst/>
          </a:prstGeom>
          <a:noFill/>
          <a:ln>
            <a:noFill/>
          </a:ln>
        </p:spPr>
        <p:txBody>
          <a:bodyPr/>
          <a:p>
            <a:pPr>
              <a:lnSpc>
                <a:spcPct val="100000"/>
              </a:lnSpc>
            </a:pP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ＭＳ Ｐゴシック"/>
              </a:rPr>
              <a:t>Every country has its own set of policies, but each country’s approach fits in one of three broad groups: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ＭＳ Ｐゴシック"/>
              </a:rPr>
              <a:t>Beveridge model</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ＭＳ Ｐゴシック"/>
              </a:rPr>
              <a:t>Bismarck model</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ＭＳ Ｐゴシック"/>
              </a:rPr>
              <a:t>American model</a:t>
            </a:r>
            <a:endParaRPr b="0" lang="en-US" sz="20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711360" y="151920"/>
            <a:ext cx="11480760" cy="1143000"/>
          </a:xfrm>
          <a:prstGeom prst="rect">
            <a:avLst/>
          </a:prstGeom>
          <a:noFill/>
          <a:ln>
            <a:noFill/>
          </a:ln>
        </p:spPr>
        <p:txBody>
          <a:bodyPr anchor="ctr"/>
          <a:p>
            <a:pPr/>
            <a:r>
              <a:rPr b="0" lang="en-US" sz="4400" spc="-1" strike="noStrike">
                <a:solidFill>
                  <a:srgbClr val="7ec2d3"/>
                </a:solidFill>
                <a:uFill>
                  <a:solidFill>
                    <a:srgbClr val="ffffff"/>
                  </a:solidFill>
                </a:uFill>
                <a:latin typeface="Franklin Gothic Demi Cond"/>
                <a:ea typeface="ＭＳ Ｐゴシック"/>
              </a:rPr>
              <a:t>Beveridge model</a:t>
            </a:r>
            <a:endParaRPr b="0" lang="en-US" sz="4400" spc="-1" strike="noStrike">
              <a:solidFill>
                <a:srgbClr val="7ec2d3"/>
              </a:solidFill>
              <a:uFill>
                <a:solidFill>
                  <a:srgbClr val="ffffff"/>
                </a:solidFill>
              </a:uFill>
              <a:latin typeface="Franklin Gothic Demi Cond"/>
            </a:endParaRPr>
          </a:p>
        </p:txBody>
      </p:sp>
      <p:sp>
        <p:nvSpPr>
          <p:cNvPr id="320" name="TextShape 2"/>
          <p:cNvSpPr txBox="1"/>
          <p:nvPr/>
        </p:nvSpPr>
        <p:spPr>
          <a:xfrm>
            <a:off x="710640" y="1219320"/>
            <a:ext cx="11785680" cy="5486400"/>
          </a:xfrm>
          <a:prstGeom prst="rect">
            <a:avLst/>
          </a:prstGeom>
          <a:noFill/>
          <a:ln>
            <a:noFill/>
          </a:ln>
        </p:spPr>
        <p:txBody>
          <a:bodyPr/>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 </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Beveridge model</a:t>
            </a:r>
            <a:endParaRPr b="0" lang="en-US" sz="29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Single-payer insurance</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Public provision of health care (physicians are government employees)</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Very little cost sharing at point of service</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Emphasis on equity</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Examples: UK, Scandinavia, Canada, Australia, NZ</a:t>
            </a:r>
            <a:endParaRPr b="0" lang="en-US" sz="26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Bismarck model</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American model</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 </a:t>
            </a:r>
            <a:endParaRPr b="0" lang="en-US" sz="2900" spc="-1" strike="noStrike">
              <a:solidFill>
                <a:srgbClr val="000000"/>
              </a:solidFill>
              <a:uFill>
                <a:solidFill>
                  <a:srgbClr val="ffffff"/>
                </a:solidFill>
              </a:uFill>
              <a:latin typeface="Candara"/>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Market for Health Insurance </a:t>
            </a:r>
            <a:endParaRPr b="0" lang="en-US" sz="1800" spc="-1" strike="noStrike">
              <a:solidFill>
                <a:srgbClr val="000000"/>
              </a:solidFill>
              <a:uFill>
                <a:solidFill>
                  <a:srgbClr val="ffffff"/>
                </a:solidFill>
              </a:uFill>
              <a:latin typeface="Calibri"/>
            </a:endParaRPr>
          </a:p>
        </p:txBody>
      </p:sp>
      <p:sp>
        <p:nvSpPr>
          <p:cNvPr id="270"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Problems </a:t>
            </a:r>
            <a:endParaRPr b="0" lang="en-US" sz="2800" spc="-1" strike="noStrike">
              <a:solidFill>
                <a:srgbClr val="000000"/>
              </a:solidFill>
              <a:uFill>
                <a:solidFill>
                  <a:srgbClr val="ffffff"/>
                </a:solidFill>
              </a:uFill>
              <a:latin typeface="Calibri"/>
            </a:endParaRPr>
          </a:p>
          <a:p>
            <a:pPr marL="514440" indent="-514080">
              <a:lnSpc>
                <a:spcPct val="100000"/>
              </a:lnSpc>
              <a:buClr>
                <a:srgbClr val="000000"/>
              </a:buClr>
              <a:buFont typeface="Arial"/>
              <a:buAutoNum type="arabicPeriod"/>
            </a:pPr>
            <a:r>
              <a:rPr b="0" lang="en-US" sz="2800" spc="-1" strike="noStrike">
                <a:solidFill>
                  <a:srgbClr val="000000"/>
                </a:solidFill>
                <a:uFill>
                  <a:solidFill>
                    <a:srgbClr val="ffffff"/>
                  </a:solidFill>
                </a:uFill>
                <a:latin typeface="Calibri"/>
              </a:rPr>
              <a:t>Adverse Selection and underinsurance </a:t>
            </a:r>
            <a:endParaRPr b="0" lang="en-US" sz="2800" spc="-1" strike="noStrike">
              <a:solidFill>
                <a:srgbClr val="000000"/>
              </a:solidFill>
              <a:uFill>
                <a:solidFill>
                  <a:srgbClr val="ffffff"/>
                </a:solidFill>
              </a:uFill>
              <a:latin typeface="Calibri"/>
            </a:endParaRPr>
          </a:p>
          <a:p>
            <a:pPr marL="514440" indent="-514080">
              <a:lnSpc>
                <a:spcPct val="100000"/>
              </a:lnSpc>
              <a:buClr>
                <a:srgbClr val="000000"/>
              </a:buClr>
              <a:buFont typeface="Arial"/>
              <a:buAutoNum type="arabicPeriod"/>
            </a:pPr>
            <a:r>
              <a:rPr b="0" lang="en-US" sz="2800" spc="-1" strike="noStrike">
                <a:solidFill>
                  <a:srgbClr val="000000"/>
                </a:solidFill>
                <a:uFill>
                  <a:solidFill>
                    <a:srgbClr val="ffffff"/>
                  </a:solidFill>
                </a:uFill>
                <a:latin typeface="Calibri"/>
              </a:rPr>
              <a:t>Moral Hazard and over use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Health policy tries dealing with these problems. But any health policies will have unintended consequences or just exacerbate the older ones. </a:t>
            </a:r>
            <a:endParaRPr b="0"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711360" y="151920"/>
            <a:ext cx="11480760" cy="1143000"/>
          </a:xfrm>
          <a:prstGeom prst="rect">
            <a:avLst/>
          </a:prstGeom>
          <a:noFill/>
          <a:ln>
            <a:noFill/>
          </a:ln>
        </p:spPr>
        <p:txBody>
          <a:bodyPr anchor="ctr"/>
          <a:p>
            <a:pPr/>
            <a:r>
              <a:rPr b="0" lang="en-US" sz="4400" spc="-1" strike="noStrike">
                <a:solidFill>
                  <a:srgbClr val="7ec2d3"/>
                </a:solidFill>
                <a:uFill>
                  <a:solidFill>
                    <a:srgbClr val="ffffff"/>
                  </a:solidFill>
                </a:uFill>
                <a:latin typeface="Franklin Gothic Demi Cond"/>
                <a:ea typeface="ＭＳ Ｐゴシック"/>
              </a:rPr>
              <a:t>Bismarck model</a:t>
            </a:r>
            <a:endParaRPr b="0" lang="en-US" sz="4400" spc="-1" strike="noStrike">
              <a:solidFill>
                <a:srgbClr val="7ec2d3"/>
              </a:solidFill>
              <a:uFill>
                <a:solidFill>
                  <a:srgbClr val="ffffff"/>
                </a:solidFill>
              </a:uFill>
              <a:latin typeface="Franklin Gothic Demi Cond"/>
            </a:endParaRPr>
          </a:p>
        </p:txBody>
      </p:sp>
      <p:sp>
        <p:nvSpPr>
          <p:cNvPr id="322" name="TextShape 2"/>
          <p:cNvSpPr txBox="1"/>
          <p:nvPr/>
        </p:nvSpPr>
        <p:spPr>
          <a:xfrm>
            <a:off x="710640" y="1219320"/>
            <a:ext cx="11785680" cy="5486400"/>
          </a:xfrm>
          <a:prstGeom prst="rect">
            <a:avLst/>
          </a:prstGeom>
          <a:noFill/>
          <a:ln>
            <a:noFill/>
          </a:ln>
        </p:spPr>
        <p:txBody>
          <a:bodyPr/>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 </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Beveridge model</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Bismarck model</a:t>
            </a:r>
            <a:endParaRPr b="0" lang="en-US" sz="29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Compulsory private insurance</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Private hospitals and doctors</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Strict price controls set by government (sometimes in negotiation with doctors and hospitals)</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Balances equity and liberty</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Examples: Germany, Japan, Switzerland, Netherlands</a:t>
            </a:r>
            <a:endParaRPr b="0" lang="en-US" sz="26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American model</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 </a:t>
            </a:r>
            <a:endParaRPr b="0" lang="en-US" sz="2900" spc="-1" strike="noStrike">
              <a:solidFill>
                <a:srgbClr val="000000"/>
              </a:solidFill>
              <a:uFill>
                <a:solidFill>
                  <a:srgbClr val="ffffff"/>
                </a:solidFill>
              </a:uFill>
              <a:latin typeface="Candara"/>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711360" y="151920"/>
            <a:ext cx="11480760" cy="1143000"/>
          </a:xfrm>
          <a:prstGeom prst="rect">
            <a:avLst/>
          </a:prstGeom>
          <a:noFill/>
          <a:ln>
            <a:noFill/>
          </a:ln>
        </p:spPr>
        <p:txBody>
          <a:bodyPr anchor="ctr"/>
          <a:p>
            <a:pPr/>
            <a:r>
              <a:rPr b="0" lang="en-US" sz="4400" spc="-1" strike="noStrike">
                <a:solidFill>
                  <a:srgbClr val="7ec2d3"/>
                </a:solidFill>
                <a:uFill>
                  <a:solidFill>
                    <a:srgbClr val="ffffff"/>
                  </a:solidFill>
                </a:uFill>
                <a:latin typeface="Franklin Gothic Demi Cond"/>
                <a:ea typeface="ＭＳ Ｐゴシック"/>
              </a:rPr>
              <a:t>American model</a:t>
            </a:r>
            <a:endParaRPr b="0" lang="en-US" sz="4400" spc="-1" strike="noStrike">
              <a:solidFill>
                <a:srgbClr val="7ec2d3"/>
              </a:solidFill>
              <a:uFill>
                <a:solidFill>
                  <a:srgbClr val="ffffff"/>
                </a:solidFill>
              </a:uFill>
              <a:latin typeface="Franklin Gothic Demi Cond"/>
            </a:endParaRPr>
          </a:p>
        </p:txBody>
      </p:sp>
      <p:sp>
        <p:nvSpPr>
          <p:cNvPr id="324" name="TextShape 2"/>
          <p:cNvSpPr txBox="1"/>
          <p:nvPr/>
        </p:nvSpPr>
        <p:spPr>
          <a:xfrm>
            <a:off x="710640" y="1219320"/>
            <a:ext cx="11785680" cy="5486400"/>
          </a:xfrm>
          <a:prstGeom prst="rect">
            <a:avLst/>
          </a:prstGeom>
          <a:noFill/>
          <a:ln>
            <a:noFill/>
          </a:ln>
        </p:spPr>
        <p:txBody>
          <a:bodyPr/>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 </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Beveridge model</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Bismarck model</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American model</a:t>
            </a:r>
            <a:endParaRPr b="0" lang="en-US" sz="29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Private markets in a central role</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No mandate for universal insurance</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No price controls</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Public insurance for select groups: elderly and poor</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Emphasis on liberty</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Examples: unique to the US (other nations had similar systems in previous decades)</a:t>
            </a:r>
            <a:endParaRPr b="0" lang="en-US" sz="26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600" spc="-1" strike="noStrike">
                <a:solidFill>
                  <a:srgbClr val="000000"/>
                </a:solidFill>
                <a:uFill>
                  <a:solidFill>
                    <a:srgbClr val="ffffff"/>
                  </a:solidFill>
                </a:uFill>
                <a:latin typeface="Candara"/>
                <a:ea typeface="ＭＳ Ｐゴシック"/>
              </a:rPr>
              <a:t> </a:t>
            </a:r>
            <a:endParaRPr b="0" lang="en-US" sz="2900" spc="-1" strike="noStrike">
              <a:solidFill>
                <a:srgbClr val="000000"/>
              </a:solidFill>
              <a:uFill>
                <a:solidFill>
                  <a:srgbClr val="ffffff"/>
                </a:solidFill>
              </a:uFill>
              <a:latin typeface="Candara"/>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5" name="Picture 5" descr=""/>
          <p:cNvPicPr/>
          <p:nvPr/>
        </p:nvPicPr>
        <p:blipFill>
          <a:blip r:embed="rId1"/>
          <a:stretch/>
        </p:blipFill>
        <p:spPr>
          <a:xfrm>
            <a:off x="4064040" y="1752480"/>
            <a:ext cx="7725960" cy="4125960"/>
          </a:xfrm>
          <a:prstGeom prst="rect">
            <a:avLst/>
          </a:prstGeom>
          <a:ln>
            <a:noFill/>
          </a:ln>
        </p:spPr>
      </p:pic>
      <p:sp>
        <p:nvSpPr>
          <p:cNvPr id="326" name="TextShape 1"/>
          <p:cNvSpPr txBox="1"/>
          <p:nvPr/>
        </p:nvSpPr>
        <p:spPr>
          <a:xfrm>
            <a:off x="711360" y="151920"/>
            <a:ext cx="11480760" cy="1143000"/>
          </a:xfrm>
          <a:prstGeom prst="rect">
            <a:avLst/>
          </a:prstGeom>
          <a:noFill/>
          <a:ln>
            <a:noFill/>
          </a:ln>
        </p:spPr>
        <p:txBody>
          <a:bodyPr anchor="ctr"/>
          <a:p>
            <a:pPr/>
            <a:r>
              <a:rPr b="0" lang="en-US" sz="4400" spc="-1" strike="noStrike">
                <a:solidFill>
                  <a:srgbClr val="7ec2d3"/>
                </a:solidFill>
                <a:uFill>
                  <a:solidFill>
                    <a:srgbClr val="ffffff"/>
                  </a:solidFill>
                </a:uFill>
                <a:latin typeface="Franklin Gothic Demi Cond"/>
                <a:ea typeface="ＭＳ Ｐゴシック"/>
              </a:rPr>
              <a:t>Comparing national health policies</a:t>
            </a:r>
            <a:endParaRPr b="0" lang="en-US" sz="4400" spc="-1" strike="noStrike">
              <a:solidFill>
                <a:srgbClr val="7ec2d3"/>
              </a:solidFill>
              <a:uFill>
                <a:solidFill>
                  <a:srgbClr val="ffffff"/>
                </a:solidFill>
              </a:uFill>
              <a:latin typeface="Franklin Gothic Demi Cond"/>
            </a:endParaRPr>
          </a:p>
        </p:txBody>
      </p:sp>
      <p:sp>
        <p:nvSpPr>
          <p:cNvPr id="327" name="TextShape 2"/>
          <p:cNvSpPr txBox="1"/>
          <p:nvPr/>
        </p:nvSpPr>
        <p:spPr>
          <a:xfrm>
            <a:off x="304200" y="1752120"/>
            <a:ext cx="4064040" cy="4800600"/>
          </a:xfrm>
          <a:prstGeom prst="rect">
            <a:avLst/>
          </a:prstGeom>
          <a:noFill/>
          <a:ln>
            <a:noFill/>
          </a:ln>
        </p:spPr>
        <p:txBody>
          <a:bodyPr/>
          <a:p>
            <a:pPr marL="318960" indent="-318960">
              <a:buClr>
                <a:srgbClr val="feb80a"/>
              </a:buClr>
              <a:buSzPct val="60000"/>
              <a:buFont typeface="Wingdings" charset="2"/>
              <a:buChar char=""/>
            </a:pPr>
            <a:r>
              <a:rPr b="0" lang="en-US" sz="2000" spc="-1" strike="noStrike">
                <a:solidFill>
                  <a:srgbClr val="000000"/>
                </a:solidFill>
                <a:uFill>
                  <a:solidFill>
                    <a:srgbClr val="ffffff"/>
                  </a:solidFill>
                </a:uFill>
                <a:latin typeface="Candara"/>
                <a:ea typeface="ＭＳ Ｐゴシック"/>
              </a:rPr>
              <a:t>Comparing a health outcome (like life expectancy) and expenditures can serve as a kind of report card for a nation’s health care system.</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000" spc="-1" strike="noStrike">
                <a:solidFill>
                  <a:srgbClr val="000000"/>
                </a:solidFill>
                <a:uFill>
                  <a:solidFill>
                    <a:srgbClr val="ffffff"/>
                  </a:solidFill>
                </a:uFill>
                <a:latin typeface="Candara"/>
                <a:ea typeface="ＭＳ Ｐゴシック"/>
              </a:rPr>
              <a:t>How much health is achieved at how much cost to wealth?</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000" spc="-1" strike="noStrike">
                <a:solidFill>
                  <a:srgbClr val="000000"/>
                </a:solidFill>
                <a:uFill>
                  <a:solidFill>
                    <a:srgbClr val="ffffff"/>
                  </a:solidFill>
                </a:uFill>
                <a:latin typeface="Candara"/>
                <a:ea typeface="ＭＳ Ｐゴシック"/>
              </a:rPr>
              <a:t>Does not provide a meaningful assessment of equity.</a:t>
            </a:r>
            <a:endParaRPr b="0" lang="en-US" sz="2900" spc="-1" strike="noStrike">
              <a:solidFill>
                <a:srgbClr val="000000"/>
              </a:solidFill>
              <a:uFill>
                <a:solidFill>
                  <a:srgbClr val="ffffff"/>
                </a:solidFill>
              </a:uFill>
              <a:latin typeface="Candara"/>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711360" y="151920"/>
            <a:ext cx="11480760" cy="1143000"/>
          </a:xfrm>
          <a:prstGeom prst="rect">
            <a:avLst/>
          </a:prstGeom>
          <a:noFill/>
          <a:ln>
            <a:noFill/>
          </a:ln>
        </p:spPr>
        <p:txBody>
          <a:bodyPr anchor="ctr"/>
          <a:p>
            <a:pPr/>
            <a:r>
              <a:rPr b="0" lang="en-US" sz="4400" spc="-1" strike="noStrike">
                <a:solidFill>
                  <a:srgbClr val="7ec2d3"/>
                </a:solidFill>
                <a:uFill>
                  <a:solidFill>
                    <a:srgbClr val="ffffff"/>
                  </a:solidFill>
                </a:uFill>
                <a:latin typeface="Franklin Gothic Demi Cond"/>
                <a:ea typeface="ＭＳ Ｐゴシック"/>
              </a:rPr>
              <a:t>Comparing national health policies</a:t>
            </a:r>
            <a:endParaRPr b="0" lang="en-US" sz="4400" spc="-1" strike="noStrike">
              <a:solidFill>
                <a:srgbClr val="7ec2d3"/>
              </a:solidFill>
              <a:uFill>
                <a:solidFill>
                  <a:srgbClr val="ffffff"/>
                </a:solidFill>
              </a:uFill>
              <a:latin typeface="Franklin Gothic Demi Cond"/>
            </a:endParaRPr>
          </a:p>
        </p:txBody>
      </p:sp>
      <p:sp>
        <p:nvSpPr>
          <p:cNvPr id="329" name="TextShape 2"/>
          <p:cNvSpPr txBox="1"/>
          <p:nvPr/>
        </p:nvSpPr>
        <p:spPr>
          <a:xfrm>
            <a:off x="710640" y="1523520"/>
            <a:ext cx="11683800" cy="5334120"/>
          </a:xfrm>
          <a:prstGeom prst="rect">
            <a:avLst/>
          </a:prstGeom>
          <a:noFill/>
          <a:ln>
            <a:noFill/>
          </a:ln>
        </p:spPr>
        <p:txBody>
          <a:bodyPr/>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But what if:</a:t>
            </a:r>
            <a:endParaRPr b="0" lang="en-US" sz="29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different countries have different inherent levels of health? </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people in different countries value health differently?</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countries differ in how much health inequality exists?</a:t>
            </a:r>
            <a:endParaRPr b="0" lang="en-US" sz="26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ea typeface="ＭＳ Ｐゴシック"/>
              </a:rPr>
              <a:t> </a:t>
            </a:r>
            <a:endParaRPr b="0" lang="en-US" sz="26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If countries differ in any of these ways, then the preceding graph is insufficient to render judgment on the effectiveness of health systems in different countries. </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 </a:t>
            </a:r>
            <a:endParaRPr b="0" lang="en-US" sz="29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ea typeface="ＭＳ Ｐゴシック"/>
              </a:rPr>
              <a:t> </a:t>
            </a:r>
            <a:endParaRPr b="0" lang="en-US" sz="2900" spc="-1" strike="noStrike">
              <a:solidFill>
                <a:srgbClr val="000000"/>
              </a:solidFill>
              <a:uFill>
                <a:solidFill>
                  <a:srgbClr val="ffffff"/>
                </a:solidFill>
              </a:uFill>
              <a:latin typeface="Candara"/>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609480" y="-360"/>
            <a:ext cx="10972800" cy="1143000"/>
          </a:xfrm>
          <a:prstGeom prst="rect">
            <a:avLst/>
          </a:prstGeom>
          <a:noFill/>
          <a:ln>
            <a:noFill/>
          </a:ln>
        </p:spPr>
        <p:txBody>
          <a:bodyPr anchor="ctr"/>
          <a:p>
            <a:pPr/>
            <a:r>
              <a:rPr b="0" lang="en-US" sz="4400" spc="-1" strike="noStrike">
                <a:solidFill>
                  <a:srgbClr val="7ec2d3"/>
                </a:solidFill>
                <a:uFill>
                  <a:solidFill>
                    <a:srgbClr val="ffffff"/>
                  </a:solidFill>
                </a:uFill>
                <a:latin typeface="Franklin Gothic Demi Cond"/>
                <a:ea typeface="ＭＳ Ｐゴシック"/>
              </a:rPr>
              <a:t>Differing inherent levels of health </a:t>
            </a:r>
            <a:endParaRPr b="0" lang="en-US" sz="4400" spc="-1" strike="noStrike">
              <a:solidFill>
                <a:srgbClr val="7ec2d3"/>
              </a:solidFill>
              <a:uFill>
                <a:solidFill>
                  <a:srgbClr val="ffffff"/>
                </a:solidFill>
              </a:uFill>
              <a:latin typeface="Franklin Gothic Demi Cond"/>
            </a:endParaRPr>
          </a:p>
        </p:txBody>
      </p:sp>
      <p:sp>
        <p:nvSpPr>
          <p:cNvPr id="331" name="TextShape 2"/>
          <p:cNvSpPr txBox="1"/>
          <p:nvPr/>
        </p:nvSpPr>
        <p:spPr>
          <a:xfrm>
            <a:off x="710640" y="1752120"/>
            <a:ext cx="11683800" cy="4876920"/>
          </a:xfrm>
          <a:prstGeom prst="rect">
            <a:avLst/>
          </a:prstGeom>
          <a:noFill/>
          <a:ln>
            <a:noFill/>
          </a:ln>
        </p:spPr>
        <p:txBody>
          <a:bodyPr/>
          <a:p>
            <a:pPr marL="318960" indent="-318960">
              <a:buClr>
                <a:srgbClr val="feb80a"/>
              </a:buClr>
              <a:buSzPct val="60000"/>
              <a:buFont typeface="Wingdings" charset="2"/>
              <a:buChar char=""/>
            </a:pPr>
            <a:r>
              <a:rPr b="0" lang="en-US" sz="2900" spc="-1" strike="noStrike">
                <a:solidFill>
                  <a:srgbClr val="000000"/>
                </a:solidFill>
                <a:uFill>
                  <a:solidFill>
                    <a:srgbClr val="ffffff"/>
                  </a:solidFill>
                </a:uFill>
                <a:latin typeface="Candara"/>
              </a:rPr>
              <a:t>It is not clear whether all countries share the same health production frontier (with some countries like the U.S. inefficiently below the frontier) or whether the U.S. is on a completely different </a:t>
            </a:r>
            <a:r>
              <a:rPr b="0" i="1" lang="en-US" sz="2900" spc="-1" strike="noStrike">
                <a:solidFill>
                  <a:srgbClr val="000000"/>
                </a:solidFill>
                <a:uFill>
                  <a:solidFill>
                    <a:srgbClr val="ffffff"/>
                  </a:solidFill>
                </a:uFill>
                <a:latin typeface="Candara"/>
              </a:rPr>
              <a:t>HPF </a:t>
            </a:r>
            <a:r>
              <a:rPr b="0" lang="en-US" sz="2900" spc="-1" strike="noStrike">
                <a:solidFill>
                  <a:srgbClr val="000000"/>
                </a:solidFill>
                <a:uFill>
                  <a:solidFill>
                    <a:srgbClr val="ffffff"/>
                  </a:solidFill>
                </a:uFill>
                <a:latin typeface="Candara"/>
              </a:rPr>
              <a:t>than the European countries. </a:t>
            </a:r>
            <a:endParaRPr b="0" lang="en-US" sz="2900" spc="-1" strike="noStrike">
              <a:solidFill>
                <a:srgbClr val="000000"/>
              </a:solidFill>
              <a:uFill>
                <a:solidFill>
                  <a:srgbClr val="ffffff"/>
                </a:solidFill>
              </a:uFill>
              <a:latin typeface="Candara"/>
            </a:endParaRPr>
          </a:p>
          <a:p>
            <a:pPr lvl="1" marL="639720" indent="-273240">
              <a:buClr>
                <a:srgbClr val="3891a7"/>
              </a:buClr>
              <a:buSzPct val="70000"/>
              <a:buFont typeface="Wingdings 2" charset="2"/>
              <a:buChar char=""/>
            </a:pPr>
            <a:r>
              <a:rPr b="0" lang="en-US" sz="2600" spc="-1" strike="noStrike">
                <a:solidFill>
                  <a:srgbClr val="000000"/>
                </a:solidFill>
                <a:uFill>
                  <a:solidFill>
                    <a:srgbClr val="ffffff"/>
                  </a:solidFill>
                </a:uFill>
                <a:latin typeface="Candara"/>
              </a:rPr>
              <a:t>One possibility is that the U.S. and other countries have different populations with different inherent health states. If so, the U.S. would be on a different HPF than the other countries.</a:t>
            </a:r>
            <a:endParaRPr b="0" lang="en-US" sz="2600" spc="-1" strike="noStrike">
              <a:solidFill>
                <a:srgbClr val="000000"/>
              </a:solidFill>
              <a:uFill>
                <a:solidFill>
                  <a:srgbClr val="ffffff"/>
                </a:solidFill>
              </a:uFill>
              <a:latin typeface="Candara"/>
            </a:endParaRPr>
          </a:p>
          <a:p>
            <a:pPr marL="318960" indent="-318960">
              <a:buClr>
                <a:srgbClr val="feb80a"/>
              </a:buClr>
              <a:buSzPct val="60000"/>
              <a:buFont typeface="Wingdings" charset="2"/>
              <a:buChar char=""/>
            </a:pPr>
            <a:r>
              <a:rPr b="0" lang="en-US" sz="26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711360" y="151920"/>
            <a:ext cx="10972800" cy="1143000"/>
          </a:xfrm>
          <a:prstGeom prst="rect">
            <a:avLst/>
          </a:prstGeom>
          <a:noFill/>
          <a:ln>
            <a:noFill/>
          </a:ln>
        </p:spPr>
        <p:txBody>
          <a:bodyPr anchor="ctr"/>
          <a:p>
            <a:pPr/>
            <a:r>
              <a:rPr b="0" lang="en-US" sz="4400" spc="-1" strike="noStrike">
                <a:solidFill>
                  <a:srgbClr val="7ec2d3"/>
                </a:solidFill>
                <a:uFill>
                  <a:solidFill>
                    <a:srgbClr val="ffffff"/>
                  </a:solidFill>
                </a:uFill>
                <a:latin typeface="Franklin Gothic Demi Cond"/>
                <a:ea typeface="ＭＳ Ｐゴシック"/>
              </a:rPr>
              <a:t>Differing inherent levels of health </a:t>
            </a:r>
            <a:endParaRPr b="0" lang="en-US" sz="4400" spc="-1" strike="noStrike">
              <a:solidFill>
                <a:srgbClr val="7ec2d3"/>
              </a:solidFill>
              <a:uFill>
                <a:solidFill>
                  <a:srgbClr val="ffffff"/>
                </a:solidFill>
              </a:uFill>
              <a:latin typeface="Franklin Gothic Demi Cond"/>
            </a:endParaRPr>
          </a:p>
        </p:txBody>
      </p:sp>
      <p:sp>
        <p:nvSpPr>
          <p:cNvPr id="333" name="TextShape 2"/>
          <p:cNvSpPr txBox="1"/>
          <p:nvPr/>
        </p:nvSpPr>
        <p:spPr>
          <a:xfrm>
            <a:off x="0" y="5029200"/>
            <a:ext cx="12192120" cy="1828800"/>
          </a:xfrm>
          <a:prstGeom prst="rect">
            <a:avLst/>
          </a:prstGeom>
          <a:noFill/>
          <a:ln>
            <a:noFill/>
          </a:ln>
        </p:spPr>
        <p:txBody>
          <a:bodyPr/>
          <a:p>
            <a:pPr marL="318960" indent="-318960">
              <a:lnSpc>
                <a:spcPct val="80000"/>
              </a:lnSpc>
              <a:buClr>
                <a:srgbClr val="feb80a"/>
              </a:buClr>
              <a:buSzPct val="60000"/>
              <a:buFont typeface="Wingdings" charset="2"/>
              <a:buChar char=""/>
            </a:pPr>
            <a:r>
              <a:rPr b="0" lang="en-US" sz="2700" spc="-1" strike="noStrike">
                <a:solidFill>
                  <a:srgbClr val="000000"/>
                </a:solidFill>
                <a:uFill>
                  <a:solidFill>
                    <a:srgbClr val="ffffff"/>
                  </a:solidFill>
                </a:uFill>
                <a:latin typeface="Candara"/>
              </a:rPr>
              <a:t>In the first figure, the US shares the same HPF as the UK and Switzerland, so its health economy is operating inefficiently. </a:t>
            </a:r>
            <a:endParaRPr b="0" lang="en-US" sz="2900" spc="-1" strike="noStrike">
              <a:solidFill>
                <a:srgbClr val="000000"/>
              </a:solidFill>
              <a:uFill>
                <a:solidFill>
                  <a:srgbClr val="ffffff"/>
                </a:solidFill>
              </a:uFill>
              <a:latin typeface="Candara"/>
            </a:endParaRPr>
          </a:p>
          <a:p>
            <a:pPr marL="318960" indent="-318960">
              <a:lnSpc>
                <a:spcPct val="80000"/>
              </a:lnSpc>
              <a:buClr>
                <a:srgbClr val="feb80a"/>
              </a:buClr>
              <a:buSzPct val="60000"/>
              <a:buFont typeface="Wingdings" charset="2"/>
              <a:buChar char=""/>
            </a:pPr>
            <a:r>
              <a:rPr b="0" lang="en-US" sz="2700" spc="-1" strike="noStrike">
                <a:solidFill>
                  <a:srgbClr val="000000"/>
                </a:solidFill>
                <a:uFill>
                  <a:solidFill>
                    <a:srgbClr val="ffffff"/>
                  </a:solidFill>
                </a:uFill>
                <a:latin typeface="Candara"/>
              </a:rPr>
              <a:t>In Figure B, the US sits on a </a:t>
            </a:r>
            <a:r>
              <a:rPr b="0" i="1" lang="en-US" sz="2700" spc="-1" strike="noStrike">
                <a:solidFill>
                  <a:srgbClr val="000000"/>
                </a:solidFill>
                <a:uFill>
                  <a:solidFill>
                    <a:srgbClr val="ffffff"/>
                  </a:solidFill>
                </a:uFill>
                <a:latin typeface="Candara"/>
              </a:rPr>
              <a:t>different</a:t>
            </a:r>
            <a:r>
              <a:rPr b="0" lang="en-US" sz="2700" spc="-1" strike="noStrike">
                <a:solidFill>
                  <a:srgbClr val="000000"/>
                </a:solidFill>
                <a:uFill>
                  <a:solidFill>
                    <a:srgbClr val="ffffff"/>
                  </a:solidFill>
                </a:uFill>
                <a:latin typeface="Candara"/>
              </a:rPr>
              <a:t> HPF</a:t>
            </a:r>
            <a:r>
              <a:rPr b="0" i="1" lang="en-US" sz="2700" spc="-1" strike="noStrike">
                <a:solidFill>
                  <a:srgbClr val="000000"/>
                </a:solidFill>
                <a:uFill>
                  <a:solidFill>
                    <a:srgbClr val="ffffff"/>
                  </a:solidFill>
                </a:uFill>
                <a:latin typeface="Candara"/>
              </a:rPr>
              <a:t>. </a:t>
            </a:r>
            <a:r>
              <a:rPr b="0" lang="en-US" sz="2700" spc="-1" strike="noStrike">
                <a:solidFill>
                  <a:srgbClr val="000000"/>
                </a:solidFill>
                <a:uFill>
                  <a:solidFill>
                    <a:srgbClr val="ffffff"/>
                  </a:solidFill>
                </a:uFill>
                <a:latin typeface="Candara"/>
              </a:rPr>
              <a:t>Here, the U.S. is doing as well as it can given its inherent unhealthiness. </a:t>
            </a:r>
            <a:endParaRPr b="0" lang="en-US" sz="2900" spc="-1" strike="noStrike">
              <a:solidFill>
                <a:srgbClr val="000000"/>
              </a:solidFill>
              <a:uFill>
                <a:solidFill>
                  <a:srgbClr val="ffffff"/>
                </a:solidFill>
              </a:uFill>
              <a:latin typeface="Candara"/>
            </a:endParaRPr>
          </a:p>
          <a:p>
            <a:pPr marL="318960" indent="-318960">
              <a:lnSpc>
                <a:spcPct val="80000"/>
              </a:lnSpc>
              <a:buClr>
                <a:srgbClr val="feb80a"/>
              </a:buClr>
              <a:buSzPct val="60000"/>
              <a:buFont typeface="Wingdings" charset="2"/>
              <a:buChar char=""/>
            </a:pPr>
            <a:r>
              <a:rPr b="0" lang="en-US" sz="27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a:p>
            <a:pPr marL="318960" indent="-318960">
              <a:lnSpc>
                <a:spcPct val="80000"/>
              </a:lnSpc>
              <a:buClr>
                <a:srgbClr val="feb80a"/>
              </a:buClr>
              <a:buSzPct val="60000"/>
              <a:buFont typeface="Wingdings" charset="2"/>
              <a:buChar char=""/>
            </a:pPr>
            <a:r>
              <a:rPr b="0" lang="en-US" sz="27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a:p>
            <a:pPr marL="318960" indent="-318960">
              <a:lnSpc>
                <a:spcPct val="80000"/>
              </a:lnSpc>
              <a:buClr>
                <a:srgbClr val="feb80a"/>
              </a:buClr>
              <a:buSzPct val="60000"/>
              <a:buFont typeface="Wingdings" charset="2"/>
              <a:buChar char=""/>
            </a:pPr>
            <a:r>
              <a:rPr b="0" lang="en-US" sz="27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p:txBody>
      </p:sp>
      <p:pic>
        <p:nvPicPr>
          <p:cNvPr id="334" name="Picture 7" descr=""/>
          <p:cNvPicPr/>
          <p:nvPr/>
        </p:nvPicPr>
        <p:blipFill>
          <a:blip r:embed="rId1"/>
          <a:stretch/>
        </p:blipFill>
        <p:spPr>
          <a:xfrm>
            <a:off x="711360" y="1755720"/>
            <a:ext cx="4734720" cy="3197160"/>
          </a:xfrm>
          <a:prstGeom prst="rect">
            <a:avLst/>
          </a:prstGeom>
          <a:ln>
            <a:noFill/>
          </a:ln>
        </p:spPr>
      </p:pic>
      <p:pic>
        <p:nvPicPr>
          <p:cNvPr id="335" name="Picture 8" descr=""/>
          <p:cNvPicPr/>
          <p:nvPr/>
        </p:nvPicPr>
        <p:blipFill>
          <a:blip r:embed="rId2"/>
          <a:stretch/>
        </p:blipFill>
        <p:spPr>
          <a:xfrm>
            <a:off x="6298920" y="1755720"/>
            <a:ext cx="5080320" cy="327348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711360" y="151920"/>
            <a:ext cx="10972800" cy="1143000"/>
          </a:xfrm>
          <a:prstGeom prst="rect">
            <a:avLst/>
          </a:prstGeom>
          <a:noFill/>
          <a:ln>
            <a:noFill/>
          </a:ln>
        </p:spPr>
        <p:txBody>
          <a:bodyPr anchor="ctr"/>
          <a:p>
            <a:pPr/>
            <a:r>
              <a:rPr b="0" lang="en-US" sz="4400" spc="-1" strike="noStrike">
                <a:solidFill>
                  <a:srgbClr val="7ec2d3"/>
                </a:solidFill>
                <a:uFill>
                  <a:solidFill>
                    <a:srgbClr val="ffffff"/>
                  </a:solidFill>
                </a:uFill>
                <a:latin typeface="Franklin Gothic Demi Cond"/>
                <a:ea typeface="ＭＳ Ｐゴシック"/>
              </a:rPr>
              <a:t>Differing preferences for health </a:t>
            </a:r>
            <a:endParaRPr b="0" lang="en-US" sz="4400" spc="-1" strike="noStrike">
              <a:solidFill>
                <a:srgbClr val="7ec2d3"/>
              </a:solidFill>
              <a:uFill>
                <a:solidFill>
                  <a:srgbClr val="ffffff"/>
                </a:solidFill>
              </a:uFill>
              <a:latin typeface="Franklin Gothic Demi Cond"/>
            </a:endParaRPr>
          </a:p>
        </p:txBody>
      </p:sp>
      <p:sp>
        <p:nvSpPr>
          <p:cNvPr id="337" name="TextShape 2"/>
          <p:cNvSpPr txBox="1"/>
          <p:nvPr/>
        </p:nvSpPr>
        <p:spPr>
          <a:xfrm>
            <a:off x="710640" y="1143000"/>
            <a:ext cx="11175840" cy="5562720"/>
          </a:xfrm>
          <a:prstGeom prst="rect">
            <a:avLst/>
          </a:prstGeom>
          <a:noFill/>
          <a:ln>
            <a:noFill/>
          </a:ln>
        </p:spPr>
        <p:txBody>
          <a:bodyPr/>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Even if a country is productively efficient, and hence on its own health production frontier, this does not imply that the country is spending the optimal amount of money on health care.</a:t>
            </a:r>
            <a:endParaRPr b="0" lang="en-US" sz="2900" spc="-1" strike="noStrike">
              <a:solidFill>
                <a:srgbClr val="000000"/>
              </a:solidFill>
              <a:uFill>
                <a:solidFill>
                  <a:srgbClr val="ffffff"/>
                </a:solidFill>
              </a:uFill>
              <a:latin typeface="Candara"/>
            </a:endParaRPr>
          </a:p>
          <a:p>
            <a:pPr lvl="1" marL="639720" indent="-273240">
              <a:lnSpc>
                <a:spcPct val="90000"/>
              </a:lnSpc>
              <a:buClr>
                <a:srgbClr val="3891a7"/>
              </a:buClr>
              <a:buSzPct val="70000"/>
              <a:buFont typeface="Wingdings 2" charset="2"/>
              <a:buChar char=""/>
            </a:pPr>
            <a:r>
              <a:rPr b="0" i="1" lang="en-US" sz="2600" spc="-1" strike="noStrike">
                <a:solidFill>
                  <a:srgbClr val="000000"/>
                </a:solidFill>
                <a:uFill>
                  <a:solidFill>
                    <a:srgbClr val="ffffff"/>
                  </a:solidFill>
                </a:uFill>
                <a:latin typeface="Candara"/>
              </a:rPr>
              <a:t>Example</a:t>
            </a:r>
            <a:r>
              <a:rPr b="0" lang="en-US" sz="2600" spc="-1" strike="noStrike">
                <a:solidFill>
                  <a:srgbClr val="000000"/>
                </a:solidFill>
                <a:uFill>
                  <a:solidFill>
                    <a:srgbClr val="ffffff"/>
                  </a:solidFill>
                </a:uFill>
                <a:latin typeface="Candara"/>
              </a:rPr>
              <a:t>: It is possible that the marginal dollar spent on education or parks produces more utility than the marginal dollar spent on health care. </a:t>
            </a:r>
            <a:endParaRPr b="0" lang="en-US" sz="2600" spc="-1" strike="noStrike">
              <a:solidFill>
                <a:srgbClr val="000000"/>
              </a:solidFill>
              <a:uFill>
                <a:solidFill>
                  <a:srgbClr val="ffffff"/>
                </a:solidFill>
              </a:uFill>
              <a:latin typeface="Candara"/>
            </a:endParaRPr>
          </a:p>
          <a:p>
            <a:pPr lvl="1" marL="639720" indent="-273240">
              <a:lnSpc>
                <a:spcPct val="90000"/>
              </a:lnSpc>
              <a:buClr>
                <a:srgbClr val="3891a7"/>
              </a:buClr>
              <a:buSzPct val="70000"/>
              <a:buFont typeface="Wingdings 2" charset="2"/>
              <a:buChar char=""/>
            </a:pPr>
            <a:r>
              <a:rPr b="0" lang="en-US" sz="2600" spc="-1" strike="noStrike">
                <a:solidFill>
                  <a:srgbClr val="000000"/>
                </a:solidFill>
                <a:uFill>
                  <a:solidFill>
                    <a:srgbClr val="ffffff"/>
                  </a:solidFill>
                </a:uFill>
                <a:latin typeface="Candara"/>
              </a:rPr>
              <a:t>Such a country is </a:t>
            </a:r>
            <a:r>
              <a:rPr b="0" i="1" lang="en-US" sz="2600" spc="-1" strike="noStrike">
                <a:solidFill>
                  <a:srgbClr val="000000"/>
                </a:solidFill>
                <a:uFill>
                  <a:solidFill>
                    <a:srgbClr val="ffffff"/>
                  </a:solidFill>
                </a:uFill>
                <a:latin typeface="Candara"/>
              </a:rPr>
              <a:t>allocatively inefficient </a:t>
            </a:r>
            <a:r>
              <a:rPr b="0" lang="en-US" sz="2600" spc="-1" strike="noStrike">
                <a:solidFill>
                  <a:srgbClr val="000000"/>
                </a:solidFill>
                <a:uFill>
                  <a:solidFill>
                    <a:srgbClr val="ffffff"/>
                  </a:solidFill>
                </a:uFill>
                <a:latin typeface="Candara"/>
              </a:rPr>
              <a:t>since it spends too much on health care relative to other activities. </a:t>
            </a:r>
            <a:endParaRPr b="0" lang="en-US" sz="2600" spc="-1" strike="noStrike">
              <a:solidFill>
                <a:srgbClr val="000000"/>
              </a:solidFill>
              <a:uFill>
                <a:solidFill>
                  <a:srgbClr val="ffffff"/>
                </a:solidFill>
              </a:uFill>
              <a:latin typeface="Candara"/>
            </a:endParaRPr>
          </a:p>
          <a:p>
            <a:pPr lvl="1" marL="639720" indent="-273240">
              <a:lnSpc>
                <a:spcPct val="90000"/>
              </a:lnSpc>
              <a:buClr>
                <a:srgbClr val="3891a7"/>
              </a:buClr>
              <a:buSzPct val="70000"/>
              <a:buFont typeface="Wingdings 2" charset="2"/>
              <a:buChar char=""/>
            </a:pPr>
            <a:r>
              <a:rPr b="0" lang="en-US" sz="2600" spc="-1" strike="noStrike">
                <a:solidFill>
                  <a:srgbClr val="000000"/>
                </a:solidFill>
                <a:uFill>
                  <a:solidFill>
                    <a:srgbClr val="ffffff"/>
                  </a:solidFill>
                </a:uFill>
                <a:latin typeface="Candara"/>
              </a:rPr>
              <a:t>In such cases, shifting money to other activities will reduce health, but increase the overall welfare of the population. </a:t>
            </a:r>
            <a:endParaRPr b="0" lang="en-US" sz="2600" spc="-1" strike="noStrike">
              <a:solidFill>
                <a:srgbClr val="000000"/>
              </a:solidFill>
              <a:uFill>
                <a:solidFill>
                  <a:srgbClr val="ffffff"/>
                </a:solidFill>
              </a:uFill>
              <a:latin typeface="Candara"/>
            </a:endParaRPr>
          </a:p>
          <a:p>
            <a:pPr lvl="2" marL="914400" indent="-228600">
              <a:lnSpc>
                <a:spcPct val="90000"/>
              </a:lnSpc>
              <a:buClr>
                <a:srgbClr val="feb80a"/>
              </a:buClr>
              <a:buSzPct val="75000"/>
              <a:buFont typeface="Wingdings" charset="2"/>
              <a:buChar char=""/>
            </a:pPr>
            <a:r>
              <a:rPr b="0" lang="en-US" sz="2300" spc="-1" strike="noStrike">
                <a:solidFill>
                  <a:srgbClr val="000000"/>
                </a:solidFill>
                <a:uFill>
                  <a:solidFill>
                    <a:srgbClr val="ffffff"/>
                  </a:solidFill>
                </a:uFill>
                <a:latin typeface="Candara"/>
              </a:rPr>
              <a:t> </a:t>
            </a:r>
            <a:endParaRPr b="0" lang="en-US" sz="2300" spc="-1" strike="noStrike">
              <a:solidFill>
                <a:srgbClr val="000000"/>
              </a:solidFill>
              <a:uFill>
                <a:solidFill>
                  <a:srgbClr val="ffffff"/>
                </a:solidFill>
              </a:uFill>
              <a:latin typeface="Candara"/>
            </a:endParaRPr>
          </a:p>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609480" y="-360"/>
            <a:ext cx="10972800" cy="1143000"/>
          </a:xfrm>
          <a:prstGeom prst="rect">
            <a:avLst/>
          </a:prstGeom>
          <a:noFill/>
          <a:ln>
            <a:noFill/>
          </a:ln>
        </p:spPr>
        <p:txBody>
          <a:bodyPr anchor="ctr"/>
          <a:p>
            <a:pPr/>
            <a:r>
              <a:rPr b="0" lang="en-US" sz="4400" spc="-1" strike="noStrike">
                <a:solidFill>
                  <a:srgbClr val="7ec2d3"/>
                </a:solidFill>
                <a:uFill>
                  <a:solidFill>
                    <a:srgbClr val="ffffff"/>
                  </a:solidFill>
                </a:uFill>
                <a:latin typeface="Franklin Gothic Demi Cond"/>
                <a:ea typeface="ＭＳ Ｐゴシック"/>
              </a:rPr>
              <a:t>Conclusion</a:t>
            </a:r>
            <a:endParaRPr b="0" lang="en-US" sz="4400" spc="-1" strike="noStrike">
              <a:solidFill>
                <a:srgbClr val="7ec2d3"/>
              </a:solidFill>
              <a:uFill>
                <a:solidFill>
                  <a:srgbClr val="ffffff"/>
                </a:solidFill>
              </a:uFill>
              <a:latin typeface="Franklin Gothic Demi Cond"/>
            </a:endParaRPr>
          </a:p>
        </p:txBody>
      </p:sp>
      <p:sp>
        <p:nvSpPr>
          <p:cNvPr id="339" name="TextShape 2"/>
          <p:cNvSpPr txBox="1"/>
          <p:nvPr/>
        </p:nvSpPr>
        <p:spPr>
          <a:xfrm>
            <a:off x="609120" y="762120"/>
            <a:ext cx="11277720" cy="5867280"/>
          </a:xfrm>
          <a:prstGeom prst="rect">
            <a:avLst/>
          </a:prstGeom>
          <a:noFill/>
          <a:ln>
            <a:noFill/>
          </a:ln>
        </p:spPr>
        <p:txBody>
          <a:bodyPr/>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While government policy can address some of the problems created by information asymmetries, as we have seen, it is impossible to solve them all simultaneously. </a:t>
            </a:r>
            <a:endParaRPr b="0" lang="en-US" sz="2900" spc="-1" strike="noStrike">
              <a:solidFill>
                <a:srgbClr val="000000"/>
              </a:solidFill>
              <a:uFill>
                <a:solidFill>
                  <a:srgbClr val="ffffff"/>
                </a:solidFill>
              </a:uFill>
              <a:latin typeface="Candara"/>
            </a:endParaRPr>
          </a:p>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Countries that have adopted policies that solve the adverse selection problem face a significant challenge in controlling moral hazard. </a:t>
            </a:r>
            <a:endParaRPr b="0" lang="en-US" sz="2900" spc="-1" strike="noStrike">
              <a:solidFill>
                <a:srgbClr val="000000"/>
              </a:solidFill>
              <a:uFill>
                <a:solidFill>
                  <a:srgbClr val="ffffff"/>
                </a:solidFill>
              </a:uFill>
              <a:latin typeface="Candara"/>
            </a:endParaRPr>
          </a:p>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By contrast, in the U.S. a large segment of the population is without health insurance coverage, in part because its health policies do not fully solve the adverse selection problem. </a:t>
            </a:r>
            <a:endParaRPr b="0" lang="en-US" sz="2900" spc="-1" strike="noStrike">
              <a:solidFill>
                <a:srgbClr val="000000"/>
              </a:solidFill>
              <a:uFill>
                <a:solidFill>
                  <a:srgbClr val="ffffff"/>
                </a:solidFill>
              </a:uFill>
              <a:latin typeface="Candara"/>
            </a:endParaRPr>
          </a:p>
          <a:p>
            <a:pPr marL="318960" indent="-318960">
              <a:lnSpc>
                <a:spcPct val="90000"/>
              </a:lnSpc>
              <a:buClr>
                <a:srgbClr val="feb80a"/>
              </a:buClr>
              <a:buSzPct val="60000"/>
              <a:buFont typeface="Wingdings" charset="2"/>
              <a:buChar char=""/>
            </a:pPr>
            <a:r>
              <a:rPr b="0" lang="en-US" sz="2900" spc="-1" strike="noStrike">
                <a:solidFill>
                  <a:srgbClr val="000000"/>
                </a:solidFill>
                <a:uFill>
                  <a:solidFill>
                    <a:srgbClr val="ffffff"/>
                  </a:solidFill>
                </a:uFill>
                <a:latin typeface="Candara"/>
              </a:rPr>
              <a:t> </a:t>
            </a:r>
            <a:endParaRPr b="0" lang="en-US" sz="2900" spc="-1" strike="noStrike">
              <a:solidFill>
                <a:srgbClr val="000000"/>
              </a:solidFill>
              <a:uFill>
                <a:solidFill>
                  <a:srgbClr val="ffffff"/>
                </a:solidFill>
              </a:uFill>
              <a:latin typeface="Candara"/>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796680" y="22273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Arrows Impossibility Theorem</a:t>
            </a:r>
            <a:endParaRPr b="0" lang="en-US" sz="1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Transitive preferences and an individual</a:t>
            </a:r>
            <a:endParaRPr b="0" lang="en-US" sz="1800" spc="-1" strike="noStrike">
              <a:solidFill>
                <a:srgbClr val="000000"/>
              </a:solidFill>
              <a:uFill>
                <a:solidFill>
                  <a:srgbClr val="ffffff"/>
                </a:solidFill>
              </a:uFill>
              <a:latin typeface="Calibri"/>
            </a:endParaRPr>
          </a:p>
        </p:txBody>
      </p:sp>
      <p:sp>
        <p:nvSpPr>
          <p:cNvPr id="273"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Rando faces these choices</a:t>
            </a:r>
            <a:endParaRPr b="0" lang="en-US" sz="2800" spc="-1" strike="noStrike">
              <a:solidFill>
                <a:srgbClr val="000000"/>
              </a:solidFill>
              <a:uFill>
                <a:solidFill>
                  <a:srgbClr val="ffffff"/>
                </a:solidFill>
              </a:uFill>
              <a:latin typeface="Calibri"/>
            </a:endParaRPr>
          </a:p>
          <a:p>
            <a:pPr lvl="1" marL="914400" indent="-456840">
              <a:lnSpc>
                <a:spcPct val="100000"/>
              </a:lnSpc>
              <a:buClr>
                <a:srgbClr val="000000"/>
              </a:buClr>
              <a:buFont typeface="Arial"/>
              <a:buAutoNum type="alphaLcPeriod"/>
            </a:pPr>
            <a:r>
              <a:rPr b="0" lang="en-US" sz="2400" spc="-1" strike="noStrike">
                <a:solidFill>
                  <a:srgbClr val="000000"/>
                </a:solidFill>
                <a:uFill>
                  <a:solidFill>
                    <a:srgbClr val="ffffff"/>
                  </a:solidFill>
                </a:uFill>
                <a:latin typeface="Calibri"/>
              </a:rPr>
              <a:t>Painting </a:t>
            </a:r>
            <a:endParaRPr b="0" lang="en-US" sz="2000" spc="-1" strike="noStrike">
              <a:solidFill>
                <a:srgbClr val="000000"/>
              </a:solidFill>
              <a:uFill>
                <a:solidFill>
                  <a:srgbClr val="ffffff"/>
                </a:solidFill>
              </a:uFill>
              <a:latin typeface="Calibri"/>
            </a:endParaRPr>
          </a:p>
          <a:p>
            <a:pPr lvl="1" marL="914400" indent="-456840">
              <a:lnSpc>
                <a:spcPct val="100000"/>
              </a:lnSpc>
              <a:buClr>
                <a:srgbClr val="000000"/>
              </a:buClr>
              <a:buFont typeface="Arial"/>
              <a:buAutoNum type="alphaLcPeriod"/>
            </a:pPr>
            <a:r>
              <a:rPr b="0" lang="en-US" sz="2400" spc="-1" strike="noStrike">
                <a:solidFill>
                  <a:srgbClr val="000000"/>
                </a:solidFill>
                <a:uFill>
                  <a:solidFill>
                    <a:srgbClr val="ffffff"/>
                  </a:solidFill>
                </a:uFill>
                <a:latin typeface="Calibri"/>
              </a:rPr>
              <a:t>Playing guitar</a:t>
            </a:r>
            <a:endParaRPr b="0" lang="en-US" sz="2000" spc="-1" strike="noStrike">
              <a:solidFill>
                <a:srgbClr val="000000"/>
              </a:solidFill>
              <a:uFill>
                <a:solidFill>
                  <a:srgbClr val="ffffff"/>
                </a:solidFill>
              </a:uFill>
              <a:latin typeface="Calibri"/>
            </a:endParaRPr>
          </a:p>
          <a:p>
            <a:pPr lvl="1" marL="914400" indent="-456840">
              <a:lnSpc>
                <a:spcPct val="100000"/>
              </a:lnSpc>
              <a:buClr>
                <a:srgbClr val="000000"/>
              </a:buClr>
              <a:buFont typeface="Arial"/>
              <a:buAutoNum type="alphaLcPeriod"/>
            </a:pPr>
            <a:r>
              <a:rPr b="0" lang="en-US" sz="2400" spc="-1" strike="noStrike">
                <a:solidFill>
                  <a:srgbClr val="000000"/>
                </a:solidFill>
                <a:uFill>
                  <a:solidFill>
                    <a:srgbClr val="ffffff"/>
                  </a:solidFill>
                </a:uFill>
                <a:latin typeface="Calibri"/>
              </a:rPr>
              <a:t>Drinking beer</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Rando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Likes painting more than playing guitar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Likes playing guitar more than drinking beer </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If we know these two of the above preferences, we can say that Rando likes painting more than drinking beer. </a:t>
            </a:r>
            <a:endParaRPr b="0" lang="en-US" sz="2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Does transitive preferences work for a society?</a:t>
            </a:r>
            <a:endParaRPr b="0" lang="en-US" sz="1800" spc="-1" strike="noStrike">
              <a:solidFill>
                <a:srgbClr val="000000"/>
              </a:solidFill>
              <a:uFill>
                <a:solidFill>
                  <a:srgbClr val="ffffff"/>
                </a:solidFill>
              </a:uFill>
              <a:latin typeface="Calibri"/>
            </a:endParaRPr>
          </a:p>
        </p:txBody>
      </p:sp>
      <p:sp>
        <p:nvSpPr>
          <p:cNvPr id="275"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In Pcoria (a hypothetical country)</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Students and retirees prefer soc libs instead of enviro-greens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Students and workers prefer fed dems instead of soc libs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Hence, Society should prefer fed dems instead of enviro greens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No. We have circular preferences. </a:t>
            </a:r>
            <a:r>
              <a:rPr b="0" i="1" lang="en-US" sz="2400" spc="-1" strike="noStrike">
                <a:solidFill>
                  <a:srgbClr val="000000"/>
                </a:solidFill>
                <a:uFill>
                  <a:solidFill>
                    <a:srgbClr val="ffffff"/>
                  </a:solidFill>
                </a:uFill>
                <a:latin typeface="Calibri"/>
              </a:rPr>
              <a:t>Now what is best for Pcoria?</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graphicFrame>
        <p:nvGraphicFramePr>
          <p:cNvPr id="276" name="Table 3"/>
          <p:cNvGraphicFramePr/>
          <p:nvPr/>
        </p:nvGraphicFramePr>
        <p:xfrm>
          <a:off x="838080" y="4203000"/>
          <a:ext cx="10515240" cy="1482840"/>
        </p:xfrm>
        <a:graphic>
          <a:graphicData uri="http://schemas.openxmlformats.org/drawingml/2006/table">
            <a:tbl>
              <a:tblPr/>
              <a:tblGrid>
                <a:gridCol w="2628720"/>
                <a:gridCol w="2628720"/>
                <a:gridCol w="2628720"/>
                <a:gridCol w="2629080"/>
              </a:tblGrid>
              <a:tr h="370800">
                <a:tc>
                  <a:txBody>
                    <a:bodyPr/>
                    <a:p>
                      <a:pPr>
                        <a:lnSpc>
                          <a:spcPct val="100000"/>
                        </a:lnSpc>
                      </a:pPr>
                      <a:r>
                        <a:rPr b="1" lang="en-US" sz="1800" spc="-1" strike="noStrike">
                          <a:solidFill>
                            <a:srgbClr val="ffffff"/>
                          </a:solidFill>
                          <a:uFill>
                            <a:solidFill>
                              <a:srgbClr val="ffffff"/>
                            </a:solidFill>
                          </a:uFill>
                          <a:latin typeface="Calibri"/>
                        </a:rPr>
                        <a:t>Voter Type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c>
                  <a:txBody>
                    <a:bodyPr/>
                    <a:p>
                      <a:pPr>
                        <a:lnSpc>
                          <a:spcPct val="100000"/>
                        </a:lnSpc>
                      </a:pPr>
                      <a:r>
                        <a:rPr b="1" lang="en-US" sz="1800" spc="-1" strike="noStrike">
                          <a:solidFill>
                            <a:srgbClr val="ffffff"/>
                          </a:solidFill>
                          <a:uFill>
                            <a:solidFill>
                              <a:srgbClr val="ffffff"/>
                            </a:solidFill>
                          </a:uFill>
                          <a:latin typeface="Calibri"/>
                        </a:rPr>
                        <a:t>1</a:t>
                      </a:r>
                      <a:r>
                        <a:rPr b="1" lang="en-US" sz="1800" spc="-1" strike="noStrike" baseline="30000">
                          <a:solidFill>
                            <a:srgbClr val="ffffff"/>
                          </a:solidFill>
                          <a:uFill>
                            <a:solidFill>
                              <a:srgbClr val="ffffff"/>
                            </a:solidFill>
                          </a:uFill>
                          <a:latin typeface="Calibri"/>
                        </a:rPr>
                        <a:t>st</a:t>
                      </a:r>
                      <a:r>
                        <a:rPr b="1" lang="en-US" sz="1800" spc="-1" strike="noStrike">
                          <a:solidFill>
                            <a:srgbClr val="ffffff"/>
                          </a:solidFill>
                          <a:uFill>
                            <a:solidFill>
                              <a:srgbClr val="ffffff"/>
                            </a:solidFill>
                          </a:uFill>
                          <a:latin typeface="Calibri"/>
                        </a:rPr>
                        <a:t> Choice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c>
                  <a:txBody>
                    <a:bodyPr/>
                    <a:p>
                      <a:pPr>
                        <a:lnSpc>
                          <a:spcPct val="100000"/>
                        </a:lnSpc>
                      </a:pPr>
                      <a:r>
                        <a:rPr b="1" lang="en-US" sz="1800" spc="-1" strike="noStrike">
                          <a:solidFill>
                            <a:srgbClr val="ffffff"/>
                          </a:solidFill>
                          <a:uFill>
                            <a:solidFill>
                              <a:srgbClr val="ffffff"/>
                            </a:solidFill>
                          </a:uFill>
                          <a:latin typeface="Calibri"/>
                        </a:rPr>
                        <a:t>2</a:t>
                      </a:r>
                      <a:r>
                        <a:rPr b="1" lang="en-US" sz="1800" spc="-1" strike="noStrike" baseline="30000">
                          <a:solidFill>
                            <a:srgbClr val="ffffff"/>
                          </a:solidFill>
                          <a:uFill>
                            <a:solidFill>
                              <a:srgbClr val="ffffff"/>
                            </a:solidFill>
                          </a:uFill>
                          <a:latin typeface="Calibri"/>
                        </a:rPr>
                        <a:t>nd</a:t>
                      </a:r>
                      <a:r>
                        <a:rPr b="1" lang="en-US" sz="1800" spc="-1" strike="noStrike">
                          <a:solidFill>
                            <a:srgbClr val="ffffff"/>
                          </a:solidFill>
                          <a:uFill>
                            <a:solidFill>
                              <a:srgbClr val="ffffff"/>
                            </a:solidFill>
                          </a:uFill>
                          <a:latin typeface="Calibri"/>
                        </a:rPr>
                        <a:t> Choice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c>
                  <a:txBody>
                    <a:bodyPr/>
                    <a:p>
                      <a:pPr>
                        <a:lnSpc>
                          <a:spcPct val="100000"/>
                        </a:lnSpc>
                      </a:pPr>
                      <a:r>
                        <a:rPr b="1" lang="en-US" sz="1800" spc="-1" strike="noStrike">
                          <a:solidFill>
                            <a:srgbClr val="ffffff"/>
                          </a:solidFill>
                          <a:uFill>
                            <a:solidFill>
                              <a:srgbClr val="ffffff"/>
                            </a:solidFill>
                          </a:uFill>
                          <a:latin typeface="Calibri"/>
                        </a:rPr>
                        <a:t>3</a:t>
                      </a:r>
                      <a:r>
                        <a:rPr b="1" lang="en-US" sz="1800" spc="-1" strike="noStrike" baseline="30000">
                          <a:solidFill>
                            <a:srgbClr val="ffffff"/>
                          </a:solidFill>
                          <a:uFill>
                            <a:solidFill>
                              <a:srgbClr val="ffffff"/>
                            </a:solidFill>
                          </a:uFill>
                          <a:latin typeface="Calibri"/>
                        </a:rPr>
                        <a:t>rd</a:t>
                      </a:r>
                      <a:r>
                        <a:rPr b="1" lang="en-US" sz="1800" spc="-1" strike="noStrike">
                          <a:solidFill>
                            <a:srgbClr val="ffffff"/>
                          </a:solidFill>
                          <a:uFill>
                            <a:solidFill>
                              <a:srgbClr val="ffffff"/>
                            </a:solidFill>
                          </a:uFill>
                          <a:latin typeface="Calibri"/>
                        </a:rPr>
                        <a:t> Choice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r>
              <a:tr h="370800">
                <a:tc>
                  <a:txBody>
                    <a:bodyPr/>
                    <a:p>
                      <a:pPr>
                        <a:lnSpc>
                          <a:spcPct val="100000"/>
                        </a:lnSpc>
                      </a:pPr>
                      <a:r>
                        <a:rPr b="0" lang="en-US" sz="1800" spc="-1" strike="noStrike">
                          <a:solidFill>
                            <a:srgbClr val="000000"/>
                          </a:solidFill>
                          <a:uFill>
                            <a:solidFill>
                              <a:srgbClr val="ffffff"/>
                            </a:solidFill>
                          </a:uFill>
                          <a:latin typeface="Calibri"/>
                        </a:rPr>
                        <a:t>Students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p>
                      <a:pPr>
                        <a:lnSpc>
                          <a:spcPct val="100000"/>
                        </a:lnSpc>
                      </a:pPr>
                      <a:r>
                        <a:rPr b="0" lang="en-US" sz="1800" spc="-1" strike="noStrike">
                          <a:solidFill>
                            <a:srgbClr val="000000"/>
                          </a:solidFill>
                          <a:uFill>
                            <a:solidFill>
                              <a:srgbClr val="ffffff"/>
                            </a:solidFill>
                          </a:uFill>
                          <a:latin typeface="Calibri"/>
                        </a:rPr>
                        <a:t>Fed Dems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p>
                      <a:pPr>
                        <a:lnSpc>
                          <a:spcPct val="100000"/>
                        </a:lnSpc>
                      </a:pPr>
                      <a:r>
                        <a:rPr b="0" lang="en-US" sz="1800" spc="-1" strike="noStrike">
                          <a:solidFill>
                            <a:srgbClr val="000000"/>
                          </a:solidFill>
                          <a:uFill>
                            <a:solidFill>
                              <a:srgbClr val="ffffff"/>
                            </a:solidFill>
                          </a:uFill>
                          <a:latin typeface="Calibri"/>
                        </a:rPr>
                        <a:t>Soc Libs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p>
                      <a:pPr>
                        <a:lnSpc>
                          <a:spcPct val="100000"/>
                        </a:lnSpc>
                      </a:pPr>
                      <a:r>
                        <a:rPr b="0" lang="en-US" sz="1800" spc="-1" strike="noStrike">
                          <a:solidFill>
                            <a:srgbClr val="000000"/>
                          </a:solidFill>
                          <a:uFill>
                            <a:solidFill>
                              <a:srgbClr val="ffffff"/>
                            </a:solidFill>
                          </a:uFill>
                          <a:latin typeface="Calibri"/>
                        </a:rPr>
                        <a:t>Enviro-Greens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r>
              <a:tr h="370800">
                <a:tc>
                  <a:txBody>
                    <a:bodyPr/>
                    <a:p>
                      <a:pPr>
                        <a:lnSpc>
                          <a:spcPct val="100000"/>
                        </a:lnSpc>
                      </a:pPr>
                      <a:r>
                        <a:rPr b="0" lang="en-US" sz="1800" spc="-1" strike="noStrike">
                          <a:solidFill>
                            <a:srgbClr val="000000"/>
                          </a:solidFill>
                          <a:uFill>
                            <a:solidFill>
                              <a:srgbClr val="ffffff"/>
                            </a:solidFill>
                          </a:uFill>
                          <a:latin typeface="Calibri"/>
                        </a:rPr>
                        <a:t>Workers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e8"/>
                    </a:solidFill>
                  </a:tcPr>
                </a:tc>
                <a:tc>
                  <a:txBody>
                    <a:bodyPr/>
                    <a:p>
                      <a:pPr>
                        <a:lnSpc>
                          <a:spcPct val="100000"/>
                        </a:lnSpc>
                      </a:pPr>
                      <a:r>
                        <a:rPr b="0" i="1" lang="en-US" sz="1800" spc="-1" strike="noStrike">
                          <a:solidFill>
                            <a:srgbClr val="000000"/>
                          </a:solidFill>
                          <a:uFill>
                            <a:solidFill>
                              <a:srgbClr val="ffffff"/>
                            </a:solidFill>
                          </a:uFill>
                          <a:latin typeface="Calibri"/>
                        </a:rPr>
                        <a:t>Enviro-Greens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e8"/>
                    </a:solidFill>
                  </a:tcPr>
                </a:tc>
                <a:tc>
                  <a:txBody>
                    <a:bodyPr/>
                    <a:p>
                      <a:pPr>
                        <a:lnSpc>
                          <a:spcPct val="100000"/>
                        </a:lnSpc>
                      </a:pPr>
                      <a:r>
                        <a:rPr b="0" lang="en-US" sz="1800" spc="-1" strike="noStrike">
                          <a:solidFill>
                            <a:srgbClr val="000000"/>
                          </a:solidFill>
                          <a:uFill>
                            <a:solidFill>
                              <a:srgbClr val="ffffff"/>
                            </a:solidFill>
                          </a:uFill>
                          <a:latin typeface="Calibri"/>
                        </a:rPr>
                        <a:t>Fed Dems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e8"/>
                    </a:solidFill>
                  </a:tcPr>
                </a:tc>
                <a:tc>
                  <a:txBody>
                    <a:bodyPr/>
                    <a:p>
                      <a:pPr>
                        <a:lnSpc>
                          <a:spcPct val="100000"/>
                        </a:lnSpc>
                      </a:pPr>
                      <a:r>
                        <a:rPr b="0" lang="en-US" sz="1800" spc="-1" strike="noStrike">
                          <a:solidFill>
                            <a:srgbClr val="000000"/>
                          </a:solidFill>
                          <a:uFill>
                            <a:solidFill>
                              <a:srgbClr val="ffffff"/>
                            </a:solidFill>
                          </a:uFill>
                          <a:latin typeface="Calibri"/>
                        </a:rPr>
                        <a:t>Soc Libs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e8"/>
                    </a:solidFill>
                  </a:tcPr>
                </a:tc>
              </a:tr>
              <a:tr h="370440">
                <a:tc>
                  <a:txBody>
                    <a:bodyPr/>
                    <a:p>
                      <a:pPr>
                        <a:lnSpc>
                          <a:spcPct val="100000"/>
                        </a:lnSpc>
                      </a:pPr>
                      <a:r>
                        <a:rPr b="0" lang="en-US" sz="1800" spc="-1" strike="noStrike">
                          <a:solidFill>
                            <a:srgbClr val="000000"/>
                          </a:solidFill>
                          <a:uFill>
                            <a:solidFill>
                              <a:srgbClr val="ffffff"/>
                            </a:solidFill>
                          </a:uFill>
                          <a:latin typeface="Calibri"/>
                        </a:rPr>
                        <a:t>Retirees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p>
                      <a:pPr>
                        <a:lnSpc>
                          <a:spcPct val="100000"/>
                        </a:lnSpc>
                      </a:pPr>
                      <a:r>
                        <a:rPr b="0" lang="en-US" sz="1800" spc="-1" strike="noStrike">
                          <a:solidFill>
                            <a:srgbClr val="000000"/>
                          </a:solidFill>
                          <a:uFill>
                            <a:solidFill>
                              <a:srgbClr val="ffffff"/>
                            </a:solidFill>
                          </a:uFill>
                          <a:latin typeface="Calibri"/>
                        </a:rPr>
                        <a:t>Soc Libs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p>
                      <a:pPr>
                        <a:lnSpc>
                          <a:spcPct val="100000"/>
                        </a:lnSpc>
                      </a:pPr>
                      <a:r>
                        <a:rPr b="0" i="1" lang="en-US" sz="1800" spc="-1" strike="noStrike">
                          <a:solidFill>
                            <a:srgbClr val="000000"/>
                          </a:solidFill>
                          <a:uFill>
                            <a:solidFill>
                              <a:srgbClr val="ffffff"/>
                            </a:solidFill>
                          </a:uFill>
                          <a:latin typeface="Calibri"/>
                        </a:rPr>
                        <a:t>Enviro-Greens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p>
                      <a:pPr>
                        <a:lnSpc>
                          <a:spcPct val="100000"/>
                        </a:lnSpc>
                      </a:pPr>
                      <a:r>
                        <a:rPr b="0" lang="en-US" sz="1800" spc="-1" strike="noStrike">
                          <a:solidFill>
                            <a:srgbClr val="000000"/>
                          </a:solidFill>
                          <a:uFill>
                            <a:solidFill>
                              <a:srgbClr val="ffffff"/>
                            </a:solidFill>
                          </a:uFill>
                          <a:latin typeface="Calibri"/>
                        </a:rPr>
                        <a:t>Fed Dems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Arrow’s impossibility theorem</a:t>
            </a:r>
            <a:endParaRPr b="0" lang="en-US" sz="1800" spc="-1" strike="noStrike">
              <a:solidFill>
                <a:srgbClr val="000000"/>
              </a:solidFill>
              <a:uFill>
                <a:solidFill>
                  <a:srgbClr val="ffffff"/>
                </a:solidFill>
              </a:uFill>
              <a:latin typeface="Calibri"/>
            </a:endParaRPr>
          </a:p>
        </p:txBody>
      </p:sp>
      <p:sp>
        <p:nvSpPr>
          <p:cNvPr id="278" name="TextShape 2"/>
          <p:cNvSpPr txBox="1"/>
          <p:nvPr/>
        </p:nvSpPr>
        <p:spPr>
          <a:xfrm>
            <a:off x="838080" y="1479600"/>
            <a:ext cx="10515240" cy="469692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Cannot compare individual’s preferences to society’s preferences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Society is fundamentally difference from individual (due to size)</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An individual is presumed to have a consistent and transitive preferences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Welfare economics falls apart without transitive preferences</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Ken Arrow (1951) proved that preferences governing a society is not transitive, even though every individual’s preference is transitive</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This is known as Arrow’s impossibility theorem</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Implications of Arrow’s Impossibility Theorem</a:t>
            </a:r>
            <a:endParaRPr b="0" lang="en-US" sz="1800" spc="-1" strike="noStrike">
              <a:solidFill>
                <a:srgbClr val="000000"/>
              </a:solidFill>
              <a:uFill>
                <a:solidFill>
                  <a:srgbClr val="ffffff"/>
                </a:solidFill>
              </a:uFill>
              <a:latin typeface="Calibri"/>
            </a:endParaRPr>
          </a:p>
        </p:txBody>
      </p:sp>
      <p:sp>
        <p:nvSpPr>
          <p:cNvPr id="280"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Does it make sense to speak of “optimal policy” for a country?</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No really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How do we optimize?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What does a society really want?</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However policies are made..</a:t>
            </a:r>
            <a:endParaRPr b="0" lang="en-US" sz="28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946440" y="237672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Health Policy Trilemma</a:t>
            </a:r>
            <a:endParaRPr b="0" lang="en-US" sz="18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TotalTime>
  <Application>LibreOffice/5.1.6.2$Linux_X86_64 LibreOffice_project/10m0$Build-2</Application>
  <Words>1274</Words>
  <Paragraphs>202</Paragraphs>
  <Company>Towson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2017-11-20T16:42:55Z</dcterms:created>
  <dc:creator>Shrestha, Vinish</dc:creator>
  <dc:description/>
  <dc:language>en-US</dc:language>
  <cp:lastModifiedBy/>
  <dcterms:modified xsi:type="dcterms:W3CDTF">2017-11-26T22:03:36Z</dcterms:modified>
  <cp:revision>15</cp:revision>
  <dc:subject/>
  <dc:title>Health Policy Conundrum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Towson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28</vt:i4>
  </property>
</Properties>
</file>