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72" r:id="rId14"/>
    <p:sldId id="271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0:51.30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0 159 0,'24'0'31,"-1"0"-15,0 0 15,0 23-15,1-23-1,-1 23 1,24-23-16,-24 0 16,24 24-16,-1-24 15,24 0-15,-23 23 16,-24-23-16,0 0 16,1 0-1,-1 0 32,24 0-31,-1 0-16,24 0 15,-23 0-15,-1 0 16,24 0-16,-23 0 16,-1 0-16,-22 0 15,-1 0-15,0 0 16,1 0-1,-1 0-15,0 0 16,0 0-16,1 0 16,-1 0-16,47 0 15,-23 0-15,-1 0 16,1 0-16,-1 0 16,24 0-16,-23 0 15,23 0-15,-24 0 16,24 0-16,-46 0 15,-1-23-15,0 23 16,1 0 0,-1 0-1,0 0-15,0 0 16,1 0 0,-1 0-1,0 0-15,24 0 16,23 0-16,-24 0 15,1-24-15,0 1 16,23 23-16,0 0 16,-24-23-16,24-1 15,-47 24-15,1-23 16,-1 23-16,0 0 16,1 0-1,-1 0 1,0 0-1,0 0-15,24-23 16,-24 23 0,24 0-16,0-24 15,-1 24-15,1 0 16,-1 0-16,-22-23 16,22 0-16,1 23 15,-24 0 1,1 0-16,-1 0 15,0 0 1,0 0 0,1 0-1,-1 0 1,0 0-16,1 0 16,-1 0-16,0 0 15,1 0-15,-1 0 16,0 0-16,0 0 15,1 0-15,-1 0 16,24 0 0,-24 0-1,0 0-15,1 0 16,-1 0-16,0 0 16,0 0-1,1 0 1,-1 0-1,0 0 1,1 0 0,-1 0-1,0 0-15,1 0 16,-1 0 0,0 0-1,1 0 1,-1 0-16,0 0 15,0 0 1,1 0-16,-1 0 16,0 0-1,1 0-15,-1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0:53.46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29 0,'24'23'0,"-24"1"0,23-24 16,-23 23-1,23-23-15,24 23 16,-1 1-1,-22-1-15,-1-23 16,0 0-16,1 23 16,22 0-1,1-23-15,-24 0 16,0 24-16,24-24 0,-24 0 16,1 23-16,-1-23 15,0 0-15,1 0 16,22 0-16,1 0 15,-24 0 1,47-23-16,-23 23 16,-1-24-16,-23 24 15,24-23-15,-24 23 16,1 0 0,-1-23-1,0 23-15,47-23 16,-23 23-16,-1 0 15,24-24-15,-23 1 16,0 0-16,22 23 16,-45 0-16,-24-24 15,23 24-15,0 0 16,1 0 0,-1 0-1,0 0 1,1-23-16,-1 23 15,0 0-15,0 0 16,1 0 0,-1 0-1,0 0-15,1 0 16,22 0-16,-22 0 16,22 0-16,1 0 15,-1 0-15,-22 0 16,-1 0-16,0 0 15,1 0 1,-1 0 0,0 0-1,1 0-15,22 0 16,-23 0 0,1 0-16,22 0 15,1 0 1,0 0-1,-1 0-15,1-23 16,23 23-16,-47 0 16,0 0-1,1 0 1,-1 0 0,0 0-1,0 0-15,1 0 16,-1 0-1,0 0 1,1 0 0,-1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0:55.65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0 120 0,'23'0'62,"0"0"-31,0 24-15,1-24 0,-1 0-1,0 0 1,1 0-16,-24 23 16,23-23-16,0 0 15,1 0-15,-24 23 16,23-23-16,0 24 15,0-24-15,1 0 16,-1 0 0,24 0-1,-1 0 1,1 0-16,0 0 16,-1 0-16,1 0 15,-24 0-15,0 0 16,1 0-16,-1 0 15,0 0 1,24 0 0,-1 0-1,1 0-15,0 0 16,-1-24-16,1 24 16,-24-23-16,0 23 15,1 0 1,-1 0-1,0 0 1,1-23-16,-1-1 16,24 24-1,-24-23-15,0 23 16,24-23-16,-24 23 16,0 0-1,1-24 1,22 24-16,-22 0 15,-1 0-15,24-23 16,-1 23-16,-23 0 16,1-23-16,-1 23 15,0 0-15,1 0 32,-1 0-17,0 0 1,1 0-1,-1 0-15,0 0 16,0 0-16,1 0 16,-1 0-1,0 0 1,1 0 0,-1 0-1,0 0-15,1 0 16,-1 0-1,0 0 1,0 0 0,1 0-1,-1 0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0:58.33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0 217 0,'23'0'31,"0"0"-15,1 0-16,-1 0 15,0 0 1,0-23 0,1 23-1,-1-24 1,0 24-1,24 0-15,-24 0 16,1 0-16,22 0 16,1 0-16,-1-23 15,1 0-15,0 23 16,-1 0-16,24 0 16,-23 0-16,-1 0 15,1 0-15,-24 0 16,47 0-16,0 0 15,-23 0-15,-1 0 16,1 23-16,-1-23 16,1 23-16,23-23 15,-23 0-15,-24 0 16,47 0 0,-24 0-1,-22 0-15,22 0 16,-22 0-1,-1 0-15,0 24 16,24-24-16,-24 0 16,24 0-16,-24 0 15,24 23-15,23-23 16,-24 23-16,1-23 16,-24 0-16,24 0 15,23 24-15,-47-24 16,23 0-16,1 0 15,0 0-15,-1 0 16,24 0-16,0 0 16,-23 0-16,-1 0 15,1 0-15,-24 0 16,24 0-16,23-24 16,-24 24-16,1-23 15,23 23-15,-24 0 16,24 0-16,0-23 15,0 23-15,-23-24 16,23 24-16,-24-23 16,-22 23-16,-1 0 15,-23-23-15,23 23 16,24 0-16,-24-23 16,0 23-16,24-24 15,-24 24-15,1 0 16,-1 0-16,0-23 15,1 23 1,-24-23-16,46 23 16,1 0-16,23-24 15,0 24-15,-24 0 16,1 0-16,-1 0 16,-22 0-16,-1 0 15,0 0-15,1 0 16,-1 0-1,0 0 1,24 0 0,-1 0-16,1 0 15,0 0-15,-1 0 16,24 0-16,-23 24 16,-24-1-16,24-23 15,-24 0-15,0 23 16,1 1-16,-1-24 15,0 23-15,24 0 16,-24-23-16,0 0 16,24 23-16,0 1 15,-1-24-15,-22 23 16,45 0-16,-45-23 16,-1 0-16,0 24 15,1-24 1,-24 23-16,23-23 15,0 0-15,1 23 16,22-23 0,-23 24-16,24-24 15,23 0-15,-23 0 16,22 0-16,-22 0 16,0 0-16,-24 0 15,0 0-15,1 0 16,-1 0 31,0 0-47,24 0 15,-1 0-15,24 0 16,-23 0-16,-24 0 16,24 0-16,-1 0 15,-22 0-15,22 0 16,-22 0-1,-1 0 1,0-24 0,1 24-1,-1 0 1,0 0 0,0 0-16,1 0 15,-1 0 1,-23-23-1,23 23 1,1 0-16,-1 0 109,0-23-93,1 23-16,-1 0 16,0 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1:00.40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0 140 0,'23'0'32,"-23"24"-32,23-24 15,1 0 1,-1 0 0,0 23 15,1-23-16,-1 0-15,0 0 16,24 0-16,-24 0 16,0 0-16,1 0 15,-1 0-15,0 0 16,1 0 0,-1 0-1,0 0 1,47 0-16,-23 0 15,-1 0-15,1 0 16,0-23-16,-1-1 16,24 24-16,-47 0 15,1 0 1,-1 0 0,0 0-16,1 0 15,-1-23-15,24 23 16,-1 0-16,-23 0 15,24 0-15,0-23 16,23-1-16,-24 1 16,1 23-16,-1-23 15,1 23-15,0-24 16,-24 24 0,0 0-1,1 0 1,22 0-16,-23 0 15,24 24-15,23-24 16,0 0-16,-24 0 16,24 0-16,-23 0 15,-24 0-15,24 0 16,-24 0 0,0 0-1,1 0 1,-1 0-1,0 0 1,1 0 0,-1 0 31,0 0-32,1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1:02.945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47 0,'23'0'16,"1"23"-1,-1-23 1,-23 23-16,23-23 16,-23 24-16,24-24 15,-1 23 1,0-23-16,-23 23 15,47-23-15,-1 24 16,24-1-16,-23 0 16,0-23-16,-1 0 15,24 0-15,23 0 16,47-23-16,-47-24 16,24 24-16,-71 23 15,1-23-15,-24 23 16,1 0 62,-1 0-62,0 0-1,1 0-15,-1 23 16,24-23-16,-1 0 15,24 0-15,0 0 16,-23 0-16,-1 0 16,24 0-16,-23 0 15,-24 0 1,0 23 0,1-23-16,-1 24 15,0-24-15,24 0 16,23 23-16,0 0 15,-1 0-15,-22-23 16,0 24-16,-24-24 16,24 0-16,-24 23 15,24-23 1,-24 23-16,0-23 16,0 0-16,1 0 15,-1 0-15,0 24 16,24-1-16,0-23 0,22 23 15,25 1 1,-1-1-16,23-23 16,24 23-16,-47-23 15,24 23-15,-70-23 16,-1 0-16,-23 0 0,1 0 16,22 0 62,-22 0-78,22 0 0,1 0 15,-1 0 1,1 0-16,0 0 16,-1 0-16,1 0 0,0 0 15,-24 0 1,0-23-1,0 23 1,1 0-16,-1-23 16,24 23-16,23-23 0,-24 23 15,1-24-15,-1 1 16,1 0-16,23 23 16,-47-24-1,0 1-15,24 23 16,-24-23-16,-23-1 15,47 24-15,-24-23 16,1 0-16,45 23 16,-22 0-1,-24-23-15,24-1 0,0 24 16,-1-23-16,-22 23 16,-1-23-16,47 23 15,-24 0-15,-22-24 16,22 24-16,1-23 15,-1 23 1,1 0-16,0-23 0,-24 23 16,24 0-16,-24 0 15,0 0 17,0-24-17,1 24-15,22 0 16,-46-23-16,24 23 15,-1 0 1,0 0-16,1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1:05.74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2 0,'24'0'15,"-1"23"1,0-23-16,0 0 16,24 23-1,0 0-15,-24 1 16,0-24-16,1 23 16,-1-23-1,0 23 1,24-23-16,-24 24 15,0-24-15,24 0 16,0 0-16,-1 0 16,1 0-16,-24 0 15,0 0-15,1 0 16,-1 0-16,0 0 16,1 0-1,-1 0-15,0 0 16,24 0-16,-1 0 15,1 0-15,0-24 16,-1 24-16,24-23 16,0 23-16,-47 0 15,1 0-15,22-23 16,24 23-16,-46-24 16,22 24-1,24 0-15,-23-23 16,-1 23-16,-22-23 15,22 23-15,-23 0 16,24 0 0,-24 0-1,24 0-15,0 0 16,22 0-16,-22 0 16,23 0-16,-23 0 15,22 0-15,-22 0 16,0 0-16,-24 0 15,0 0 1,1 0 0,22 0-1,1 0-15,-1 0 16,48 23-16,-48-23 16,1 0-16,-1 0 15,1 0-15,-24 0 16,1 0-16,-1 0 15,0 23 1,1-23 0,22 0-16,-23 0 15,1 24-15,22-24 16,1 23-16,-24-23 16,1 23-16,22-23 15,-22 0-15,-1 24 16,0-24-16,24 23 15,-24-23-15,47 0 16,-23 0-16,-1 0 16,1 0-16,-1 0 15,1 0-15,0 0 16,-1 0-16,-23 0 16,1 0-16,-1 0 15,24 0 1,-24 0-16,0 0 15,1 0-15,-1 0 16,47 0 0,-24 0-16,1 0 15,0 0-15,-1 0 16,1 0-16,-1 0 16,1 0-16,0 0 15,-1 0-15,1 0 16,-1 0-16,24 0 15,-23 0-15,-24 0 16,1 0-16,-1 0 16,23 0-16,1 0 15,0 0-15,23 0 16,0-23-16,-1 23 16,1-24-16,0 24 15,-23-23-15,23 23 16,-24 0-16,-22 0 15,-1-23 1,0 23 0,1 0-16,-1 0 31,-23-24-31,23 24 16,0 0-16,1 0 15,-1 0 1,24 0-16,-24 0 15,24-23 1,-1 23-16,-22-23 16,-1 23-16,0 0 15,0 0 79,1 0-94,-1 0 16,-23-23-16,47 23 15,-24 0 1,24 0 0,-24 0-1,0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17-11-29T13:31:08.14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0 445 0,'24'0'16,"22"0"0,1-23-16,23 23 15,0-24-15,-24 24 16,1-23-16,-1 23 15,1 0-15,0 0 16,-1 0-16,-22 0 16,-1 0-16,23 0 15,-22 0-15,22 0 16,-22 0 0,-1 0-16,0 0 15,1 0-15,-1 0 16,0 0-1,0 0 1,1 0 0,-1 0-16,0 0 15,47 0 1,-46 0-16,-1 0 16,0 0-16,47 23 15,-47-23-15,24 0 16,-24 0-16,24 0 15,0 0-15,-1 0 16,1 0-16,-1 0 16,1 0-16,0 0 15,22 0-15,-22 0 16,-24 0-16,24 0 16,-24 0-16,1 0 15,-24 24-15,23-24 16,0 0-16,0 0 15,24 0 1,0 0-16,-24 0 16,24 0-16,-1-24 15,24 1-15,-47 0 16,1 23-16,22 0 16,-22 0-1,-1 0-15,0 0 16,24 0-16,23-23 15,-24-1-15,1 24 16,23-23-16,-24 0 16,1-1-16,-24 24 15,1-23-15,-1 23 16,-23-23 0,23 23-16,1 0 15,-1-24 1,0 1-16,24 23 15,-47-23 1,23 23-16,0 0 16,-23-23-1,24 23 1,-1 0-16,-23-24 16,23 24-16,1 0 15,-1 0-15,-23-23 16,23 23-16,1 0 15,-1-23 1,0 23 0,0 0-1,1 0 1,-1 0-16,0 0 16,1 0-16,-1-24 15,0 24 1,1 0-1,-1 0 17,0 0-17,0 0-15,1 24 16,-1-24 31,0 0-32,1 23 1,-1-23 0,-23 23-1,47 1 63,-24-1-62,0-23 15,-23 23 1,23-23-32,1 0 109,-24 23 16,23-23-31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C7C1-24FA-49AA-9C38-5E2882611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648B-DBFD-4725-93FF-255870850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2CB7-CB3C-4C99-9E81-64256870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98F9-2ADD-4F71-9083-77C4B722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5978-8B78-47F1-9D6A-F4B0FBE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9A68-0A55-4AD4-A0B0-B27B82DE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A65E1-BAC5-497B-9E05-4B7F9AE45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4955-4C34-44B5-90AE-BAD514BC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9684-4FED-4EE8-98E3-1982D1E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6E9B-0E5F-4EB0-981A-A87D1C96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2DBDD-E034-45B7-A6F4-D61CBE084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AB03-63DD-4914-80B0-C3FE8451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DD12-6759-4D84-98BE-65A4A152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3CA0-FD6D-48A8-A693-53BDFAE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219E-5745-434D-9F70-0653C5AC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AF55-65B7-447B-B2A6-361421FF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7612-FA7F-4E45-ACC7-3A3DFC41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70AF-3196-4E38-92C8-29F59791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954C-79C5-4603-B4C6-28791679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5169-ACC9-42F5-92C9-4D81296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F63B-DF1A-44FD-B9ED-E96AAF33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ED342-8DD4-4374-853B-309BCCF7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BB76-C1B5-4080-A8A2-43D0D72A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140F-32E1-4EE1-908B-0F475B80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3BD1-0084-4E61-BB11-7A03DE6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6823-08CC-4D2E-AFF4-BAE3EC33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E70B-EF07-43F2-B2A2-60EBBBF5D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77F7-4760-4791-BC24-C0B85EEBE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7DC40-7633-4123-9999-4656D046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86D40-0690-40A4-A9CF-A8A7ED52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8692-23C9-4387-9295-B3BA7067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BCAD-D2D5-4B7C-80B0-1AE37D03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9791-FB8C-4373-B5AF-152ABFD9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C865-F92E-4B51-8C6D-68D74A82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9D973-8748-407B-BD82-AF81F9033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DB834-BEDF-497F-A274-3BD3A528E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740D2-49E7-4BC3-8729-8070D8E2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7CA79-7DD4-40E8-846A-A4F978E0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96CC2-77A0-4599-B2EE-34C48185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6DC-6393-4DE9-B4A6-50BA619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E64FF-52D6-4A02-AF23-1ED3973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13BEA-06B1-4A93-8BEE-D130E3CB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5D5C9-66CF-4632-9C83-152024F6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772B8-4C9B-486B-A1F4-6D99FC4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82F62-AF0A-4809-9FD0-3061DAAE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50D7-26D5-4FBF-96CC-2CCC07F0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A793-0FCE-4D8E-94CE-89EEB523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0D4A-E201-43BE-B8A6-08DC5A0E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A61B-018F-4A66-AA5A-9D3AA3B17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E417-AC96-413F-A94C-05B58F3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F307-0830-4E70-94A9-13F55783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B759-0A99-47F0-BD97-A920C3AE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93CB-B628-4249-8419-03259A7A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BB444-DC55-4E0E-BA36-A0245411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FA45-2B0D-489E-846B-2CEB45A5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400B-7C73-4092-80A8-13B07AB9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1302-4103-4C35-AC9C-D8FD2225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27EF5-2C41-44AC-B985-5C4899A9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FCA78-23CB-4143-B167-34944B67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622F-0B7E-4A61-933A-D94BA8D2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D6C1-4CC4-4025-9A79-48AA29DAC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BD2C-3026-4CE3-B7F7-BDB390A4B5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473F-07A8-4817-8E4E-8872A23F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2FBA-C845-463D-A561-9DB58075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FB9E-F074-4FD1-9F15-22A1493DC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customXml" Target="../ink/ink2.xml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image" Target="../media/image2.wmf"/><Relationship Id="rId21" Type="http://schemas.openxmlformats.org/officeDocument/2006/relationships/customXml" Target="../ink/ink6.xml"/><Relationship Id="rId7" Type="http://schemas.openxmlformats.org/officeDocument/2006/relationships/image" Target="../media/image6.wmf"/><Relationship Id="rId12" Type="http://schemas.openxmlformats.org/officeDocument/2006/relationships/image" Target="../media/image10.emf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2" Type="http://schemas.openxmlformats.org/officeDocument/2006/relationships/image" Target="../media/image1.wmf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customXml" Target="../ink/ink1.xml"/><Relationship Id="rId24" Type="http://schemas.openxmlformats.org/officeDocument/2006/relationships/image" Target="../media/image16.emf"/><Relationship Id="rId5" Type="http://schemas.openxmlformats.org/officeDocument/2006/relationships/image" Target="../media/image4.wmf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10" Type="http://schemas.openxmlformats.org/officeDocument/2006/relationships/image" Target="../media/image9.wmf"/><Relationship Id="rId19" Type="http://schemas.openxmlformats.org/officeDocument/2006/relationships/customXml" Target="../ink/ink5.xml"/><Relationship Id="rId4" Type="http://schemas.openxmlformats.org/officeDocument/2006/relationships/image" Target="../media/image3.wmf"/><Relationship Id="rId9" Type="http://schemas.openxmlformats.org/officeDocument/2006/relationships/image" Target="../media/image8.wmf"/><Relationship Id="rId14" Type="http://schemas.openxmlformats.org/officeDocument/2006/relationships/image" Target="../media/image11.emf"/><Relationship Id="rId22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indicator/SH.XPD.PCAP.PP.KD?end=2014&amp;locations=GB-US-CA-NO-NP-AU-NZ&amp;start=1995&amp;view=ch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Beveridge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11, Chapter 16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Vinish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Shrestha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44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2C04-B722-486B-9B4D-45BF62E5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as a Rationing mechanism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9330C-FAB0-4A52-AB15-671BD55835BC}"/>
              </a:ext>
            </a:extLst>
          </p:cNvPr>
          <p:cNvCxnSpPr>
            <a:cxnSpLocks/>
          </p:cNvCxnSpPr>
          <p:nvPr/>
        </p:nvCxnSpPr>
        <p:spPr>
          <a:xfrm>
            <a:off x="2776756" y="1690688"/>
            <a:ext cx="0" cy="3703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B3BD4B-936A-4AFF-8AFB-E5A90C761982}"/>
              </a:ext>
            </a:extLst>
          </p:cNvPr>
          <p:cNvCxnSpPr/>
          <p:nvPr/>
        </p:nvCxnSpPr>
        <p:spPr>
          <a:xfrm>
            <a:off x="2776756" y="5394121"/>
            <a:ext cx="4840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3624FD-6F81-41DE-85D7-57A92C348588}"/>
              </a:ext>
            </a:extLst>
          </p:cNvPr>
          <p:cNvCxnSpPr/>
          <p:nvPr/>
        </p:nvCxnSpPr>
        <p:spPr>
          <a:xfrm>
            <a:off x="2986481" y="1895912"/>
            <a:ext cx="4102216" cy="3103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5F9604-15FA-438D-BAF9-8CC21421E7C2}"/>
              </a:ext>
            </a:extLst>
          </p:cNvPr>
          <p:cNvCxnSpPr/>
          <p:nvPr/>
        </p:nvCxnSpPr>
        <p:spPr>
          <a:xfrm flipV="1">
            <a:off x="3003259" y="1895912"/>
            <a:ext cx="3825380" cy="3087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86F9C-1632-437F-AF52-4813FB053AE5}"/>
              </a:ext>
            </a:extLst>
          </p:cNvPr>
          <p:cNvCxnSpPr>
            <a:cxnSpLocks/>
          </p:cNvCxnSpPr>
          <p:nvPr/>
        </p:nvCxnSpPr>
        <p:spPr>
          <a:xfrm flipV="1">
            <a:off x="2776756" y="4186106"/>
            <a:ext cx="4739943" cy="755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29D965-FDCB-45EE-9AB7-328374A2DD86}"/>
              </a:ext>
            </a:extLst>
          </p:cNvPr>
          <p:cNvSpPr txBox="1"/>
          <p:nvPr/>
        </p:nvSpPr>
        <p:spPr>
          <a:xfrm>
            <a:off x="2139193" y="14848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0995D-653A-45A4-9691-BADDB80A7C4C}"/>
              </a:ext>
            </a:extLst>
          </p:cNvPr>
          <p:cNvSpPr txBox="1"/>
          <p:nvPr/>
        </p:nvSpPr>
        <p:spPr>
          <a:xfrm>
            <a:off x="4025390" y="5561361"/>
            <a:ext cx="33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 demanded and supplied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87CF7-7747-4D87-AA75-5331895BBD48}"/>
              </a:ext>
            </a:extLst>
          </p:cNvPr>
          <p:cNvSpPr txBox="1"/>
          <p:nvPr/>
        </p:nvSpPr>
        <p:spPr>
          <a:xfrm>
            <a:off x="6962862" y="176168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64D3C-8B22-4FFB-AFBA-527E5B8A350A}"/>
              </a:ext>
            </a:extLst>
          </p:cNvPr>
          <p:cNvSpPr txBox="1"/>
          <p:nvPr/>
        </p:nvSpPr>
        <p:spPr>
          <a:xfrm>
            <a:off x="7189365" y="49243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194B8-6F97-4CD7-B54E-2FAE46C17AD4}"/>
              </a:ext>
            </a:extLst>
          </p:cNvPr>
          <p:cNvSpPr txBox="1"/>
          <p:nvPr/>
        </p:nvSpPr>
        <p:spPr>
          <a:xfrm>
            <a:off x="2415388" y="4076941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832B-519D-476E-9AA1-4944247BC00D}"/>
              </a:ext>
            </a:extLst>
          </p:cNvPr>
          <p:cNvSpPr txBox="1"/>
          <p:nvPr/>
        </p:nvSpPr>
        <p:spPr>
          <a:xfrm>
            <a:off x="2366068" y="3229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P*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0071A4-D65F-402C-B797-C97603093633}"/>
              </a:ext>
            </a:extLst>
          </p:cNvPr>
          <p:cNvCxnSpPr>
            <a:cxnSpLocks/>
          </p:cNvCxnSpPr>
          <p:nvPr/>
        </p:nvCxnSpPr>
        <p:spPr>
          <a:xfrm flipV="1">
            <a:off x="2776756" y="3338710"/>
            <a:ext cx="4739943" cy="755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FDC429-0D56-4240-A6D1-DA9CD18373FF}"/>
              </a:ext>
            </a:extLst>
          </p:cNvPr>
          <p:cNvSpPr txBox="1"/>
          <p:nvPr/>
        </p:nvSpPr>
        <p:spPr>
          <a:xfrm>
            <a:off x="7692705" y="3959279"/>
            <a:ext cx="16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Excess demand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25D8FF-203F-47AC-90A0-429F10E4EF59}"/>
              </a:ext>
            </a:extLst>
          </p:cNvPr>
          <p:cNvSpPr txBox="1"/>
          <p:nvPr/>
        </p:nvSpPr>
        <p:spPr>
          <a:xfrm>
            <a:off x="7692705" y="3154044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clears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48BFA-4716-4DCE-9190-56C5A76136C9}"/>
              </a:ext>
            </a:extLst>
          </p:cNvPr>
          <p:cNvSpPr txBox="1"/>
          <p:nvPr/>
        </p:nvSpPr>
        <p:spPr>
          <a:xfrm>
            <a:off x="8497983" y="5284362"/>
            <a:ext cx="3659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Prices allows the market to clear</a:t>
            </a:r>
          </a:p>
          <a:p>
            <a:r>
              <a:rPr lang="en-US" dirty="0"/>
              <a:t>i.e. quantity demanded = quantity </a:t>
            </a:r>
          </a:p>
          <a:p>
            <a:r>
              <a:rPr lang="en-US" dirty="0"/>
              <a:t>Supplied. Used in the private market.</a:t>
            </a:r>
          </a:p>
        </p:txBody>
      </p:sp>
    </p:spTree>
    <p:extLst>
      <p:ext uri="{BB962C8B-B14F-4D97-AF65-F5344CB8AC3E}">
        <p14:creationId xmlns:p14="http://schemas.microsoft.com/office/powerpoint/2010/main" val="7647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222E7-21F9-4FBC-99F7-4F93E458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as a rationing mechanism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DB19-B6DF-40B7-A27A-0C48AE1F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r>
              <a:rPr lang="en-US" dirty="0"/>
              <a:t>Resources are scare</a:t>
            </a:r>
          </a:p>
          <a:p>
            <a:r>
              <a:rPr lang="en-US" dirty="0"/>
              <a:t>Prices create values </a:t>
            </a:r>
          </a:p>
          <a:p>
            <a:pPr lvl="1"/>
            <a:r>
              <a:rPr lang="en-US" dirty="0"/>
              <a:t>Who values what more </a:t>
            </a:r>
          </a:p>
          <a:p>
            <a:r>
              <a:rPr lang="en-US" dirty="0"/>
              <a:t>This allows proper allocation of resources (in absence of externalities)</a:t>
            </a:r>
          </a:p>
          <a:p>
            <a:pPr lvl="1"/>
            <a:r>
              <a:rPr lang="en-US" dirty="0"/>
              <a:t>Big assumption</a:t>
            </a:r>
          </a:p>
          <a:p>
            <a:pPr marL="0" indent="0">
              <a:buNone/>
            </a:pPr>
            <a:r>
              <a:rPr lang="en-US" i="1" u="sng" dirty="0"/>
              <a:t>Drawbacks of such rationing </a:t>
            </a:r>
          </a:p>
          <a:p>
            <a:r>
              <a:rPr lang="en-US" dirty="0"/>
              <a:t>Creates gap between who can afford (rich) versus who cannot (poor)</a:t>
            </a:r>
          </a:p>
          <a:p>
            <a:r>
              <a:rPr lang="en-US" dirty="0"/>
              <a:t>Fancy house, Lamborghini, yachts </a:t>
            </a:r>
          </a:p>
          <a:p>
            <a:r>
              <a:rPr lang="en-US" dirty="0"/>
              <a:t>Education, Health?? </a:t>
            </a:r>
          </a:p>
        </p:txBody>
      </p:sp>
    </p:spTree>
    <p:extLst>
      <p:ext uri="{BB962C8B-B14F-4D97-AF65-F5344CB8AC3E}">
        <p14:creationId xmlns:p14="http://schemas.microsoft.com/office/powerpoint/2010/main" val="96823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09F32-326F-4557-A3D6-BD5EDAE0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1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However health care in Beveridge model disallows using price as a rationing mechanism. So how to ration it? How much to produce?</a:t>
            </a:r>
          </a:p>
        </p:txBody>
      </p:sp>
    </p:spTree>
    <p:extLst>
      <p:ext uri="{BB962C8B-B14F-4D97-AF65-F5344CB8AC3E}">
        <p14:creationId xmlns:p14="http://schemas.microsoft.com/office/powerpoint/2010/main" val="68157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B632-CA8D-4DE2-A15D-1140D4EB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5223"/>
            <a:ext cx="10515600" cy="1325563"/>
          </a:xfrm>
        </p:spPr>
        <p:txBody>
          <a:bodyPr/>
          <a:lstStyle/>
          <a:p>
            <a:r>
              <a:rPr lang="en-US" dirty="0"/>
              <a:t>Queuing and Gatekeepers </a:t>
            </a:r>
          </a:p>
        </p:txBody>
      </p:sp>
    </p:spTree>
    <p:extLst>
      <p:ext uri="{BB962C8B-B14F-4D97-AF65-F5344CB8AC3E}">
        <p14:creationId xmlns:p14="http://schemas.microsoft.com/office/powerpoint/2010/main" val="218915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F60677B-B920-4072-B536-9300BC25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Why do queues arise?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F5E55DB-AB9F-4E10-97A0-3643A299B4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1845" y="1219199"/>
            <a:ext cx="10580914" cy="5172269"/>
          </a:xfrm>
        </p:spPr>
        <p:txBody>
          <a:bodyPr>
            <a:normAutofit/>
          </a:bodyPr>
          <a:lstStyle/>
          <a:p>
            <a:r>
              <a:rPr lang="en-US" altLang="en-US" dirty="0"/>
              <a:t>Because Beveridge governments mandate free (or very-low cost) care</a:t>
            </a:r>
          </a:p>
          <a:p>
            <a:pPr lvl="1"/>
            <a:r>
              <a:rPr lang="en-US" altLang="en-US" dirty="0"/>
              <a:t>Demand can be high</a:t>
            </a:r>
          </a:p>
          <a:p>
            <a:pPr lvl="1"/>
            <a:r>
              <a:rPr lang="en-US" altLang="en-US" dirty="0"/>
              <a:t>What portion if real demand and what is inflated (moral hazard?)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In </a:t>
            </a:r>
            <a:r>
              <a:rPr lang="en-US" altLang="en-US" b="1" dirty="0"/>
              <a:t>private markets</a:t>
            </a:r>
            <a:r>
              <a:rPr lang="en-US" altLang="en-US" dirty="0"/>
              <a:t>, physician and nurse salaries increase so that supply matches demand</a:t>
            </a:r>
          </a:p>
          <a:p>
            <a:r>
              <a:rPr lang="en-US" altLang="en-US" dirty="0"/>
              <a:t>In </a:t>
            </a:r>
            <a:r>
              <a:rPr lang="en-US" altLang="en-US" b="1" dirty="0"/>
              <a:t>Beveridge systems, </a:t>
            </a:r>
            <a:r>
              <a:rPr lang="en-US" altLang="en-US" dirty="0"/>
              <a:t>salaries set by government so market cannot equilibrate </a:t>
            </a:r>
          </a:p>
          <a:p>
            <a:endParaRPr lang="en-US" altLang="en-US" dirty="0"/>
          </a:p>
          <a:p>
            <a:r>
              <a:rPr lang="en-US" altLang="en-US" dirty="0"/>
              <a:t>High demand and low supply results in </a:t>
            </a:r>
            <a:r>
              <a:rPr lang="en-US" altLang="en-US" b="1" dirty="0"/>
              <a:t>queues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929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E3B2-1774-447A-8750-F7AB71D2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creates Queuing?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3960DB-8D01-45F7-8195-86E05EC3CCBA}"/>
              </a:ext>
            </a:extLst>
          </p:cNvPr>
          <p:cNvCxnSpPr/>
          <p:nvPr/>
        </p:nvCxnSpPr>
        <p:spPr>
          <a:xfrm>
            <a:off x="2220686" y="1595535"/>
            <a:ext cx="74645" cy="369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EFC978-42EC-4B4D-AB5A-E694D169EEBD}"/>
              </a:ext>
            </a:extLst>
          </p:cNvPr>
          <p:cNvCxnSpPr/>
          <p:nvPr/>
        </p:nvCxnSpPr>
        <p:spPr>
          <a:xfrm>
            <a:off x="2306972" y="5276675"/>
            <a:ext cx="4890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BF71D7-7948-4494-97F9-0EC4BD2608E9}"/>
              </a:ext>
            </a:extLst>
          </p:cNvPr>
          <p:cNvCxnSpPr>
            <a:cxnSpLocks/>
          </p:cNvCxnSpPr>
          <p:nvPr/>
        </p:nvCxnSpPr>
        <p:spPr>
          <a:xfrm>
            <a:off x="3145872" y="1812022"/>
            <a:ext cx="1778466" cy="346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992D1-808B-4869-B115-D2AC2F9479A8}"/>
              </a:ext>
            </a:extLst>
          </p:cNvPr>
          <p:cNvCxnSpPr>
            <a:cxnSpLocks/>
          </p:cNvCxnSpPr>
          <p:nvPr/>
        </p:nvCxnSpPr>
        <p:spPr>
          <a:xfrm flipV="1">
            <a:off x="2258008" y="3145872"/>
            <a:ext cx="1558983" cy="106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6E3295-7F07-41F8-BA9E-4BDEE0793C69}"/>
              </a:ext>
            </a:extLst>
          </p:cNvPr>
          <p:cNvSpPr txBox="1"/>
          <p:nvPr/>
        </p:nvSpPr>
        <p:spPr>
          <a:xfrm>
            <a:off x="1846220" y="29612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32B584-381B-4122-916F-CA832F967E53}"/>
              </a:ext>
            </a:extLst>
          </p:cNvPr>
          <p:cNvCxnSpPr/>
          <p:nvPr/>
        </p:nvCxnSpPr>
        <p:spPr>
          <a:xfrm>
            <a:off x="3816991" y="3145876"/>
            <a:ext cx="92279" cy="21307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43D437-FD04-4F36-B520-0D69769392AA}"/>
              </a:ext>
            </a:extLst>
          </p:cNvPr>
          <p:cNvSpPr txBox="1"/>
          <p:nvPr/>
        </p:nvSpPr>
        <p:spPr>
          <a:xfrm>
            <a:off x="4924338" y="49746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D15C4-F5FB-415F-96AD-45BF42061D9D}"/>
              </a:ext>
            </a:extLst>
          </p:cNvPr>
          <p:cNvSpPr txBox="1"/>
          <p:nvPr/>
        </p:nvSpPr>
        <p:spPr>
          <a:xfrm>
            <a:off x="3707301" y="560417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 Demanded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6368C3-9ED3-4FE7-9A75-F6A36FA51CC6}"/>
              </a:ext>
            </a:extLst>
          </p:cNvPr>
          <p:cNvSpPr txBox="1"/>
          <p:nvPr/>
        </p:nvSpPr>
        <p:spPr>
          <a:xfrm>
            <a:off x="3743016" y="52685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2615F-1C55-4CB6-B324-3390EF45AB97}"/>
              </a:ext>
            </a:extLst>
          </p:cNvPr>
          <p:cNvSpPr txBox="1"/>
          <p:nvPr/>
        </p:nvSpPr>
        <p:spPr>
          <a:xfrm>
            <a:off x="4798403" y="5276675"/>
            <a:ext cx="39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</p:spTree>
    <p:extLst>
      <p:ext uri="{BB962C8B-B14F-4D97-AF65-F5344CB8AC3E}">
        <p14:creationId xmlns:p14="http://schemas.microsoft.com/office/powerpoint/2010/main" val="250301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D2E6F92-5A2F-4959-9A5D-0358EBBD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3" y="793102"/>
            <a:ext cx="8957387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8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3D423F-7952-4128-9407-128D7CB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Queuing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E2013-8F13-476F-ABFC-80E2D1F9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Cost</a:t>
            </a:r>
          </a:p>
          <a:p>
            <a:r>
              <a:rPr lang="en-US" dirty="0"/>
              <a:t>Increased waiting time and inefficiency</a:t>
            </a:r>
          </a:p>
          <a:p>
            <a:pPr>
              <a:defRPr/>
            </a:pPr>
            <a:r>
              <a:rPr lang="en-US" dirty="0"/>
              <a:t>As a result of long queues,</a:t>
            </a:r>
          </a:p>
          <a:p>
            <a:pPr marL="822960" lvl="1" indent="-457200">
              <a:defRPr/>
            </a:pPr>
            <a:r>
              <a:rPr lang="en-US" sz="2800" dirty="0"/>
              <a:t>1990: median wait times for English patients was 5 months</a:t>
            </a:r>
          </a:p>
          <a:p>
            <a:pPr lvl="2">
              <a:defRPr/>
            </a:pPr>
            <a:r>
              <a:rPr lang="en-US" sz="2800" dirty="0"/>
              <a:t>More than 50% of patients had to wait longer than a year!</a:t>
            </a:r>
          </a:p>
          <a:p>
            <a:pPr marL="822960" lvl="1" indent="-457200">
              <a:defRPr/>
            </a:pPr>
            <a:r>
              <a:rPr lang="en-US" sz="2800" dirty="0"/>
              <a:t>	There could be patients desperately needing quick care but not receiving it</a:t>
            </a:r>
          </a:p>
          <a:p>
            <a:pPr>
              <a:defRPr/>
            </a:pPr>
            <a:r>
              <a:rPr lang="en-US" dirty="0"/>
              <a:t>Long wait times a very politically sensitive issue</a:t>
            </a:r>
          </a:p>
          <a:p>
            <a:pPr>
              <a:defRPr/>
            </a:pPr>
            <a:r>
              <a:rPr lang="en-US" dirty="0"/>
              <a:t>Many reforms since then focused on reducing long wait times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6BF-A365-4670-944C-041FC492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Queuing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FA31-5725-4226-8925-41B04708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moral hazard</a:t>
            </a:r>
          </a:p>
          <a:p>
            <a:pPr lvl="1"/>
            <a:r>
              <a:rPr lang="en-US" dirty="0"/>
              <a:t>Lines can as a deterring mechanism for those who do note really need health care</a:t>
            </a:r>
          </a:p>
          <a:p>
            <a:pPr lvl="1"/>
            <a:r>
              <a:rPr lang="en-US" dirty="0"/>
              <a:t>In a 1980s mail survey of patients waiting for orthopedic surgery at one UK hospital, only 48% of the 757 people still wanted the surgery</a:t>
            </a:r>
          </a:p>
          <a:p>
            <a:pPr lvl="1"/>
            <a:endParaRPr lang="en-US" dirty="0"/>
          </a:p>
          <a:p>
            <a:r>
              <a:rPr lang="en-US" dirty="0"/>
              <a:t>Helps attain the objective </a:t>
            </a:r>
          </a:p>
          <a:p>
            <a:pPr lvl="1"/>
            <a:r>
              <a:rPr lang="en-US" dirty="0"/>
              <a:t>Equity </a:t>
            </a:r>
          </a:p>
          <a:p>
            <a:pPr lvl="1"/>
            <a:r>
              <a:rPr lang="en-US" dirty="0"/>
              <a:t>Treats the rich and poor equally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0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DDAAA41-1D49-4FD9-B89B-DC692C84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A model of queues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9A7F8A1-0A46-4075-B232-BA77DD0EEF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5618" y="1442906"/>
            <a:ext cx="10419127" cy="4653094"/>
          </a:xfrm>
        </p:spPr>
        <p:txBody>
          <a:bodyPr/>
          <a:lstStyle/>
          <a:p>
            <a:r>
              <a:rPr lang="en-US" altLang="en-US" dirty="0"/>
              <a:t>Suppose there are two types of patients:</a:t>
            </a:r>
          </a:p>
          <a:p>
            <a:pPr lvl="1"/>
            <a:r>
              <a:rPr lang="en-US" altLang="en-US" b="1" i="1" dirty="0"/>
              <a:t>U-patients:</a:t>
            </a:r>
            <a:r>
              <a:rPr lang="en-US" altLang="en-US" b="1" dirty="0"/>
              <a:t> </a:t>
            </a:r>
            <a:r>
              <a:rPr lang="en-US" altLang="en-US" dirty="0"/>
              <a:t>those for whom the surgery would be very useful</a:t>
            </a:r>
          </a:p>
          <a:p>
            <a:pPr lvl="1"/>
            <a:r>
              <a:rPr lang="en-US" altLang="en-US" b="1" i="1" dirty="0"/>
              <a:t>W-patients</a:t>
            </a:r>
            <a:r>
              <a:rPr lang="en-US" altLang="en-US" b="1" dirty="0"/>
              <a:t>: </a:t>
            </a:r>
            <a:r>
              <a:rPr lang="en-US" altLang="en-US" dirty="0"/>
              <a:t>those for whom the surgery would only be marginally useful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Let </a:t>
            </a:r>
            <a:r>
              <a:rPr lang="en-US" altLang="en-US" b="1" i="1" dirty="0"/>
              <a:t>U</a:t>
            </a:r>
            <a:r>
              <a:rPr lang="en-US" altLang="en-US" b="1" i="1" baseline="-25000" dirty="0"/>
              <a:t>p</a:t>
            </a:r>
            <a:r>
              <a:rPr lang="en-US" altLang="en-US" b="1" i="1" dirty="0"/>
              <a:t> </a:t>
            </a:r>
            <a:r>
              <a:rPr lang="en-US" altLang="en-US" dirty="0"/>
              <a:t>represent poor patients for whom surgery would be useful</a:t>
            </a:r>
            <a:endParaRPr lang="en-US" altLang="en-US" b="1" i="1" dirty="0"/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id="{731F6C47-258D-43BB-B315-20B4D0F2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4065865"/>
            <a:ext cx="6761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11/26/17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Towson University – V. Shrestha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0" y="76320"/>
            <a:ext cx="8229240" cy="487080"/>
          </a:xfrm>
          <a:prstGeom prst="rect">
            <a:avLst/>
          </a:prstGeom>
          <a:noFill/>
          <a:ln w="1260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 339 - Roadmap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600200" y="1371600"/>
            <a:ext cx="2666520" cy="639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Review of Microeconomics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4693320" y="2250720"/>
            <a:ext cx="2666520" cy="13388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Demand for Insurance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Uncertainty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Risk aversion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1657440" y="4684680"/>
            <a:ext cx="2666520" cy="5778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Grossman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1600200" y="2088000"/>
            <a:ext cx="2676240" cy="6994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(from my slides)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1600200" y="829440"/>
            <a:ext cx="2666520" cy="36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Midterm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7725600" y="2237760"/>
            <a:ext cx="2819160" cy="852120"/>
          </a:xfrm>
          <a:prstGeom prst="rect">
            <a:avLst/>
          </a:prstGeom>
          <a:gradFill>
            <a:gsLst>
              <a:gs pos="0">
                <a:srgbClr val="91DD9F"/>
              </a:gs>
              <a:gs pos="50000">
                <a:srgbClr val="BDE8C5"/>
              </a:gs>
              <a:gs pos="100000">
                <a:srgbClr val="DEF3E3"/>
              </a:gs>
            </a:gsLst>
            <a:lin ang="540000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health policy conundrum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4648320" y="838080"/>
            <a:ext cx="2666520" cy="3646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Midterm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7725600" y="860040"/>
            <a:ext cx="2819160" cy="364680"/>
          </a:xfrm>
          <a:prstGeom prst="rect">
            <a:avLst/>
          </a:prstGeom>
          <a:gradFill>
            <a:gsLst>
              <a:gs pos="0">
                <a:srgbClr val="91DD9F"/>
              </a:gs>
              <a:gs pos="50000">
                <a:srgbClr val="BDE8C5"/>
              </a:gs>
              <a:gs pos="100000">
                <a:srgbClr val="DEF3E3"/>
              </a:gs>
            </a:gsLst>
            <a:lin ang="540000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 Final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7725600" y="3186360"/>
            <a:ext cx="2819160" cy="547200"/>
          </a:xfrm>
          <a:prstGeom prst="rect">
            <a:avLst/>
          </a:prstGeom>
          <a:gradFill>
            <a:gsLst>
              <a:gs pos="0">
                <a:srgbClr val="91DD9F"/>
              </a:gs>
              <a:gs pos="50000">
                <a:srgbClr val="BDE8C5"/>
              </a:gs>
              <a:gs pos="100000">
                <a:srgbClr val="DEF3E3"/>
              </a:gs>
            </a:gsLst>
            <a:lin ang="540000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Beveridge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3"/>
          <p:cNvSpPr/>
          <p:nvPr/>
        </p:nvSpPr>
        <p:spPr>
          <a:xfrm>
            <a:off x="7725600" y="3883680"/>
            <a:ext cx="2819160" cy="913320"/>
          </a:xfrm>
          <a:prstGeom prst="rect">
            <a:avLst/>
          </a:prstGeom>
          <a:gradFill>
            <a:gsLst>
              <a:gs pos="0">
                <a:srgbClr val="91DD9F"/>
              </a:gs>
              <a:gs pos="50000">
                <a:srgbClr val="BDE8C5"/>
              </a:gs>
              <a:gs pos="100000">
                <a:srgbClr val="DEF3E3"/>
              </a:gs>
            </a:gsLst>
            <a:lin ang="540000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American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18 and slides provided (ACA)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4"/>
          <p:cNvSpPr/>
          <p:nvPr/>
        </p:nvSpPr>
        <p:spPr>
          <a:xfrm>
            <a:off x="4693320" y="3386520"/>
            <a:ext cx="2666520" cy="14601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Adverse selection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Chapters 8 and 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Akerlof’s market for lemons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Rothschild-Stiglitz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5"/>
          <p:cNvSpPr/>
          <p:nvPr/>
        </p:nvSpPr>
        <p:spPr>
          <a:xfrm>
            <a:off x="1657440" y="3953880"/>
            <a:ext cx="2666520" cy="912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Demand for health care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4693320" y="1269000"/>
            <a:ext cx="2666520" cy="933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Socioeconomic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Disparities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7"/>
          <p:cNvSpPr/>
          <p:nvPr/>
        </p:nvSpPr>
        <p:spPr>
          <a:xfrm>
            <a:off x="4693320" y="4533480"/>
            <a:ext cx="2666520" cy="914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Adverse Selection 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market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7725600" y="1371600"/>
            <a:ext cx="2822760" cy="72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Moral hazard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11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9"/>
          <p:cNvSpPr/>
          <p:nvPr/>
        </p:nvSpPr>
        <p:spPr>
          <a:xfrm>
            <a:off x="7729560" y="4869720"/>
            <a:ext cx="2761920" cy="1109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Special Topics (if time allows)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Slides provided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Ink 10"/>
          <p:cNvPicPr/>
          <p:nvPr/>
        </p:nvPicPr>
        <p:blipFill>
          <a:blip r:embed="rId2"/>
          <a:stretch/>
        </p:blipFill>
        <p:spPr>
          <a:xfrm>
            <a:off x="4946040" y="4259160"/>
            <a:ext cx="2161080" cy="54360"/>
          </a:xfrm>
          <a:prstGeom prst="rect">
            <a:avLst/>
          </a:prstGeom>
          <a:ln>
            <a:noFill/>
          </a:ln>
        </p:spPr>
      </p:pic>
      <p:pic>
        <p:nvPicPr>
          <p:cNvPr id="258" name="Ink 17"/>
          <p:cNvPicPr/>
          <p:nvPr/>
        </p:nvPicPr>
        <p:blipFill>
          <a:blip r:embed="rId3"/>
          <a:stretch/>
        </p:blipFill>
        <p:spPr>
          <a:xfrm>
            <a:off x="5544360" y="3805200"/>
            <a:ext cx="490320" cy="78480"/>
          </a:xfrm>
          <a:prstGeom prst="rect">
            <a:avLst/>
          </a:prstGeom>
          <a:ln>
            <a:noFill/>
          </a:ln>
        </p:spPr>
      </p:pic>
      <p:pic>
        <p:nvPicPr>
          <p:cNvPr id="259" name="Ink 33"/>
          <p:cNvPicPr/>
          <p:nvPr/>
        </p:nvPicPr>
        <p:blipFill>
          <a:blip r:embed="rId4"/>
          <a:stretch/>
        </p:blipFill>
        <p:spPr>
          <a:xfrm>
            <a:off x="1604160" y="1472400"/>
            <a:ext cx="1213560" cy="75240"/>
          </a:xfrm>
          <a:prstGeom prst="rect">
            <a:avLst/>
          </a:prstGeom>
          <a:ln>
            <a:noFill/>
          </a:ln>
        </p:spPr>
      </p:pic>
      <p:pic>
        <p:nvPicPr>
          <p:cNvPr id="260" name="Ink 35"/>
          <p:cNvPicPr/>
          <p:nvPr/>
        </p:nvPicPr>
        <p:blipFill>
          <a:blip r:embed="rId5"/>
          <a:stretch/>
        </p:blipFill>
        <p:spPr>
          <a:xfrm>
            <a:off x="1654200" y="1740600"/>
            <a:ext cx="1704600" cy="162720"/>
          </a:xfrm>
          <a:prstGeom prst="rect">
            <a:avLst/>
          </a:prstGeom>
          <a:ln>
            <a:noFill/>
          </a:ln>
        </p:spPr>
      </p:pic>
      <p:pic>
        <p:nvPicPr>
          <p:cNvPr id="261" name="Ink 37"/>
          <p:cNvPicPr/>
          <p:nvPr/>
        </p:nvPicPr>
        <p:blipFill>
          <a:blip r:embed="rId6"/>
          <a:stretch/>
        </p:blipFill>
        <p:spPr>
          <a:xfrm>
            <a:off x="1679040" y="2283120"/>
            <a:ext cx="2319120" cy="47160"/>
          </a:xfrm>
          <a:prstGeom prst="rect">
            <a:avLst/>
          </a:prstGeom>
          <a:ln>
            <a:noFill/>
          </a:ln>
        </p:spPr>
      </p:pic>
      <p:pic>
        <p:nvPicPr>
          <p:cNvPr id="262" name="Ink 39"/>
          <p:cNvPicPr/>
          <p:nvPr/>
        </p:nvPicPr>
        <p:blipFill>
          <a:blip r:embed="rId7"/>
          <a:stretch/>
        </p:blipFill>
        <p:spPr>
          <a:xfrm>
            <a:off x="1679040" y="4106520"/>
            <a:ext cx="2477160" cy="86400"/>
          </a:xfrm>
          <a:prstGeom prst="rect">
            <a:avLst/>
          </a:prstGeom>
          <a:ln>
            <a:noFill/>
          </a:ln>
        </p:spPr>
      </p:pic>
      <p:pic>
        <p:nvPicPr>
          <p:cNvPr id="263" name="Ink 41"/>
          <p:cNvPicPr/>
          <p:nvPr/>
        </p:nvPicPr>
        <p:blipFill>
          <a:blip r:embed="rId8"/>
          <a:stretch/>
        </p:blipFill>
        <p:spPr>
          <a:xfrm>
            <a:off x="1710720" y="4849560"/>
            <a:ext cx="2127960" cy="76320"/>
          </a:xfrm>
          <a:prstGeom prst="rect">
            <a:avLst/>
          </a:prstGeom>
          <a:ln>
            <a:noFill/>
          </a:ln>
        </p:spPr>
      </p:pic>
      <p:sp>
        <p:nvSpPr>
          <p:cNvPr id="264" name="CustomShape 20"/>
          <p:cNvSpPr/>
          <p:nvPr/>
        </p:nvSpPr>
        <p:spPr>
          <a:xfrm>
            <a:off x="1630080" y="2768400"/>
            <a:ext cx="2666520" cy="36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Production of Health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Ink 45"/>
          <p:cNvPicPr/>
          <p:nvPr/>
        </p:nvPicPr>
        <p:blipFill>
          <a:blip r:embed="rId9"/>
          <a:stretch/>
        </p:blipFill>
        <p:spPr>
          <a:xfrm>
            <a:off x="1687320" y="2929680"/>
            <a:ext cx="2127960" cy="117000"/>
          </a:xfrm>
          <a:prstGeom prst="rect">
            <a:avLst/>
          </a:prstGeom>
          <a:ln>
            <a:noFill/>
          </a:ln>
        </p:spPr>
      </p:pic>
      <p:pic>
        <p:nvPicPr>
          <p:cNvPr id="266" name="Ink 47"/>
          <p:cNvPicPr/>
          <p:nvPr/>
        </p:nvPicPr>
        <p:blipFill>
          <a:blip r:embed="rId10"/>
          <a:stretch/>
        </p:blipFill>
        <p:spPr>
          <a:xfrm>
            <a:off x="3657600" y="399816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67" name="Ink 49"/>
          <p:cNvPicPr/>
          <p:nvPr/>
        </p:nvPicPr>
        <p:blipFill>
          <a:blip r:embed="rId10"/>
          <a:stretch/>
        </p:blipFill>
        <p:spPr>
          <a:xfrm>
            <a:off x="4164480" y="2892600"/>
            <a:ext cx="16560" cy="16560"/>
          </a:xfrm>
          <a:prstGeom prst="rect">
            <a:avLst/>
          </a:prstGeom>
          <a:ln>
            <a:noFill/>
          </a:ln>
        </p:spPr>
      </p:pic>
      <p:pic>
        <p:nvPicPr>
          <p:cNvPr id="268" name="Ink 50"/>
          <p:cNvPicPr/>
          <p:nvPr/>
        </p:nvPicPr>
        <p:blipFill>
          <a:blip r:embed="rId10"/>
          <a:stretch/>
        </p:blipFill>
        <p:spPr>
          <a:xfrm>
            <a:off x="11313360" y="5170320"/>
            <a:ext cx="16560" cy="165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AB133-9464-434F-A440-B05BF2BB76A1}"/>
                  </a:ext>
                </a:extLst>
              </p14:cNvPr>
              <p14:cNvContentPartPr/>
              <p14:nvPr/>
            </p14:nvContentPartPr>
            <p14:xfrm>
              <a:off x="4748080" y="1452920"/>
              <a:ext cx="1468440" cy="9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AB133-9464-434F-A440-B05BF2BB76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41960" y="1446800"/>
                <a:ext cx="1480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8F00C4-8B01-465E-A9A4-983769697F55}"/>
                  </a:ext>
                </a:extLst>
              </p14:cNvPr>
              <p14:cNvContentPartPr/>
              <p14:nvPr/>
            </p14:nvContentPartPr>
            <p14:xfrm>
              <a:off x="4831960" y="1759640"/>
              <a:ext cx="998640" cy="9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8F00C4-8B01-465E-A9A4-983769697F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5840" y="1753520"/>
                <a:ext cx="10108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65840-FEC2-4BA0-8C25-A56A236908F6}"/>
                  </a:ext>
                </a:extLst>
              </p14:cNvPr>
              <p14:cNvContentPartPr/>
              <p14:nvPr/>
            </p14:nvContentPartPr>
            <p14:xfrm>
              <a:off x="4756720" y="1986800"/>
              <a:ext cx="771840" cy="8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65840-FEC2-4BA0-8C25-A56A236908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0600" y="1980680"/>
                <a:ext cx="7840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12C5A8-D9BD-4EFB-AB98-D394846360AC}"/>
                  </a:ext>
                </a:extLst>
              </p14:cNvPr>
              <p14:cNvContentPartPr/>
              <p14:nvPr/>
            </p14:nvContentPartPr>
            <p14:xfrm>
              <a:off x="4731520" y="2413400"/>
              <a:ext cx="2315520" cy="12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12C5A8-D9BD-4EFB-AB98-D394846360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25400" y="2407280"/>
                <a:ext cx="2327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0E5E86-FD7B-49E9-8D23-14102B898EFE}"/>
                  </a:ext>
                </a:extLst>
              </p14:cNvPr>
              <p14:cNvContentPartPr/>
              <p14:nvPr/>
            </p14:nvContentPartPr>
            <p14:xfrm>
              <a:off x="4765000" y="2667560"/>
              <a:ext cx="79740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0E5E86-FD7B-49E9-8D23-14102B898E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880" y="2661440"/>
                <a:ext cx="8096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F67D20-748B-425E-8C2A-F05C1D27F636}"/>
                  </a:ext>
                </a:extLst>
              </p14:cNvPr>
              <p14:cNvContentPartPr/>
              <p14:nvPr/>
            </p14:nvContentPartPr>
            <p14:xfrm>
              <a:off x="4773280" y="3573680"/>
              <a:ext cx="1980360" cy="17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F67D20-748B-425E-8C2A-F05C1D27F63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67160" y="3567560"/>
                <a:ext cx="1992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68C286-BC75-4B3C-9610-DBA3A6E9F2F3}"/>
                  </a:ext>
                </a:extLst>
              </p14:cNvPr>
              <p14:cNvContentPartPr/>
              <p14:nvPr/>
            </p14:nvContentPartPr>
            <p14:xfrm>
              <a:off x="4748080" y="4722440"/>
              <a:ext cx="2139480" cy="7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68C286-BC75-4B3C-9610-DBA3A6E9F2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41960" y="4716320"/>
                <a:ext cx="21517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97F911-4EA8-4B06-913F-FC320B8D5C06}"/>
                  </a:ext>
                </a:extLst>
              </p14:cNvPr>
              <p14:cNvContentPartPr/>
              <p14:nvPr/>
            </p14:nvContentPartPr>
            <p14:xfrm>
              <a:off x="5385640" y="4965440"/>
              <a:ext cx="1325880" cy="16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97F911-4EA8-4B06-913F-FC320B8D5C0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79520" y="4959320"/>
                <a:ext cx="133812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931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809E93-6147-4166-80E9-5DC9C82D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A model of queues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51E4C8D-D498-4692-9C5C-D80EB1D7F9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48624" y="1600200"/>
            <a:ext cx="9241551" cy="49530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Because of first-come first-serve, </a:t>
            </a:r>
          </a:p>
          <a:p>
            <a:pPr lvl="1"/>
            <a:r>
              <a:rPr lang="en-US" altLang="en-US" dirty="0"/>
              <a:t>low-benefit </a:t>
            </a:r>
            <a:r>
              <a:rPr lang="en-US" altLang="en-US" b="1" i="1" dirty="0"/>
              <a:t>W</a:t>
            </a:r>
            <a:r>
              <a:rPr lang="en-US" altLang="en-US" b="1" dirty="0"/>
              <a:t>-patients</a:t>
            </a:r>
            <a:r>
              <a:rPr lang="en-US" altLang="en-US" dirty="0"/>
              <a:t> receive treatment before high-benefit </a:t>
            </a:r>
            <a:r>
              <a:rPr lang="en-US" altLang="en-US" b="1" i="1" dirty="0"/>
              <a:t>U</a:t>
            </a:r>
            <a:r>
              <a:rPr lang="en-US" altLang="en-US" b="1" dirty="0"/>
              <a:t>-patients</a:t>
            </a:r>
          </a:p>
          <a:p>
            <a:pPr lvl="1"/>
            <a:endParaRPr lang="en-US" altLang="en-US" b="1" dirty="0"/>
          </a:p>
          <a:p>
            <a:r>
              <a:rPr lang="en-US" altLang="en-US" dirty="0"/>
              <a:t>Inefficiency arises because care is free for everyone</a:t>
            </a:r>
          </a:p>
          <a:p>
            <a:pPr lvl="1"/>
            <a:r>
              <a:rPr lang="en-US" altLang="en-US" dirty="0"/>
              <a:t>W-patients do not internalize costs of care so join queue anyway 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D3ED875A-5EB9-4017-B62C-8AACA31D0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600200"/>
            <a:ext cx="67611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43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0AFA0DE-AC8D-43B3-8B01-D8F5EF53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en-US"/>
              <a:t>Price rationing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A5F1-E503-4DF1-9B88-A81BA8BF43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31845" y="1219200"/>
            <a:ext cx="10284903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Suppose instead that patients had to pay an out-of-pocket fee for treatment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reduces the queuing problem because </a:t>
            </a:r>
            <a:r>
              <a:rPr lang="en-US" b="1" i="1" dirty="0"/>
              <a:t>W-</a:t>
            </a:r>
            <a:r>
              <a:rPr lang="en-US" b="1" dirty="0"/>
              <a:t>patients </a:t>
            </a:r>
            <a:r>
              <a:rPr lang="en-US" dirty="0"/>
              <a:t>would never sign up for treatment</a:t>
            </a:r>
          </a:p>
          <a:p>
            <a:pPr>
              <a:defRPr/>
            </a:pPr>
            <a:r>
              <a:rPr lang="en-US" dirty="0"/>
              <a:t>But price rationing also removes </a:t>
            </a:r>
            <a:r>
              <a:rPr lang="en-US" b="1" i="1" dirty="0"/>
              <a:t>U</a:t>
            </a:r>
            <a:r>
              <a:rPr lang="en-US" b="1" i="1" baseline="-25000" dirty="0"/>
              <a:t>p</a:t>
            </a:r>
            <a:r>
              <a:rPr lang="en-US" b="1" i="1" dirty="0"/>
              <a:t>-patients</a:t>
            </a:r>
            <a:r>
              <a:rPr lang="en-US" i="1" dirty="0"/>
              <a:t> – </a:t>
            </a:r>
            <a:r>
              <a:rPr lang="en-US" dirty="0"/>
              <a:t>ones who need treatment but cannot afford it</a:t>
            </a:r>
          </a:p>
          <a:p>
            <a:pPr>
              <a:defRPr/>
            </a:pPr>
            <a:r>
              <a:rPr lang="en-US" dirty="0"/>
              <a:t>Under</a:t>
            </a:r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C29B056A-4E5F-4E83-8104-4753CDC7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12" y="2130105"/>
            <a:ext cx="66913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5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969BFA3-F4FC-4736-8947-1147EECA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50" y="228600"/>
            <a:ext cx="8956325" cy="990600"/>
          </a:xfrm>
        </p:spPr>
        <p:txBody>
          <a:bodyPr/>
          <a:lstStyle/>
          <a:p>
            <a:r>
              <a:rPr lang="en-US" altLang="en-US"/>
              <a:t>Gatekeeping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8774-4433-425F-8385-E3B61DA6F4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11354" y="1600200"/>
            <a:ext cx="8783273" cy="449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Need an alternative to price rationing to separate </a:t>
            </a:r>
            <a:r>
              <a:rPr lang="en-US" b="1" i="1" dirty="0"/>
              <a:t>W </a:t>
            </a:r>
            <a:r>
              <a:rPr lang="en-US" dirty="0"/>
              <a:t> and </a:t>
            </a:r>
            <a:r>
              <a:rPr lang="en-US" b="1" i="1" dirty="0"/>
              <a:t>U</a:t>
            </a:r>
            <a:r>
              <a:rPr lang="en-US" dirty="0"/>
              <a:t> patients</a:t>
            </a:r>
          </a:p>
          <a:p>
            <a:pPr marL="0" indent="0">
              <a:buNone/>
              <a:defRPr/>
            </a:pPr>
            <a:endParaRPr lang="en-US" sz="800" dirty="0"/>
          </a:p>
          <a:p>
            <a:pPr>
              <a:defRPr/>
            </a:pPr>
            <a:r>
              <a:rPr lang="en-US" dirty="0"/>
              <a:t>In most </a:t>
            </a:r>
            <a:r>
              <a:rPr lang="en-US" dirty="0" err="1"/>
              <a:t>Beveridge</a:t>
            </a:r>
            <a:r>
              <a:rPr lang="en-US" dirty="0"/>
              <a:t> systems, all patients must first visit a general practitioner (GP) before they can see a specialist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sz="800" dirty="0"/>
          </a:p>
          <a:p>
            <a:pPr>
              <a:defRPr/>
            </a:pPr>
            <a:r>
              <a:rPr lang="en-US" dirty="0"/>
              <a:t>GPs act as </a:t>
            </a:r>
            <a:r>
              <a:rPr lang="en-US" b="1" i="1" dirty="0"/>
              <a:t>gatekeepers</a:t>
            </a:r>
            <a:r>
              <a:rPr lang="en-US" dirty="0"/>
              <a:t>:</a:t>
            </a:r>
          </a:p>
          <a:p>
            <a:pPr marL="640080" lvl="1" indent="-274320">
              <a:buFont typeface="Wingdings 2"/>
              <a:buChar char=""/>
              <a:defRPr/>
            </a:pPr>
            <a:r>
              <a:rPr lang="en-US" dirty="0"/>
              <a:t>Only patients they deem as needing care may then visit a specialist</a:t>
            </a:r>
          </a:p>
          <a:p>
            <a:pPr marL="320040" indent="-320040">
              <a:buFont typeface="Wingdings"/>
              <a:buChar char=""/>
              <a:defRPr/>
            </a:pPr>
            <a:r>
              <a:rPr lang="en-US" dirty="0"/>
              <a:t> Inefficiencies through the gatekeepers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5469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A761CBA-B3F8-4609-92AB-A51DBBDF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reduction policies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69A186B-AEB7-4C62-9174-FB0EAEC189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133600" y="3505200"/>
            <a:ext cx="3886200" cy="3581400"/>
          </a:xfrm>
        </p:spPr>
        <p:txBody>
          <a:bodyPr/>
          <a:lstStyle/>
          <a:p>
            <a:r>
              <a:rPr lang="en-US" altLang="en-US" sz="2400"/>
              <a:t>Increased used of gatekeepers</a:t>
            </a:r>
          </a:p>
          <a:p>
            <a:r>
              <a:rPr lang="en-US" altLang="en-US" sz="2400"/>
              <a:t>Stricter eligibility thresholds for care</a:t>
            </a:r>
          </a:p>
          <a:p>
            <a:r>
              <a:rPr lang="en-US" altLang="en-US" sz="2400"/>
              <a:t>Prioritizing patients so not just first-come first-serve</a:t>
            </a:r>
          </a:p>
        </p:txBody>
      </p:sp>
      <p:sp>
        <p:nvSpPr>
          <p:cNvPr id="26628" name="Content Placeholder 8">
            <a:extLst>
              <a:ext uri="{FF2B5EF4-FFF2-40B4-BE49-F238E27FC236}">
                <a16:creationId xmlns:a16="http://schemas.microsoft.com/office/drawing/2014/main" id="{6784BE11-D7F9-4952-A244-6DA286F6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3505200"/>
            <a:ext cx="3886200" cy="3581400"/>
          </a:xfrm>
        </p:spPr>
        <p:txBody>
          <a:bodyPr/>
          <a:lstStyle/>
          <a:p>
            <a:r>
              <a:rPr lang="en-US" altLang="en-US" sz="2400"/>
              <a:t>Hire more doctors and build more hospitals</a:t>
            </a:r>
          </a:p>
          <a:p>
            <a:r>
              <a:rPr lang="en-US" altLang="en-US" sz="2400"/>
              <a:t>Higher salaries for medical staff</a:t>
            </a:r>
          </a:p>
          <a:p>
            <a:r>
              <a:rPr lang="en-US" altLang="en-US" sz="2400"/>
              <a:t>Outsource care to private providers</a:t>
            </a:r>
          </a:p>
        </p:txBody>
      </p:sp>
      <p:sp>
        <p:nvSpPr>
          <p:cNvPr id="26629" name="Text Placeholder 6">
            <a:extLst>
              <a:ext uri="{FF2B5EF4-FFF2-40B4-BE49-F238E27FC236}">
                <a16:creationId xmlns:a16="http://schemas.microsoft.com/office/drawing/2014/main" id="{C731D440-8B0B-4BE5-9B99-C3E5320FBE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133600" y="2819401"/>
            <a:ext cx="3886200" cy="639763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 dirty="0"/>
              <a:t>Decrease demand</a:t>
            </a:r>
          </a:p>
        </p:txBody>
      </p:sp>
      <p:sp>
        <p:nvSpPr>
          <p:cNvPr id="26630" name="Text Placeholder 7">
            <a:extLst>
              <a:ext uri="{FF2B5EF4-FFF2-40B4-BE49-F238E27FC236}">
                <a16:creationId xmlns:a16="http://schemas.microsoft.com/office/drawing/2014/main" id="{C8081C56-5DE8-452E-A9FA-21CF9DC0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2819401"/>
            <a:ext cx="3886200" cy="639763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/>
              <a:t>Increase supply</a:t>
            </a:r>
          </a:p>
        </p:txBody>
      </p:sp>
      <p:sp>
        <p:nvSpPr>
          <p:cNvPr id="26631" name="TextBox 9">
            <a:extLst>
              <a:ext uri="{FF2B5EF4-FFF2-40B4-BE49-F238E27FC236}">
                <a16:creationId xmlns:a16="http://schemas.microsoft.com/office/drawing/2014/main" id="{FE8B1A97-1F89-4715-8626-E52FBBD1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36714"/>
            <a:ext cx="7696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/>
              <a:t>To reduce queuing, either decrease demand or increase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7CCEC-03FD-4E50-A050-52C9F70A63BD}"/>
              </a:ext>
            </a:extLst>
          </p:cNvPr>
          <p:cNvSpPr txBox="1"/>
          <p:nvPr/>
        </p:nvSpPr>
        <p:spPr>
          <a:xfrm>
            <a:off x="5603846" y="6082018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Trade off?</a:t>
            </a:r>
          </a:p>
        </p:txBody>
      </p:sp>
    </p:spTree>
    <p:extLst>
      <p:ext uri="{BB962C8B-B14F-4D97-AF65-F5344CB8AC3E}">
        <p14:creationId xmlns:p14="http://schemas.microsoft.com/office/powerpoint/2010/main" val="239468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E3F43-2FCD-4147-A9FD-FA31FF81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Socio-economic status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179168-2ED0-44C2-8769-988D7ACD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1599122"/>
            <a:ext cx="10515600" cy="4351338"/>
          </a:xfrm>
        </p:spPr>
        <p:txBody>
          <a:bodyPr/>
          <a:lstStyle/>
          <a:p>
            <a:r>
              <a:rPr lang="en-US" dirty="0"/>
              <a:t>Beveridge Model and Equity </a:t>
            </a:r>
          </a:p>
          <a:p>
            <a:r>
              <a:rPr lang="en-US" dirty="0"/>
              <a:t>But queue length vary across the spectrum of socio-economic status?</a:t>
            </a:r>
          </a:p>
          <a:p>
            <a:r>
              <a:rPr lang="en-US" dirty="0"/>
              <a:t>For elective surgeries less educated and poor wait longer</a:t>
            </a:r>
          </a:p>
          <a:p>
            <a:pPr lvl="1"/>
            <a:r>
              <a:rPr lang="en-US" dirty="0" err="1"/>
              <a:t>Laudicella</a:t>
            </a:r>
            <a:r>
              <a:rPr lang="en-US" dirty="0"/>
              <a:t> et al. (2012) well-educated people wait about 9% to 14% less than poorly-educated</a:t>
            </a:r>
          </a:p>
          <a:p>
            <a:pPr lvl="1"/>
            <a:r>
              <a:rPr lang="en-US" dirty="0"/>
              <a:t>Better educated arthritis patients receive more actual care than less well-educated arthritis patients.</a:t>
            </a:r>
          </a:p>
        </p:txBody>
      </p:sp>
    </p:spTree>
    <p:extLst>
      <p:ext uri="{BB962C8B-B14F-4D97-AF65-F5344CB8AC3E}">
        <p14:creationId xmlns:p14="http://schemas.microsoft.com/office/powerpoint/2010/main" val="353442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813CC-E612-40A0-9103-F1CC59E4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in Beveridge Systems.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F40BEB-F0D4-4A11-B460-135B1C10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Appeal for competition can be understood by </a:t>
            </a:r>
          </a:p>
          <a:p>
            <a:pPr lvl="1"/>
            <a:r>
              <a:rPr lang="en-US" dirty="0"/>
              <a:t>Long waiting time in Beveridge system</a:t>
            </a:r>
          </a:p>
          <a:p>
            <a:pPr lvl="1"/>
            <a:r>
              <a:rPr lang="en-US" dirty="0"/>
              <a:t>Long queues barely happens in the private market </a:t>
            </a:r>
          </a:p>
          <a:p>
            <a:pPr lvl="1"/>
            <a:r>
              <a:rPr lang="en-US" dirty="0"/>
              <a:t>Rise prices to clear out the excess demand (in private market)</a:t>
            </a:r>
          </a:p>
          <a:p>
            <a:r>
              <a:rPr lang="en-US" dirty="0"/>
              <a:t>Beveridge system constricts competition between hospitals </a:t>
            </a:r>
          </a:p>
          <a:p>
            <a:pPr lvl="1"/>
            <a:r>
              <a:rPr lang="en-US" dirty="0"/>
              <a:t>English patients matched to hospitals according to postal code</a:t>
            </a:r>
          </a:p>
          <a:p>
            <a:pPr lvl="1"/>
            <a:r>
              <a:rPr lang="en-US" dirty="0"/>
              <a:t>Don’t choose for source of care, so no incentive to compete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2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6F7C-16FE-4EDA-B4D2-A3531835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dirty="0"/>
              <a:t>Private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D4E4-E8B9-4685-8CC7-AA8401A6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r>
              <a:rPr lang="en-US" dirty="0"/>
              <a:t>Even in the UK</a:t>
            </a:r>
          </a:p>
          <a:p>
            <a:pPr lvl="1"/>
            <a:r>
              <a:rPr lang="en-US" dirty="0"/>
              <a:t>Parallel private health care market</a:t>
            </a:r>
          </a:p>
          <a:p>
            <a:pPr lvl="1"/>
            <a:r>
              <a:rPr lang="en-US" dirty="0"/>
              <a:t>10.5% and 17.8% of total health care expenditure in 1980 and 2000, respectively</a:t>
            </a:r>
          </a:p>
          <a:p>
            <a:pPr lvl="1"/>
            <a:r>
              <a:rPr lang="en-US" dirty="0"/>
              <a:t>Can eliminate long waiting time</a:t>
            </a:r>
          </a:p>
          <a:p>
            <a:pPr lvl="1"/>
            <a:r>
              <a:rPr lang="en-US" dirty="0" err="1"/>
              <a:t>Besley</a:t>
            </a:r>
            <a:r>
              <a:rPr lang="en-US" dirty="0"/>
              <a:t> et al. (1998) areas in England with more private insurance coverage tend to have long waiting time, even after controlling for demographic differences</a:t>
            </a:r>
          </a:p>
          <a:p>
            <a:r>
              <a:rPr lang="en-US" dirty="0"/>
              <a:t>Parallel private system undermines the idea of equity</a:t>
            </a:r>
          </a:p>
        </p:txBody>
      </p:sp>
    </p:spTree>
    <p:extLst>
      <p:ext uri="{BB962C8B-B14F-4D97-AF65-F5344CB8AC3E}">
        <p14:creationId xmlns:p14="http://schemas.microsoft.com/office/powerpoint/2010/main" val="20761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7F9B-6E2A-441C-8EB0-8C62D559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4B50-B454-4D75-AD5F-56D2D4B6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tour of the Beveridge world </a:t>
            </a:r>
          </a:p>
          <a:p>
            <a:r>
              <a:rPr lang="en-US" dirty="0"/>
              <a:t>Rationing with and without prices</a:t>
            </a:r>
          </a:p>
          <a:p>
            <a:r>
              <a:rPr lang="en-US" dirty="0"/>
              <a:t>Queuing and optimal queue</a:t>
            </a:r>
          </a:p>
          <a:p>
            <a:r>
              <a:rPr lang="en-US" dirty="0"/>
              <a:t>Welfare loss from queuing</a:t>
            </a:r>
          </a:p>
          <a:p>
            <a:r>
              <a:rPr lang="en-US" dirty="0"/>
              <a:t>Competition in Beveridge systems</a:t>
            </a:r>
          </a:p>
          <a:p>
            <a:r>
              <a:rPr lang="en-US" dirty="0"/>
              <a:t>NHS internal market</a:t>
            </a:r>
          </a:p>
        </p:txBody>
      </p:sp>
    </p:spTree>
    <p:extLst>
      <p:ext uri="{BB962C8B-B14F-4D97-AF65-F5344CB8AC3E}">
        <p14:creationId xmlns:p14="http://schemas.microsoft.com/office/powerpoint/2010/main" val="31901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4662-1F7A-478D-8FD4-EBB102B5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Beveridge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9665-6414-4584-B3CA-833429E6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UK’s National Health Services Bill of 1946</a:t>
            </a:r>
          </a:p>
          <a:p>
            <a:pPr lvl="1"/>
            <a:r>
              <a:rPr lang="en-US" dirty="0"/>
              <a:t>Devised by an economist William Beveridge </a:t>
            </a:r>
          </a:p>
          <a:p>
            <a:pPr lvl="1"/>
            <a:r>
              <a:rPr lang="en-US" dirty="0"/>
              <a:t>Equity (shared sacrifice)</a:t>
            </a:r>
          </a:p>
          <a:p>
            <a:pPr lvl="1"/>
            <a:r>
              <a:rPr lang="en-US" dirty="0"/>
              <a:t>Eliminates price rationing </a:t>
            </a:r>
          </a:p>
          <a:p>
            <a:pPr lvl="1"/>
            <a:endParaRPr lang="en-US" dirty="0"/>
          </a:p>
          <a:p>
            <a:r>
              <a:rPr lang="en-US" i="1" dirty="0"/>
              <a:t>Can you think of any other products for which price rationing is eliminated?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6984-6689-4E08-A320-D89D863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Beveridge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0959-CBB7-45EC-A224-93E872B0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Three main traits of Beveridge Model</a:t>
            </a:r>
          </a:p>
          <a:p>
            <a:pPr marL="514350" indent="-514350">
              <a:buAutoNum type="arabicPeriod"/>
            </a:pPr>
            <a:r>
              <a:rPr lang="en-US" dirty="0"/>
              <a:t>Universal, single payer health care system</a:t>
            </a:r>
          </a:p>
          <a:p>
            <a:pPr lvl="1"/>
            <a:r>
              <a:rPr lang="en-US" dirty="0"/>
              <a:t>Government provides insurance </a:t>
            </a:r>
          </a:p>
          <a:p>
            <a:pPr lvl="1"/>
            <a:r>
              <a:rPr lang="en-US" dirty="0"/>
              <a:t>Finance through taxes</a:t>
            </a:r>
          </a:p>
          <a:p>
            <a:pPr marL="514350" indent="-514350">
              <a:buAutoNum type="arabicPeriod"/>
            </a:pPr>
            <a:r>
              <a:rPr lang="en-US" dirty="0"/>
              <a:t>Health care provided by the government (public health care)</a:t>
            </a:r>
          </a:p>
          <a:p>
            <a:pPr lvl="1"/>
            <a:r>
              <a:rPr lang="en-US" dirty="0"/>
              <a:t>Hospitals and clinics are government run</a:t>
            </a:r>
          </a:p>
          <a:p>
            <a:pPr marL="514350" indent="-514350">
              <a:buAutoNum type="arabicPeriod"/>
            </a:pPr>
            <a:r>
              <a:rPr lang="en-US" dirty="0"/>
              <a:t>Free care</a:t>
            </a:r>
          </a:p>
          <a:p>
            <a:pPr lvl="1"/>
            <a:r>
              <a:rPr lang="en-US" dirty="0"/>
              <a:t>No monetary cost</a:t>
            </a:r>
          </a:p>
          <a:p>
            <a:pPr lvl="1"/>
            <a:r>
              <a:rPr lang="en-US" dirty="0"/>
              <a:t>Free at point of care</a:t>
            </a:r>
          </a:p>
          <a:p>
            <a:pPr lvl="1"/>
            <a:r>
              <a:rPr lang="en-US" dirty="0"/>
              <a:t>Some exceptions for prescription drugs, eye care and dentistry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A1C68-8D3C-4B7E-ABFF-F83B7669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4" y="2249909"/>
            <a:ext cx="10515600" cy="1325563"/>
          </a:xfrm>
        </p:spPr>
        <p:txBody>
          <a:bodyPr/>
          <a:lstStyle/>
          <a:p>
            <a:r>
              <a:rPr lang="en-US" i="1" dirty="0"/>
              <a:t>What problem does Beveridge model solve and what does it invite?</a:t>
            </a:r>
          </a:p>
        </p:txBody>
      </p:sp>
    </p:spTree>
    <p:extLst>
      <p:ext uri="{BB962C8B-B14F-4D97-AF65-F5344CB8AC3E}">
        <p14:creationId xmlns:p14="http://schemas.microsoft.com/office/powerpoint/2010/main" val="106412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CC1A63-E82F-4B4F-95E7-22C66879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inside the Beveridge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34AB8-3143-41DE-90C1-9A9EA2C6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UK’s case</a:t>
            </a:r>
          </a:p>
          <a:p>
            <a:r>
              <a:rPr lang="en-US" dirty="0"/>
              <a:t>National Health Service Bill in 1946</a:t>
            </a:r>
          </a:p>
          <a:p>
            <a:r>
              <a:rPr lang="en-US" dirty="0"/>
              <a:t>Over 1,500 hospitals owned by private organization, religious affiliation were nationalized</a:t>
            </a:r>
          </a:p>
          <a:p>
            <a:r>
              <a:rPr lang="en-US" dirty="0"/>
              <a:t>Established National Health Service (NHS)</a:t>
            </a:r>
          </a:p>
          <a:p>
            <a:pPr lvl="1"/>
            <a:r>
              <a:rPr lang="en-US" dirty="0"/>
              <a:t>Began operation on July 5</a:t>
            </a:r>
            <a:r>
              <a:rPr lang="en-US" baseline="30000" dirty="0"/>
              <a:t>th</a:t>
            </a:r>
            <a:r>
              <a:rPr lang="en-US" dirty="0"/>
              <a:t>, 1948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221B-6C0C-4987-BBC6-4F55A050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UK’s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DCD5-B512-4E86-B882-0DF378F6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130"/>
            <a:ext cx="10515600" cy="4599833"/>
          </a:xfrm>
        </p:spPr>
        <p:txBody>
          <a:bodyPr/>
          <a:lstStyle/>
          <a:p>
            <a:r>
              <a:rPr lang="en-US" dirty="0"/>
              <a:t>Patients receive free care at government hospitals and clinics run by NHS</a:t>
            </a:r>
          </a:p>
          <a:p>
            <a:r>
              <a:rPr lang="en-US" dirty="0"/>
              <a:t>Doctors and staffs are employed by the government </a:t>
            </a:r>
          </a:p>
          <a:p>
            <a:r>
              <a:rPr lang="en-US" dirty="0"/>
              <a:t>No monetary cost is borne by the consumer</a:t>
            </a:r>
          </a:p>
          <a:p>
            <a:pPr lvl="1"/>
            <a:r>
              <a:rPr lang="en-US" dirty="0"/>
              <a:t>Some exceptions</a:t>
            </a:r>
          </a:p>
          <a:p>
            <a:r>
              <a:rPr lang="en-US" dirty="0"/>
              <a:t>No use of prices as a rationing mechanism</a:t>
            </a:r>
          </a:p>
          <a:p>
            <a:r>
              <a:rPr lang="en-US" dirty="0"/>
              <a:t>Quantity demanded and dominate quantity supplied </a:t>
            </a:r>
          </a:p>
          <a:p>
            <a:pPr lvl="1"/>
            <a:r>
              <a:rPr lang="en-US" dirty="0"/>
              <a:t>Results to Queuing </a:t>
            </a:r>
          </a:p>
          <a:p>
            <a:r>
              <a:rPr lang="en-US" dirty="0"/>
              <a:t>Similar models have been adopted by Australia, Canada, and Scandinavian countries </a:t>
            </a:r>
          </a:p>
        </p:txBody>
      </p:sp>
    </p:spTree>
    <p:extLst>
      <p:ext uri="{BB962C8B-B14F-4D97-AF65-F5344CB8AC3E}">
        <p14:creationId xmlns:p14="http://schemas.microsoft.com/office/powerpoint/2010/main" val="77095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(America versus Beveridge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https://data.worldbank.org/indicator/SH.XPD.PCAP.PP.KD?end=2014&amp;locations=GB-US-CA-NO-NP-AU-NZ&amp;start=1995&amp;view=chart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1142</Words>
  <Application>Microsoft Office PowerPoint</Application>
  <PresentationFormat>Widescreen</PresentationFormat>
  <Paragraphs>204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In this Lecture</vt:lpstr>
      <vt:lpstr>The Beveridge Plan</vt:lpstr>
      <vt:lpstr>Beveridge Model</vt:lpstr>
      <vt:lpstr>What problem does Beveridge model solve and what does it invite?</vt:lpstr>
      <vt:lpstr>Tour inside the Beveridge world</vt:lpstr>
      <vt:lpstr>The UK’s case</vt:lpstr>
      <vt:lpstr>Comparison (America versus Beveridge model)</vt:lpstr>
      <vt:lpstr>Prices as a Rationing mechanism </vt:lpstr>
      <vt:lpstr>Prices as a rationing mechanism </vt:lpstr>
      <vt:lpstr>However health care in Beveridge model disallows using price as a rationing mechanism. So how to ration it? How much to produce?</vt:lpstr>
      <vt:lpstr>Queuing and Gatekeepers </vt:lpstr>
      <vt:lpstr>Why do queues arise?</vt:lpstr>
      <vt:lpstr>What creates Queuing?</vt:lpstr>
      <vt:lpstr>PowerPoint Presentation</vt:lpstr>
      <vt:lpstr>Pros and Cons of Queuing</vt:lpstr>
      <vt:lpstr>Benefits of Queuing </vt:lpstr>
      <vt:lpstr>A model of queues</vt:lpstr>
      <vt:lpstr>A model of queues</vt:lpstr>
      <vt:lpstr>Price rationing</vt:lpstr>
      <vt:lpstr>Gatekeeping</vt:lpstr>
      <vt:lpstr>Queue reduction policies</vt:lpstr>
      <vt:lpstr>Socio-economic status </vt:lpstr>
      <vt:lpstr>Competition in Beveridge Systems.</vt:lpstr>
      <vt:lpstr>Private markets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2017-11-29T13:29:33Z</dcterms:created>
  <dcterms:modified xsi:type="dcterms:W3CDTF">2017-12-04T14:31:47Z</dcterms:modified>
</cp:coreProperties>
</file>