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4A9E-A44F-4B9D-9C59-3692318AA37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B94-AE8D-4891-9DDA-2966800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4A9E-A44F-4B9D-9C59-3692318AA37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B94-AE8D-4891-9DDA-2966800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0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4A9E-A44F-4B9D-9C59-3692318AA37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B94-AE8D-4891-9DDA-2966800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4A9E-A44F-4B9D-9C59-3692318AA37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B94-AE8D-4891-9DDA-2966800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5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4A9E-A44F-4B9D-9C59-3692318AA37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B94-AE8D-4891-9DDA-2966800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4A9E-A44F-4B9D-9C59-3692318AA37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B94-AE8D-4891-9DDA-2966800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4A9E-A44F-4B9D-9C59-3692318AA37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B94-AE8D-4891-9DDA-2966800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4A9E-A44F-4B9D-9C59-3692318AA37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B94-AE8D-4891-9DDA-2966800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8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4A9E-A44F-4B9D-9C59-3692318AA37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B94-AE8D-4891-9DDA-2966800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4A9E-A44F-4B9D-9C59-3692318AA37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B94-AE8D-4891-9DDA-2966800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4A9E-A44F-4B9D-9C59-3692318AA37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4B94-AE8D-4891-9DDA-2966800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4A9E-A44F-4B9D-9C59-3692318AA37D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4B94-AE8D-4891-9DDA-29668002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7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Production of Health</a:t>
            </a:r>
            <a:br>
              <a:rPr lang="en-US" dirty="0" smtClean="0"/>
            </a:br>
            <a:r>
              <a:rPr lang="en-US" dirty="0" smtClean="0"/>
              <a:t>Lecture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Vinish Shrestha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5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232"/>
          </a:xfrm>
        </p:spPr>
        <p:txBody>
          <a:bodyPr/>
          <a:lstStyle/>
          <a:p>
            <a:r>
              <a:rPr lang="en-US" dirty="0" smtClean="0"/>
              <a:t>Diminishing Marginal Returns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8374" y="1411358"/>
            <a:ext cx="7146235" cy="476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586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Product of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105"/>
            <a:ext cx="10515600" cy="4605858"/>
          </a:xfrm>
        </p:spPr>
        <p:txBody>
          <a:bodyPr/>
          <a:lstStyle/>
          <a:p>
            <a:r>
              <a:rPr lang="en-US" dirty="0" smtClean="0"/>
              <a:t>Effect of every additional increase of health input (doctor visit) on health (birthweight)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4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as a latent concept, </a:t>
            </a:r>
            <a:r>
              <a:rPr lang="en-US" dirty="0" smtClean="0">
                <a:solidFill>
                  <a:srgbClr val="FF0000"/>
                </a:solidFill>
              </a:rPr>
              <a:t>but can we measure health?</a:t>
            </a:r>
          </a:p>
          <a:p>
            <a:r>
              <a:rPr lang="en-US" dirty="0" smtClean="0"/>
              <a:t>Some proxies</a:t>
            </a:r>
          </a:p>
          <a:p>
            <a:pPr lvl="1"/>
            <a:r>
              <a:rPr lang="en-US" dirty="0" smtClean="0"/>
              <a:t>Number of healthy days </a:t>
            </a:r>
          </a:p>
          <a:p>
            <a:pPr lvl="1"/>
            <a:r>
              <a:rPr lang="en-US" dirty="0" smtClean="0"/>
              <a:t>Health status</a:t>
            </a:r>
          </a:p>
          <a:p>
            <a:pPr lvl="1"/>
            <a:r>
              <a:rPr lang="en-US" dirty="0" smtClean="0"/>
              <a:t>Life expectancy</a:t>
            </a:r>
          </a:p>
          <a:p>
            <a:pPr lvl="1"/>
            <a:r>
              <a:rPr lang="en-US" dirty="0" smtClean="0"/>
              <a:t>Infant mortality</a:t>
            </a:r>
          </a:p>
          <a:p>
            <a:pPr lvl="1"/>
            <a:r>
              <a:rPr lang="en-US" dirty="0" smtClean="0"/>
              <a:t>Biometric measures (Cholesterol level, BP, cotinine level)</a:t>
            </a:r>
          </a:p>
          <a:p>
            <a:r>
              <a:rPr lang="en-US" dirty="0" smtClean="0"/>
              <a:t>What are some of the drawbacks of these measurements?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4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8229600" cy="487362"/>
          </a:xfr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Econ 339 - Roadmap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9/6/2017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Towson University </a:t>
            </a:r>
            <a:r>
              <a:rPr lang="en-US" altLang="zh-CN" dirty="0" smtClean="0"/>
              <a:t>– V. Shrestha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371601"/>
            <a:ext cx="2667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Review of Microeconomics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8675" y="1299865"/>
            <a:ext cx="2667000" cy="1046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Demand for Insurance</a:t>
            </a:r>
          </a:p>
          <a:p>
            <a:pPr algn="l"/>
            <a:r>
              <a:rPr lang="en-US" sz="1400" dirty="0"/>
              <a:t>Chapter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Risk aversion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4892" y="4167358"/>
            <a:ext cx="26670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/>
              <a:t>The Grossman model</a:t>
            </a:r>
          </a:p>
          <a:p>
            <a:pPr algn="l"/>
            <a:r>
              <a:rPr lang="en-US" sz="1400" dirty="0"/>
              <a:t>Chapter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0201" y="2087940"/>
            <a:ext cx="267652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Intro (from my slides)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0200" y="829270"/>
            <a:ext cx="2667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Midterm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00950" y="1457444"/>
            <a:ext cx="2819400" cy="107721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health policy conundrum</a:t>
            </a:r>
          </a:p>
          <a:p>
            <a:pPr algn="l"/>
            <a:r>
              <a:rPr lang="en-US" sz="1400" dirty="0"/>
              <a:t>Chapter 15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/>
              <a:t>Capital stock 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8200" y="838200"/>
            <a:ext cx="26670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Midterm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00" y="833735"/>
            <a:ext cx="2819400" cy="36933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Final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0" y="2465456"/>
            <a:ext cx="2819400" cy="553998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Beveridge Model</a:t>
            </a:r>
          </a:p>
          <a:p>
            <a:pPr algn="l"/>
            <a:r>
              <a:rPr lang="en-US" sz="1200" dirty="0"/>
              <a:t>Chapter 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0" y="3425215"/>
            <a:ext cx="2819400" cy="92333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American Model</a:t>
            </a:r>
          </a:p>
          <a:p>
            <a:r>
              <a:rPr lang="en-US" dirty="0"/>
              <a:t>Chapter 18 and slides provided (ACA)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8200" y="2575947"/>
            <a:ext cx="2667000" cy="1046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Adverse selection</a:t>
            </a:r>
          </a:p>
          <a:p>
            <a:pPr algn="l"/>
            <a:r>
              <a:rPr lang="en-US" sz="1400" dirty="0"/>
              <a:t>Chapters 8 and 9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 err="1"/>
              <a:t>Akerlof’s</a:t>
            </a:r>
            <a:r>
              <a:rPr lang="en-US" sz="1400" dirty="0"/>
              <a:t> market for lemons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/>
              <a:t>Rothschild-Stiglitz model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34892" y="3425215"/>
            <a:ext cx="2667000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Demand for health care</a:t>
            </a:r>
          </a:p>
          <a:p>
            <a:pPr algn="l"/>
            <a:r>
              <a:rPr lang="en-US" sz="1400" dirty="0"/>
              <a:t>Chapter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F2C92-3368-461C-9C34-56E5220FC7CB}"/>
              </a:ext>
            </a:extLst>
          </p:cNvPr>
          <p:cNvSpPr/>
          <p:nvPr/>
        </p:nvSpPr>
        <p:spPr>
          <a:xfrm>
            <a:off x="1681556" y="4860121"/>
            <a:ext cx="2667000" cy="10502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Socioeconomic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Disparities 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Chapter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E898C-FA1D-48EC-B1DA-7D7B70EDA383}"/>
              </a:ext>
            </a:extLst>
          </p:cNvPr>
          <p:cNvSpPr/>
          <p:nvPr/>
        </p:nvSpPr>
        <p:spPr>
          <a:xfrm>
            <a:off x="4627446" y="3851215"/>
            <a:ext cx="26670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Adverse Selection in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Real market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Chapter 10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7B4E96-457D-4AF9-8852-A1AF66DBFFDB}"/>
              </a:ext>
            </a:extLst>
          </p:cNvPr>
          <p:cNvSpPr/>
          <p:nvPr/>
        </p:nvSpPr>
        <p:spPr>
          <a:xfrm>
            <a:off x="4667818" y="4942270"/>
            <a:ext cx="2667000" cy="9251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Moral hazard 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Chapter 11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62766-0DE4-4E81-AE3E-8927A2AABF4B}"/>
              </a:ext>
            </a:extLst>
          </p:cNvPr>
          <p:cNvSpPr/>
          <p:nvPr/>
        </p:nvSpPr>
        <p:spPr>
          <a:xfrm>
            <a:off x="7654080" y="4757246"/>
            <a:ext cx="2762250" cy="11101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Special Topics (if time allows) 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Chapter 20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Slides provided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02972" y="2606716"/>
            <a:ext cx="2676525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Production of Health (from my slides)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902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Some economic assumptions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Forward looking </a:t>
            </a:r>
            <a:r>
              <a:rPr lang="en-US" dirty="0" smtClean="0"/>
              <a:t>behavior</a:t>
            </a:r>
          </a:p>
          <a:p>
            <a:pPr marL="514350" indent="-514350">
              <a:buAutoNum type="arabicPeriod"/>
            </a:pPr>
            <a:r>
              <a:rPr lang="en-US" dirty="0" smtClean="0"/>
              <a:t>Why and how is health economics different?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Health production function </a:t>
            </a:r>
          </a:p>
          <a:p>
            <a:pPr marL="514350" indent="-514350">
              <a:buAutoNum type="arabicPeriod"/>
            </a:pPr>
            <a:r>
              <a:rPr lang="en-US" dirty="0" smtClean="0"/>
              <a:t>Demand for health services</a:t>
            </a:r>
          </a:p>
          <a:p>
            <a:pPr marL="514350" indent="-514350">
              <a:buAutoNum type="arabicPeriod"/>
            </a:pPr>
            <a:r>
              <a:rPr lang="en-US" dirty="0" smtClean="0"/>
              <a:t>Health behavior (derived demand)</a:t>
            </a:r>
          </a:p>
          <a:p>
            <a:pPr marL="514350" indent="-514350">
              <a:buAutoNum type="arabicPeriod"/>
            </a:pPr>
            <a:r>
              <a:rPr lang="en-US" dirty="0" smtClean="0"/>
              <a:t>Marginal Product of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9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Economic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Rationality</a:t>
            </a:r>
          </a:p>
          <a:p>
            <a:pPr lvl="1"/>
            <a:r>
              <a:rPr lang="en-US" dirty="0" smtClean="0"/>
              <a:t>Individuals use all relevant information available when weighing benefits and costs</a:t>
            </a:r>
          </a:p>
          <a:p>
            <a:pPr lvl="1"/>
            <a:r>
              <a:rPr lang="en-US" dirty="0" smtClean="0"/>
              <a:t>For example, Decision to attend school (benefits &amp; </a:t>
            </a:r>
            <a:r>
              <a:rPr lang="en-US" dirty="0" smtClean="0">
                <a:solidFill>
                  <a:srgbClr val="FF0000"/>
                </a:solidFill>
              </a:rPr>
              <a:t>costs)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What are some costs 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Forward Looking</a:t>
            </a:r>
          </a:p>
          <a:p>
            <a:pPr lvl="1"/>
            <a:r>
              <a:rPr lang="en-US" dirty="0" smtClean="0"/>
              <a:t>Economists not only consider the present costs but also future ones</a:t>
            </a:r>
          </a:p>
          <a:p>
            <a:pPr lvl="1"/>
            <a:r>
              <a:rPr lang="en-US" dirty="0" smtClean="0"/>
              <a:t>Example, $1 today is worth more than $1 benefit tomorrow </a:t>
            </a:r>
            <a:r>
              <a:rPr lang="en-US" i="1" dirty="0" smtClean="0"/>
              <a:t>(Time Value of Money)</a:t>
            </a:r>
          </a:p>
          <a:p>
            <a:pPr lvl="1"/>
            <a:r>
              <a:rPr lang="en-US" dirty="0" smtClean="0"/>
              <a:t>The trade-off between today’s and tomorrow depends on individual’s time preference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9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Economic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$1 tomorrow is worth $1/(1+r)</a:t>
            </a:r>
          </a:p>
          <a:p>
            <a:r>
              <a:rPr lang="en-US" dirty="0" smtClean="0"/>
              <a:t>r = rate of individual’s time preference “discount rate”</a:t>
            </a:r>
          </a:p>
          <a:p>
            <a:r>
              <a:rPr lang="en-US" dirty="0" smtClean="0"/>
              <a:t>Higher discount rate would mean that you do not value future so much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 startAt="3"/>
            </a:pPr>
            <a:r>
              <a:rPr lang="en-US" dirty="0" smtClean="0"/>
              <a:t>Time consistent</a:t>
            </a:r>
          </a:p>
          <a:p>
            <a:r>
              <a:rPr lang="en-US" dirty="0"/>
              <a:t> </a:t>
            </a:r>
            <a:r>
              <a:rPr lang="en-US" dirty="0" smtClean="0"/>
              <a:t>Apply the same discount rate throughout the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6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Economics as a different form of economics (Kenneth Arrow, 1963)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u="sng" dirty="0" smtClean="0"/>
              <a:t>Uncertainty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Might know how many bananas you will purchase tomorrow, but it is uncertain as to consumption of medical services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High externalities </a:t>
            </a:r>
          </a:p>
          <a:p>
            <a:pPr lvl="1"/>
            <a:r>
              <a:rPr lang="en-US" dirty="0" smtClean="0"/>
              <a:t>Contagious</a:t>
            </a:r>
          </a:p>
          <a:p>
            <a:pPr lvl="1"/>
            <a:r>
              <a:rPr lang="en-US" dirty="0" smtClean="0"/>
              <a:t>Flu shots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Provision of insurance </a:t>
            </a:r>
          </a:p>
          <a:p>
            <a:pPr lvl="1"/>
            <a:r>
              <a:rPr lang="en-US" dirty="0" smtClean="0"/>
              <a:t>Adverse selection </a:t>
            </a:r>
          </a:p>
          <a:p>
            <a:pPr lvl="1"/>
            <a:r>
              <a:rPr lang="en-US" dirty="0" smtClean="0"/>
              <a:t>Moral hazard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9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Gap in </a:t>
            </a:r>
            <a:r>
              <a:rPr lang="en-US" dirty="0" smtClean="0"/>
              <a:t>information between two parties </a:t>
            </a:r>
          </a:p>
          <a:p>
            <a:pPr lvl="1"/>
            <a:r>
              <a:rPr lang="en-US" dirty="0" smtClean="0"/>
              <a:t>Say, buying a car in craigslist. Do they have same level of information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Always a gap between patient’s and doctor’s </a:t>
            </a:r>
            <a:r>
              <a:rPr lang="en-US" dirty="0" smtClean="0"/>
              <a:t>information</a:t>
            </a:r>
            <a:endParaRPr lang="en-US" dirty="0" smtClean="0"/>
          </a:p>
          <a:p>
            <a:pPr lvl="1"/>
            <a:r>
              <a:rPr lang="en-US" dirty="0" smtClean="0"/>
              <a:t>If a physician acts totally in favor a patient, a well-informed physician can make decision for the patient</a:t>
            </a:r>
          </a:p>
          <a:p>
            <a:r>
              <a:rPr lang="en-US" dirty="0" smtClean="0"/>
              <a:t>Information asymmetry in health insurance market </a:t>
            </a:r>
          </a:p>
          <a:p>
            <a:pPr lvl="1"/>
            <a:r>
              <a:rPr lang="en-US" dirty="0" smtClean="0"/>
              <a:t>Health insurance customers tend to know more about their health risks than the insurance companies </a:t>
            </a:r>
          </a:p>
          <a:p>
            <a:pPr lvl="1"/>
            <a:r>
              <a:rPr lang="en-US" dirty="0" smtClean="0"/>
              <a:t>Whether a customer gets insurance can depend crucially in one’s health status, due to strong self interest of lying </a:t>
            </a:r>
            <a:endParaRPr lang="en-US" dirty="0" smtClean="0"/>
          </a:p>
          <a:p>
            <a:pPr lvl="1"/>
            <a:r>
              <a:rPr lang="en-US" dirty="0" smtClean="0"/>
              <a:t>Asymmetric information leads to </a:t>
            </a:r>
            <a:r>
              <a:rPr lang="en-US" u="sng" dirty="0" smtClean="0"/>
              <a:t>adverse selection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6509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102"/>
            <a:ext cx="10515600" cy="4738861"/>
          </a:xfrm>
        </p:spPr>
        <p:txBody>
          <a:bodyPr/>
          <a:lstStyle/>
          <a:p>
            <a:r>
              <a:rPr lang="en-US" dirty="0" smtClean="0"/>
              <a:t> Production Function relationship between input and output </a:t>
            </a:r>
          </a:p>
          <a:p>
            <a:r>
              <a:rPr lang="en-US" dirty="0" smtClean="0"/>
              <a:t>The idea is to treat health as an output</a:t>
            </a:r>
          </a:p>
          <a:p>
            <a:r>
              <a:rPr lang="en-US" i="1" dirty="0" smtClean="0"/>
              <a:t>What creates a shift in </a:t>
            </a:r>
            <a:r>
              <a:rPr lang="en-US" i="1" dirty="0" smtClean="0">
                <a:solidFill>
                  <a:srgbClr val="FF0000"/>
                </a:solidFill>
              </a:rPr>
              <a:t>health production function</a:t>
            </a:r>
            <a:r>
              <a:rPr lang="en-US" i="1" dirty="0" smtClean="0"/>
              <a:t>?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24"/>
          <p:cNvGrpSpPr>
            <a:grpSpLocks noGrp="1"/>
          </p:cNvGrpSpPr>
          <p:nvPr/>
        </p:nvGrpSpPr>
        <p:grpSpPr bwMode="auto">
          <a:xfrm>
            <a:off x="1812918" y="2875722"/>
            <a:ext cx="7334396" cy="3588634"/>
            <a:chOff x="619" y="269"/>
            <a:chExt cx="2309" cy="1474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864" y="33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864" y="148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869" y="577"/>
              <a:ext cx="995" cy="744"/>
            </a:xfrm>
            <a:custGeom>
              <a:avLst/>
              <a:gdLst/>
              <a:ahLst/>
              <a:cxnLst>
                <a:cxn ang="0">
                  <a:pos x="0" y="745"/>
                </a:cxn>
                <a:cxn ang="0">
                  <a:pos x="215" y="439"/>
                </a:cxn>
                <a:cxn ang="0">
                  <a:pos x="590" y="174"/>
                </a:cxn>
                <a:cxn ang="0">
                  <a:pos x="1303" y="0"/>
                </a:cxn>
              </a:cxnLst>
              <a:rect l="0" t="0" r="r" b="b"/>
              <a:pathLst>
                <a:path w="1303" h="745">
                  <a:moveTo>
                    <a:pt x="0" y="745"/>
                  </a:moveTo>
                  <a:cubicBezTo>
                    <a:pt x="36" y="694"/>
                    <a:pt x="117" y="534"/>
                    <a:pt x="215" y="439"/>
                  </a:cubicBezTo>
                  <a:cubicBezTo>
                    <a:pt x="313" y="344"/>
                    <a:pt x="409" y="247"/>
                    <a:pt x="590" y="174"/>
                  </a:cubicBezTo>
                  <a:cubicBezTo>
                    <a:pt x="771" y="101"/>
                    <a:pt x="1154" y="36"/>
                    <a:pt x="130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619" y="269"/>
              <a:ext cx="24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/>
                <a:t>Health</a:t>
              </a:r>
              <a:endParaRPr lang="en-US" sz="1400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112" y="1488"/>
              <a:ext cx="768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Health care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635" y="704"/>
              <a:ext cx="129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/>
                <a:t>f</a:t>
              </a:r>
              <a:r>
                <a:rPr lang="en-US" sz="1400" i="1" dirty="0" smtClean="0"/>
                <a:t>(</a:t>
              </a:r>
              <a:r>
                <a:rPr lang="en-US" sz="1400" b="1" i="1" dirty="0" smtClean="0"/>
                <a:t>health </a:t>
              </a:r>
              <a:r>
                <a:rPr lang="en-US" sz="1400" b="1" i="1" dirty="0"/>
                <a:t>care</a:t>
              </a:r>
              <a:r>
                <a:rPr lang="en-US" sz="1400" i="1" dirty="0"/>
                <a:t>, lifestyle, environment, genetics)</a:t>
              </a:r>
            </a:p>
          </p:txBody>
        </p:sp>
      </p:grpSp>
      <p:sp>
        <p:nvSpPr>
          <p:cNvPr id="11" name="Arc 10"/>
          <p:cNvSpPr/>
          <p:nvPr/>
        </p:nvSpPr>
        <p:spPr>
          <a:xfrm>
            <a:off x="2607028" y="3182484"/>
            <a:ext cx="5351248" cy="3860282"/>
          </a:xfrm>
          <a:prstGeom prst="arc">
            <a:avLst>
              <a:gd name="adj1" fmla="val 10986770"/>
              <a:gd name="adj2" fmla="val 16867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Production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6291"/>
                <a:ext cx="10515600" cy="46806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𝑂𝑢𝑡𝑝𝑢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𝑙𝑎𝑏𝑜𝑟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𝑚𝑎𝑡𝑒𝑟𝑖𝑎𝑙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𝑐𝑎𝑝𝑖𝑡𝑎𝑙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𝐻𝑒𝑎𝑙𝑡h𝑜𝑢𝑡𝑝𝑢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𝑖𝑟𝑡h𝑤𝑒𝑖𝑔h𝑡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𝑚𝑜𝑡h𝑒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𝑒𝑑𝑢𝑐𝑎𝑡𝑖𝑜𝑛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𝑑𝑖𝑠𝑐𝑜𝑢𝑛𝑡𝑟𝑎𝑡𝑒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𝑒𝑛𝑣𝑖𝑟𝑜𝑚𝑒𝑛𝑡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𝑔𝑒𝑛𝑒𝑡𝑖𝑐𝑠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𝑚𝑒𝑑𝑖𝑐𝑎𝑙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𝑠𝑒𝑟𝑣𝑖𝑐𝑒𝑠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𝑒𝑥𝑒𝑟𝑐𝑖𝑠𝑒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In above equation Birthweight is the outcome variable (which is being produced) and mother’s education, income …. are the outputs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6291"/>
                <a:ext cx="10515600" cy="4680672"/>
              </a:xfrm>
              <a:blipFill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83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550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等线</vt:lpstr>
      <vt:lpstr>Office Theme</vt:lpstr>
      <vt:lpstr>The Production of Health Lecture </vt:lpstr>
      <vt:lpstr>Econ 339 - Roadmap</vt:lpstr>
      <vt:lpstr>Things to learn</vt:lpstr>
      <vt:lpstr>Some Economic Assumptions</vt:lpstr>
      <vt:lpstr>Some Economic Assumptions</vt:lpstr>
      <vt:lpstr>Health Economics as a different form of economics (Kenneth Arrow, 1963)</vt:lpstr>
      <vt:lpstr>Asymmetric Information</vt:lpstr>
      <vt:lpstr>Health Production</vt:lpstr>
      <vt:lpstr>Health Production Function</vt:lpstr>
      <vt:lpstr>Diminishing Marginal Returns</vt:lpstr>
      <vt:lpstr>Marginal Product of Health</vt:lpstr>
      <vt:lpstr>How to measure health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Production of Health</dc:title>
  <dc:creator>Shrestha, Vinish</dc:creator>
  <cp:lastModifiedBy>Shrestha, Vinish</cp:lastModifiedBy>
  <cp:revision>13</cp:revision>
  <dcterms:created xsi:type="dcterms:W3CDTF">2017-08-09T21:49:06Z</dcterms:created>
  <dcterms:modified xsi:type="dcterms:W3CDTF">2017-09-06T16:47:38Z</dcterms:modified>
</cp:coreProperties>
</file>