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1" r:id="rId4"/>
    <p:sldId id="257" r:id="rId5"/>
    <p:sldId id="258" r:id="rId6"/>
    <p:sldId id="259" r:id="rId7"/>
    <p:sldId id="260" r:id="rId8"/>
    <p:sldId id="282" r:id="rId9"/>
    <p:sldId id="285" r:id="rId10"/>
    <p:sldId id="261" r:id="rId11"/>
    <p:sldId id="262" r:id="rId12"/>
    <p:sldId id="264" r:id="rId13"/>
    <p:sldId id="265" r:id="rId14"/>
    <p:sldId id="286" r:id="rId15"/>
    <p:sldId id="287" r:id="rId16"/>
    <p:sldId id="288" r:id="rId17"/>
    <p:sldId id="268" r:id="rId18"/>
    <p:sldId id="269" r:id="rId19"/>
    <p:sldId id="283" r:id="rId20"/>
    <p:sldId id="266" r:id="rId21"/>
    <p:sldId id="267" r:id="rId22"/>
    <p:sldId id="271" r:id="rId23"/>
    <p:sldId id="273" r:id="rId24"/>
    <p:sldId id="274" r:id="rId25"/>
    <p:sldId id="275" r:id="rId26"/>
    <p:sldId id="279" r:id="rId27"/>
    <p:sldId id="280" r:id="rId28"/>
    <p:sldId id="276" r:id="rId29"/>
    <p:sldId id="277" r:id="rId30"/>
    <p:sldId id="2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078FC-F28F-4FF3-9550-F2978C4F6D79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58B9955-0281-4293-A66A-4C7306D65F66}">
      <dgm:prSet/>
      <dgm:spPr/>
      <dgm:t>
        <a:bodyPr/>
        <a:lstStyle/>
        <a:p>
          <a:r>
            <a:rPr lang="en-US"/>
            <a:t>Demand curves for health care are downward sloping</a:t>
          </a:r>
        </a:p>
      </dgm:t>
    </dgm:pt>
    <dgm:pt modelId="{E053F1D3-237B-4B5D-854F-1F0C28D5DD69}" type="parTrans" cxnId="{030BABAD-DE8F-4FA9-B87D-6D47D2CA37B7}">
      <dgm:prSet/>
      <dgm:spPr/>
      <dgm:t>
        <a:bodyPr/>
        <a:lstStyle/>
        <a:p>
          <a:endParaRPr lang="en-US"/>
        </a:p>
      </dgm:t>
    </dgm:pt>
    <dgm:pt modelId="{438CC764-AF1A-4BD9-B83D-856ECB5B9063}" type="sibTrans" cxnId="{030BABAD-DE8F-4FA9-B87D-6D47D2CA37B7}">
      <dgm:prSet/>
      <dgm:spPr/>
      <dgm:t>
        <a:bodyPr/>
        <a:lstStyle/>
        <a:p>
          <a:endParaRPr lang="en-US"/>
        </a:p>
      </dgm:t>
    </dgm:pt>
    <dgm:pt modelId="{80E654F6-A55D-421E-BBF1-315D7A35824B}">
      <dgm:prSet/>
      <dgm:spPr/>
      <dgm:t>
        <a:bodyPr/>
        <a:lstStyle/>
        <a:p>
          <a:r>
            <a:rPr lang="en-US"/>
            <a:t>Quantity of care demanded is sensitive to price (though not as sensitive as other demands, e.g. for movies)  </a:t>
          </a:r>
        </a:p>
      </dgm:t>
    </dgm:pt>
    <dgm:pt modelId="{0B0CBD20-A1F5-4F74-AD69-C7A437F59675}" type="parTrans" cxnId="{392F2570-AD0C-440F-BFEE-5ECAE65AB8E1}">
      <dgm:prSet/>
      <dgm:spPr/>
      <dgm:t>
        <a:bodyPr/>
        <a:lstStyle/>
        <a:p>
          <a:endParaRPr lang="en-US"/>
        </a:p>
      </dgm:t>
    </dgm:pt>
    <dgm:pt modelId="{20D67B17-0495-4384-AD3F-434F5DCEB828}" type="sibTrans" cxnId="{392F2570-AD0C-440F-BFEE-5ECAE65AB8E1}">
      <dgm:prSet/>
      <dgm:spPr/>
      <dgm:t>
        <a:bodyPr/>
        <a:lstStyle/>
        <a:p>
          <a:endParaRPr lang="en-US"/>
        </a:p>
      </dgm:t>
    </dgm:pt>
    <dgm:pt modelId="{008584FA-EB0C-4724-BBCF-E7524FEDF6F2}">
      <dgm:prSet/>
      <dgm:spPr/>
      <dgm:t>
        <a:bodyPr/>
        <a:lstStyle/>
        <a:p>
          <a:r>
            <a:rPr lang="en-US" b="1"/>
            <a:t>BUT</a:t>
          </a:r>
          <a:r>
            <a:rPr lang="en-US"/>
            <a:t> generally, price of health care does not seem to affect one</a:t>
          </a:r>
          <a:r>
            <a:rPr lang="ja-JP"/>
            <a:t>’</a:t>
          </a:r>
          <a:r>
            <a:rPr lang="en-US"/>
            <a:t>s health</a:t>
          </a:r>
        </a:p>
      </dgm:t>
    </dgm:pt>
    <dgm:pt modelId="{1EF47DEE-76A2-4DB3-9D02-A411289A0118}" type="parTrans" cxnId="{79BB2B63-0C40-433D-B085-DB3AB53EAE74}">
      <dgm:prSet/>
      <dgm:spPr/>
      <dgm:t>
        <a:bodyPr/>
        <a:lstStyle/>
        <a:p>
          <a:endParaRPr lang="en-US"/>
        </a:p>
      </dgm:t>
    </dgm:pt>
    <dgm:pt modelId="{4F1E6FD7-6B6F-4C90-9834-91369E0A890B}" type="sibTrans" cxnId="{79BB2B63-0C40-433D-B085-DB3AB53EAE74}">
      <dgm:prSet/>
      <dgm:spPr/>
      <dgm:t>
        <a:bodyPr/>
        <a:lstStyle/>
        <a:p>
          <a:endParaRPr lang="en-US"/>
        </a:p>
      </dgm:t>
    </dgm:pt>
    <dgm:pt modelId="{743224B5-AA8A-4534-81C8-9A7A720735F2}">
      <dgm:prSet/>
      <dgm:spPr/>
      <dgm:t>
        <a:bodyPr/>
        <a:lstStyle/>
        <a:p>
          <a:r>
            <a:rPr lang="en-US"/>
            <a:t>Exception is that price seems to affect the most vulnerable segments of the population (low-income, high blood pressure, etc.)</a:t>
          </a:r>
        </a:p>
      </dgm:t>
    </dgm:pt>
    <dgm:pt modelId="{8E322B25-FC1A-4557-84C9-F59FEA290595}" type="parTrans" cxnId="{FC727B4B-2A1B-467A-8F77-AEFAF1DD4420}">
      <dgm:prSet/>
      <dgm:spPr/>
      <dgm:t>
        <a:bodyPr/>
        <a:lstStyle/>
        <a:p>
          <a:endParaRPr lang="en-US"/>
        </a:p>
      </dgm:t>
    </dgm:pt>
    <dgm:pt modelId="{A8A0D5DF-9A4E-4812-A4FF-C5CEA8DB4E25}" type="sibTrans" cxnId="{FC727B4B-2A1B-467A-8F77-AEFAF1DD4420}">
      <dgm:prSet/>
      <dgm:spPr/>
      <dgm:t>
        <a:bodyPr/>
        <a:lstStyle/>
        <a:p>
          <a:endParaRPr lang="en-US"/>
        </a:p>
      </dgm:t>
    </dgm:pt>
    <dgm:pt modelId="{ED35B7E6-BBEF-47D9-8444-C4B279B6E597}">
      <dgm:prSet/>
      <dgm:spPr/>
      <dgm:t>
        <a:bodyPr/>
        <a:lstStyle/>
        <a:p>
          <a:r>
            <a:rPr lang="en-US"/>
            <a:t>Policy and health insurance implications?</a:t>
          </a:r>
        </a:p>
      </dgm:t>
    </dgm:pt>
    <dgm:pt modelId="{38E32CB1-A576-4B67-AF4A-1FC958FE14B6}" type="parTrans" cxnId="{84F5C3E5-79BC-424B-A921-82A2CF2B54DB}">
      <dgm:prSet/>
      <dgm:spPr/>
      <dgm:t>
        <a:bodyPr/>
        <a:lstStyle/>
        <a:p>
          <a:endParaRPr lang="en-US"/>
        </a:p>
      </dgm:t>
    </dgm:pt>
    <dgm:pt modelId="{64FD2BFD-5158-46CF-9252-9A66FB060CF6}" type="sibTrans" cxnId="{84F5C3E5-79BC-424B-A921-82A2CF2B54DB}">
      <dgm:prSet/>
      <dgm:spPr/>
      <dgm:t>
        <a:bodyPr/>
        <a:lstStyle/>
        <a:p>
          <a:endParaRPr lang="en-US"/>
        </a:p>
      </dgm:t>
    </dgm:pt>
    <dgm:pt modelId="{5FDD9D69-8671-4243-BAAD-798E87E15A66}" type="pres">
      <dgm:prSet presAssocID="{4E5078FC-F28F-4FF3-9550-F2978C4F6D79}" presName="Name0" presStyleCnt="0">
        <dgm:presLayoutVars>
          <dgm:dir/>
          <dgm:animLvl val="lvl"/>
          <dgm:resizeHandles val="exact"/>
        </dgm:presLayoutVars>
      </dgm:prSet>
      <dgm:spPr/>
    </dgm:pt>
    <dgm:pt modelId="{DF15012B-D1AF-4327-9E8C-C4B596B39032}" type="pres">
      <dgm:prSet presAssocID="{B58B9955-0281-4293-A66A-4C7306D65F66}" presName="linNode" presStyleCnt="0"/>
      <dgm:spPr/>
    </dgm:pt>
    <dgm:pt modelId="{8B9DABE9-D848-4D1E-8359-407DF5F4380C}" type="pres">
      <dgm:prSet presAssocID="{B58B9955-0281-4293-A66A-4C7306D65F6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EB11E344-292B-4F4A-B3E7-CF094F14D545}" type="pres">
      <dgm:prSet presAssocID="{B58B9955-0281-4293-A66A-4C7306D65F66}" presName="descendantText" presStyleLbl="alignAccFollowNode1" presStyleIdx="0" presStyleCnt="3">
        <dgm:presLayoutVars>
          <dgm:bulletEnabled/>
        </dgm:presLayoutVars>
      </dgm:prSet>
      <dgm:spPr/>
    </dgm:pt>
    <dgm:pt modelId="{30E3E737-C4D8-4460-9A14-56EFF6E51AD7}" type="pres">
      <dgm:prSet presAssocID="{438CC764-AF1A-4BD9-B83D-856ECB5B9063}" presName="sp" presStyleCnt="0"/>
      <dgm:spPr/>
    </dgm:pt>
    <dgm:pt modelId="{0DBE2DA0-65CF-4046-AE99-4EF0444CAB29}" type="pres">
      <dgm:prSet presAssocID="{008584FA-EB0C-4724-BBCF-E7524FEDF6F2}" presName="linNode" presStyleCnt="0"/>
      <dgm:spPr/>
    </dgm:pt>
    <dgm:pt modelId="{1A3724C9-2AA7-4FAF-BAB1-68F2A30D6140}" type="pres">
      <dgm:prSet presAssocID="{008584FA-EB0C-4724-BBCF-E7524FEDF6F2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7B241302-37E7-4FD8-B306-594DC786B82B}" type="pres">
      <dgm:prSet presAssocID="{008584FA-EB0C-4724-BBCF-E7524FEDF6F2}" presName="descendantText" presStyleLbl="alignAccFollowNode1" presStyleIdx="1" presStyleCnt="3">
        <dgm:presLayoutVars>
          <dgm:bulletEnabled/>
        </dgm:presLayoutVars>
      </dgm:prSet>
      <dgm:spPr/>
    </dgm:pt>
    <dgm:pt modelId="{E9263B28-75BF-42D1-A961-AA5B079CC96B}" type="pres">
      <dgm:prSet presAssocID="{4F1E6FD7-6B6F-4C90-9834-91369E0A890B}" presName="sp" presStyleCnt="0"/>
      <dgm:spPr/>
    </dgm:pt>
    <dgm:pt modelId="{E21CD03D-7733-4BE7-AE59-4C187ECB7563}" type="pres">
      <dgm:prSet presAssocID="{ED35B7E6-BBEF-47D9-8444-C4B279B6E597}" presName="linNode" presStyleCnt="0"/>
      <dgm:spPr/>
    </dgm:pt>
    <dgm:pt modelId="{B0E0AB0B-F795-4E16-B474-7B58E2F5B40D}" type="pres">
      <dgm:prSet presAssocID="{ED35B7E6-BBEF-47D9-8444-C4B279B6E597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51B29DA7-05B0-477C-8E17-FD6F2D3C8C8E}" type="pres">
      <dgm:prSet presAssocID="{ED35B7E6-BBEF-47D9-8444-C4B279B6E597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2FEB160-99FE-462C-8A1C-4404EA13FCA4}" type="presOf" srcId="{008584FA-EB0C-4724-BBCF-E7524FEDF6F2}" destId="{1A3724C9-2AA7-4FAF-BAB1-68F2A30D6140}" srcOrd="0" destOrd="0" presId="urn:microsoft.com/office/officeart/2016/7/layout/VerticalSolidActionList"/>
    <dgm:cxn modelId="{79BB2B63-0C40-433D-B085-DB3AB53EAE74}" srcId="{4E5078FC-F28F-4FF3-9550-F2978C4F6D79}" destId="{008584FA-EB0C-4724-BBCF-E7524FEDF6F2}" srcOrd="1" destOrd="0" parTransId="{1EF47DEE-76A2-4DB3-9D02-A411289A0118}" sibTransId="{4F1E6FD7-6B6F-4C90-9834-91369E0A890B}"/>
    <dgm:cxn modelId="{FC727B4B-2A1B-467A-8F77-AEFAF1DD4420}" srcId="{008584FA-EB0C-4724-BBCF-E7524FEDF6F2}" destId="{743224B5-AA8A-4534-81C8-9A7A720735F2}" srcOrd="0" destOrd="0" parTransId="{8E322B25-FC1A-4557-84C9-F59FEA290595}" sibTransId="{A8A0D5DF-9A4E-4812-A4FF-C5CEA8DB4E25}"/>
    <dgm:cxn modelId="{392F2570-AD0C-440F-BFEE-5ECAE65AB8E1}" srcId="{B58B9955-0281-4293-A66A-4C7306D65F66}" destId="{80E654F6-A55D-421E-BBF1-315D7A35824B}" srcOrd="0" destOrd="0" parTransId="{0B0CBD20-A1F5-4F74-AD69-C7A437F59675}" sibTransId="{20D67B17-0495-4384-AD3F-434F5DCEB828}"/>
    <dgm:cxn modelId="{6F5EE68E-AC27-4F0A-9BC0-CD3635147A0E}" type="presOf" srcId="{ED35B7E6-BBEF-47D9-8444-C4B279B6E597}" destId="{B0E0AB0B-F795-4E16-B474-7B58E2F5B40D}" srcOrd="0" destOrd="0" presId="urn:microsoft.com/office/officeart/2016/7/layout/VerticalSolidActionList"/>
    <dgm:cxn modelId="{7B5D0299-4563-4733-AE91-D5C776A65C00}" type="presOf" srcId="{4E5078FC-F28F-4FF3-9550-F2978C4F6D79}" destId="{5FDD9D69-8671-4243-BAAD-798E87E15A66}" srcOrd="0" destOrd="0" presId="urn:microsoft.com/office/officeart/2016/7/layout/VerticalSolidActionList"/>
    <dgm:cxn modelId="{030BABAD-DE8F-4FA9-B87D-6D47D2CA37B7}" srcId="{4E5078FC-F28F-4FF3-9550-F2978C4F6D79}" destId="{B58B9955-0281-4293-A66A-4C7306D65F66}" srcOrd="0" destOrd="0" parTransId="{E053F1D3-237B-4B5D-854F-1F0C28D5DD69}" sibTransId="{438CC764-AF1A-4BD9-B83D-856ECB5B9063}"/>
    <dgm:cxn modelId="{3B345DB9-3145-48F1-B519-E0DB3A758D32}" type="presOf" srcId="{B58B9955-0281-4293-A66A-4C7306D65F66}" destId="{8B9DABE9-D848-4D1E-8359-407DF5F4380C}" srcOrd="0" destOrd="0" presId="urn:microsoft.com/office/officeart/2016/7/layout/VerticalSolidActionList"/>
    <dgm:cxn modelId="{C2BDA5D3-4892-4C86-BB0D-574379885729}" type="presOf" srcId="{80E654F6-A55D-421E-BBF1-315D7A35824B}" destId="{EB11E344-292B-4F4A-B3E7-CF094F14D545}" srcOrd="0" destOrd="0" presId="urn:microsoft.com/office/officeart/2016/7/layout/VerticalSolidActionList"/>
    <dgm:cxn modelId="{84F5C3E5-79BC-424B-A921-82A2CF2B54DB}" srcId="{4E5078FC-F28F-4FF3-9550-F2978C4F6D79}" destId="{ED35B7E6-BBEF-47D9-8444-C4B279B6E597}" srcOrd="2" destOrd="0" parTransId="{38E32CB1-A576-4B67-AF4A-1FC958FE14B6}" sibTransId="{64FD2BFD-5158-46CF-9252-9A66FB060CF6}"/>
    <dgm:cxn modelId="{CBED20FD-1983-49DE-8856-F06561977402}" type="presOf" srcId="{743224B5-AA8A-4534-81C8-9A7A720735F2}" destId="{7B241302-37E7-4FD8-B306-594DC786B82B}" srcOrd="0" destOrd="0" presId="urn:microsoft.com/office/officeart/2016/7/layout/VerticalSolidActionList"/>
    <dgm:cxn modelId="{9DABBFAA-494D-47E5-8FFF-5544D17C6A8C}" type="presParOf" srcId="{5FDD9D69-8671-4243-BAAD-798E87E15A66}" destId="{DF15012B-D1AF-4327-9E8C-C4B596B39032}" srcOrd="0" destOrd="0" presId="urn:microsoft.com/office/officeart/2016/7/layout/VerticalSolidActionList"/>
    <dgm:cxn modelId="{A6448043-9012-4F9D-9271-10173DFFC067}" type="presParOf" srcId="{DF15012B-D1AF-4327-9E8C-C4B596B39032}" destId="{8B9DABE9-D848-4D1E-8359-407DF5F4380C}" srcOrd="0" destOrd="0" presId="urn:microsoft.com/office/officeart/2016/7/layout/VerticalSolidActionList"/>
    <dgm:cxn modelId="{57EB6F6C-BA7D-4B18-9498-B408535F899C}" type="presParOf" srcId="{DF15012B-D1AF-4327-9E8C-C4B596B39032}" destId="{EB11E344-292B-4F4A-B3E7-CF094F14D545}" srcOrd="1" destOrd="0" presId="urn:microsoft.com/office/officeart/2016/7/layout/VerticalSolidActionList"/>
    <dgm:cxn modelId="{98D354F1-5379-4C66-987F-B52E9A5CD44F}" type="presParOf" srcId="{5FDD9D69-8671-4243-BAAD-798E87E15A66}" destId="{30E3E737-C4D8-4460-9A14-56EFF6E51AD7}" srcOrd="1" destOrd="0" presId="urn:microsoft.com/office/officeart/2016/7/layout/VerticalSolidActionList"/>
    <dgm:cxn modelId="{B5F5980A-8FF5-4366-849B-AFFEB154B852}" type="presParOf" srcId="{5FDD9D69-8671-4243-BAAD-798E87E15A66}" destId="{0DBE2DA0-65CF-4046-AE99-4EF0444CAB29}" srcOrd="2" destOrd="0" presId="urn:microsoft.com/office/officeart/2016/7/layout/VerticalSolidActionList"/>
    <dgm:cxn modelId="{878F40D8-E7CA-4049-8A7E-8223DAA70516}" type="presParOf" srcId="{0DBE2DA0-65CF-4046-AE99-4EF0444CAB29}" destId="{1A3724C9-2AA7-4FAF-BAB1-68F2A30D6140}" srcOrd="0" destOrd="0" presId="urn:microsoft.com/office/officeart/2016/7/layout/VerticalSolidActionList"/>
    <dgm:cxn modelId="{21CB24D6-F636-44A3-9319-F1F280F55133}" type="presParOf" srcId="{0DBE2DA0-65CF-4046-AE99-4EF0444CAB29}" destId="{7B241302-37E7-4FD8-B306-594DC786B82B}" srcOrd="1" destOrd="0" presId="urn:microsoft.com/office/officeart/2016/7/layout/VerticalSolidActionList"/>
    <dgm:cxn modelId="{FDCB9EA0-C94E-4CD7-B61F-87B4241C3D3F}" type="presParOf" srcId="{5FDD9D69-8671-4243-BAAD-798E87E15A66}" destId="{E9263B28-75BF-42D1-A961-AA5B079CC96B}" srcOrd="3" destOrd="0" presId="urn:microsoft.com/office/officeart/2016/7/layout/VerticalSolidActionList"/>
    <dgm:cxn modelId="{4E2781B7-0F80-4926-8138-0C4F99D877B1}" type="presParOf" srcId="{5FDD9D69-8671-4243-BAAD-798E87E15A66}" destId="{E21CD03D-7733-4BE7-AE59-4C187ECB7563}" srcOrd="4" destOrd="0" presId="urn:microsoft.com/office/officeart/2016/7/layout/VerticalSolidActionList"/>
    <dgm:cxn modelId="{410227B1-9EBF-4BF9-BABC-6C0B6E58BC19}" type="presParOf" srcId="{E21CD03D-7733-4BE7-AE59-4C187ECB7563}" destId="{B0E0AB0B-F795-4E16-B474-7B58E2F5B40D}" srcOrd="0" destOrd="0" presId="urn:microsoft.com/office/officeart/2016/7/layout/VerticalSolidActionList"/>
    <dgm:cxn modelId="{42F83CC4-F051-46E8-913F-23A05948BDAD}" type="presParOf" srcId="{E21CD03D-7733-4BE7-AE59-4C187ECB7563}" destId="{51B29DA7-05B0-477C-8E17-FD6F2D3C8C8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1E344-292B-4F4A-B3E7-CF094F14D545}">
      <dsp:nvSpPr>
        <dsp:cNvPr id="0" name=""/>
        <dsp:cNvSpPr/>
      </dsp:nvSpPr>
      <dsp:spPr>
        <a:xfrm>
          <a:off x="1302720" y="1839"/>
          <a:ext cx="5210883" cy="188517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478835" rIns="101106" bIns="47883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Quantity of care demanded is sensitive to price (though not as sensitive as other demands, e.g. for movies)  </a:t>
          </a:r>
        </a:p>
      </dsp:txBody>
      <dsp:txXfrm>
        <a:off x="1302720" y="1839"/>
        <a:ext cx="5210883" cy="1885175"/>
      </dsp:txXfrm>
    </dsp:sp>
    <dsp:sp modelId="{8B9DABE9-D848-4D1E-8359-407DF5F4380C}">
      <dsp:nvSpPr>
        <dsp:cNvPr id="0" name=""/>
        <dsp:cNvSpPr/>
      </dsp:nvSpPr>
      <dsp:spPr>
        <a:xfrm>
          <a:off x="0" y="1839"/>
          <a:ext cx="1302720" cy="18851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86213" rIns="68936" bIns="1862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Demand curves for health care are downward sloping</a:t>
          </a:r>
        </a:p>
      </dsp:txBody>
      <dsp:txXfrm>
        <a:off x="0" y="1839"/>
        <a:ext cx="1302720" cy="1885175"/>
      </dsp:txXfrm>
    </dsp:sp>
    <dsp:sp modelId="{7B241302-37E7-4FD8-B306-594DC786B82B}">
      <dsp:nvSpPr>
        <dsp:cNvPr id="0" name=""/>
        <dsp:cNvSpPr/>
      </dsp:nvSpPr>
      <dsp:spPr>
        <a:xfrm>
          <a:off x="1302720" y="2000125"/>
          <a:ext cx="5210883" cy="1885175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478835" rIns="101106" bIns="47883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Exception is that price seems to affect the most vulnerable segments of the population (low-income, high blood pressure, etc.)</a:t>
          </a:r>
        </a:p>
      </dsp:txBody>
      <dsp:txXfrm>
        <a:off x="1302720" y="2000125"/>
        <a:ext cx="5210883" cy="1885175"/>
      </dsp:txXfrm>
    </dsp:sp>
    <dsp:sp modelId="{1A3724C9-2AA7-4FAF-BAB1-68F2A30D6140}">
      <dsp:nvSpPr>
        <dsp:cNvPr id="0" name=""/>
        <dsp:cNvSpPr/>
      </dsp:nvSpPr>
      <dsp:spPr>
        <a:xfrm>
          <a:off x="0" y="2000125"/>
          <a:ext cx="1302720" cy="1885175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86213" rIns="68936" bIns="1862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BUT</a:t>
          </a:r>
          <a:r>
            <a:rPr lang="en-US" sz="1500" kern="1200"/>
            <a:t> generally, price of health care does not seem to affect one</a:t>
          </a:r>
          <a:r>
            <a:rPr lang="ja-JP" sz="1500" kern="1200"/>
            <a:t>’</a:t>
          </a:r>
          <a:r>
            <a:rPr lang="en-US" sz="1500" kern="1200"/>
            <a:t>s health</a:t>
          </a:r>
        </a:p>
      </dsp:txBody>
      <dsp:txXfrm>
        <a:off x="0" y="2000125"/>
        <a:ext cx="1302720" cy="1885175"/>
      </dsp:txXfrm>
    </dsp:sp>
    <dsp:sp modelId="{51B29DA7-05B0-477C-8E17-FD6F2D3C8C8E}">
      <dsp:nvSpPr>
        <dsp:cNvPr id="0" name=""/>
        <dsp:cNvSpPr/>
      </dsp:nvSpPr>
      <dsp:spPr>
        <a:xfrm>
          <a:off x="1302720" y="3998411"/>
          <a:ext cx="5210883" cy="1885175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0AB0B-F795-4E16-B474-7B58E2F5B40D}">
      <dsp:nvSpPr>
        <dsp:cNvPr id="0" name=""/>
        <dsp:cNvSpPr/>
      </dsp:nvSpPr>
      <dsp:spPr>
        <a:xfrm>
          <a:off x="0" y="3998411"/>
          <a:ext cx="1302720" cy="1885175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86213" rIns="68936" bIns="1862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Policy and health insurance implications?</a:t>
          </a:r>
        </a:p>
      </dsp:txBody>
      <dsp:txXfrm>
        <a:off x="0" y="3998411"/>
        <a:ext cx="1302720" cy="1885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CD67-A0AF-46D2-A3AC-02A6C06D00A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81C1-A655-44BF-9258-F68C793B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CD67-A0AF-46D2-A3AC-02A6C06D00A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81C1-A655-44BF-9258-F68C793B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CD67-A0AF-46D2-A3AC-02A6C06D00A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81C1-A655-44BF-9258-F68C793B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4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CD67-A0AF-46D2-A3AC-02A6C06D00A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81C1-A655-44BF-9258-F68C793B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3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CD67-A0AF-46D2-A3AC-02A6C06D00A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81C1-A655-44BF-9258-F68C793B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8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CD67-A0AF-46D2-A3AC-02A6C06D00A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81C1-A655-44BF-9258-F68C793B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CD67-A0AF-46D2-A3AC-02A6C06D00A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81C1-A655-44BF-9258-F68C793B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2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CD67-A0AF-46D2-A3AC-02A6C06D00A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81C1-A655-44BF-9258-F68C793B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4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CD67-A0AF-46D2-A3AC-02A6C06D00A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81C1-A655-44BF-9258-F68C793B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CD67-A0AF-46D2-A3AC-02A6C06D00A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81C1-A655-44BF-9258-F68C793B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CD67-A0AF-46D2-A3AC-02A6C06D00A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81C1-A655-44BF-9258-F68C793B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8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CD67-A0AF-46D2-A3AC-02A6C06D00A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B81C1-A655-44BF-9258-F68C793B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1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Demand for Health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000"/>
              <a:t>Vinish Shrestha</a:t>
            </a:r>
          </a:p>
          <a:p>
            <a:r>
              <a:rPr lang="en-US" sz="1000"/>
              <a:t>Lecture 2</a:t>
            </a:r>
          </a:p>
          <a:p>
            <a:r>
              <a:rPr lang="en-US" sz="1000"/>
              <a:t>Reading: Chapter 2 in Book</a:t>
            </a:r>
          </a:p>
        </p:txBody>
      </p:sp>
    </p:spTree>
    <p:extLst>
      <p:ext uri="{BB962C8B-B14F-4D97-AF65-F5344CB8AC3E}">
        <p14:creationId xmlns:p14="http://schemas.microsoft.com/office/powerpoint/2010/main" val="3293211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58644"/>
              </p:ext>
            </p:extLst>
          </p:nvPr>
        </p:nvGraphicFramePr>
        <p:xfrm>
          <a:off x="1435651" y="1292087"/>
          <a:ext cx="8940800" cy="456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3925609407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4889877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250364229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336455680"/>
                    </a:ext>
                  </a:extLst>
                </a:gridCol>
              </a:tblGrid>
              <a:tr h="9342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number of annual episodes by condition</a:t>
                      </a:r>
                    </a:p>
                    <a:p>
                      <a:pPr algn="ctr"/>
                      <a:r>
                        <a:rPr lang="en-US" i="1" dirty="0"/>
                        <a:t>Evidence for</a:t>
                      </a:r>
                      <a:r>
                        <a:rPr lang="en-US" i="1" baseline="0" dirty="0"/>
                        <a:t> Outpatient Care (RAND HIE)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06181"/>
                  </a:ext>
                </a:extLst>
              </a:tr>
              <a:tr h="725556">
                <a:tc>
                  <a:txBody>
                    <a:bodyPr/>
                    <a:lstStyle/>
                    <a:p>
                      <a:r>
                        <a:rPr lang="en-US" u="sng" dirty="0"/>
                        <a:t>Type of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Acute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Chronic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652110"/>
                  </a:ext>
                </a:extLst>
              </a:tr>
              <a:tr h="725556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74349"/>
                  </a:ext>
                </a:extLst>
              </a:tr>
              <a:tr h="725556"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988168"/>
                  </a:ext>
                </a:extLst>
              </a:tr>
              <a:tr h="725556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595388"/>
                  </a:ext>
                </a:extLst>
              </a:tr>
              <a:tr h="725556"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061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89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Inpatient versus Outpatient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Outpatient care: </a:t>
            </a:r>
          </a:p>
          <a:p>
            <a:pPr lvl="1"/>
            <a:r>
              <a:rPr lang="en-US" dirty="0"/>
              <a:t>interaction that does not result in an overnight stay. </a:t>
            </a:r>
          </a:p>
          <a:p>
            <a:pPr lvl="1"/>
            <a:r>
              <a:rPr lang="en-US" dirty="0"/>
              <a:t>Less complex</a:t>
            </a:r>
          </a:p>
          <a:p>
            <a:pPr lvl="1"/>
            <a:r>
              <a:rPr lang="en-US" dirty="0"/>
              <a:t>Ambulatory care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Inpatient care:</a:t>
            </a:r>
          </a:p>
          <a:p>
            <a:pPr lvl="1"/>
            <a:r>
              <a:rPr lang="en-US" dirty="0"/>
              <a:t>Involves overnight stay in hospital 		</a:t>
            </a:r>
          </a:p>
        </p:txBody>
      </p:sp>
    </p:spTree>
    <p:extLst>
      <p:ext uri="{BB962C8B-B14F-4D97-AF65-F5344CB8AC3E}">
        <p14:creationId xmlns:p14="http://schemas.microsoft.com/office/powerpoint/2010/main" val="177595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703"/>
              </p:ext>
            </p:extLst>
          </p:nvPr>
        </p:nvGraphicFramePr>
        <p:xfrm>
          <a:off x="1435651" y="1292087"/>
          <a:ext cx="5939184" cy="456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592">
                  <a:extLst>
                    <a:ext uri="{9D8B030D-6E8A-4147-A177-3AD203B41FA5}">
                      <a16:colId xmlns:a16="http://schemas.microsoft.com/office/drawing/2014/main" val="3925609407"/>
                    </a:ext>
                  </a:extLst>
                </a:gridCol>
                <a:gridCol w="2969592">
                  <a:extLst>
                    <a:ext uri="{9D8B030D-6E8A-4147-A177-3AD203B41FA5}">
                      <a16:colId xmlns:a16="http://schemas.microsoft.com/office/drawing/2014/main" val="2004889877"/>
                    </a:ext>
                  </a:extLst>
                </a:gridCol>
              </a:tblGrid>
              <a:tr h="934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number of annual episodes by condition</a:t>
                      </a:r>
                    </a:p>
                    <a:p>
                      <a:pPr algn="ctr"/>
                      <a:r>
                        <a:rPr lang="en-US" i="1" dirty="0"/>
                        <a:t>Evidence for</a:t>
                      </a:r>
                      <a:r>
                        <a:rPr lang="en-US" i="1" baseline="0" dirty="0"/>
                        <a:t> Inpatient Care (RAND HIE)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06181"/>
                  </a:ext>
                </a:extLst>
              </a:tr>
              <a:tr h="725556">
                <a:tc>
                  <a:txBody>
                    <a:bodyPr/>
                    <a:lstStyle/>
                    <a:p>
                      <a:r>
                        <a:rPr lang="en-US" u="sng" dirty="0"/>
                        <a:t>Type of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Total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652110"/>
                  </a:ext>
                </a:extLst>
              </a:tr>
              <a:tr h="725556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74349"/>
                  </a:ext>
                </a:extLst>
              </a:tr>
              <a:tr h="725556"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988168"/>
                  </a:ext>
                </a:extLst>
              </a:tr>
              <a:tr h="725556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595388"/>
                  </a:ext>
                </a:extLst>
              </a:tr>
              <a:tr h="725556"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061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96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568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Oregon Medicaid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139"/>
            <a:ext cx="10515600" cy="45668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Compared usage between two groups of people </a:t>
            </a:r>
          </a:p>
          <a:p>
            <a:pPr marL="514350" indent="-514350">
              <a:buAutoNum type="arabicPeriod"/>
            </a:pPr>
            <a:r>
              <a:rPr lang="en-US" dirty="0"/>
              <a:t>Oregonians who won a 2008 lottery to gain access to public health insurance through Medicaid</a:t>
            </a:r>
          </a:p>
          <a:p>
            <a:pPr marL="514350" indent="-514350">
              <a:buAutoNum type="arabicPeriod"/>
            </a:pPr>
            <a:r>
              <a:rPr lang="en-US" dirty="0"/>
              <a:t>Those who did not win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10956"/>
              </p:ext>
            </p:extLst>
          </p:nvPr>
        </p:nvGraphicFramePr>
        <p:xfrm>
          <a:off x="1564861" y="3866321"/>
          <a:ext cx="8128000" cy="2229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763290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19063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54888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42124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78465279"/>
                    </a:ext>
                  </a:extLst>
                </a:gridCol>
              </a:tblGrid>
              <a:tr h="474894">
                <a:tc gridSpan="3"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Oregon Medicaid Experiment</a:t>
                      </a:r>
                    </a:p>
                    <a:p>
                      <a:pPr algn="ctr"/>
                      <a:r>
                        <a:rPr lang="en-US" i="1" dirty="0"/>
                        <a:t>Outpatient Care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Inpatient</a:t>
                      </a:r>
                      <a:r>
                        <a:rPr lang="en-US" i="1" baseline="0" dirty="0"/>
                        <a:t> care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98045"/>
                  </a:ext>
                </a:extLst>
              </a:tr>
              <a:tr h="4748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with</a:t>
                      </a:r>
                      <a:r>
                        <a:rPr lang="en-US" baseline="0" dirty="0"/>
                        <a:t> visit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visit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with</a:t>
                      </a:r>
                      <a:r>
                        <a:rPr lang="en-US" baseline="0" dirty="0"/>
                        <a:t> visit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visit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29333"/>
                  </a:ext>
                </a:extLst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/>
                        <a:t>Lottery winners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757422"/>
                  </a:ext>
                </a:extLst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/>
                        <a:t>Lottery losers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91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50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D84F-F700-4D6C-A75A-393F427F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Nepal’s Experiment to Track the Demand for Sanitary Pads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3DC2D1-D69E-42BB-83FE-23062B188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640" y="1857723"/>
            <a:ext cx="5180975" cy="4635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55344D-FEE6-49DB-B223-E62E5F069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774" y="1857723"/>
            <a:ext cx="4293000" cy="4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6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78BB-B496-4D75-817F-0012B47A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 of 10%, 25%, 50%, 75%, 90%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766F0B5-80DE-45A6-BCB7-6B1013D8C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2579"/>
            <a:ext cx="4351338" cy="446166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A2A7BF-7600-4F9F-96CF-74ECFA1AE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770" y="1368632"/>
            <a:ext cx="6240462" cy="4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87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FF2CCA-A6C8-4087-929F-626D43FD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579" y="419779"/>
            <a:ext cx="4972726" cy="625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1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Non-Randomized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Medicare </a:t>
            </a:r>
          </a:p>
          <a:p>
            <a:pPr lvl="1"/>
            <a:r>
              <a:rPr lang="en-US" dirty="0"/>
              <a:t>Citizens are eligible for health insurance through Medicare when they turn 65 but not before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demand curve for health product is downward sloping we would want to see a jump in health care at 65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Age of 65 creates a discontinuity (which is valuable in identifying causal effects)</a:t>
            </a:r>
          </a:p>
        </p:txBody>
      </p:sp>
    </p:spTree>
    <p:extLst>
      <p:ext uri="{BB962C8B-B14F-4D97-AF65-F5344CB8AC3E}">
        <p14:creationId xmlns:p14="http://schemas.microsoft.com/office/powerpoint/2010/main" val="566486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726"/>
          </a:xfrm>
        </p:spPr>
        <p:txBody>
          <a:bodyPr/>
          <a:lstStyle/>
          <a:p>
            <a:r>
              <a:rPr lang="en-US" dirty="0"/>
              <a:t>Card et al. (2009)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4580919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Card et al. have two main findings: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Unplanned </a:t>
            </a:r>
            <a:r>
              <a:rPr lang="en-US" altLang="en-US" dirty="0">
                <a:ea typeface="ＭＳ Ｐゴシック" panose="020B0600070205080204" pitchFamily="34" charset="-128"/>
              </a:rPr>
              <a:t>emergency department admissions follow a linear trend around the age of 65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Other hospital admissions </a:t>
            </a:r>
            <a:r>
              <a:rPr lang="en-US" altLang="en-US" i="1" dirty="0">
                <a:ea typeface="ＭＳ Ｐゴシック" panose="020B0600070205080204" pitchFamily="34" charset="-128"/>
              </a:rPr>
              <a:t>jump</a:t>
            </a:r>
            <a:r>
              <a:rPr lang="en-US" altLang="en-US" dirty="0">
                <a:ea typeface="ＭＳ Ｐゴシック" panose="020B0600070205080204" pitchFamily="34" charset="-128"/>
              </a:rPr>
              <a:t> up at the age of 65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There is a discontinuity in medical usage at the same point of discontinuity in Medicare coverage!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This is further evidence that demand for health care is sensitive to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7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78" y="239222"/>
            <a:ext cx="11006666" cy="65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8229600" cy="487362"/>
          </a:xfr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Econ 339 - Roadmap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2/10/2020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Towson University – V. Shrestha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1371601"/>
            <a:ext cx="2667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Review of Microeconomics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8675" y="1299865"/>
            <a:ext cx="2667000" cy="10464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Demand for Insurance</a:t>
            </a:r>
          </a:p>
          <a:p>
            <a:pPr algn="l"/>
            <a:r>
              <a:rPr lang="en-US" sz="1400" dirty="0"/>
              <a:t>Chapter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Risk aversion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4892" y="4167358"/>
            <a:ext cx="26670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/>
              <a:t>The Grossman model</a:t>
            </a:r>
          </a:p>
          <a:p>
            <a:pPr algn="l"/>
            <a:r>
              <a:rPr lang="en-US" sz="1400" dirty="0"/>
              <a:t>Chapter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0201" y="2087940"/>
            <a:ext cx="267652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Intro (from my slides)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0200" y="829270"/>
            <a:ext cx="2667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Focus Midterm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00950" y="1457444"/>
            <a:ext cx="2819400" cy="107721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health policy conundrum</a:t>
            </a:r>
          </a:p>
          <a:p>
            <a:pPr algn="l"/>
            <a:r>
              <a:rPr lang="en-US" sz="1400" dirty="0"/>
              <a:t>Chapter 15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/>
              <a:t>Capital stock 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48200" y="838200"/>
            <a:ext cx="26670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Focus Midterm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00" y="833735"/>
            <a:ext cx="2819400" cy="369332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Focus Final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0" y="2465456"/>
            <a:ext cx="2819400" cy="55399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Beveridge Model</a:t>
            </a:r>
          </a:p>
          <a:p>
            <a:pPr algn="l"/>
            <a:r>
              <a:rPr lang="en-US" sz="1200" dirty="0"/>
              <a:t>Chapter 16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0" y="3425215"/>
            <a:ext cx="2819400" cy="92333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American Model</a:t>
            </a:r>
          </a:p>
          <a:p>
            <a:r>
              <a:rPr lang="en-US" dirty="0"/>
              <a:t>Chapter 18 and slides provided (ACA)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8200" y="2575947"/>
            <a:ext cx="2667000" cy="1046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/>
              <a:t>Adverse selection</a:t>
            </a:r>
          </a:p>
          <a:p>
            <a:pPr algn="l"/>
            <a:r>
              <a:rPr lang="en-US" sz="1400" dirty="0"/>
              <a:t>Chapters 8 and 9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err="1"/>
              <a:t>Akerlof’s</a:t>
            </a:r>
            <a:r>
              <a:rPr lang="en-US" sz="1400" dirty="0"/>
              <a:t> market for lemons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/>
              <a:t>Rothschild-Stiglitz model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34892" y="3425215"/>
            <a:ext cx="2667000" cy="615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Demand for health care</a:t>
            </a:r>
          </a:p>
          <a:p>
            <a:pPr algn="l"/>
            <a:r>
              <a:rPr lang="en-US" sz="1400" dirty="0"/>
              <a:t>Chapter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F2C92-3368-461C-9C34-56E5220FC7CB}"/>
              </a:ext>
            </a:extLst>
          </p:cNvPr>
          <p:cNvSpPr/>
          <p:nvPr/>
        </p:nvSpPr>
        <p:spPr>
          <a:xfrm>
            <a:off x="1681556" y="4860121"/>
            <a:ext cx="2667000" cy="10502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Socioeconomic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Disparities 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Chapter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0E898C-FA1D-48EC-B1DA-7D7B70EDA383}"/>
              </a:ext>
            </a:extLst>
          </p:cNvPr>
          <p:cNvSpPr/>
          <p:nvPr/>
        </p:nvSpPr>
        <p:spPr>
          <a:xfrm>
            <a:off x="4627446" y="3851215"/>
            <a:ext cx="26670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Adverse Selection in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Real market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Chapter 10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7B4E96-457D-4AF9-8852-A1AF66DBFFDB}"/>
              </a:ext>
            </a:extLst>
          </p:cNvPr>
          <p:cNvSpPr/>
          <p:nvPr/>
        </p:nvSpPr>
        <p:spPr>
          <a:xfrm>
            <a:off x="4667818" y="4942270"/>
            <a:ext cx="2667000" cy="9251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Moral hazard 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Chapter 11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62766-0DE4-4E81-AE3E-8927A2AABF4B}"/>
              </a:ext>
            </a:extLst>
          </p:cNvPr>
          <p:cNvSpPr/>
          <p:nvPr/>
        </p:nvSpPr>
        <p:spPr>
          <a:xfrm>
            <a:off x="7654080" y="4757246"/>
            <a:ext cx="2762250" cy="11101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Special Topics (if time allows) 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Chapter 20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Slides provided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02972" y="2606716"/>
            <a:ext cx="2676525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Production of Health (from my slides)</a:t>
            </a:r>
          </a:p>
        </p:txBody>
      </p:sp>
    </p:spTree>
    <p:extLst>
      <p:ext uri="{BB962C8B-B14F-4D97-AF65-F5344CB8AC3E}">
        <p14:creationId xmlns:p14="http://schemas.microsoft.com/office/powerpoint/2010/main" val="160978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So, what do we learn?</a:t>
            </a:r>
          </a:p>
        </p:txBody>
      </p:sp>
    </p:spTree>
    <p:extLst>
      <p:ext uri="{BB962C8B-B14F-4D97-AF65-F5344CB8AC3E}">
        <p14:creationId xmlns:p14="http://schemas.microsoft.com/office/powerpoint/2010/main" val="3323884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Elasticities</a:t>
            </a: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97" y="1825625"/>
            <a:ext cx="682668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198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Arc Elasticity </a:t>
            </a:r>
          </a:p>
        </p:txBody>
      </p:sp>
      <p:sp>
        <p:nvSpPr>
          <p:cNvPr id="35843" name="Rectangle 3"/>
          <p:cNvSpPr>
            <a:spLocks noGrp="1"/>
          </p:cNvSpPr>
          <p:nvPr>
            <p:ph sz="quarter" idx="1"/>
          </p:nvPr>
        </p:nvSpPr>
        <p:spPr>
          <a:xfrm>
            <a:off x="1338349" y="1600200"/>
            <a:ext cx="8951826" cy="44958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Need a measure to compare the relative price sensitivity of </a:t>
            </a:r>
            <a:r>
              <a:rPr lang="en-US" altLang="en-US" i="1" dirty="0">
                <a:ea typeface="ＭＳ Ｐゴシック" panose="020B0600070205080204" pitchFamily="34" charset="-128"/>
              </a:rPr>
              <a:t>different </a:t>
            </a:r>
            <a:r>
              <a:rPr lang="en-US" altLang="en-US" dirty="0">
                <a:ea typeface="ＭＳ Ｐゴシック" panose="020B0600070205080204" pitchFamily="34" charset="-128"/>
              </a:rPr>
              <a:t>goods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So the measure needs to be </a:t>
            </a:r>
            <a:r>
              <a:rPr lang="en-US" altLang="en-US" dirty="0" err="1">
                <a:ea typeface="ＭＳ Ｐゴシック" panose="020B0600070205080204" pitchFamily="34" charset="-128"/>
              </a:rPr>
              <a:t>unitless</a:t>
            </a:r>
            <a:r>
              <a:rPr lang="en-US" altLang="en-US" dirty="0">
                <a:ea typeface="ＭＳ Ｐゴシック" panose="020B0600070205080204" pitchFamily="34" charset="-128"/>
              </a:rPr>
              <a:t> (how else would we compare ER visits to sticks of gum?)</a:t>
            </a:r>
          </a:p>
          <a:p>
            <a:pPr eaLnBrk="1" hangingPunct="1"/>
            <a:r>
              <a:rPr lang="en-US" altLang="en-US" b="1" dirty="0">
                <a:ea typeface="ＭＳ Ｐゴシック" panose="020B0600070205080204" pitchFamily="34" charset="-128"/>
              </a:rPr>
              <a:t>Arc Elasticity:</a:t>
            </a:r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14800"/>
            <a:ext cx="8077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837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Health care has inelastic demand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1676400"/>
            <a:ext cx="84693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815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Does price for care affect health?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pPr eaLnBrk="1" hangingPunct="1">
              <a:buFont typeface="Wingdings" charset="0"/>
              <a:buChar char=""/>
              <a:defRPr/>
            </a:pPr>
            <a:r>
              <a:rPr lang="en-US" b="1" dirty="0">
                <a:ea typeface="ＭＳ Ｐゴシック" charset="0"/>
                <a:cs typeface="ＭＳ Ｐゴシック" charset="0"/>
              </a:rPr>
              <a:t>Mortality rates</a:t>
            </a:r>
          </a:p>
          <a:p>
            <a:pPr lvl="1" eaLnBrk="1" hangingPunct="1">
              <a:buFont typeface="Wingdings 2" charset="0"/>
              <a:buChar char=""/>
              <a:defRPr/>
            </a:pPr>
            <a:r>
              <a:rPr lang="en-US" b="1" dirty="0">
                <a:ea typeface="ＭＳ Ｐゴシック" charset="0"/>
              </a:rPr>
              <a:t>RAND HIE: </a:t>
            </a:r>
            <a:r>
              <a:rPr lang="en-US" dirty="0">
                <a:ea typeface="ＭＳ Ｐゴシック" charset="0"/>
              </a:rPr>
              <a:t>no difference between treatment groups</a:t>
            </a:r>
          </a:p>
          <a:p>
            <a:pPr lvl="2" eaLnBrk="1" hangingPunct="1">
              <a:buFont typeface="Wingdings" charset="0"/>
              <a:buChar char=""/>
              <a:defRPr/>
            </a:pPr>
            <a:r>
              <a:rPr lang="en-US" sz="2400" dirty="0">
                <a:ea typeface="ＭＳ Ｐゴシック" charset="0"/>
              </a:rPr>
              <a:t>** 10% difference of mortality rate between 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</a:rPr>
              <a:t>high-risk</a:t>
            </a:r>
            <a:r>
              <a:rPr lang="en-US" sz="2400" dirty="0">
                <a:ea typeface="ＭＳ Ｐゴシック" charset="0"/>
              </a:rPr>
              <a:t> participants on free and cost-sharing plans (people on free plan less likely to die)</a:t>
            </a:r>
          </a:p>
          <a:p>
            <a:pPr marL="685800" lvl="2" indent="0">
              <a:buNone/>
              <a:defRPr/>
            </a:pPr>
            <a:endParaRPr lang="en-US" sz="2400" dirty="0">
              <a:ea typeface="ＭＳ Ｐゴシック" charset="0"/>
            </a:endParaRPr>
          </a:p>
          <a:p>
            <a:pPr lvl="1" eaLnBrk="1" hangingPunct="1">
              <a:buFont typeface="Wingdings 2" charset="0"/>
              <a:buChar char=""/>
              <a:defRPr/>
            </a:pPr>
            <a:r>
              <a:rPr lang="en-US" b="1" dirty="0">
                <a:ea typeface="ＭＳ Ｐゴシック" charset="0"/>
              </a:rPr>
              <a:t>Oregon Medicaid</a:t>
            </a:r>
            <a:r>
              <a:rPr lang="en-US" dirty="0">
                <a:ea typeface="ＭＳ Ｐゴシック" charset="0"/>
              </a:rPr>
              <a:t>:  no difference between lottery winners and losers</a:t>
            </a:r>
          </a:p>
          <a:p>
            <a:pPr lvl="1" eaLnBrk="1" hangingPunct="1">
              <a:buFont typeface="Wingdings 2" charset="0"/>
              <a:buChar char=""/>
              <a:defRPr/>
            </a:pPr>
            <a:endParaRPr lang="en-US" sz="20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1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itle 3"/>
          <p:cNvSpPr>
            <a:spLocks noGrp="1"/>
          </p:cNvSpPr>
          <p:nvPr>
            <p:ph type="title"/>
          </p:nvPr>
        </p:nvSpPr>
        <p:spPr>
          <a:xfrm>
            <a:off x="904702" y="2685010"/>
            <a:ext cx="10515600" cy="1097280"/>
          </a:xfrm>
        </p:spPr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Does the price of care affect health?</a:t>
            </a:r>
          </a:p>
        </p:txBody>
      </p:sp>
    </p:spTree>
    <p:extLst>
      <p:ext uri="{BB962C8B-B14F-4D97-AF65-F5344CB8AC3E}">
        <p14:creationId xmlns:p14="http://schemas.microsoft.com/office/powerpoint/2010/main" val="2702694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Elasticity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646294"/>
              </p:ext>
            </p:extLst>
          </p:nvPr>
        </p:nvGraphicFramePr>
        <p:xfrm>
          <a:off x="838200" y="1825623"/>
          <a:ext cx="10515600" cy="2430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473497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79510051"/>
                    </a:ext>
                  </a:extLst>
                </a:gridCol>
              </a:tblGrid>
              <a:tr h="810164">
                <a:tc>
                  <a:txBody>
                    <a:bodyPr/>
                    <a:lstStyle/>
                    <a:p>
                      <a:r>
                        <a:rPr lang="en-US" dirty="0"/>
                        <a:t>Copayment</a:t>
                      </a:r>
                      <a:r>
                        <a:rPr lang="en-US" baseline="0" dirty="0"/>
                        <a:t>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 of outpatient visit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82424"/>
                  </a:ext>
                </a:extLst>
              </a:tr>
              <a:tr h="810164">
                <a:tc>
                  <a:txBody>
                    <a:bodyPr/>
                    <a:lstStyle/>
                    <a:p>
                      <a:r>
                        <a:rPr lang="en-US" dirty="0"/>
                        <a:t>25 %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71637"/>
                  </a:ext>
                </a:extLst>
              </a:tr>
              <a:tr h="810164">
                <a:tc>
                  <a:txBody>
                    <a:bodyPr/>
                    <a:lstStyle/>
                    <a:p>
                      <a:r>
                        <a:rPr lang="en-US" dirty="0"/>
                        <a:t>95 %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2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71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elasticity. Which way?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Base point matters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ɛ</m:t>
                    </m:r>
                    <m:r>
                      <m:rPr>
                        <m:nor/>
                      </m:rPr>
                      <a:rPr lang="en-US" b="0" i="0" dirty="0" smtClean="0"/>
                      <m:t> =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ɛ =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ɛ =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1/(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2)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1/(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06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Does price for care affect health?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3048000" cy="4525963"/>
          </a:xfrm>
        </p:spPr>
        <p:txBody>
          <a:bodyPr/>
          <a:lstStyle/>
          <a:p>
            <a:pPr eaLnBrk="1" hangingPunct="1"/>
            <a:r>
              <a:rPr lang="en-US" altLang="en-US" sz="2300" dirty="0">
                <a:ea typeface="ＭＳ Ｐゴシック" panose="020B0600070205080204" pitchFamily="34" charset="-128"/>
              </a:rPr>
              <a:t>RAND HIE:</a:t>
            </a:r>
          </a:p>
          <a:p>
            <a:pPr lvl="1" eaLnBrk="1" hangingPunct="1"/>
            <a:r>
              <a:rPr lang="en-US" altLang="en-US" sz="2300" dirty="0">
                <a:ea typeface="ＭＳ Ｐゴシック" panose="020B0600070205080204" pitchFamily="34" charset="-128"/>
              </a:rPr>
              <a:t>Generally, no health differences between people on free plan vs. cost-sharing!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	**Only statistically significant difference between plans were in blood pressure, myopia, &amp; presbyopia</a:t>
            </a: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7"/>
          <a:stretch>
            <a:fillRect/>
          </a:stretch>
        </p:blipFill>
        <p:spPr bwMode="auto">
          <a:xfrm>
            <a:off x="4953000" y="1828800"/>
            <a:ext cx="56213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5562601"/>
            <a:ext cx="43719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737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Does price for care affect health?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>
          <a:xfrm>
            <a:off x="2057400" y="1600200"/>
            <a:ext cx="8305800" cy="4724400"/>
          </a:xfrm>
        </p:spPr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Oregon Medicaid Experiment	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Lottery winners self-reported better overall health, more healthy days, and lower rates of depression</a:t>
            </a:r>
          </a:p>
          <a:p>
            <a:pPr lvl="1" eaLnBrk="1" hangingPunct="1"/>
            <a:endParaRPr lang="en-US" altLang="en-US" sz="28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3100">
                <a:ea typeface="ＭＳ Ｐゴシック" panose="020B0600070205080204" pitchFamily="34" charset="-128"/>
              </a:rPr>
              <a:t>Discrepancy with RAND HIE may be because Oregon Medicaid Study worked with the very low-income, while RAND HIE studied a broader cross-section of the U.S.</a:t>
            </a:r>
          </a:p>
        </p:txBody>
      </p:sp>
    </p:spTree>
    <p:extLst>
      <p:ext uri="{BB962C8B-B14F-4D97-AF65-F5344CB8AC3E}">
        <p14:creationId xmlns:p14="http://schemas.microsoft.com/office/powerpoint/2010/main" val="252473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Law of Demand</a:t>
            </a:r>
          </a:p>
          <a:p>
            <a:r>
              <a:rPr lang="en-US" dirty="0"/>
              <a:t>Law of Demand in Health Economics</a:t>
            </a:r>
          </a:p>
          <a:p>
            <a:r>
              <a:rPr lang="en-US" dirty="0"/>
              <a:t>Observational studies</a:t>
            </a:r>
          </a:p>
          <a:p>
            <a:r>
              <a:rPr lang="en-US" dirty="0"/>
              <a:t>Randomized control trials </a:t>
            </a:r>
          </a:p>
          <a:p>
            <a:r>
              <a:rPr lang="en-US" dirty="0"/>
              <a:t>Rand Health Insurance experiment and Oregon Medicaid experiment</a:t>
            </a:r>
          </a:p>
          <a:p>
            <a:r>
              <a:rPr lang="en-US" dirty="0"/>
              <a:t>Correlation versus causality</a:t>
            </a:r>
          </a:p>
          <a:p>
            <a:r>
              <a:rPr lang="en-US" dirty="0"/>
              <a:t>Non-random experiment and causality</a:t>
            </a:r>
          </a:p>
          <a:p>
            <a:r>
              <a:rPr lang="en-US" dirty="0"/>
              <a:t>Price of health care </a:t>
            </a:r>
            <a:r>
              <a:rPr lang="en-US"/>
              <a:t>and health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91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solidFill>
                  <a:srgbClr val="FFFFFF"/>
                </a:solidFill>
                <a:ea typeface="ＭＳ Ｐゴシック" panose="020B0600070205080204" pitchFamily="34" charset="-128"/>
              </a:rPr>
              <a:t>Conclusion</a:t>
            </a:r>
          </a:p>
        </p:txBody>
      </p:sp>
      <p:graphicFrame>
        <p:nvGraphicFramePr>
          <p:cNvPr id="41989" name="Content Placeholder 2">
            <a:extLst>
              <a:ext uri="{FF2B5EF4-FFF2-40B4-BE49-F238E27FC236}">
                <a16:creationId xmlns:a16="http://schemas.microsoft.com/office/drawing/2014/main" id="{46AA3486-6A38-4A07-B11A-0C0368A1E26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830573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60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4" y="1023729"/>
            <a:ext cx="9300956" cy="477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43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for health care (health products)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666215"/>
          </a:xfrm>
        </p:spPr>
        <p:txBody>
          <a:bodyPr/>
          <a:lstStyle/>
          <a:p>
            <a:r>
              <a:rPr lang="en-US" dirty="0"/>
              <a:t>Is the demand for health care downward sloping?</a:t>
            </a:r>
          </a:p>
          <a:p>
            <a:pPr lvl="1"/>
            <a:r>
              <a:rPr lang="en-US" dirty="0"/>
              <a:t>Do people react to increase in prices by reducing the quantity of utilization?</a:t>
            </a:r>
          </a:p>
          <a:p>
            <a:r>
              <a:rPr lang="en-US" dirty="0"/>
              <a:t>What happens if demand for health care is perfectly inelastic?</a:t>
            </a:r>
          </a:p>
          <a:p>
            <a:pPr lvl="1"/>
            <a:r>
              <a:rPr lang="en-US" dirty="0"/>
              <a:t>Policy </a:t>
            </a:r>
          </a:p>
          <a:p>
            <a:pPr lvl="1"/>
            <a:r>
              <a:rPr lang="en-US" dirty="0"/>
              <a:t>ACA subsidies </a:t>
            </a:r>
          </a:p>
          <a:p>
            <a:pPr lvl="1"/>
            <a:r>
              <a:rPr lang="en-US" dirty="0"/>
              <a:t>Would incentives (to increase access to health care) work?</a:t>
            </a:r>
          </a:p>
          <a:p>
            <a:r>
              <a:rPr lang="en-US" dirty="0"/>
              <a:t>What does it mean to have a downward sloping demand?</a:t>
            </a:r>
          </a:p>
          <a:p>
            <a:pPr lvl="1"/>
            <a:r>
              <a:rPr lang="en-US" dirty="0"/>
              <a:t>Price sensitive</a:t>
            </a:r>
          </a:p>
        </p:txBody>
      </p:sp>
    </p:spTree>
    <p:extLst>
      <p:ext uri="{BB962C8B-B14F-4D97-AF65-F5344CB8AC3E}">
        <p14:creationId xmlns:p14="http://schemas.microsoft.com/office/powerpoint/2010/main" val="321425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if demand for health care is downward sloping?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Survey </a:t>
            </a:r>
          </a:p>
          <a:p>
            <a:pPr lvl="1"/>
            <a:r>
              <a:rPr lang="en-US" dirty="0"/>
              <a:t>Would you undergo surgery if the price was higher or lower?</a:t>
            </a:r>
          </a:p>
          <a:p>
            <a:pPr lvl="1"/>
            <a:r>
              <a:rPr lang="en-US" i="1" dirty="0"/>
              <a:t>Some drawbacks?</a:t>
            </a:r>
          </a:p>
          <a:p>
            <a:pPr marL="0" indent="0">
              <a:buNone/>
            </a:pPr>
            <a:r>
              <a:rPr lang="en-US" dirty="0"/>
              <a:t>2. Insured versus uninsured people</a:t>
            </a:r>
          </a:p>
          <a:p>
            <a:pPr lvl="1"/>
            <a:r>
              <a:rPr lang="en-US" dirty="0"/>
              <a:t>Hypothesis is that insured people face lower price (out of pocket expenses) compared to uninsured people </a:t>
            </a:r>
          </a:p>
          <a:p>
            <a:pPr lvl="1"/>
            <a:r>
              <a:rPr lang="en-US" i="1" dirty="0"/>
              <a:t>Some drawbacks?</a:t>
            </a:r>
          </a:p>
          <a:p>
            <a:pPr marL="514350" indent="-514350">
              <a:buAutoNum type="arabicPeriod" startAt="3"/>
            </a:pPr>
            <a:r>
              <a:rPr lang="en-US" dirty="0"/>
              <a:t>Randomized study</a:t>
            </a:r>
          </a:p>
          <a:p>
            <a:pPr lvl="1"/>
            <a:r>
              <a:rPr lang="en-US" dirty="0"/>
              <a:t>Randomly assigns treatment and control status </a:t>
            </a:r>
          </a:p>
          <a:p>
            <a:pPr lvl="1"/>
            <a:r>
              <a:rPr lang="en-US" dirty="0"/>
              <a:t>i.e. randomly assigns copayment rates (Rand Health Insurance)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9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Insurance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Rand Health Experiment</a:t>
            </a:r>
          </a:p>
          <a:p>
            <a:r>
              <a:rPr lang="en-US" dirty="0"/>
              <a:t>Conducted between 1974 and 1982</a:t>
            </a:r>
          </a:p>
          <a:p>
            <a:r>
              <a:rPr lang="en-US" dirty="0"/>
              <a:t>Randomly assigned 2000 families six American cities to one of several different health insurance plans</a:t>
            </a:r>
          </a:p>
          <a:p>
            <a:r>
              <a:rPr lang="en-US" dirty="0"/>
              <a:t>Plans had different coinsurance rates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4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 Health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Coinsurance rate</a:t>
            </a:r>
            <a:r>
              <a:rPr lang="en-US" dirty="0"/>
              <a:t>: the fraction of medical bill for which the patient is responsible. (given in percentage).</a:t>
            </a:r>
          </a:p>
          <a:p>
            <a:r>
              <a:rPr lang="en-US" u="sng" dirty="0"/>
              <a:t>Deductible</a:t>
            </a:r>
            <a:r>
              <a:rPr lang="en-US" dirty="0"/>
              <a:t>: A part that the patient needs to take care of before the insurance kicks off.</a:t>
            </a:r>
          </a:p>
          <a:p>
            <a:r>
              <a:rPr lang="en-US" u="sng" dirty="0"/>
              <a:t>Copay</a:t>
            </a:r>
            <a:r>
              <a:rPr lang="en-US" dirty="0"/>
              <a:t>: Fixed amount of payment, predetermined.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u="sng" dirty="0"/>
              <a:t>Cost sharing</a:t>
            </a:r>
            <a:r>
              <a:rPr lang="en-US" i="1" dirty="0"/>
              <a:t>: one with positive coinsurance and copayment rate; costs are shared between insured and insurer.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Cost-Sharing: 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Medical Expenses: $1000</a:t>
            </a:r>
          </a:p>
          <a:p>
            <a:r>
              <a:rPr lang="en-US" dirty="0"/>
              <a:t>Deductible: $500</a:t>
            </a:r>
          </a:p>
          <a:p>
            <a:r>
              <a:rPr lang="en-US" dirty="0"/>
              <a:t>Coinsurance: 40%</a:t>
            </a:r>
          </a:p>
          <a:p>
            <a:r>
              <a:rPr lang="en-US" dirty="0"/>
              <a:t>Copay: $25</a:t>
            </a:r>
          </a:p>
          <a:p>
            <a:endParaRPr lang="en-US" dirty="0"/>
          </a:p>
          <a:p>
            <a:r>
              <a:rPr lang="en-US" dirty="0"/>
              <a:t>Your share: Deductible +  Coinsurance + Copay</a:t>
            </a:r>
          </a:p>
          <a:p>
            <a:r>
              <a:rPr lang="en-US" dirty="0"/>
              <a:t>Your share: $500 + (500 *0.4) + 25 = 500+200+25 = $725</a:t>
            </a:r>
          </a:p>
        </p:txBody>
      </p:sp>
    </p:spTree>
    <p:extLst>
      <p:ext uri="{BB962C8B-B14F-4D97-AF65-F5344CB8AC3E}">
        <p14:creationId xmlns:p14="http://schemas.microsoft.com/office/powerpoint/2010/main" val="268604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1094</Words>
  <Application>Microsoft Office PowerPoint</Application>
  <PresentationFormat>Widescreen</PresentationFormat>
  <Paragraphs>212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Wingdings 2</vt:lpstr>
      <vt:lpstr>Office Theme</vt:lpstr>
      <vt:lpstr>Demand for Health Care</vt:lpstr>
      <vt:lpstr>Econ 339 - Roadmap</vt:lpstr>
      <vt:lpstr>Concepts</vt:lpstr>
      <vt:lpstr>PowerPoint Presentation</vt:lpstr>
      <vt:lpstr>Demand for health care (health products)</vt:lpstr>
      <vt:lpstr>How do we know if demand for health care is downward sloping? </vt:lpstr>
      <vt:lpstr>Health Insurance Experiments</vt:lpstr>
      <vt:lpstr>Rand Health Experiment</vt:lpstr>
      <vt:lpstr>Cost-Sharing: How does it work?</vt:lpstr>
      <vt:lpstr>PowerPoint Presentation</vt:lpstr>
      <vt:lpstr>Inpatient versus Outpatient Care</vt:lpstr>
      <vt:lpstr>PowerPoint Presentation</vt:lpstr>
      <vt:lpstr> Oregon Medicaid Experiment</vt:lpstr>
      <vt:lpstr>Nepal’s Experiment to Track the Demand for Sanitary Pads</vt:lpstr>
      <vt:lpstr>Discount of 10%, 25%, 50%, 75%, 90%</vt:lpstr>
      <vt:lpstr>PowerPoint Presentation</vt:lpstr>
      <vt:lpstr>Non-Randomized Experiment</vt:lpstr>
      <vt:lpstr>Card et al. (2009)</vt:lpstr>
      <vt:lpstr>PowerPoint Presentation</vt:lpstr>
      <vt:lpstr>So, what do we learn?</vt:lpstr>
      <vt:lpstr>Elasticities</vt:lpstr>
      <vt:lpstr>Arc Elasticity </vt:lpstr>
      <vt:lpstr>Health care has inelastic demand</vt:lpstr>
      <vt:lpstr>Does price for care affect health?</vt:lpstr>
      <vt:lpstr>Does the price of care affect health?</vt:lpstr>
      <vt:lpstr>Calculating Elasticity</vt:lpstr>
      <vt:lpstr>Calculating elasticity. Which way?</vt:lpstr>
      <vt:lpstr>Does price for care affect health?</vt:lpstr>
      <vt:lpstr>Does price for care affect health?</vt:lpstr>
      <vt:lpstr>Conclusion</vt:lpstr>
    </vt:vector>
  </TitlesOfParts>
  <Company>Towson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for Health Care</dc:title>
  <dc:creator>Shrestha, Vinish</dc:creator>
  <cp:lastModifiedBy>Admin</cp:lastModifiedBy>
  <cp:revision>20</cp:revision>
  <dcterms:created xsi:type="dcterms:W3CDTF">2017-08-10T22:47:07Z</dcterms:created>
  <dcterms:modified xsi:type="dcterms:W3CDTF">2020-02-10T20:20:25Z</dcterms:modified>
</cp:coreProperties>
</file>