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wmf" ContentType="image/x-wmf"/>
  <Override PartName="/ppt/media/image1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5.png" ContentType="image/png"/>
  <Override PartName="/ppt/media/image16.png" ContentType="image/png"/>
  <Override PartName="/ppt/media/image8.jpeg" ContentType="image/jpeg"/>
  <Override PartName="/ppt/media/image10.png" ContentType="image/png"/>
  <Override PartName="/ppt/media/image12.png" ContentType="image/png"/>
  <Override PartName="/ppt/media/image13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2240" cy="3304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440280" y="614520"/>
            <a:ext cx="11308680" cy="118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440280" y="614520"/>
            <a:ext cx="11308680" cy="118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data:NVSS" TargetMode="External"/><Relationship Id="rId3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81040" y="1020600"/>
            <a:ext cx="10992960" cy="14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f81bd"/>
                </a:solidFill>
                <a:latin typeface="Gill Sans MT"/>
              </a:rPr>
              <a:t>Socio-economic Disparities in Health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81040" y="2495520"/>
            <a:ext cx="10992960" cy="5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en-US" sz="1600" spc="-1" strike="noStrike" cap="all">
                <a:solidFill>
                  <a:srgbClr val="c0504d"/>
                </a:solidFill>
                <a:latin typeface="Gill Sans MT"/>
              </a:rPr>
              <a:t>Vinish Shrestha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en-US" sz="1600" spc="-1" strike="noStrike" cap="all">
                <a:solidFill>
                  <a:srgbClr val="c0504d"/>
                </a:solidFill>
                <a:latin typeface="Gill Sans MT"/>
              </a:rPr>
              <a:t>Lecture 5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Using natural experiments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A natural experiment would </a:t>
            </a:r>
            <a:endParaRPr b="0" lang="en-US" sz="24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Affect mother’s education but not other factors which can affect child health </a:t>
            </a:r>
            <a:endParaRPr b="0" lang="en-US" sz="2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Any effect on child health comes through increase in education </a:t>
            </a:r>
            <a:endParaRPr b="0" lang="en-US" sz="2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Examples: Increase in colleges in the U.S. Used by Currie and Moretti (2003). The authors find that high maternal education improves child health (birthweight and mortality)</a:t>
            </a:r>
            <a:endParaRPr b="0" lang="en-US" sz="2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Education policy: National Education System Planning (1971) in Nepal, which was built to improve primary education standards. Show that increase in education reduces child mortality, reduces child labor, and improves children’s education</a:t>
            </a:r>
            <a:endParaRPr b="0" lang="en-US" sz="22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i="1" lang="en-US" sz="2400" spc="-1" strike="noStrike">
                <a:solidFill>
                  <a:srgbClr val="1f497d"/>
                </a:solidFill>
                <a:latin typeface="Gill Sans MT"/>
              </a:rPr>
              <a:t>We can use natural experiments to track the effect of SES on health.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Using Natural Experiments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solidFill>
            <a:srgbClr val="ffffff"/>
          </a:solidFill>
          <a:ln w="22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A natural experiment (say an educational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Policy), increases education of mothers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but does not affect other factors directly.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this helps us track the causal effect of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mother’s education on child health.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2277720" y="2768040"/>
            <a:ext cx="189468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Child Health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8071560" y="2768040"/>
            <a:ext cx="206928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Mother’s Education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4879440" y="4106520"/>
            <a:ext cx="268416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Third Factor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(SES, ability, determination,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Risk preferences)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 flipH="1" flipV="1">
            <a:off x="4238640" y="3681720"/>
            <a:ext cx="639360" cy="4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274a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7"/>
          <p:cNvSpPr/>
          <p:nvPr/>
        </p:nvSpPr>
        <p:spPr>
          <a:xfrm flipV="1">
            <a:off x="7564680" y="3748320"/>
            <a:ext cx="506520" cy="35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274a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8"/>
          <p:cNvSpPr/>
          <p:nvPr/>
        </p:nvSpPr>
        <p:spPr>
          <a:xfrm flipV="1">
            <a:off x="4239360" y="2939040"/>
            <a:ext cx="3751560" cy="1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274a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9"/>
          <p:cNvSpPr/>
          <p:nvPr/>
        </p:nvSpPr>
        <p:spPr>
          <a:xfrm flipH="1">
            <a:off x="4224960" y="3576240"/>
            <a:ext cx="3740040" cy="3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274a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0"/>
          <p:cNvSpPr/>
          <p:nvPr/>
        </p:nvSpPr>
        <p:spPr>
          <a:xfrm>
            <a:off x="8437320" y="4430520"/>
            <a:ext cx="158292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External Event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(natural experiment)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11"/>
          <p:cNvSpPr/>
          <p:nvPr/>
        </p:nvSpPr>
        <p:spPr>
          <a:xfrm flipH="1" flipV="1">
            <a:off x="9267840" y="3748320"/>
            <a:ext cx="7560" cy="60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2"/>
          <p:cNvSpPr/>
          <p:nvPr/>
        </p:nvSpPr>
        <p:spPr>
          <a:xfrm flipH="1">
            <a:off x="4238640" y="3252240"/>
            <a:ext cx="3726000" cy="2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A randomized control trial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Would be ideal but highly unethical </a:t>
            </a:r>
            <a:endParaRPr b="0" lang="en-US" sz="24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Randomly divide girls into two groups. Provide high quality education for group X and low quality for group Y</a:t>
            </a:r>
            <a:endParaRPr b="0" lang="en-US" sz="2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Follow them throughout their lifetime </a:t>
            </a:r>
            <a:endParaRPr b="0" lang="en-US" sz="2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And track health</a:t>
            </a:r>
            <a:endParaRPr b="0" lang="en-US" sz="2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Highly highly unethical </a:t>
            </a:r>
            <a:endParaRPr b="0" lang="en-US" sz="2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But studies have been carried out using cash-transfer programs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81040" y="702000"/>
            <a:ext cx="11028960" cy="79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Theoretical Reasons behind Health Disparity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Early life events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Income level 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Education 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Stress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Work Capacity 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Adherence to medical advice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By Race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3195000" y="1188720"/>
            <a:ext cx="5714280" cy="531792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822960" y="3200400"/>
            <a:ext cx="19818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Data:NVSS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, 2006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The pervasiveness of health inequality</a:t>
            </a:r>
            <a:br/>
            <a:r>
              <a:rPr b="0" lang="en-US" sz="2000" spc="-1" strike="noStrike" cap="all">
                <a:solidFill>
                  <a:srgbClr val="ffffff"/>
                </a:solidFill>
                <a:latin typeface="Gill Sans MT"/>
              </a:rPr>
              <a:t>college grads, high dropouts and difference in survival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6" name="Content Placeholder 7" descr=""/>
          <p:cNvPicPr/>
          <p:nvPr/>
        </p:nvPicPr>
        <p:blipFill>
          <a:blip r:embed="rId1"/>
          <a:stretch/>
        </p:blipFill>
        <p:spPr>
          <a:xfrm>
            <a:off x="1348200" y="2181240"/>
            <a:ext cx="9162000" cy="417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Historical Health Inequality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8" name="Content Placeholder 4" descr=""/>
          <p:cNvPicPr/>
          <p:nvPr/>
        </p:nvPicPr>
        <p:blipFill>
          <a:blip r:embed="rId1"/>
          <a:stretch/>
        </p:blipFill>
        <p:spPr>
          <a:xfrm>
            <a:off x="1074600" y="2181240"/>
            <a:ext cx="10161360" cy="367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Disparity across income (rise of the gradient)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0" name="Content Placeholder 4" descr=""/>
          <p:cNvPicPr/>
          <p:nvPr/>
        </p:nvPicPr>
        <p:blipFill>
          <a:blip r:embed="rId1"/>
          <a:stretch/>
        </p:blipFill>
        <p:spPr>
          <a:xfrm>
            <a:off x="1923120" y="2181240"/>
            <a:ext cx="7823520" cy="367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Disparity across education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2" name="Content Placeholder 4" descr=""/>
          <p:cNvPicPr/>
          <p:nvPr/>
        </p:nvPicPr>
        <p:blipFill>
          <a:blip r:embed="rId1"/>
          <a:stretch/>
        </p:blipFill>
        <p:spPr>
          <a:xfrm>
            <a:off x="1159560" y="1621440"/>
            <a:ext cx="9690120" cy="502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377440" y="1828800"/>
            <a:ext cx="7680960" cy="4379400"/>
          </a:xfrm>
          <a:prstGeom prst="rect">
            <a:avLst/>
          </a:prstGeom>
          <a:ln>
            <a:noFill/>
          </a:ln>
        </p:spPr>
      </p:pic>
      <p:sp>
        <p:nvSpPr>
          <p:cNvPr id="174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Disparity Across Education – Child Health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2194560" y="6126480"/>
            <a:ext cx="3236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Source: NVSS 1990 and 2000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97280" y="286560"/>
            <a:ext cx="10057680" cy="10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Introduction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097280" y="1425960"/>
            <a:ext cx="10057680" cy="444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</a:rPr>
              <a:t> </a:t>
            </a:r>
            <a:r>
              <a:rPr b="0" lang="en-US" sz="2600" spc="-1" strike="noStrike">
                <a:solidFill>
                  <a:srgbClr val="1f497d"/>
                </a:solidFill>
                <a:latin typeface="Gill Sans MT"/>
              </a:rPr>
              <a:t>Previous chapter</a:t>
            </a:r>
            <a:endParaRPr b="0" lang="en-US" sz="26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Grossman model</a:t>
            </a:r>
            <a:endParaRPr b="0" lang="en-US" sz="24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Health can be chosen – you can choose the type of diet. Mainly depends on time constraints, budget constraints, and utility</a:t>
            </a:r>
            <a:endParaRPr b="0" lang="en-US" sz="24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Optimal health (H*) depends on tradeoffs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Disparity in countries with universal health insurance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7" name="Content Placeholder 4" descr=""/>
          <p:cNvPicPr/>
          <p:nvPr/>
        </p:nvPicPr>
        <p:blipFill>
          <a:blip r:embed="rId1"/>
          <a:stretch/>
        </p:blipFill>
        <p:spPr>
          <a:xfrm>
            <a:off x="763560" y="1932480"/>
            <a:ext cx="10846440" cy="432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Interaction between Education and Income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2194560" y="1920240"/>
            <a:ext cx="7238520" cy="428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Interaction between Education and Income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377440" y="2023560"/>
            <a:ext cx="7238520" cy="428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Interaction between Education and Income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1737360" y="1371600"/>
            <a:ext cx="9235440" cy="521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Interaction between Education and Income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645920" y="1188720"/>
            <a:ext cx="9326880" cy="530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81040" y="702000"/>
            <a:ext cx="1102896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Hypothesis to explain health disparity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81040" y="1879200"/>
            <a:ext cx="11028960" cy="43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Efficient producer (Allocative and productive efficiency) 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Income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Allostatic load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Income Inequality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Access to care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Time preference (The Fuchs hypothesis)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What does grossman model has to say about Health Disparity?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89" name="Picture 4" descr=""/>
          <p:cNvPicPr/>
          <p:nvPr/>
        </p:nvPicPr>
        <p:blipFill>
          <a:blip r:embed="rId1"/>
          <a:stretch/>
        </p:blipFill>
        <p:spPr>
          <a:xfrm>
            <a:off x="3972960" y="2181240"/>
            <a:ext cx="4245120" cy="367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Review of mec (marginal efficiency of capital)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How does an additional improvement in health affects the rate of return?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Different SES groups can have different MECs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Why?</a:t>
            </a:r>
            <a:endParaRPr b="0" lang="en-US" sz="24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Each hypothesis gives different reasons </a:t>
            </a:r>
            <a:endParaRPr b="0" lang="en-US" sz="2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Allocative efficiency is higher among educated individuals 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The efficient producer hypothesis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Efficient producer hypothesis: better educated individuals are more efficient producers of health compared to less well-educated individuals. </a:t>
            </a:r>
            <a:endParaRPr b="0" lang="en-US" sz="24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Due to productive and allocative efficiency</a:t>
            </a:r>
            <a:endParaRPr b="0" lang="en-US" sz="2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Productive efficiency: Given the same inputs, educated individuals can produce better health </a:t>
            </a:r>
            <a:endParaRPr b="0" lang="en-US" sz="2200" spc="-1" strike="noStrike">
              <a:latin typeface="Arial"/>
            </a:endParaRPr>
          </a:p>
          <a:p>
            <a:pPr lvl="2" marL="90000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1f497d"/>
                </a:solidFill>
                <a:latin typeface="Gill Sans MT"/>
              </a:rPr>
              <a:t>E.g. interpreting doctors advice </a:t>
            </a:r>
            <a:endParaRPr b="0" lang="en-US" sz="20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Allocative efficiency: can pick inputs such a way that can lead to better health </a:t>
            </a:r>
            <a:endParaRPr b="0" lang="en-US" sz="2200" spc="-1" strike="noStrike">
              <a:latin typeface="Arial"/>
            </a:endParaRPr>
          </a:p>
          <a:p>
            <a:pPr lvl="2" marL="90000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1f497d"/>
                </a:solidFill>
                <a:latin typeface="Gill Sans MT"/>
              </a:rPr>
              <a:t>Diet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The efficient producer hypothesis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School lessons can provide better information to take care of themselves</a:t>
            </a:r>
            <a:endParaRPr b="0" lang="en-US" sz="24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Smoking and drinking</a:t>
            </a:r>
            <a:endParaRPr b="0" lang="en-US" sz="22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Form a higher discount factor (future matters more)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Better-educated are more likely to adhere to treatment regimens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This Chapter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535040"/>
            <a:ext cx="10514880" cy="464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How does socioeconomic status (SES) affect health?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Correlation versus causality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Does health determine SES or does SES determine health?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Income and health 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Education and health 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Use empirical findings to explore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Thrifty phenotype hypothesis (Barker hypothesis)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Health outcomes throughout lifetime are determined by deprivation of resources (food) in early childhood or even </a:t>
            </a:r>
            <a:r>
              <a:rPr b="0" i="1" lang="en-US" sz="2400" spc="-1" strike="noStrike">
                <a:solidFill>
                  <a:srgbClr val="1f497d"/>
                </a:solidFill>
                <a:latin typeface="Gill Sans MT"/>
              </a:rPr>
              <a:t>in utero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i="1" lang="en-US" sz="2400" spc="-1" strike="noStrike">
                <a:solidFill>
                  <a:srgbClr val="1f497d"/>
                </a:solidFill>
                <a:latin typeface="Gill Sans MT"/>
              </a:rPr>
              <a:t>Develop genes which can adapt to harsh environment (store fat during famine), but lead to relatively poor health in environment with abundant resources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i="1" lang="en-US" sz="2400" spc="-1" strike="noStrike">
                <a:solidFill>
                  <a:srgbClr val="1f497d"/>
                </a:solidFill>
                <a:latin typeface="Gill Sans MT"/>
              </a:rPr>
              <a:t>Develop diabetes, obesity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High correlation between SES and resource deprivation in early life. Hard to isolate.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The Dutch famine study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7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</a:rPr>
              <a:t>Natural experiment: Dutch famine in WWII (Rosebloom et al. 2001)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159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  <a:p>
            <a:pPr marL="306000" indent="-305280">
              <a:lnSpc>
                <a:spcPct val="7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</a:rPr>
              <a:t>Holland suffered a famine due to a German blockade of food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159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  <a:p>
            <a:pPr marL="306000" indent="-305280">
              <a:lnSpc>
                <a:spcPct val="7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</a:rPr>
              <a:t>Created two baby groups:</a:t>
            </a:r>
            <a:endParaRPr b="0" lang="en-US" sz="2600" spc="-1" strike="noStrike">
              <a:latin typeface="Arial"/>
            </a:endParaRPr>
          </a:p>
          <a:p>
            <a:pPr lvl="1" marL="630000" indent="-305280">
              <a:lnSpc>
                <a:spcPct val="7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Those </a:t>
            </a:r>
            <a:r>
              <a:rPr b="0" i="1" lang="en-US" sz="2400" spc="-1" strike="noStrike">
                <a:solidFill>
                  <a:srgbClr val="1f497d"/>
                </a:solidFill>
                <a:latin typeface="Gill Sans MT"/>
              </a:rPr>
              <a:t>in utero</a:t>
            </a: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 during famine</a:t>
            </a:r>
            <a:endParaRPr b="0" lang="en-US" sz="2400" spc="-1" strike="noStrike">
              <a:latin typeface="Arial"/>
            </a:endParaRPr>
          </a:p>
          <a:p>
            <a:pPr lvl="1" marL="630000" indent="-305280">
              <a:lnSpc>
                <a:spcPct val="7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Those conceived after famine</a:t>
            </a:r>
            <a:endParaRPr b="0" lang="en-US" sz="2400" spc="-1" strike="noStrike">
              <a:latin typeface="Arial"/>
            </a:endParaRPr>
          </a:p>
          <a:p>
            <a:pPr marL="366840">
              <a:lnSpc>
                <a:spcPct val="70000"/>
              </a:lnSpc>
              <a:spcBef>
                <a:spcPts val="15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7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</a:rPr>
              <a:t>Two groups are similar, </a:t>
            </a:r>
            <a:r>
              <a:rPr b="1" lang="en-US" sz="2600" spc="-1" strike="noStrike">
                <a:solidFill>
                  <a:srgbClr val="1f497d"/>
                </a:solidFill>
                <a:latin typeface="Gill Sans MT"/>
              </a:rPr>
              <a:t>except</a:t>
            </a:r>
            <a:r>
              <a:rPr b="0" lang="en-US" sz="2600" spc="-1" strike="noStrike">
                <a:solidFill>
                  <a:srgbClr val="1f497d"/>
                </a:solidFill>
                <a:latin typeface="Gill Sans MT"/>
              </a:rPr>
              <a:t> for </a:t>
            </a:r>
            <a:r>
              <a:rPr b="0" i="1" lang="en-US" sz="2600" spc="-1" strike="noStrike">
                <a:solidFill>
                  <a:srgbClr val="1f497d"/>
                </a:solidFill>
                <a:latin typeface="Gill Sans MT"/>
              </a:rPr>
              <a:t>in utero</a:t>
            </a:r>
            <a:r>
              <a:rPr b="0" lang="en-US" sz="2600" spc="-1" strike="noStrike">
                <a:solidFill>
                  <a:srgbClr val="1f497d"/>
                </a:solidFill>
                <a:latin typeface="Gill Sans MT"/>
              </a:rPr>
              <a:t> deprivation</a:t>
            </a:r>
            <a:endParaRPr b="0" lang="en-US" sz="2600" spc="-1" strike="noStrike">
              <a:latin typeface="Arial"/>
            </a:endParaRPr>
          </a:p>
          <a:p>
            <a:pPr lvl="1" marL="630000" indent="-305280">
              <a:lnSpc>
                <a:spcPct val="70000"/>
              </a:lnSpc>
              <a:spcBef>
                <a:spcPts val="420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100" spc="-1" strike="noStrike">
                <a:solidFill>
                  <a:srgbClr val="1f497d"/>
                </a:solidFill>
                <a:latin typeface="Gill Sans MT"/>
              </a:rPr>
              <a:t>So hopefully no selection bias!</a:t>
            </a:r>
            <a:endParaRPr b="0" lang="en-US" sz="2100" spc="-1" strike="noStrike">
              <a:latin typeface="Arial"/>
            </a:endParaRPr>
          </a:p>
          <a:p>
            <a:pPr marL="366840">
              <a:lnSpc>
                <a:spcPct val="70000"/>
              </a:lnSpc>
              <a:spcBef>
                <a:spcPts val="159"/>
              </a:spcBef>
              <a:spcAft>
                <a:spcPts val="601"/>
              </a:spcAft>
            </a:pPr>
            <a:endParaRPr b="0" lang="en-US" sz="2100" spc="-1" strike="noStrike">
              <a:latin typeface="Arial"/>
            </a:endParaRPr>
          </a:p>
          <a:p>
            <a:pPr marL="306000" indent="-305280">
              <a:lnSpc>
                <a:spcPct val="70000"/>
              </a:lnSpc>
              <a:spcBef>
                <a:spcPts val="561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1f497d"/>
                </a:solidFill>
                <a:latin typeface="Gill Sans MT"/>
              </a:rPr>
              <a:t>Findings:</a:t>
            </a:r>
            <a:endParaRPr b="0" lang="en-US" sz="2800" spc="-1" strike="noStrike">
              <a:latin typeface="Arial"/>
            </a:endParaRPr>
          </a:p>
          <a:p>
            <a:pPr lvl="1" marL="630000" indent="-305280">
              <a:lnSpc>
                <a:spcPct val="7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Babies </a:t>
            </a:r>
            <a:r>
              <a:rPr b="0" i="1" lang="en-US" sz="2400" spc="-1" strike="noStrike">
                <a:solidFill>
                  <a:srgbClr val="1f497d"/>
                </a:solidFill>
                <a:latin typeface="Gill Sans MT"/>
              </a:rPr>
              <a:t>in utero </a:t>
            </a: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during famine had higher rates of diabetes and obesity in adulthood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1523880" y="6477120"/>
            <a:ext cx="9143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891a7"/>
                </a:solidFill>
                <a:latin typeface="Arial"/>
                <a:ea typeface="ＭＳ Ｐゴシック"/>
              </a:rPr>
              <a:t>The thrifty phenotype hypothesis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A natural experiment using ramadan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Almond et al. (2014) uses period of Ramadan as a natural experiment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Pakistani and Bangladeshi families in England 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Fasting for a month (begins at dawn and ends at sunset)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Find lower academic outcomes for children at age 7 those who were exposed to Ramadan in early pregnancy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The direct income hypothesis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Health disparities arise because rich people have more resources to spend in health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 </a:t>
            </a: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Higher income means you can spend more on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health generating measures 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i="1" lang="en-US" sz="2400" spc="-1" strike="noStrike">
                <a:solidFill>
                  <a:srgbClr val="1f497d"/>
                </a:solidFill>
                <a:latin typeface="Gill Sans MT"/>
              </a:rPr>
              <a:t>Health production function springs outside, and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i="1" lang="en-US" sz="2400" spc="-1" strike="noStrike">
                <a:solidFill>
                  <a:srgbClr val="1f497d"/>
                </a:solidFill>
                <a:latin typeface="Gill Sans MT"/>
              </a:rPr>
              <a:t>leads to higher optimal level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latin typeface="Gill Sans MT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6" name="Picture 5" descr=""/>
          <p:cNvPicPr/>
          <p:nvPr/>
        </p:nvPicPr>
        <p:blipFill>
          <a:blip r:embed="rId2"/>
          <a:stretch/>
        </p:blipFill>
        <p:spPr>
          <a:xfrm>
            <a:off x="7048440" y="3003480"/>
            <a:ext cx="4561920" cy="35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Allostatic load hypothesis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Prolonged or repeated stress can increase the rate of aging. 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Increases rate of depreciation of health capital ) in Grossman model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Leads to low health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latin typeface="Gill Sans MT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0" name="Picture 5" descr=""/>
          <p:cNvPicPr/>
          <p:nvPr/>
        </p:nvPicPr>
        <p:blipFill>
          <a:blip r:embed="rId2"/>
          <a:stretch/>
        </p:blipFill>
        <p:spPr>
          <a:xfrm>
            <a:off x="6920280" y="3533040"/>
            <a:ext cx="4465080" cy="323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The Whitehall study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Conducted by Marmot et al. (1978, 1991)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Track health status of British civil servants from the beginning of their career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People who apply and become civil servants are homogenous in backgrounds and workplace environment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Morbidity and mortality are highest among the lowest-grade civil servants </a:t>
            </a:r>
            <a:endParaRPr b="0" lang="en-US" sz="24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Report stressful work and home environments </a:t>
            </a:r>
            <a:endParaRPr b="0" lang="en-US" sz="22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Any drawbacks? 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Access to care hypothesis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9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1" lang="en-US" sz="2400" spc="-1" strike="noStrike">
                <a:solidFill>
                  <a:srgbClr val="1f497d"/>
                </a:solidFill>
                <a:latin typeface="Gill Sans MT"/>
              </a:rPr>
              <a:t>Hypothesis: </a:t>
            </a: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Those with high incomes can afford more generous health insurance compared to those of low income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9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But health disparities persist in countries with universal health insurance</a:t>
            </a:r>
            <a:endParaRPr b="0" lang="en-US" sz="2400" spc="-1" strike="noStrike">
              <a:latin typeface="Arial"/>
            </a:endParaRPr>
          </a:p>
          <a:p>
            <a:pPr lvl="1" marL="630000" indent="-305280">
              <a:lnSpc>
                <a:spcPct val="9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Canadian youth (Currie and Stabile 2003) </a:t>
            </a:r>
            <a:endParaRPr b="0" lang="en-US" sz="2400" spc="-1" strike="noStrike">
              <a:latin typeface="Arial"/>
            </a:endParaRPr>
          </a:p>
          <a:p>
            <a:pPr lvl="1" marL="630000" indent="-305280">
              <a:lnSpc>
                <a:spcPct val="9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British civil servants (Marmot et al. 1978, 1991) </a:t>
            </a:r>
            <a:endParaRPr b="0" lang="en-US" sz="2400" spc="-1" strike="noStrike">
              <a:latin typeface="Arial"/>
            </a:endParaRPr>
          </a:p>
          <a:p>
            <a:pPr lvl="1" marL="630000" indent="-305280">
              <a:lnSpc>
                <a:spcPct val="9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both countries have equal access to health care!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9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</a:rPr>
              <a:t>There is more to it!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523880" y="6477120"/>
            <a:ext cx="9143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891a7"/>
                </a:solidFill>
                <a:latin typeface="Arial"/>
                <a:ea typeface="ＭＳ Ｐゴシック"/>
              </a:rPr>
              <a:t>The access to care hypothesis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Gill Sans MT"/>
              </a:rPr>
              <a:t>The Fuchs hypothesis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990000" y="2028600"/>
            <a:ext cx="10091160" cy="36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8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Bad health does not cause low SES, and low SES does not cause bad health</a:t>
            </a:r>
            <a:endParaRPr b="0" lang="en-US" sz="2400" spc="-1" strike="noStrike">
              <a:latin typeface="Arial"/>
            </a:endParaRPr>
          </a:p>
          <a:p>
            <a:pPr lvl="1" marL="630000" indent="-305280">
              <a:lnSpc>
                <a:spcPct val="8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A third factor – time preference -- causes both!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8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Health and SES both determined by willingness to delay gratification</a:t>
            </a:r>
            <a:endParaRPr b="0" lang="en-US" sz="2400" spc="-1" strike="noStrike">
              <a:latin typeface="Arial"/>
            </a:endParaRPr>
          </a:p>
          <a:p>
            <a:pPr lvl="1" marL="630000" indent="-305280">
              <a:lnSpc>
                <a:spcPct val="8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People who are willing to delay gratification are more willing to invest in things like education and health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700" spc="-1" strike="noStrike">
                <a:solidFill>
                  <a:srgbClr val="1f497d"/>
                </a:solidFill>
                <a:latin typeface="Gill Sans MT"/>
              </a:rPr>
              <a:t>People willing to delay gratification have high discount factors </a:t>
            </a:r>
            <a:r>
              <a:rPr b="0" lang="en-US" sz="3000" spc="-1" strike="noStrike">
                <a:solidFill>
                  <a:srgbClr val="1f497d"/>
                </a:solidFill>
                <a:latin typeface="Gill Sans MT"/>
              </a:rPr>
              <a:t>δ</a:t>
            </a:r>
            <a:r>
              <a:rPr b="0" lang="en-US" sz="2700" spc="-1" strike="noStrike">
                <a:solidFill>
                  <a:srgbClr val="1f497d"/>
                </a:solidFill>
                <a:latin typeface="Gill Sans MT"/>
              </a:rPr>
              <a:t> 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1523880" y="6477120"/>
            <a:ext cx="9143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891a7"/>
                </a:solidFill>
                <a:latin typeface="Arial"/>
                <a:ea typeface="ＭＳ Ｐゴシック"/>
              </a:rPr>
              <a:t>The Fuchs hypothesis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9" name="Picture 5" descr=""/>
          <p:cNvPicPr/>
          <p:nvPr/>
        </p:nvPicPr>
        <p:blipFill>
          <a:blip r:embed="rId1"/>
          <a:stretch/>
        </p:blipFill>
        <p:spPr>
          <a:xfrm>
            <a:off x="1776240" y="5715000"/>
            <a:ext cx="8638560" cy="44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Questions (Show these on graphs related to grossman model)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How can increase in maternal education affect child’s health? Show this on a graph.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How can increase in household income affect health?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Increase in discount rate?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Conclusion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All hypothesis presented in this lecture carries empirical evidence 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Key points</a:t>
            </a:r>
            <a:endParaRPr b="0" lang="en-US" sz="24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Education improves health (channels)</a:t>
            </a:r>
            <a:endParaRPr b="0" lang="en-US" sz="2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Health in early childhood</a:t>
            </a:r>
            <a:endParaRPr b="0" lang="en-US" sz="2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Stress</a:t>
            </a:r>
            <a:endParaRPr b="0" lang="en-US" sz="2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Equalizing access cannot eliminate disparity</a:t>
            </a:r>
            <a:endParaRPr b="0" lang="en-US" sz="2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Two way relation between SES and health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224" name="Picture 4" descr=""/>
          <p:cNvPicPr/>
          <p:nvPr/>
        </p:nvPicPr>
        <p:blipFill>
          <a:blip r:embed="rId1"/>
          <a:stretch/>
        </p:blipFill>
        <p:spPr>
          <a:xfrm>
            <a:off x="7541640" y="2604960"/>
            <a:ext cx="4390200" cy="387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57360" y="499680"/>
            <a:ext cx="10771920" cy="91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Cause and effect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3" name="Picture 4" descr=""/>
          <p:cNvPicPr/>
          <p:nvPr/>
        </p:nvPicPr>
        <p:blipFill>
          <a:blip r:embed="rId1"/>
          <a:stretch/>
        </p:blipFill>
        <p:spPr>
          <a:xfrm>
            <a:off x="2865960" y="1979640"/>
            <a:ext cx="6373440" cy="379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81040" y="702000"/>
            <a:ext cx="11028960" cy="8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Cause and effect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76800" y="1913760"/>
            <a:ext cx="10752840" cy="386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</a:rPr>
              <a:t>Reverse causality</a:t>
            </a:r>
            <a:endParaRPr b="0" lang="en-US" sz="2600" spc="-1" strike="noStrike">
              <a:latin typeface="Arial"/>
            </a:endParaRPr>
          </a:p>
          <a:p>
            <a:pPr lvl="2" marL="900000" indent="-26928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</a:rPr>
              <a:t>Does higher income lead to better health or it is the other way around?</a:t>
            </a:r>
            <a:endParaRPr b="0" lang="en-US" sz="2600" spc="-1" strike="noStrike">
              <a:latin typeface="Arial"/>
            </a:endParaRPr>
          </a:p>
          <a:p>
            <a:pPr lvl="2" marL="900000" indent="-26928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</a:rPr>
              <a:t>Note that we viewed health as a form of human capital in the Grossman model.</a:t>
            </a:r>
            <a:endParaRPr b="0" lang="en-US" sz="26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</a:rPr>
              <a:t>Omitted variables </a:t>
            </a:r>
            <a:endParaRPr b="0" lang="en-US" sz="2600" spc="-1" strike="noStrike">
              <a:latin typeface="Arial"/>
            </a:endParaRPr>
          </a:p>
          <a:p>
            <a:pPr lvl="2" marL="900000" indent="-26928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</a:rPr>
              <a:t>Are there other variables affecting both health and socioeconomic status?</a:t>
            </a:r>
            <a:endParaRPr b="0" lang="en-US" sz="2600" spc="-1" strike="noStrike">
              <a:latin typeface="Arial"/>
            </a:endParaRPr>
          </a:p>
          <a:p>
            <a:pPr lvl="2" marL="900000" indent="-26928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</a:rPr>
              <a:t>Ability, environment (location), parent’s education….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Correlation and Causality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Correlation: Basically tells you how two variables move together (say X and Y)</a:t>
            </a:r>
            <a:endParaRPr b="0" lang="en-US" sz="2400" spc="-1" strike="noStrike">
              <a:latin typeface="Arial"/>
            </a:endParaRPr>
          </a:p>
          <a:p>
            <a:pPr lvl="2" marL="900000" indent="-269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Negative correlation between distance away from school and attendance </a:t>
            </a:r>
            <a:endParaRPr b="0" lang="en-US" sz="2400" spc="-1" strike="noStrike">
              <a:latin typeface="Arial"/>
            </a:endParaRPr>
          </a:p>
          <a:p>
            <a:pPr lvl="2" marL="900000" indent="-269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But does this mean that distance away from school has a causal effect on attendance?</a:t>
            </a:r>
            <a:endParaRPr b="0" lang="en-US" sz="2400" spc="-1" strike="noStrike">
              <a:latin typeface="Arial"/>
            </a:endParaRPr>
          </a:p>
          <a:p>
            <a:pPr lvl="2" marL="900000" indent="-269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SELECTION BIAS: Students living far away from school may have a preference of not having much value in attending school regularly. Only a selected students with peculiar value for education lives far away from school.</a:t>
            </a:r>
            <a:endParaRPr b="0" lang="en-US" sz="2400" spc="-1" strike="noStrike">
              <a:latin typeface="Arial"/>
            </a:endParaRPr>
          </a:p>
          <a:p>
            <a:pPr lvl="2" marL="900000" indent="-269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Correlation does not mean causality </a:t>
            </a:r>
            <a:endParaRPr b="0" lang="en-US" sz="2400" spc="-1" strike="noStrike">
              <a:latin typeface="Arial"/>
            </a:endParaRPr>
          </a:p>
          <a:p>
            <a:pPr lvl="2" marL="900000" indent="-269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Remember you stat class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7280" y="286560"/>
            <a:ext cx="10057680" cy="12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Causality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81040" y="2004840"/>
            <a:ext cx="11028960" cy="38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Harder to prove. 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Saying that X causes Y. Increase in income leads to better health.</a:t>
            </a:r>
            <a:endParaRPr b="0" lang="en-US" sz="24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How do we approach causality in applied micro-economics?</a:t>
            </a:r>
            <a:endParaRPr b="0" lang="en-US" sz="24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Natural Experiments</a:t>
            </a:r>
            <a:endParaRPr b="0" lang="en-US" sz="2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Instruments </a:t>
            </a:r>
            <a:endParaRPr b="0" lang="en-US" sz="2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Randomized control trials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7280" y="286560"/>
            <a:ext cx="10057680" cy="84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Natural Experiments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097280" y="1308600"/>
            <a:ext cx="10057680" cy="45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Experiments provided by the nature, environment, or institutional policies</a:t>
            </a:r>
            <a:endParaRPr b="0" lang="en-US" sz="24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It eliminates selection bias</a:t>
            </a:r>
            <a:endParaRPr b="0" lang="en-US" sz="22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Say data shows you that better maternal education leads to better child health outcomes.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097280" y="286560"/>
            <a:ext cx="10057680" cy="10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Mother’s education and child health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81040" y="1979640"/>
            <a:ext cx="11028960" cy="38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</a:rPr>
              <a:t>Does it necessarily mean that mother’s education leads to improvements in child health?</a:t>
            </a:r>
            <a:endParaRPr b="0" lang="en-US" sz="24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Mother’s who decide to get higher education may be diligent, more able (higher ability), more risk averse, and have a low discount factor </a:t>
            </a:r>
            <a:endParaRPr b="0" lang="en-US" sz="2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i="1" lang="en-US" sz="2200" spc="-1" strike="noStrike">
                <a:solidFill>
                  <a:srgbClr val="1f497d"/>
                </a:solidFill>
                <a:latin typeface="Gill Sans MT"/>
              </a:rPr>
              <a:t>Education in this case suffers from selection bias</a:t>
            </a:r>
            <a:endParaRPr b="0" lang="en-US" sz="2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Note that these factors are not observed by researchers. But can they themselves affect health?</a:t>
            </a:r>
            <a:endParaRPr b="0" lang="en-US" sz="22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</a:rPr>
              <a:t>IF yes, no causation, just correlation</a:t>
            </a:r>
            <a:endParaRPr b="0" lang="en-US" sz="2200" spc="-1" strike="noStrike">
              <a:latin typeface="Arial"/>
            </a:endParaRPr>
          </a:p>
          <a:p>
            <a:pPr marL="32400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1680</TotalTime>
  <Application>LibreOffice/6.0.7.3$Linux_X86_64 LibreOffice_project/00m0$Build-3</Application>
  <Words>1387</Words>
  <Paragraphs>191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2017-08-19T20:32:39Z</dcterms:created>
  <dc:creator>Admin</dc:creator>
  <dc:description/>
  <dc:language>en-US</dc:language>
  <cp:lastModifiedBy/>
  <dcterms:modified xsi:type="dcterms:W3CDTF">2019-10-14T00:15:20Z</dcterms:modified>
  <cp:revision>27</cp:revision>
  <dc:subject/>
  <dc:title>Socio-economic Disparities in Health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