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6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01T14:55:52.219"/>
    </inkml:context>
    <inkml:brush xml:id="br0">
      <inkml:brushProperty name="width" value="0.05" units="cm"/>
      <inkml:brushProperty name="height" value="0.05" units="cm"/>
      <inkml:brushProperty name="fitToCurve" value="1"/>
    </inkml:brush>
  </inkml:definitions>
  <inkml:trace contextRef="#ctx0" brushRef="#br0">0 108 0,'27'0'250,"0"0"-235,0 0 1,0 0 0,0 0 15,0 0-15,0 0-1,0 0 1,0 0-16,27 0 15,-27 0-15,27 0 16,-27 0-16,0 0 16,0 0-16,0 0 15,0 0 1,0 0 0,0 0-1,0 0 1,0 0-16,0 27 15,54-27-15,-27 0 16,0 0-16,0 0 16,0 0-16,0 27 15,0-27-15,0 0 16,-27 0-16,0 0 16,1 0-16,-1 0 15,0 0 1,0 0 62,27 0-62,-27 0-16,0 0 15,0 0 1,0 0-1,0 0-15,0 0 16,27 0-16,-27 0 16,27 0-1,-27 0 1,0 0-16,0 0 16,54 0-16,-27 0 15,-27 0 1,0 27-16,0-27 15,0 0 1,0 0 0,0 0-16,0 0 15,27 0-15,-27 0 16,0 0-16,27 27 16,-27-27-16,0 0 15,27 0-15,-27 27 16,27-27-16,0 0 15,-26 0-15,-1 0 16,27 0-16,-54 27 16,27-27-16,0 0 15,0 0 1,0 0 0,0 0-1,27 0 1,0 0-1,0 0 1,-27 0-16,0 0 16,0 0-16,0-27 15,0 27 1,0 0-16,27 0 16,-27 0-16,27-27 15,0 27-15,0 0 16,-27 0-16,0 0 15,0-27 1,27 27-16,0-27 16,-27 27-16,0 0 15,27 0-15,-54-27 16,27 27-16,0 0 16,0-27-1,0 0 1,0 27-16,28 0 15,-28 0-15,54-27 0,-54 0 16,0 27 0,0 0-16,0 0 15,27-27 48,0 27-48,-27 0 1,0 0-16,0 0 16</inkml:trace>
</inkml:ink>
</file>

<file path=ppt/ink/ink10.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01T14:56:14.356"/>
    </inkml:context>
    <inkml:brush xml:id="br0">
      <inkml:brushProperty name="width" value="0.05" units="cm"/>
      <inkml:brushProperty name="height" value="0.05" units="cm"/>
      <inkml:brushProperty name="fitToCurve" value="1"/>
    </inkml:brush>
  </inkml:definitions>
  <inkml:trace contextRef="#ctx0" brushRef="#br0">0 89 0,'54'0'16,"-27"0"-1,0 0-15,27 0 16,-27 27-16,0-27 16,0 0-16,0 0 15,0 0 1,0 27 31,81 0-32,-27 0-15,0-27 16,0 0-16,0 0 16,-27 0-16,0 27 15,-27-27-15,0 27 94,54-27-94,-54 0 16,27 0-1,-27 0-15,0 0 16,1 0-1,-1 0 1,27 0 0,-27 0-1,0 0-15,27 0 16,0 0-16,27 0 16,-27 0-16,0 0 15,0-27-15,-27 27 16,0 0-1,0 0-15,0 0 16,0-27 0,0 27-16,0-27 15,0 27-15,0 0 16,0 0 0,0-27-16,27 27 15,0-27-15,-27 27 16,27 0-16,0 0 0,27-27 15,-54 27 1,0 0 0,0 0-16,0 0 15,0-27-15,1 27 16,-1 0 0,0 0-1,0 0 1,0 0-16,0 0 31,0 0-15,-27-27-16,54 27 15,-27 0 1,0 0-16,0 0 16,27 0 30,-27-27-30,0 27-16,27 0 16,-27 0-1,0 0-15,0 0 16,0 0 0,0 0-1,27 0 1,0 0-1,-27 0-15,0 0 16,0 0-16,0 0 16,0 0 15,0 0-15,0 0-1,0 0 1,27 27 46,-27-27-46,0 0 0,0 0-1,0 27 1,0-27 15,0 0-15,0 0-1,0 27 1,0-27-16,0 0 94,-27 27-79,28-27 1</inkml:trace>
</inkml:ink>
</file>

<file path=ppt/ink/ink1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01T14:56:20.204"/>
    </inkml:context>
    <inkml:brush xml:id="br0">
      <inkml:brushProperty name="width" value="0.05" units="cm"/>
      <inkml:brushProperty name="height" value="0.05" units="cm"/>
      <inkml:brushProperty name="fitToCurve" value="1"/>
    </inkml:brush>
  </inkml:definitions>
  <inkml:trace contextRef="#ctx0" brushRef="#br0">0 139 0,'27'0'110,"27"0"-110,-27 0 15,0 27-15,0-27 16,0 0 0,0 0-1,-27 27-15,27-27 16,0 0-16,-27 27 0,27-27 16,0 0-16,-27 27 15,27-27 1,0 0-1,0 0-15,0 0 16,27 27-16,0-27 16,0 0-16,0 0 15,0 0 1,0 0-16,0 0 0,27-27 16,-54 27-16,0-27 15,27 27-15,-27 0 16,0 0-1,27 0 1,-27-27-16,28 27 16,-28 0-16,0 0 15,0 0 1,0 0 0,0 0-16,27 0 15,0-27-15,0 0 16,27 27-16,-27-27 15,0 0-15,0 0 16,-27 27-16,0 0 16,0 0-1,0-28 1,27 28-16,0 0 16,0 0-16,0-27 15,0 27-15,-27 0 16,27 0-16,-27 0 15,27 0 1,-27 0 0,0 0-16,0 0 15,27 0-15,-26 0 16,-1 0-16,0 27 16,0-27-1,0 0-15,27 0 16,0 28-16,-27-28 15,0 0-15,0 0 16,0 0-16,0 27 16,0-27-16,0 27 15,0-27 1,0 0 0,0 0-1,0 0 1,0 27-16,0-27 15,27 0 1,-27 27 0,27 0-1,0-27 1,-27 0-16,0 27 16,0-27-1,0 0 1,0 0-1,0 0 1,0 0 0,0 0-16,27 27 15,0-27-15,-27 0 16,0 0-16,0 0 16,27 0-16,-27 0 15,1 0 1,-1 0-1,0 0-15,27 0 16,-27 0 0,0 0-1,0 0 1,0 0 0,0 0-16,27 0 15,-27 0 1,54 0-1,-27 0-15,-27 0 16,0 0 0,0-27-16,0 27 15,0 0 1,27 0 0,0 0-1,-27 0 16,27 0 16,-27-27-31,27 27-16,-27 0 16,0 0-1,0 0 32,0 0-16,0 0-15,27 0-16,-27 0 16,0 0-1,0 0 1,0 0-1,0 0-15,0 0 16,0 0 0,1 0-1,-1 0 1,0 0 0,0 0-16,0-27 15,0 27 1,0 0-16,0 0 15</inkml:trace>
</inkml:ink>
</file>

<file path=ppt/ink/ink1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01T14:56:23.833"/>
    </inkml:context>
    <inkml:brush xml:id="br0">
      <inkml:brushProperty name="width" value="0.05" units="cm"/>
      <inkml:brushProperty name="height" value="0.05" units="cm"/>
      <inkml:brushProperty name="fitToCurve" value="1"/>
    </inkml:brush>
  </inkml:definitions>
  <inkml:trace contextRef="#ctx0" brushRef="#br0">0 254 0,'81'0'47,"-54"0"-31,27 0-16,0 0 15,0 0-15,-27 0 16,0 27-16,0-27 15,0 27 1,0-27-16,0 0 16,27 0-16,-27 0 15,27 0-15,1 0 16,-1 0-16,0 0 16,-27 0-16,0 0 15,0 0 1,0 0 15,27 0-15,0 0-16,-27 0 15,27 0-15,0-27 16,0 27-16,0 0 16,0 0-16,0-27 15,0 27-15,-27 0 16,0-27-16,0 27 15,0 0 1,0 0 0,0 0-16,27 0 15,0-27-15,0 27 16,0 0 0,-27 0-1,27-27-15,1 27 16,-28-27-16,0 27 15,27 0-15,-27-27 16,0 27-16,0 0 16,27-27-1,0 27 1,-27 0-16,27 0 16,0 0-16,27-27 15,-27 27-15,0-27 16,0 27-16,-27-27 15,0 27-15,0 0 16,0 0 0,0 0-1,0 0 1,0 0 0,27 0-1,-27 0-15,27 0 16,0 0-16,-27 0 15,0 0-15,0 0 63,0 0-63,27 0 16,1 0-16,-28 0 15,27 0 1,-27 0-1,-27 27-15,27-27 16,0 0-16,0 0 16,0 27-1,0-27 1,0 0 0,0 0-16,0 0 15,-27 27 1,54-27-16,0 27 15,-27-27 1,0 0 0,0 0-16,0 27 15,0-27 1,0 0 0,0 0-1,0 0 1,27 0-16,0 27 15,-27-27 1,0 0-16,0 0 16,0 0-1,-27 27 1,27-27-16,0 0 16,0 0 15,0 0-31,0 0 15,0 0 1,-27 27 0</inkml:trace>
</inkml:ink>
</file>

<file path=ppt/ink/ink1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01T14:56:25.747"/>
    </inkml:context>
    <inkml:brush xml:id="br0">
      <inkml:brushProperty name="width" value="0.05" units="cm"/>
      <inkml:brushProperty name="height" value="0.05" units="cm"/>
      <inkml:brushProperty name="fitToCurve" value="1"/>
    </inkml:brush>
  </inkml:definitions>
  <inkml:trace contextRef="#ctx0" brushRef="#br0">0 201 0,'27'0'0,"0"0"16,0 0-16,0 0 16,0 0-1,27 0 1,0 0-16,-27 0 15,0 0-15,0 0 63,27 0-47,27-27-16,-27 27 15,0 0-15,-27 0 16,0 0-1,27 0 48,0-27-63,0 27 16,0 0-16,-27 0 15,27-28-15,-27 28 16,0 0-16,1 0 31,26 0-15,0-27-1,-27 27-15,27 0 0,0-27 16,0 27-16,-27 0 16,27 0-16,-54-27 15,27 27 1,0 0-16,0 0 15,0 0 1,0 0 0,27 0-16,0-27 15,0 27 1,-27 0-16,27 0 0,-27 0 16,0 0-16,0 0 15,0 0 1,27 0-1,0 0-15,0 0 16,27 0-16,0 27 16,1-27-16,-28 27 15,0-27-15,-27 0 16,-27 27 0,27-27-1,27 0 1,-27 0-1,0 27-15,0-27 16,0 0 0,-27 28 77,27-28-77,0 0 0,0 0-16,0 0 109</inkml:trace>
</inkml:ink>
</file>

<file path=ppt/ink/ink1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01T14:57:53.185"/>
    </inkml:context>
    <inkml:brush xml:id="br0">
      <inkml:brushProperty name="width" value="0.05" units="cm"/>
      <inkml:brushProperty name="height" value="0.05" units="cm"/>
      <inkml:brushProperty name="fitToCurve" value="1"/>
    </inkml:brush>
  </inkml:definitions>
  <inkml:trace contextRef="#ctx0" brushRef="#br0">0 1 0,'27'0'141,"0"0"-126,27 0-15,0 27 16,0-27-1,0 27-15,-27-27 16,0 0-16,27 0 16,0 27-16,-27 0 15,27 0-15,0-27 16,-27 0-16,0 0 16,0 0-16,27 27 15,0-27 1,0 0-16,0 0 15,-26 0-15,-1 0 16,0 0 0,27 0-16,0 0 15,0 0-15,0 0 16,0 0-16,0 0 16,27 0-16,-27-27 15,0 27-15,0 0 16,0 0-16,0 0 15,27-27-15,-27 0 16,-27 27-16,27-27 16,0 27-16,-27 0 15,0 0 1,0 0 0,0 0-16,0 0 31,0 0-31,0 0 15,27 0-15,-26 0 16,-1 0-16,0-27 16,54 27-16,-54 0 15,0 0-15,0 0 16,0 0-16,0 0 16,27 0-16,-27 0 15,0 0-15,0 0 16,27 0-16,-27 0 15,27 0-15,0 0 16,27 0-16,-27 27 16,27-27-16,-27 0 15,0 27-15,-27-27 16,27 27-16,-27-27 16,0 0-16,0 0 15,27 0-15,-54 27 16,27-27-16,0 0 15,0 0 1,0 0 0,1 0-16,26 27 15,-27-27 1,0 0-16,0 0 16,0 0-1,27 0 1,0 0-1,-27 0-15,0 0 16,0 0 0,0 0-16,0 0 15,0 0 1,0 0-16,0 0 16,0 0-16,27 0 15,-27 0 1,0-27-16,0 27 15,27 0-15,-27-27 16,0 27-16,0-27 16,0 27-1,0 0 17,0 0-32,0 0 15,0-27 1,0 27-1,0 0 17,27-27-17,-27 27-15,0 0 16,0 0 62,0 0-62,27 0-16,-27 0 15,-27-27 1,27 27 31,1 0-32,-1 0-15,0 0 16,0 0 93</inkml:trace>
</inkml:ink>
</file>

<file path=ppt/ink/ink15.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01T14:57:55.633"/>
    </inkml:context>
    <inkml:brush xml:id="br0">
      <inkml:brushProperty name="width" value="0.05" units="cm"/>
      <inkml:brushProperty name="height" value="0.05" units="cm"/>
      <inkml:brushProperty name="fitToCurve" value="1"/>
    </inkml:brush>
  </inkml:definitions>
  <inkml:trace contextRef="#ctx0" brushRef="#br0">0 54 0,'27'0'93,"27"0"-93,-27 0 16,0 0-16,0 0 16,27 27-16,0-27 15,-27 0-15,54 0 16,-54 0-16,0 0 16,0 0-1,0 0-15,0 0 16,0 0-1,0 0 1,0 0-16,0 0 16,0 0-1,0 0-15,0 0 16,0 0-16,0 0 16,0 0-1,0 0-15,1 0 16,-1 0-1,0 0-15,0 0 16,0 0 0,27 0-1,-27 0 1,54 0-16,-27 0 16,0-27-16,-27 27 15,0 0-15,0 0 16,0 0-16,0 0 31,0 0 0,0 0-15,0 0-16,0 0 16,27 0-1,-27 0 1,27 0-16,-27 0 15,0 0 1,0 0 0,0 0-16,0 0 15,0 0 1,0 0-16,0 0 16,0 0-1,0 0 1,0 0-1,0 0 1,0 0-16,0 0 16,27 0-16,0 0 15,-26 0 1,-1 0 46,0 0-46,0 0-16,0 0 16,0 0 77,0 0-77,0 0 31,0 0-31,0 0-1,0-27-15,0 27 16,0 0-1,0 0 1,0 0 0,0 0-1,0 0 79,-27-27-78</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01T14:55:54.264"/>
    </inkml:context>
    <inkml:brush xml:id="br0">
      <inkml:brushProperty name="width" value="0.05" units="cm"/>
      <inkml:brushProperty name="height" value="0.05" units="cm"/>
      <inkml:brushProperty name="fitToCurve" value="1"/>
    </inkml:brush>
  </inkml:definitions>
  <inkml:trace contextRef="#ctx0" brushRef="#br0">0 135 0,'27'0'109,"81"-27"-93,27 0-16,-27 27 16,-27 0-16,-27 0 15,27 0-15,-54 0 16,27 0 46,0 27-46,27 0-16,-54-27 16,0 0-16,0 0 15,0 0 1,0 27 0,0-27-16,27 27 15,-27-27-15,0 0 16,0 0-16,1 27 15,-1-27 1,0 0-16,27 27 16,0 0-16,0 0 0,0-27 15,27 0-15,-27 0 16,-27 0 0,0 0-16,0 0 15,0 0 1,0 27-16,0-27 15,27 0 1,-27 0-16,27 0 16,-27 0-16,0 0 15,27 0 1,-27 0 0,0-27-16,0 27 15,0 0 1,54-27-16,-54 0 15,0 27-15,0 0 0,0 0 16,0 0 0,-27-27-1,27 27 1,0 0-16,-27-27 0,54 27 16,-26-27-1,-1 27 1,0-27-16,0 0 31,0 27-15,0 0-16,-27-27 15,27 27-15,0 0 16,0 0 15,-27-27-31,27 0 16,0 27-16,0 0 15,0 0 1,0 0 0,0 0-1,0 0 1,0 0 31,0 0-32,0 0 1,-27-27-16,27 27 16</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01T14:55:56.231"/>
    </inkml:context>
    <inkml:brush xml:id="br0">
      <inkml:brushProperty name="width" value="0.05" units="cm"/>
      <inkml:brushProperty name="height" value="0.05" units="cm"/>
      <inkml:brushProperty name="fitToCurve" value="1"/>
    </inkml:brush>
  </inkml:definitions>
  <inkml:trace contextRef="#ctx0" brushRef="#br0">0 33 0,'27'0'63,"0"0"-63,27 0 15,27 0-15,-27 0 16,0 27-16,27-27 16,-27 0-16,0 0 0,27 27 15,-27-27-15,27 0 16,-54 0-1,0 0 1,0 0 0,0 0-16,0 0 15,0 0 17,0 0-17,0 0-15,0 0 0,27 0 16,-27 0-1,0 0 1,0 0 0,1 0-16,-1 0 15,0 0 1,0 0-16,0 0 16,0 0-1,54 0 1,-27 0-16,0-27 15,-27 0-15,0 27 16,0 0 15,27 0-15,0 0 0,27 0-16,-27 0 15,0 0-15,-27-27 16,0 27-1,0 0 95,0 0 155,27 0-249,-27 0-16,0 0 16,0 0-16</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01T14:55:58.337"/>
    </inkml:context>
    <inkml:brush xml:id="br0">
      <inkml:brushProperty name="width" value="0.05" units="cm"/>
      <inkml:brushProperty name="height" value="0.05" units="cm"/>
      <inkml:brushProperty name="fitToCurve" value="1"/>
    </inkml:brush>
  </inkml:definitions>
  <inkml:trace contextRef="#ctx0" brushRef="#br0">0 352 0,'108'-27'78,"0"0"-78,27 27 16,-54-27-16,0 0 15,-27 0-15,0 27 16,0-27-16,0 0 15,-27 27 1,-27-27-16,27 27 16,0-27-16,27 27 15,0 0-15,0-27 16,27 27-16,1-27 16,-28 0-16,27 27 15,-27 0-15,27-27 16,-27 27-16,-27 0 15,27 0-15,-27 0 16,0 0-16,0 0 16,27 27-16,-27-27 15,0 27-15,0-27 32,-27 27-1,27-27-16,27 27-15,0 0 16,-27-27-16,0 0 16,0 27-16,-27 0 15,27-27 1,-27 27-16,27 0 16,0-27-1,0 27 1,0 0-1,0-27 1,0 0 0,0 0-1,-27 27-15,27-27 16,0 0 0,0 0-1,0 0-15,0 0 16,27 0-16,1 27 15,-1-27-15,0 27 16,27-27-16,-27 0 16,0 0-16,0 0 15,-27 0-15,27 0 16,27 27-16,-27-27 16,0 0-16,0 0 15,-27 0-15,27 0 16,-27 0-1,0 0 1,0 0 0,0 0-16,0 0 15,0 27 1,0-27-16,0 0 16,0 0-1,27 27 1,-27-27-1,0 0 1,27 27-16,-27-27 16,0 0-1,1 0-15</inkml:trace>
</inkml:ink>
</file>

<file path=ppt/ink/ink5.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01T14:56:00.779"/>
    </inkml:context>
    <inkml:brush xml:id="br0">
      <inkml:brushProperty name="width" value="0.05" units="cm"/>
      <inkml:brushProperty name="height" value="0.05" units="cm"/>
      <inkml:brushProperty name="fitToCurve" value="1"/>
    </inkml:brush>
  </inkml:definitions>
  <inkml:trace contextRef="#ctx0" brushRef="#br0">0 52 0,'27'0'47,"0"0"-15,27 0-1,0 0-31,27 0 15,0 0-15,27 0 16,-27-27-16,0 27 16,-54 0-16,0 0 15,0 0 48,0 0-63,0 0 15,0 0 1,0 0 0,27 0-1,0 0 1,-27 0-16,27 0 16,-27 0-16,54 0 15,-54 0-15,0 0 16,1 0-1,-1 0-15,54 0 16,-54 0-16,27 0 16,0 0-16,0 0 15,0 0-15,0 0 16,-27 0-16,27 0 16,-27 0-16,27 27 15,-27-27-15,0 0 16,27 0-16,0 0 15,0 27-15,0-27 16,0 27-16,0-27 16,0 0-16,0 0 15,-27 0 1,-27 27 0,27-27-1,27 0 1,-27 0-1,0 0 1,28 0 31,-1 0-47,27 0 16,-27 0-16,-27 0 15,0 0 16,0 0-31,0 0 16,0 0 0,0 0-1,0 0 1,0 0 0,0 0-16,0 0 15,0 0-15,0 0 110,0 0-48</inkml:trace>
</inkml:ink>
</file>

<file path=ppt/ink/ink6.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01T14:56:02.685"/>
    </inkml:context>
    <inkml:brush xml:id="br0">
      <inkml:brushProperty name="width" value="0.05" units="cm"/>
      <inkml:brushProperty name="height" value="0.05" units="cm"/>
      <inkml:brushProperty name="fitToCurve" value="1"/>
    </inkml:brush>
  </inkml:definitions>
  <inkml:trace contextRef="#ctx0" brushRef="#br0">0 120 0,'27'0'31,"0"0"-15,0 0-1,0 0 17,0 0-17,0 0-15,0 0 16,0 0-16,0 0 15,27 0-15,0 0 16,0 0-16,0 0 16,0 0-16,0 0 15,0 0-15,27 0 16,-54 0-16,0-27 0,0 27 16,27-27-1,-27 27 1,0 0-1,0 0 1,0 0-16,0 0 16,0 0 15,27 0-15,-27 0-16,27 0 15,0 0-15,1 0 16,-28 0-16,27 0 15,0 0-15,-27 0 16,0 0 0,0 0-1,0 0-15,0 0 16,27 0-16,0-28 16,0 28-16,27 0 15,-54 0-15,27 0 16,-27-27-16,0 27 15,0 0 17,0 0-17,0 0 1,0 0 0,0 0-1,0 0 16,0 0-31,0 0 32,27 0 15,-27 0-47,0 0 15,0 0-15,0 0 16</inkml:trace>
</inkml:ink>
</file>

<file path=ppt/ink/ink7.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01T14:56:04.659"/>
    </inkml:context>
    <inkml:brush xml:id="br0">
      <inkml:brushProperty name="width" value="0.05" units="cm"/>
      <inkml:brushProperty name="height" value="0.05" units="cm"/>
      <inkml:brushProperty name="fitToCurve" value="1"/>
    </inkml:brush>
  </inkml:definitions>
  <inkml:trace contextRef="#ctx0" brushRef="#br0">0 142 0,'27'0'16,"0"0"0,0 0-16,0 0 15,54 0-15,-27 0 16,-27 0-16,0-27 16,54 0-16,-54 27 15,27 0 1,-27 0-1,0 0 1,27 0 0,-27-27-16,27 27 31,-27 0-15,-27-27-16,27 27 15,0 0-15,0 0 16,0-27-1,0 27 1,1 0 0,-1 0-1,0 0-15,0 0 16,27 0 0,-27 0 15,0 0-31,0 0 15,0 0 1,0 0 0,0 0-16,0 0 15,0 0-15,0 0 16,0 0 0,0 0-1,0 0 1,0 0-16,0 0 15,0 0-15,54 0 16,-54 0-16,27 0 16,-27 0-16,27 0 15,-27 27-15,0-27 16,0 0 0,-27 27-16,27-27 15,27 0-15,-27 0 16,0 27-1,0-27 1,0 0 0,0 27-1,0-27 1,0 0-16,0 27 16,0-27-1,0 0 1,0 0-16,1 0 15,-1 0 1,0 0 0,0 27-1,0-27-15,0 0 16,27 27-16,0-27 16,27 0-16,-27 27 15,0 0-15,0-27 16,-27 0-16,0 0 15,0 0 1,0 0-16,0 0 16,0 0-1,0 0-15,0 0 16,0 0 0,0 0-16,0 0 15,0 0 1,0 0-1,27 0 1,-27 0 0,0 0-1,0 0 1,0 0 0,-27-27-1,27 27-15,0 0 16,0-27-1</inkml:trace>
</inkml:ink>
</file>

<file path=ppt/ink/ink8.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01T14:56:06.883"/>
    </inkml:context>
    <inkml:brush xml:id="br0">
      <inkml:brushProperty name="width" value="0.05" units="cm"/>
      <inkml:brushProperty name="height" value="0.05" units="cm"/>
      <inkml:brushProperty name="fitToCurve" value="1"/>
    </inkml:brush>
  </inkml:definitions>
  <inkml:trace contextRef="#ctx0" brushRef="#br0">0 58 0,'27'0'16,"0"0"-16,27 0 16,-27 0-16,27 0 15,0 0-15,-27 0 16,0 0 31,28 0-32,-28 0-15,0 0 16,27 0-16,-27 0 16,0 0-16,0 0 15,0 0 1,27 0 0,-27 0-1,0 0-15,0 0 16,27 0-16,-27 0 15,0 0 1,0 0 0,0 0-1,0 0-15,27 0 16,0 0-16,27 0 16,-27 0-16,0 0 15,27 0-15,-54 0 16,0 0-16,0 0 15,0 0 1,0 0-16,0 0 16,54 0-16,-54 0 15,0-28-15,1 28 16,-1 0 0,0 0-1,0 0-15,0 0 16,0 0-1,0 0 1,0 0-16,0 0 16,0 0-16,0 0 15,0 0 1,0 0 0,0 0-1,0 0-15,0 0 16,0 0-1,0 0 1,0 0 0,0 0-1,0 0 1,0 0 15,0 0-31,0 0 16,0 0-1,0 0 1,0 0-16,0 0 16,0 0-1,27 0 1,-27 0 0,0 0-1,27 0 63,0 0-62,-27 0 62,27 0-62,-27 0-16,0 0 15,-27-27 1,27 27 156</inkml:trace>
</inkml:ink>
</file>

<file path=ppt/ink/ink9.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3.70441" units="1/cm"/>
          <inkml:channelProperty channel="Y" name="resolution" value="36.86007" units="1/cm"/>
          <inkml:channelProperty channel="T" name="resolution" value="1" units="1/dev"/>
        </inkml:channelProperties>
      </inkml:inkSource>
      <inkml:timestamp xml:id="ts0" timeString="2017-11-01T14:56:09.697"/>
    </inkml:context>
    <inkml:brush xml:id="br0">
      <inkml:brushProperty name="width" value="0.05" units="cm"/>
      <inkml:brushProperty name="height" value="0.05" units="cm"/>
      <inkml:brushProperty name="fitToCurve" value="1"/>
    </inkml:brush>
  </inkml:definitions>
  <inkml:trace contextRef="#ctx0" brushRef="#br0">0 59 0,'28'0'46,"-1"0"-30,0 0 0,0 0-1,0 0-15,0 0 16,0 0 0,0 0-1,27 0-15,-27 0 16,27 0-16,-27 0 15,0 0-15,0 0 16,0 0 0,0 27-1,0-27 1,27 0-16,0 0 16,-27 0-1,0 0-15,27 0 16,0 0-16,27 0 15,-27 0-15,-27 0 16,0 0-16,0 0 16,0 0-16,0 0 15,0 0-15,27 0 16,0 0-16,0 0 16,1 0-16,-1 0 15,27 0-15,-54 0 16,0 0-16,0 0 0,0 0 15,0 0-15,27 0 16,0 0 0,0 0-16,-27 0 15,0 0-15,0 0 16,0 27-16,27-27 0,0 0 16,27 0-16,0 27 15,0-27 1,0 0-16,-27 27 15,-27-27-15,0 0 16,0 0 0,27 27-1,-27 0 1,27-27-16,1 0 0,-1 0 16,27 0-16,-54 27 15,0-27-15,27 27 16,-27-27-16,27 0 31,-27 0-31,0 0 0,0 0 16,54 0-16,-27 0 15,0 0-15,0 0 16,-27 0-16,27 0 16,0 0-16,-27 27 15,27-27-15,0 0 16,0 0-16,27 0 15,-54 0-15,0 0 16,0 0-16,27 0 16,-27 0-1,28 0 1,-28 0-16,0 0 16,0 0-1,27 0-15,-27-27 16,0 27-16,0 0 15,27-27 1,-27 0-16,0 27 16,0 0-16,0-27 15,27 0-15,-27 27 16,0 0 0,0-27-16,0 27 15,0-27-15,0 27 16,0 0-16,27-27 15,-27 0 1,0 27-16,27 0 16,-27 0-1,0-27-15,0 27 16,0 0 0,0 0-1,0 0 1,0 0-16,-27-27 109,27 27-109,0 0 16,0 0 15,0 0-15,0 0 62,0 0-78,0 0 15,0 0 48,0 0-47,1 0-1,-1 0 79,0 0-78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79"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80"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81"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82" name="PlaceHolder 5"/>
          <p:cNvSpPr>
            <a:spLocks noGrp="1"/>
          </p:cNvSpPr>
          <p:nvPr>
            <p:ph type="sldNum"/>
          </p:nvPr>
        </p:nvSpPr>
        <p:spPr>
          <a:xfrm>
            <a:off x="4399200" y="9555480"/>
            <a:ext cx="3372840" cy="502560"/>
          </a:xfrm>
          <a:prstGeom prst="rect">
            <a:avLst/>
          </a:prstGeom>
        </p:spPr>
        <p:txBody>
          <a:bodyPr lIns="0" tIns="0" rIns="0" bIns="0" anchor="b"/>
          <a:lstStyle/>
          <a:p>
            <a:pPr algn="r"/>
            <a:fld id="{D88CA80B-4DC3-4771-A8D4-5402905F1548}"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777240" y="4777560"/>
            <a:ext cx="6217920" cy="4526280"/>
          </a:xfrm>
          <a:prstGeom prst="rect">
            <a:avLst/>
          </a:prstGeom>
          <a:noFill/>
          <a:ln>
            <a:noFill/>
          </a:ln>
        </p:spPr>
      </p:sp>
      <p:sp>
        <p:nvSpPr>
          <p:cNvPr id="173" name="CustomShape 2"/>
          <p:cNvSpPr/>
          <p:nvPr/>
        </p:nvSpPr>
        <p:spPr>
          <a:xfrm>
            <a:off x="4402800" y="9554040"/>
            <a:ext cx="3367800" cy="502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marL="216000" indent="-216000" algn="r">
              <a:buClr>
                <a:srgbClr val="000000"/>
              </a:buClr>
              <a:buSzPct val="45000"/>
              <a:buFont typeface="Wingdings" charset="2"/>
              <a:buChar char=""/>
            </a:pPr>
            <a:fld id="{634B434E-1698-46CE-A230-AAE65F60FAFC}" type="slidenum">
              <a:rPr lang="en-US" sz="1200" b="0" strike="noStrike" spc="-1">
                <a:solidFill>
                  <a:srgbClr val="000000"/>
                </a:solidFill>
                <a:uFill>
                  <a:solidFill>
                    <a:srgbClr val="FFFFFF"/>
                  </a:solidFill>
                </a:uFill>
                <a:latin typeface="Arial"/>
              </a:rPr>
              <a:t>7</a:t>
            </a:fld>
            <a:endParaRPr lang="en-US" sz="1979"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7" name="Picture 36"/>
          <p:cNvPicPr/>
          <p:nvPr/>
        </p:nvPicPr>
        <p:blipFill>
          <a:blip r:embed="rId2"/>
          <a:stretch/>
        </p:blipFill>
        <p:spPr>
          <a:xfrm>
            <a:off x="2292120" y="1768680"/>
            <a:ext cx="5495040" cy="4384440"/>
          </a:xfrm>
          <a:prstGeom prst="rect">
            <a:avLst/>
          </a:prstGeom>
          <a:ln>
            <a:noFill/>
          </a:ln>
        </p:spPr>
      </p:pic>
      <p:pic>
        <p:nvPicPr>
          <p:cNvPr id="38" name="Picture 37"/>
          <p:cNvPicPr/>
          <p:nvPr/>
        </p:nvPicPr>
        <p:blipFill>
          <a:blip r:embed="rId2"/>
          <a:stretch/>
        </p:blipFill>
        <p:spPr>
          <a:xfrm>
            <a:off x="2292120" y="1768680"/>
            <a:ext cx="5495040" cy="4384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5"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769040"/>
            <a:ext cx="907164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50400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0" name="PlaceHolder 3"/>
          <p:cNvSpPr>
            <a:spLocks noGrp="1"/>
          </p:cNvSpPr>
          <p:nvPr>
            <p:ph type="body"/>
          </p:nvPr>
        </p:nvSpPr>
        <p:spPr>
          <a:xfrm>
            <a:off x="515268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4"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5" name="PlaceHolder 3"/>
          <p:cNvSpPr>
            <a:spLocks noGrp="1"/>
          </p:cNvSpPr>
          <p:nvPr>
            <p:ph type="body"/>
          </p:nvPr>
        </p:nvSpPr>
        <p:spPr>
          <a:xfrm>
            <a:off x="50400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6" name="PlaceHolder 4"/>
          <p:cNvSpPr>
            <a:spLocks noGrp="1"/>
          </p:cNvSpPr>
          <p:nvPr>
            <p:ph type="body"/>
          </p:nvPr>
        </p:nvSpPr>
        <p:spPr>
          <a:xfrm>
            <a:off x="515268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8" name="PlaceHolder 2"/>
          <p:cNvSpPr>
            <a:spLocks noGrp="1"/>
          </p:cNvSpPr>
          <p:nvPr>
            <p:ph type="body"/>
          </p:nvPr>
        </p:nvSpPr>
        <p:spPr>
          <a:xfrm>
            <a:off x="50400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9"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0" name="PlaceHolder 4"/>
          <p:cNvSpPr>
            <a:spLocks noGrp="1"/>
          </p:cNvSpPr>
          <p:nvPr>
            <p:ph type="body"/>
          </p:nvPr>
        </p:nvSpPr>
        <p:spPr>
          <a:xfrm>
            <a:off x="515268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3"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4" name="PlaceHolder 4"/>
          <p:cNvSpPr>
            <a:spLocks noGrp="1"/>
          </p:cNvSpPr>
          <p:nvPr>
            <p:ph type="body"/>
          </p:nvPr>
        </p:nvSpPr>
        <p:spPr>
          <a:xfrm>
            <a:off x="504000" y="4059360"/>
            <a:ext cx="907164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504000" y="1769040"/>
            <a:ext cx="907164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7" name="PlaceHolder 3"/>
          <p:cNvSpPr>
            <a:spLocks noGrp="1"/>
          </p:cNvSpPr>
          <p:nvPr>
            <p:ph type="body"/>
          </p:nvPr>
        </p:nvSpPr>
        <p:spPr>
          <a:xfrm>
            <a:off x="504000" y="4059360"/>
            <a:ext cx="907164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0"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1" name="PlaceHolder 4"/>
          <p:cNvSpPr>
            <a:spLocks noGrp="1"/>
          </p:cNvSpPr>
          <p:nvPr>
            <p:ph type="body"/>
          </p:nvPr>
        </p:nvSpPr>
        <p:spPr>
          <a:xfrm>
            <a:off x="515268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2" name="PlaceHolder 5"/>
          <p:cNvSpPr>
            <a:spLocks noGrp="1"/>
          </p:cNvSpPr>
          <p:nvPr>
            <p:ph type="body"/>
          </p:nvPr>
        </p:nvSpPr>
        <p:spPr>
          <a:xfrm>
            <a:off x="50400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4" name="PlaceHolder 2"/>
          <p:cNvSpPr>
            <a:spLocks noGrp="1"/>
          </p:cNvSpPr>
          <p:nvPr>
            <p:ph type="body"/>
          </p:nvPr>
        </p:nvSpPr>
        <p:spPr>
          <a:xfrm>
            <a:off x="504000" y="1769040"/>
            <a:ext cx="907164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5" name="PlaceHolder 3"/>
          <p:cNvSpPr>
            <a:spLocks noGrp="1"/>
          </p:cNvSpPr>
          <p:nvPr>
            <p:ph type="body"/>
          </p:nvPr>
        </p:nvSpPr>
        <p:spPr>
          <a:xfrm>
            <a:off x="504000" y="1769040"/>
            <a:ext cx="907164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6" name="Picture 75"/>
          <p:cNvPicPr/>
          <p:nvPr/>
        </p:nvPicPr>
        <p:blipFill>
          <a:blip r:embed="rId2"/>
          <a:stretch/>
        </p:blipFill>
        <p:spPr>
          <a:xfrm>
            <a:off x="2292120" y="1768680"/>
            <a:ext cx="5495040" cy="4384440"/>
          </a:xfrm>
          <a:prstGeom prst="rect">
            <a:avLst/>
          </a:prstGeom>
          <a:ln>
            <a:noFill/>
          </a:ln>
        </p:spPr>
      </p:pic>
      <p:pic>
        <p:nvPicPr>
          <p:cNvPr id="77" name="Picture 76"/>
          <p:cNvPicPr/>
          <p:nvPr/>
        </p:nvPicPr>
        <p:blipFill>
          <a:blip r:embed="rId2"/>
          <a:stretch/>
        </p:blipFill>
        <p:spPr>
          <a:xfrm>
            <a:off x="2292120" y="1768680"/>
            <a:ext cx="5495040" cy="43844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&lt;date/time&gt;</a:t>
            </a: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US" sz="1400" b="0" strike="noStrike" spc="-1">
                <a:solidFill>
                  <a:srgbClr val="000000"/>
                </a:solidFill>
                <a:uFill>
                  <a:solidFill>
                    <a:srgbClr val="FFFFFF"/>
                  </a:solidFill>
                </a:uFill>
                <a:latin typeface="Times New Roman"/>
              </a:rPr>
              <a:t>&lt;footer&gt;</a:t>
            </a: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B62EC787-3C81-4B11-A3D3-0AFAD43C08CE}"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dt"/>
          </p:nvPr>
        </p:nvSpPr>
        <p:spPr>
          <a:xfrm>
            <a:off x="692640" y="7007040"/>
            <a:ext cx="2267640" cy="40212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Calibri"/>
              </a:rPr>
              <a:t>11/1/17</a:t>
            </a:r>
            <a:endParaRPr lang="en-US" sz="1400" b="0" strike="noStrike" spc="-1">
              <a:solidFill>
                <a:srgbClr val="000000"/>
              </a:solidFill>
              <a:uFill>
                <a:solidFill>
                  <a:srgbClr val="FFFFFF"/>
                </a:solidFill>
              </a:uFill>
              <a:latin typeface="Times New Roman"/>
            </a:endParaRPr>
          </a:p>
        </p:txBody>
      </p:sp>
      <p:sp>
        <p:nvSpPr>
          <p:cNvPr id="40" name="PlaceHolder 2"/>
          <p:cNvSpPr>
            <a:spLocks noGrp="1"/>
          </p:cNvSpPr>
          <p:nvPr>
            <p:ph type="ftr"/>
          </p:nvPr>
        </p:nvSpPr>
        <p:spPr>
          <a:xfrm>
            <a:off x="3338640" y="7007040"/>
            <a:ext cx="3401640" cy="40212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1" name="PlaceHolder 3"/>
          <p:cNvSpPr>
            <a:spLocks noGrp="1"/>
          </p:cNvSpPr>
          <p:nvPr>
            <p:ph type="sldNum"/>
          </p:nvPr>
        </p:nvSpPr>
        <p:spPr>
          <a:xfrm>
            <a:off x="7118640" y="7007040"/>
            <a:ext cx="2267640" cy="402120"/>
          </a:xfrm>
          <a:prstGeom prst="rect">
            <a:avLst/>
          </a:prstGeom>
        </p:spPr>
        <p:txBody>
          <a:bodyPr anchor="ctr"/>
          <a:lstStyle/>
          <a:p>
            <a:pPr algn="r">
              <a:lnSpc>
                <a:spcPct val="100000"/>
              </a:lnSpc>
            </a:pPr>
            <a:fld id="{DF83D466-48B2-4782-BFBB-4E482F454531}" type="slidenum">
              <a:rPr lang="en-US" sz="1200" b="0" strike="noStrike" spc="-1">
                <a:solidFill>
                  <a:srgbClr val="8B8B8B"/>
                </a:solidFill>
                <a:uFill>
                  <a:solidFill>
                    <a:srgbClr val="FFFFFF"/>
                  </a:solidFill>
                </a:uFill>
                <a:latin typeface="Calibri"/>
              </a:rPr>
              <a:t>‹#›</a:t>
            </a:fld>
            <a:endParaRPr lang="en-US" sz="1400" b="0" strike="noStrike" spc="-1">
              <a:solidFill>
                <a:srgbClr val="000000"/>
              </a:solidFill>
              <a:uFill>
                <a:solidFill>
                  <a:srgbClr val="FFFFFF"/>
                </a:solidFill>
              </a:uFill>
              <a:latin typeface="Times New Roman"/>
            </a:endParaRPr>
          </a:p>
        </p:txBody>
      </p:sp>
      <p:sp>
        <p:nvSpPr>
          <p:cNvPr id="42" name="PlaceHolder 4"/>
          <p:cNvSpPr>
            <a:spLocks noGrp="1"/>
          </p:cNvSpPr>
          <p:nvPr>
            <p:ph type="title"/>
          </p:nvPr>
        </p:nvSpPr>
        <p:spPr>
          <a:xfrm>
            <a:off x="503640" y="301320"/>
            <a:ext cx="9071640" cy="1262160"/>
          </a:xfrm>
          <a:prstGeom prst="rect">
            <a:avLst/>
          </a:prstGeom>
        </p:spPr>
        <p:txBody>
          <a:bodyPr lIns="0" tIns="0" rIns="0" bIns="0" anchor="ctr"/>
          <a:lstStyle/>
          <a:p>
            <a:r>
              <a:rPr lang="en-US" sz="1990" b="0" strike="noStrike" spc="-1">
                <a:solidFill>
                  <a:srgbClr val="000000"/>
                </a:solidFill>
                <a:uFill>
                  <a:solidFill>
                    <a:srgbClr val="FFFFFF"/>
                  </a:solidFill>
                </a:uFill>
                <a:latin typeface="Calibri"/>
              </a:rPr>
              <a:t>Click to edit the title text format</a:t>
            </a:r>
          </a:p>
        </p:txBody>
      </p:sp>
      <p:sp>
        <p:nvSpPr>
          <p:cNvPr id="43" name="PlaceHolder 5"/>
          <p:cNvSpPr>
            <a:spLocks noGrp="1"/>
          </p:cNvSpPr>
          <p:nvPr>
            <p:ph type="body"/>
          </p:nvPr>
        </p:nvSpPr>
        <p:spPr>
          <a:xfrm>
            <a:off x="503640" y="1768680"/>
            <a:ext cx="9071640" cy="4384440"/>
          </a:xfrm>
          <a:prstGeom prst="rect">
            <a:avLst/>
          </a:prstGeom>
        </p:spPr>
        <p:txBody>
          <a:bodyPr lIns="0" tIns="0" rIns="0" bIns="0"/>
          <a:lstStyle/>
          <a:p>
            <a:pPr marL="432000" indent="-324000">
              <a:buClr>
                <a:srgbClr val="000000"/>
              </a:buClr>
              <a:buSzPct val="45000"/>
              <a:buFont typeface="Wingdings" charset="2"/>
              <a:buChar char=""/>
            </a:pPr>
            <a:r>
              <a:rPr lang="en-US" sz="309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21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199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199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21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21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n-US" sz="221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customXml" Target="../ink/ink2.xml"/><Relationship Id="rId18" Type="http://schemas.openxmlformats.org/officeDocument/2006/relationships/image" Target="../media/image14.emf"/><Relationship Id="rId26" Type="http://schemas.openxmlformats.org/officeDocument/2006/relationships/image" Target="../media/image18.emf"/><Relationship Id="rId39" Type="http://schemas.openxmlformats.org/officeDocument/2006/relationships/customXml" Target="../ink/ink15.xml"/><Relationship Id="rId3" Type="http://schemas.openxmlformats.org/officeDocument/2006/relationships/image" Target="../media/image3.wmf"/><Relationship Id="rId21" Type="http://schemas.openxmlformats.org/officeDocument/2006/relationships/customXml" Target="../ink/ink6.xml"/><Relationship Id="rId34" Type="http://schemas.openxmlformats.org/officeDocument/2006/relationships/image" Target="../media/image22.emf"/><Relationship Id="rId7" Type="http://schemas.openxmlformats.org/officeDocument/2006/relationships/image" Target="../media/image7.wmf"/><Relationship Id="rId12" Type="http://schemas.openxmlformats.org/officeDocument/2006/relationships/image" Target="../media/image11.emf"/><Relationship Id="rId17" Type="http://schemas.openxmlformats.org/officeDocument/2006/relationships/customXml" Target="../ink/ink4.xml"/><Relationship Id="rId25" Type="http://schemas.openxmlformats.org/officeDocument/2006/relationships/customXml" Target="../ink/ink8.xml"/><Relationship Id="rId33" Type="http://schemas.openxmlformats.org/officeDocument/2006/relationships/customXml" Target="../ink/ink12.xml"/><Relationship Id="rId38" Type="http://schemas.openxmlformats.org/officeDocument/2006/relationships/image" Target="../media/image24.emf"/><Relationship Id="rId2" Type="http://schemas.openxmlformats.org/officeDocument/2006/relationships/image" Target="../media/image2.wmf"/><Relationship Id="rId16" Type="http://schemas.openxmlformats.org/officeDocument/2006/relationships/image" Target="../media/image13.emf"/><Relationship Id="rId20" Type="http://schemas.openxmlformats.org/officeDocument/2006/relationships/image" Target="../media/image15.emf"/><Relationship Id="rId29" Type="http://schemas.openxmlformats.org/officeDocument/2006/relationships/customXml" Target="../ink/ink10.xml"/><Relationship Id="rId1" Type="http://schemas.openxmlformats.org/officeDocument/2006/relationships/slideLayout" Target="../slideLayouts/slideLayout13.xml"/><Relationship Id="rId6" Type="http://schemas.openxmlformats.org/officeDocument/2006/relationships/image" Target="../media/image6.wmf"/><Relationship Id="rId11" Type="http://schemas.openxmlformats.org/officeDocument/2006/relationships/customXml" Target="../ink/ink1.xml"/><Relationship Id="rId24" Type="http://schemas.openxmlformats.org/officeDocument/2006/relationships/image" Target="../media/image17.emf"/><Relationship Id="rId32" Type="http://schemas.openxmlformats.org/officeDocument/2006/relationships/image" Target="../media/image21.emf"/><Relationship Id="rId37" Type="http://schemas.openxmlformats.org/officeDocument/2006/relationships/customXml" Target="../ink/ink14.xml"/><Relationship Id="rId40" Type="http://schemas.openxmlformats.org/officeDocument/2006/relationships/image" Target="../media/image25.emf"/><Relationship Id="rId5" Type="http://schemas.openxmlformats.org/officeDocument/2006/relationships/image" Target="../media/image5.wmf"/><Relationship Id="rId15" Type="http://schemas.openxmlformats.org/officeDocument/2006/relationships/customXml" Target="../ink/ink3.xml"/><Relationship Id="rId23" Type="http://schemas.openxmlformats.org/officeDocument/2006/relationships/customXml" Target="../ink/ink7.xml"/><Relationship Id="rId28" Type="http://schemas.openxmlformats.org/officeDocument/2006/relationships/image" Target="../media/image19.emf"/><Relationship Id="rId36" Type="http://schemas.openxmlformats.org/officeDocument/2006/relationships/image" Target="../media/image23.emf"/><Relationship Id="rId10" Type="http://schemas.openxmlformats.org/officeDocument/2006/relationships/image" Target="../media/image10.wmf"/><Relationship Id="rId19" Type="http://schemas.openxmlformats.org/officeDocument/2006/relationships/customXml" Target="../ink/ink5.xml"/><Relationship Id="rId31" Type="http://schemas.openxmlformats.org/officeDocument/2006/relationships/customXml" Target="../ink/ink11.xml"/><Relationship Id="rId4" Type="http://schemas.openxmlformats.org/officeDocument/2006/relationships/image" Target="../media/image4.wmf"/><Relationship Id="rId9" Type="http://schemas.openxmlformats.org/officeDocument/2006/relationships/image" Target="../media/image9.wmf"/><Relationship Id="rId14" Type="http://schemas.openxmlformats.org/officeDocument/2006/relationships/image" Target="../media/image12.emf"/><Relationship Id="rId22" Type="http://schemas.openxmlformats.org/officeDocument/2006/relationships/image" Target="../media/image16.emf"/><Relationship Id="rId27" Type="http://schemas.openxmlformats.org/officeDocument/2006/relationships/customXml" Target="../ink/ink9.xml"/><Relationship Id="rId30" Type="http://schemas.openxmlformats.org/officeDocument/2006/relationships/image" Target="../media/image20.emf"/><Relationship Id="rId35" Type="http://schemas.openxmlformats.org/officeDocument/2006/relationships/customXml" Target="../ink/ink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04000" y="1572480"/>
            <a:ext cx="9071640" cy="2542320"/>
          </a:xfrm>
          <a:prstGeom prst="rect">
            <a:avLst/>
          </a:prstGeom>
          <a:noFill/>
          <a:ln>
            <a:noFill/>
          </a:ln>
        </p:spPr>
        <p:txBody>
          <a:bodyPr lIns="0" tIns="0" rIns="0" bIns="0" anchor="ctr"/>
          <a:lstStyle/>
          <a:p>
            <a:pPr algn="ctr"/>
            <a:r>
              <a:rPr lang="en-US" sz="4400" b="0" strike="noStrike" spc="-1" dirty="0">
                <a:solidFill>
                  <a:srgbClr val="000000"/>
                </a:solidFill>
                <a:uFill>
                  <a:solidFill>
                    <a:srgbClr val="FFFFFF"/>
                  </a:solidFill>
                </a:uFill>
                <a:latin typeface="Arial"/>
              </a:rPr>
              <a:t>Moral Hazard
Lecture 8</a:t>
            </a:r>
          </a:p>
          <a:p>
            <a:pPr algn="ctr"/>
            <a:r>
              <a:rPr lang="en-US" sz="2600" spc="-1" dirty="0" err="1">
                <a:solidFill>
                  <a:srgbClr val="000000"/>
                </a:solidFill>
                <a:uFill>
                  <a:solidFill>
                    <a:srgbClr val="FFFFFF"/>
                  </a:solidFill>
                </a:uFill>
                <a:latin typeface="Arial"/>
              </a:rPr>
              <a:t>Vinish</a:t>
            </a:r>
            <a:r>
              <a:rPr lang="en-US" sz="2600" spc="-1" dirty="0">
                <a:solidFill>
                  <a:srgbClr val="000000"/>
                </a:solidFill>
                <a:uFill>
                  <a:solidFill>
                    <a:srgbClr val="FFFFFF"/>
                  </a:solidFill>
                </a:uFill>
                <a:latin typeface="Arial"/>
              </a:rPr>
              <a:t> Shrestha</a:t>
            </a:r>
            <a:r>
              <a:rPr lang="en-US" sz="2600" b="0" strike="noStrike" spc="-1" dirty="0">
                <a:solidFill>
                  <a:srgbClr val="000000"/>
                </a:solidFill>
                <a:uFill>
                  <a:solidFill>
                    <a:srgbClr val="FFFFFF"/>
                  </a:solidFill>
                </a:uFill>
                <a:latin typeface="Arial"/>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19400" y="-360"/>
            <a:ext cx="9492120" cy="1175760"/>
          </a:xfrm>
          <a:prstGeom prst="rect">
            <a:avLst/>
          </a:prstGeom>
          <a:noFill/>
          <a:ln>
            <a:noFill/>
          </a:ln>
        </p:spPr>
        <p:txBody>
          <a:bodyPr lIns="90000" tIns="46800" rIns="90000" bIns="46800" anchor="ctr"/>
          <a:lstStyle/>
          <a:p>
            <a:pPr marL="216000" indent="-216000" algn="ctr">
              <a:buClr>
                <a:srgbClr val="000000"/>
              </a:buClr>
              <a:buSzPct val="45000"/>
              <a:buFont typeface="Wingdings" charset="2"/>
              <a:buChar char=""/>
            </a:pPr>
            <a:r>
              <a:rPr lang="en-US" sz="4400" b="0" strike="noStrike" spc="-1">
                <a:solidFill>
                  <a:srgbClr val="000000"/>
                </a:solidFill>
                <a:uFill>
                  <a:solidFill>
                    <a:srgbClr val="FFFFFF"/>
                  </a:solidFill>
                </a:uFill>
                <a:latin typeface="Arial"/>
              </a:rPr>
              <a:t>Social loss caused by moral hazard</a:t>
            </a:r>
          </a:p>
        </p:txBody>
      </p:sp>
      <p:sp>
        <p:nvSpPr>
          <p:cNvPr id="128" name="TextShape 2"/>
          <p:cNvSpPr txBox="1"/>
          <p:nvPr/>
        </p:nvSpPr>
        <p:spPr>
          <a:xfrm>
            <a:off x="167760" y="1763280"/>
            <a:ext cx="5628240" cy="5796000"/>
          </a:xfrm>
          <a:prstGeom prst="rect">
            <a:avLst/>
          </a:prstGeom>
          <a:noFill/>
          <a:ln>
            <a:noFill/>
          </a:ln>
        </p:spPr>
        <p:txBody>
          <a:bodyPr lIns="90000" tIns="46800" rIns="90000" bIns="46800"/>
          <a:lstStyle/>
          <a:p>
            <a:pPr marL="318960" indent="-318960">
              <a:lnSpc>
                <a:spcPct val="90000"/>
              </a:lnSpc>
              <a:buClr>
                <a:srgbClr val="FEB80A"/>
              </a:buClr>
              <a:buSzPct val="60000"/>
              <a:buFont typeface="Arial"/>
              <a:buChar char="•"/>
            </a:pPr>
            <a:r>
              <a:rPr lang="en-US" sz="2800" b="0" strike="noStrike" spc="-1">
                <a:solidFill>
                  <a:srgbClr val="000000"/>
                </a:solidFill>
                <a:uFill>
                  <a:solidFill>
                    <a:srgbClr val="FFFFFF"/>
                  </a:solidFill>
                </a:uFill>
                <a:latin typeface="Arial"/>
              </a:rPr>
              <a:t>With insurance, the effective price per cheeseburger falls from </a:t>
            </a:r>
            <a:r>
              <a:rPr lang="en-US" sz="2800" b="0" i="1" strike="noStrike" spc="-1">
                <a:solidFill>
                  <a:srgbClr val="000000"/>
                </a:solidFill>
                <a:uFill>
                  <a:solidFill>
                    <a:srgbClr val="FFFFFF"/>
                  </a:solidFill>
                </a:uFill>
                <a:latin typeface="Arial"/>
              </a:rPr>
              <a:t>P</a:t>
            </a:r>
            <a:r>
              <a:rPr lang="en-US" sz="2800" b="0" i="1" strike="noStrike" spc="-1" baseline="-25000">
                <a:solidFill>
                  <a:srgbClr val="000000"/>
                </a:solidFill>
                <a:uFill>
                  <a:solidFill>
                    <a:srgbClr val="FFFFFF"/>
                  </a:solidFill>
                </a:uFill>
                <a:latin typeface="Arial"/>
              </a:rPr>
              <a:t>U</a:t>
            </a:r>
            <a:r>
              <a:rPr lang="en-US" sz="2800" b="0" i="1" strike="noStrike" spc="-1">
                <a:solidFill>
                  <a:srgbClr val="000000"/>
                </a:solidFill>
                <a:uFill>
                  <a:solidFill>
                    <a:srgbClr val="FFFFFF"/>
                  </a:solidFill>
                </a:uFill>
                <a:latin typeface="Arial"/>
              </a:rPr>
              <a:t> </a:t>
            </a:r>
            <a:r>
              <a:rPr lang="en-US" sz="2800" b="0" strike="noStrike" spc="-1">
                <a:solidFill>
                  <a:srgbClr val="000000"/>
                </a:solidFill>
                <a:uFill>
                  <a:solidFill>
                    <a:srgbClr val="FFFFFF"/>
                  </a:solidFill>
                </a:uFill>
                <a:latin typeface="Arial"/>
              </a:rPr>
              <a:t>to </a:t>
            </a:r>
            <a:r>
              <a:rPr lang="en-US" sz="2800" b="0" i="1" strike="noStrike" spc="-1">
                <a:solidFill>
                  <a:srgbClr val="000000"/>
                </a:solidFill>
                <a:uFill>
                  <a:solidFill>
                    <a:srgbClr val="FFFFFF"/>
                  </a:solidFill>
                </a:uFill>
                <a:latin typeface="Arial"/>
              </a:rPr>
              <a:t>P</a:t>
            </a:r>
            <a:r>
              <a:rPr lang="en-US" sz="2800" b="0" i="1" strike="noStrike" spc="-1" baseline="-25000">
                <a:solidFill>
                  <a:srgbClr val="000000"/>
                </a:solidFill>
                <a:uFill>
                  <a:solidFill>
                    <a:srgbClr val="FFFFFF"/>
                  </a:solidFill>
                </a:uFill>
                <a:latin typeface="Arial"/>
              </a:rPr>
              <a:t>I</a:t>
            </a:r>
            <a:r>
              <a:rPr lang="en-US" sz="2800" b="0" i="1" strike="noStrike" spc="-1">
                <a:solidFill>
                  <a:srgbClr val="000000"/>
                </a:solidFill>
                <a:uFill>
                  <a:solidFill>
                    <a:srgbClr val="FFFFFF"/>
                  </a:solidFill>
                </a:uFill>
                <a:latin typeface="Arial"/>
              </a:rPr>
              <a:t>, </a:t>
            </a:r>
            <a:r>
              <a:rPr lang="en-US" sz="2800" b="0" strike="noStrike" spc="-1">
                <a:solidFill>
                  <a:srgbClr val="000000"/>
                </a:solidFill>
                <a:uFill>
                  <a:solidFill>
                    <a:srgbClr val="FFFFFF"/>
                  </a:solidFill>
                </a:uFill>
                <a:latin typeface="Arial"/>
              </a:rPr>
              <a:t>and his consumption spikes from </a:t>
            </a:r>
            <a:r>
              <a:rPr lang="en-US" sz="2800" b="0" i="1" strike="noStrike" spc="-1">
                <a:solidFill>
                  <a:srgbClr val="000000"/>
                </a:solidFill>
                <a:uFill>
                  <a:solidFill>
                    <a:srgbClr val="FFFFFF"/>
                  </a:solidFill>
                </a:uFill>
                <a:latin typeface="Arial"/>
              </a:rPr>
              <a:t>Q</a:t>
            </a:r>
            <a:r>
              <a:rPr lang="en-US" sz="2800" b="0" i="1" strike="noStrike" spc="-1" baseline="-25000">
                <a:solidFill>
                  <a:srgbClr val="000000"/>
                </a:solidFill>
                <a:uFill>
                  <a:solidFill>
                    <a:srgbClr val="FFFFFF"/>
                  </a:solidFill>
                </a:uFill>
                <a:latin typeface="Arial"/>
              </a:rPr>
              <a:t>U</a:t>
            </a:r>
            <a:r>
              <a:rPr lang="en-US" sz="2800" b="0" i="1" strike="noStrike" spc="-1">
                <a:solidFill>
                  <a:srgbClr val="000000"/>
                </a:solidFill>
                <a:uFill>
                  <a:solidFill>
                    <a:srgbClr val="FFFFFF"/>
                  </a:solidFill>
                </a:uFill>
                <a:latin typeface="Arial"/>
              </a:rPr>
              <a:t> </a:t>
            </a:r>
            <a:r>
              <a:rPr lang="en-US" sz="2800" b="0" strike="noStrike" spc="-1">
                <a:solidFill>
                  <a:srgbClr val="000000"/>
                </a:solidFill>
                <a:uFill>
                  <a:solidFill>
                    <a:srgbClr val="FFFFFF"/>
                  </a:solidFill>
                </a:uFill>
                <a:latin typeface="Arial"/>
              </a:rPr>
              <a:t>to </a:t>
            </a:r>
            <a:r>
              <a:rPr lang="en-US" sz="2800" b="0" i="1" strike="noStrike" spc="-1">
                <a:solidFill>
                  <a:srgbClr val="000000"/>
                </a:solidFill>
                <a:uFill>
                  <a:solidFill>
                    <a:srgbClr val="FFFFFF"/>
                  </a:solidFill>
                </a:uFill>
                <a:latin typeface="Arial"/>
              </a:rPr>
              <a:t>Q</a:t>
            </a:r>
            <a:r>
              <a:rPr lang="en-US" sz="2800" b="0" i="1" strike="noStrike" spc="-1" baseline="-25000">
                <a:solidFill>
                  <a:srgbClr val="000000"/>
                </a:solidFill>
                <a:uFill>
                  <a:solidFill>
                    <a:srgbClr val="FFFFFF"/>
                  </a:solidFill>
                </a:uFill>
                <a:latin typeface="Arial"/>
              </a:rPr>
              <a:t>I</a:t>
            </a:r>
            <a:r>
              <a:rPr lang="en-US" sz="2800" b="0" i="1" strike="noStrike" spc="-1">
                <a:solidFill>
                  <a:srgbClr val="000000"/>
                </a:solidFill>
                <a:uFill>
                  <a:solidFill>
                    <a:srgbClr val="FFFFFF"/>
                  </a:solidFill>
                </a:uFill>
                <a:latin typeface="Arial"/>
              </a:rPr>
              <a:t>.</a:t>
            </a:r>
            <a:endParaRPr lang="en-US" sz="3200" b="0" strike="noStrike" spc="-1">
              <a:solidFill>
                <a:srgbClr val="000000"/>
              </a:solidFill>
              <a:uFill>
                <a:solidFill>
                  <a:srgbClr val="FFFFFF"/>
                </a:solidFill>
              </a:uFill>
              <a:latin typeface="Arial"/>
            </a:endParaRPr>
          </a:p>
          <a:p>
            <a:pPr marL="318960" indent="-318960">
              <a:lnSpc>
                <a:spcPct val="90000"/>
              </a:lnSpc>
              <a:buClr>
                <a:srgbClr val="FEB80A"/>
              </a:buClr>
              <a:buSzPct val="60000"/>
              <a:buFont typeface="Arial"/>
              <a:buChar char="•"/>
            </a:pPr>
            <a:r>
              <a:rPr lang="en-US" sz="2800" b="0" strike="noStrike" spc="-1">
                <a:solidFill>
                  <a:srgbClr val="000000"/>
                </a:solidFill>
                <a:uFill>
                  <a:solidFill>
                    <a:srgbClr val="FFFFFF"/>
                  </a:solidFill>
                </a:uFill>
                <a:latin typeface="Arial"/>
              </a:rPr>
              <a:t>Point </a:t>
            </a:r>
            <a:r>
              <a:rPr lang="en-US" sz="2800" b="0" i="1" strike="noStrike" spc="-1">
                <a:solidFill>
                  <a:srgbClr val="000000"/>
                </a:solidFill>
                <a:uFill>
                  <a:solidFill>
                    <a:srgbClr val="FFFFFF"/>
                  </a:solidFill>
                </a:uFill>
                <a:latin typeface="Arial"/>
              </a:rPr>
              <a:t>A </a:t>
            </a:r>
            <a:r>
              <a:rPr lang="en-US" sz="2800" b="0" strike="noStrike" spc="-1">
                <a:solidFill>
                  <a:srgbClr val="000000"/>
                </a:solidFill>
                <a:uFill>
                  <a:solidFill>
                    <a:srgbClr val="FFFFFF"/>
                  </a:solidFill>
                </a:uFill>
                <a:latin typeface="Arial"/>
              </a:rPr>
              <a:t>is the socially efficient equilibrium, while Point </a:t>
            </a:r>
            <a:r>
              <a:rPr lang="en-US" sz="2800" b="0" i="1" strike="noStrike" spc="-1">
                <a:solidFill>
                  <a:srgbClr val="000000"/>
                </a:solidFill>
                <a:uFill>
                  <a:solidFill>
                    <a:srgbClr val="FFFFFF"/>
                  </a:solidFill>
                </a:uFill>
                <a:latin typeface="Arial"/>
              </a:rPr>
              <a:t>B </a:t>
            </a:r>
            <a:r>
              <a:rPr lang="en-US" sz="2800" b="0" strike="noStrike" spc="-1">
                <a:solidFill>
                  <a:srgbClr val="000000"/>
                </a:solidFill>
                <a:uFill>
                  <a:solidFill>
                    <a:srgbClr val="FFFFFF"/>
                  </a:solidFill>
                </a:uFill>
                <a:latin typeface="Arial"/>
              </a:rPr>
              <a:t>is the outcome with insurance.</a:t>
            </a:r>
            <a:endParaRPr lang="en-US" sz="3200" b="0" strike="noStrike" spc="-1">
              <a:solidFill>
                <a:srgbClr val="000000"/>
              </a:solidFill>
              <a:uFill>
                <a:solidFill>
                  <a:srgbClr val="FFFFFF"/>
                </a:solidFill>
              </a:uFill>
              <a:latin typeface="Arial"/>
            </a:endParaRPr>
          </a:p>
          <a:p>
            <a:pPr marL="318960" indent="-318960">
              <a:lnSpc>
                <a:spcPct val="90000"/>
              </a:lnSpc>
              <a:buClr>
                <a:srgbClr val="FEB80A"/>
              </a:buClr>
              <a:buSzPct val="60000"/>
              <a:buFont typeface="Arial"/>
              <a:buChar char="•"/>
            </a:pPr>
            <a:r>
              <a:rPr lang="en-US" sz="2800" b="0" strike="noStrike" spc="-1">
                <a:solidFill>
                  <a:srgbClr val="000000"/>
                </a:solidFill>
                <a:uFill>
                  <a:solidFill>
                    <a:srgbClr val="FFFFFF"/>
                  </a:solidFill>
                </a:uFill>
                <a:latin typeface="Arial"/>
              </a:rPr>
              <a:t>Extra cheeseburgers consumed between points </a:t>
            </a:r>
            <a:r>
              <a:rPr lang="en-US" sz="2800" b="0" i="1" strike="noStrike" spc="-1">
                <a:solidFill>
                  <a:srgbClr val="000000"/>
                </a:solidFill>
                <a:uFill>
                  <a:solidFill>
                    <a:srgbClr val="FFFFFF"/>
                  </a:solidFill>
                </a:uFill>
                <a:latin typeface="Arial"/>
              </a:rPr>
              <a:t>Q</a:t>
            </a:r>
            <a:r>
              <a:rPr lang="en-US" sz="2800" b="0" i="1" strike="noStrike" spc="-1" baseline="-25000">
                <a:solidFill>
                  <a:srgbClr val="000000"/>
                </a:solidFill>
                <a:uFill>
                  <a:solidFill>
                    <a:srgbClr val="FFFFFF"/>
                  </a:solidFill>
                </a:uFill>
                <a:latin typeface="Arial"/>
              </a:rPr>
              <a:t>U</a:t>
            </a:r>
            <a:r>
              <a:rPr lang="en-US" sz="2800" b="0" i="1" strike="noStrike" spc="-1">
                <a:solidFill>
                  <a:srgbClr val="000000"/>
                </a:solidFill>
                <a:uFill>
                  <a:solidFill>
                    <a:srgbClr val="FFFFFF"/>
                  </a:solidFill>
                </a:uFill>
                <a:latin typeface="Arial"/>
              </a:rPr>
              <a:t> </a:t>
            </a:r>
            <a:r>
              <a:rPr lang="en-US" sz="2800" b="0" strike="noStrike" spc="-1">
                <a:solidFill>
                  <a:srgbClr val="000000"/>
                </a:solidFill>
                <a:uFill>
                  <a:solidFill>
                    <a:srgbClr val="FFFFFF"/>
                  </a:solidFill>
                </a:uFill>
                <a:latin typeface="Arial"/>
              </a:rPr>
              <a:t>and </a:t>
            </a:r>
            <a:r>
              <a:rPr lang="en-US" sz="2800" b="0" i="1" strike="noStrike" spc="-1">
                <a:solidFill>
                  <a:srgbClr val="000000"/>
                </a:solidFill>
                <a:uFill>
                  <a:solidFill>
                    <a:srgbClr val="FFFFFF"/>
                  </a:solidFill>
                </a:uFill>
                <a:latin typeface="Arial"/>
              </a:rPr>
              <a:t>Q</a:t>
            </a:r>
            <a:r>
              <a:rPr lang="en-US" sz="2800" b="0" i="1" strike="noStrike" spc="-1" baseline="-25000">
                <a:solidFill>
                  <a:srgbClr val="000000"/>
                </a:solidFill>
                <a:uFill>
                  <a:solidFill>
                    <a:srgbClr val="FFFFFF"/>
                  </a:solidFill>
                </a:uFill>
                <a:latin typeface="Arial"/>
              </a:rPr>
              <a:t>I</a:t>
            </a:r>
            <a:r>
              <a:rPr lang="en-US" sz="2800" b="0" i="1" strike="noStrike" spc="-1">
                <a:solidFill>
                  <a:srgbClr val="000000"/>
                </a:solidFill>
                <a:uFill>
                  <a:solidFill>
                    <a:srgbClr val="FFFFFF"/>
                  </a:solidFill>
                </a:uFill>
                <a:latin typeface="Arial"/>
              </a:rPr>
              <a:t> </a:t>
            </a:r>
            <a:r>
              <a:rPr lang="en-US" sz="2800" b="0" strike="noStrike" spc="-1">
                <a:solidFill>
                  <a:srgbClr val="000000"/>
                </a:solidFill>
                <a:uFill>
                  <a:solidFill>
                    <a:srgbClr val="FFFFFF"/>
                  </a:solidFill>
                </a:uFill>
                <a:latin typeface="Arial"/>
              </a:rPr>
              <a:t>result in more costs than they are worth. </a:t>
            </a:r>
            <a:endParaRPr lang="en-US" sz="3200" b="0" strike="noStrike" spc="-1">
              <a:solidFill>
                <a:srgbClr val="000000"/>
              </a:solidFill>
              <a:uFill>
                <a:solidFill>
                  <a:srgbClr val="FFFFFF"/>
                </a:solidFill>
              </a:uFill>
              <a:latin typeface="Arial"/>
            </a:endParaRPr>
          </a:p>
        </p:txBody>
      </p:sp>
      <p:pic>
        <p:nvPicPr>
          <p:cNvPr id="129" name="Picture 2"/>
          <p:cNvPicPr/>
          <p:nvPr/>
        </p:nvPicPr>
        <p:blipFill>
          <a:blip r:embed="rId2"/>
          <a:stretch/>
        </p:blipFill>
        <p:spPr>
          <a:xfrm>
            <a:off x="5879880" y="1847880"/>
            <a:ext cx="4032000" cy="5346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Arial"/>
              </a:rPr>
              <a:t>Social Loss</a:t>
            </a:r>
          </a:p>
        </p:txBody>
      </p:sp>
      <p:sp>
        <p:nvSpPr>
          <p:cNvPr id="131"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Social loss happens due to ex ante moral hazard</a:t>
            </a:r>
          </a:p>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Takes the form of extra labor, time and effort of other people caring for the person eating too many cheeseburgers (more than that is socially optimal)</a:t>
            </a:r>
          </a:p>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The angle between the vertical line and the demand curve shows the price sensitivity</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Greater the angle, more price sensitive the person is and larger the social cost </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Price elasticity of demand as well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Arial"/>
              </a:rPr>
              <a:t>Varying price distortion and price sensitivity</a:t>
            </a:r>
          </a:p>
        </p:txBody>
      </p:sp>
      <p:sp>
        <p:nvSpPr>
          <p:cNvPr id="133"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Depends on the elasticity of demand</a:t>
            </a:r>
          </a:p>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Depends on price distortion (distance between </a:t>
            </a:r>
            <a:r>
              <a:rPr lang="en-US" sz="2800" b="0" i="1" strike="noStrike" spc="-1">
                <a:solidFill>
                  <a:srgbClr val="000000"/>
                </a:solidFill>
                <a:uFill>
                  <a:solidFill>
                    <a:srgbClr val="FFFFFF"/>
                  </a:solidFill>
                </a:uFill>
                <a:latin typeface="Arial"/>
              </a:rPr>
              <a:t>P</a:t>
            </a:r>
            <a:r>
              <a:rPr lang="en-US" sz="2800" b="0" i="1" strike="noStrike" spc="-1" baseline="-25000">
                <a:solidFill>
                  <a:srgbClr val="000000"/>
                </a:solidFill>
                <a:uFill>
                  <a:solidFill>
                    <a:srgbClr val="FFFFFF"/>
                  </a:solidFill>
                </a:uFill>
                <a:latin typeface="Arial"/>
              </a:rPr>
              <a:t>U </a:t>
            </a:r>
            <a:r>
              <a:rPr lang="en-US" sz="2800" b="0" i="1" strike="noStrike" spc="-1">
                <a:solidFill>
                  <a:srgbClr val="000000"/>
                </a:solidFill>
                <a:uFill>
                  <a:solidFill>
                    <a:srgbClr val="FFFFFF"/>
                  </a:solidFill>
                </a:uFill>
                <a:latin typeface="Arial"/>
              </a:rPr>
              <a:t>and P</a:t>
            </a:r>
            <a:r>
              <a:rPr lang="en-US" sz="2800" b="0" i="1" strike="noStrike" spc="-1" baseline="-33000">
                <a:solidFill>
                  <a:srgbClr val="000000"/>
                </a:solidFill>
                <a:uFill>
                  <a:solidFill>
                    <a:srgbClr val="FFFFFF"/>
                  </a:solidFill>
                </a:uFill>
                <a:latin typeface="Arial"/>
              </a:rPr>
              <a:t>I</a:t>
            </a:r>
            <a:r>
              <a:rPr lang="en-US" sz="2800" b="0" i="1" strike="noStrike" spc="-1">
                <a:solidFill>
                  <a:srgbClr val="000000"/>
                </a:solidFill>
                <a:uFill>
                  <a:solidFill>
                    <a:srgbClr val="FFFFFF"/>
                  </a:solidFill>
                </a:uFill>
                <a:latin typeface="Arial"/>
              </a:rPr>
              <a:t>)</a:t>
            </a:r>
            <a:endParaRPr lang="en-US" sz="32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Even though the demand is elastic, a small price distortion will not have much effect on moral hazard</a:t>
            </a:r>
            <a:r>
              <a:rPr lang="en-US" sz="2800" b="0" i="1" strike="noStrike" spc="-1" baseline="-25000">
                <a:solidFill>
                  <a:srgbClr val="000000"/>
                </a:solidFill>
                <a:uFill>
                  <a:solidFill>
                    <a:srgbClr val="FFFFFF"/>
                  </a:solidFill>
                </a:uFill>
                <a:latin typeface="Arial"/>
              </a:rPr>
              <a:t> </a:t>
            </a:r>
            <a:r>
              <a:rPr lang="en-US" sz="2800" b="0" strike="noStrike" spc="-1">
                <a:solidFill>
                  <a:srgbClr val="000000"/>
                </a:solidFill>
                <a:uFill>
                  <a:solidFill>
                    <a:srgbClr val="FFFFFF"/>
                  </a:solidFill>
                </a:uFill>
                <a:latin typeface="Arial"/>
              </a:rPr>
              <a:t>   </a:t>
            </a:r>
          </a:p>
        </p:txBody>
      </p:sp>
      <mc:AlternateContent xmlns:mc="http://schemas.openxmlformats.org/markup-compatibility/2006" xmlns:a14="http://schemas.microsoft.com/office/drawing/2010/main">
        <mc:Choice Requires="a14">
          <p:sp>
            <p:nvSpPr>
              <p:cNvPr id="134" name="Formula 3"/>
              <p:cNvSpPr txBox="1"/>
              <p:nvPr/>
            </p:nvSpPr>
            <p:spPr>
              <a:xfrm>
                <a:off x="4719960" y="3621600"/>
                <a:ext cx="719640" cy="359640"/>
              </a:xfrm>
              <a:prstGeom prst="rect">
                <a:avLst/>
              </a:prstGeom>
            </p:spPr>
            <p:txBody>
              <a:bodyPr/>
              <a:lstStyle/>
              <a:p>
                <a:endParaRPr/>
              </a:p>
            </p:txBody>
          </p:sp>
        </mc:Choice>
        <mc:Fallback xmlns="" xmlns:p14="http://schemas.microsoft.com/office/powerpoint/2010/main" xmlns:p15="http://schemas.microsoft.com/office/powerpoint/2012/main"/>
      </mc:AlternateContent>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0" y="0"/>
            <a:ext cx="10080000" cy="1008000"/>
          </a:xfrm>
          <a:prstGeom prst="rect">
            <a:avLst/>
          </a:prstGeom>
          <a:noFill/>
          <a:ln>
            <a:noFill/>
          </a:ln>
        </p:spPr>
        <p:txBody>
          <a:bodyPr lIns="90000" tIns="46800" rIns="90000" bIns="46800" anchor="ctr"/>
          <a:lstStyle/>
          <a:p>
            <a:pPr marL="216000" indent="-216000" algn="ctr">
              <a:buClr>
                <a:srgbClr val="000000"/>
              </a:buClr>
              <a:buSzPct val="45000"/>
              <a:buFont typeface="Wingdings" charset="2"/>
              <a:buChar char=""/>
            </a:pPr>
            <a:r>
              <a:rPr lang="en-US" sz="3800" b="0" strike="noStrike" spc="-1">
                <a:solidFill>
                  <a:srgbClr val="000000"/>
                </a:solidFill>
                <a:uFill>
                  <a:solidFill>
                    <a:srgbClr val="FFFFFF"/>
                  </a:solidFill>
                </a:uFill>
                <a:latin typeface="Arial"/>
              </a:rPr>
              <a:t>Varying price distortion and price sensitivity</a:t>
            </a:r>
            <a:endParaRPr lang="en-US" sz="4400" b="0" strike="noStrike" spc="-1">
              <a:solidFill>
                <a:srgbClr val="000000"/>
              </a:solidFill>
              <a:uFill>
                <a:solidFill>
                  <a:srgbClr val="FFFFFF"/>
                </a:solidFill>
              </a:uFill>
              <a:latin typeface="Arial"/>
            </a:endParaRPr>
          </a:p>
        </p:txBody>
      </p:sp>
      <p:sp>
        <p:nvSpPr>
          <p:cNvPr id="136" name="TextShape 2"/>
          <p:cNvSpPr txBox="1"/>
          <p:nvPr/>
        </p:nvSpPr>
        <p:spPr>
          <a:xfrm>
            <a:off x="167760" y="5795280"/>
            <a:ext cx="9744120" cy="1764000"/>
          </a:xfrm>
          <a:prstGeom prst="rect">
            <a:avLst/>
          </a:prstGeom>
          <a:noFill/>
          <a:ln>
            <a:noFill/>
          </a:ln>
        </p:spPr>
        <p:txBody>
          <a:bodyPr lIns="90000" tIns="46800" rIns="90000" bIns="46800"/>
          <a:lstStyle/>
          <a:p>
            <a:pPr>
              <a:lnSpc>
                <a:spcPct val="80000"/>
              </a:lnSpc>
            </a:pPr>
            <a:r>
              <a:rPr lang="en-US" sz="2200" b="0" strike="noStrike" spc="-1">
                <a:solidFill>
                  <a:srgbClr val="000000"/>
                </a:solidFill>
                <a:uFill>
                  <a:solidFill>
                    <a:srgbClr val="FFFFFF"/>
                  </a:solidFill>
                </a:uFill>
                <a:latin typeface="Arial"/>
              </a:rPr>
              <a:t>In Figure A, price distortion and price sensitivity are both quite high. Insured individuals bear little of the cost of their heart attack treatments, and as they are quite price-sensitive they respond with more frequent trips to the local burger joint. This results in a large social loss. </a:t>
            </a:r>
            <a:endParaRPr lang="en-US" sz="3200" b="0" strike="noStrike" spc="-1">
              <a:solidFill>
                <a:srgbClr val="000000"/>
              </a:solidFill>
              <a:uFill>
                <a:solidFill>
                  <a:srgbClr val="FFFFFF"/>
                </a:solidFill>
              </a:uFill>
              <a:latin typeface="Arial"/>
            </a:endParaRPr>
          </a:p>
        </p:txBody>
      </p:sp>
      <p:sp>
        <p:nvSpPr>
          <p:cNvPr id="137" name="CustomShape 3"/>
          <p:cNvSpPr/>
          <p:nvPr/>
        </p:nvSpPr>
        <p:spPr>
          <a:xfrm>
            <a:off x="756000" y="1847880"/>
            <a:ext cx="4284000" cy="3947760"/>
          </a:xfrm>
          <a:prstGeom prst="bracketPair">
            <a:avLst>
              <a:gd name="adj" fmla="val 3700"/>
            </a:avLst>
          </a:prstGeom>
          <a:noFill/>
          <a:ln w="19080">
            <a:solidFill>
              <a:srgbClr val="FF0000"/>
            </a:solidFill>
            <a:miter/>
          </a:ln>
        </p:spPr>
        <p:style>
          <a:lnRef idx="0">
            <a:scrgbClr r="0" g="0" b="0"/>
          </a:lnRef>
          <a:fillRef idx="0">
            <a:scrgbClr r="0" g="0" b="0"/>
          </a:fillRef>
          <a:effectRef idx="0">
            <a:scrgbClr r="0" g="0" b="0"/>
          </a:effectRef>
          <a:fontRef idx="minor"/>
        </p:style>
      </p:sp>
      <p:pic>
        <p:nvPicPr>
          <p:cNvPr id="138" name="Picture 9"/>
          <p:cNvPicPr/>
          <p:nvPr/>
        </p:nvPicPr>
        <p:blipFill>
          <a:blip r:embed="rId2"/>
          <a:stretch/>
        </p:blipFill>
        <p:spPr>
          <a:xfrm>
            <a:off x="1595880" y="1756800"/>
            <a:ext cx="2855880" cy="4005720"/>
          </a:xfrm>
          <a:prstGeom prst="rect">
            <a:avLst/>
          </a:prstGeom>
          <a:ln>
            <a:noFill/>
          </a:ln>
        </p:spPr>
      </p:pic>
      <p:pic>
        <p:nvPicPr>
          <p:cNvPr id="139" name="Picture 10"/>
          <p:cNvPicPr/>
          <p:nvPr/>
        </p:nvPicPr>
        <p:blipFill>
          <a:blip r:embed="rId3"/>
          <a:stretch/>
        </p:blipFill>
        <p:spPr>
          <a:xfrm>
            <a:off x="5796000" y="1784880"/>
            <a:ext cx="2749320" cy="4011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0" y="0"/>
            <a:ext cx="10080000" cy="1008000"/>
          </a:xfrm>
          <a:prstGeom prst="rect">
            <a:avLst/>
          </a:prstGeom>
          <a:noFill/>
          <a:ln>
            <a:noFill/>
          </a:ln>
        </p:spPr>
        <p:txBody>
          <a:bodyPr lIns="90000" tIns="46800" rIns="90000" bIns="46800" anchor="ctr"/>
          <a:lstStyle/>
          <a:p>
            <a:pPr marL="216000" indent="-216000" algn="ctr">
              <a:buClr>
                <a:srgbClr val="000000"/>
              </a:buClr>
              <a:buSzPct val="45000"/>
              <a:buFont typeface="Wingdings" charset="2"/>
              <a:buChar char=""/>
            </a:pPr>
            <a:r>
              <a:rPr lang="en-US" sz="3800" b="0" strike="noStrike" spc="-1">
                <a:solidFill>
                  <a:srgbClr val="000000"/>
                </a:solidFill>
                <a:uFill>
                  <a:solidFill>
                    <a:srgbClr val="FFFFFF"/>
                  </a:solidFill>
                </a:uFill>
                <a:latin typeface="Arial"/>
              </a:rPr>
              <a:t>Varying price distortion and price sensitivity</a:t>
            </a:r>
            <a:endParaRPr lang="en-US" sz="4400" b="0" strike="noStrike" spc="-1">
              <a:solidFill>
                <a:srgbClr val="000000"/>
              </a:solidFill>
              <a:uFill>
                <a:solidFill>
                  <a:srgbClr val="FFFFFF"/>
                </a:solidFill>
              </a:uFill>
              <a:latin typeface="Arial"/>
            </a:endParaRPr>
          </a:p>
        </p:txBody>
      </p:sp>
      <p:sp>
        <p:nvSpPr>
          <p:cNvPr id="141" name="TextShape 2"/>
          <p:cNvSpPr txBox="1"/>
          <p:nvPr/>
        </p:nvSpPr>
        <p:spPr>
          <a:xfrm>
            <a:off x="251280" y="5711400"/>
            <a:ext cx="9828000" cy="1848240"/>
          </a:xfrm>
          <a:prstGeom prst="rect">
            <a:avLst/>
          </a:prstGeom>
          <a:noFill/>
          <a:ln>
            <a:noFill/>
          </a:ln>
        </p:spPr>
        <p:txBody>
          <a:bodyPr lIns="90000" tIns="46800" rIns="90000" bIns="46800"/>
          <a:lstStyle/>
          <a:p>
            <a:pPr>
              <a:lnSpc>
                <a:spcPct val="80000"/>
              </a:lnSpc>
            </a:pPr>
            <a:r>
              <a:rPr lang="en-US" sz="2500" b="0" strike="noStrike" spc="-1">
                <a:solidFill>
                  <a:srgbClr val="000000"/>
                </a:solidFill>
                <a:uFill>
                  <a:solidFill>
                    <a:srgbClr val="FFFFFF"/>
                  </a:solidFill>
                </a:uFill>
                <a:latin typeface="Arial"/>
              </a:rPr>
              <a:t>In Figure B, price distortion and price sensitivity are minimal. Insured individuals bear most of the cost of their cheeseburgers, and their demand for burgers is not very sensitive to prices anyway. In this case, there is still moral hazard but it produces a much smaller social loss. </a:t>
            </a:r>
            <a:endParaRPr lang="en-US" sz="3200" b="0" strike="noStrike" spc="-1">
              <a:solidFill>
                <a:srgbClr val="000000"/>
              </a:solidFill>
              <a:uFill>
                <a:solidFill>
                  <a:srgbClr val="FFFFFF"/>
                </a:solidFill>
              </a:uFill>
              <a:latin typeface="Arial"/>
            </a:endParaRPr>
          </a:p>
        </p:txBody>
      </p:sp>
      <p:sp>
        <p:nvSpPr>
          <p:cNvPr id="142" name="CustomShape 3"/>
          <p:cNvSpPr/>
          <p:nvPr/>
        </p:nvSpPr>
        <p:spPr>
          <a:xfrm>
            <a:off x="5375880" y="1764000"/>
            <a:ext cx="3191760" cy="3947760"/>
          </a:xfrm>
          <a:prstGeom prst="bracketPair">
            <a:avLst>
              <a:gd name="adj" fmla="val 3700"/>
            </a:avLst>
          </a:prstGeom>
          <a:noFill/>
          <a:ln w="19080">
            <a:solidFill>
              <a:srgbClr val="FF0000"/>
            </a:solidFill>
            <a:miter/>
          </a:ln>
          <a:effectLst>
            <a:outerShdw dist="29880" dir="5400000">
              <a:srgbClr val="000000">
                <a:alpha val="45000"/>
              </a:srgbClr>
            </a:outerShdw>
          </a:effectLst>
        </p:spPr>
        <p:style>
          <a:lnRef idx="0">
            <a:scrgbClr r="0" g="0" b="0"/>
          </a:lnRef>
          <a:fillRef idx="0">
            <a:scrgbClr r="0" g="0" b="0"/>
          </a:fillRef>
          <a:effectRef idx="0">
            <a:scrgbClr r="0" g="0" b="0"/>
          </a:effectRef>
          <a:fontRef idx="minor"/>
        </p:style>
      </p:sp>
      <p:pic>
        <p:nvPicPr>
          <p:cNvPr id="143" name="Picture 5"/>
          <p:cNvPicPr/>
          <p:nvPr/>
        </p:nvPicPr>
        <p:blipFill>
          <a:blip r:embed="rId2"/>
          <a:stretch/>
        </p:blipFill>
        <p:spPr>
          <a:xfrm>
            <a:off x="1260000" y="1847880"/>
            <a:ext cx="2604240" cy="3652200"/>
          </a:xfrm>
          <a:prstGeom prst="rect">
            <a:avLst/>
          </a:prstGeom>
          <a:ln>
            <a:noFill/>
          </a:ln>
        </p:spPr>
      </p:pic>
      <p:pic>
        <p:nvPicPr>
          <p:cNvPr id="144" name="Picture 6"/>
          <p:cNvPicPr/>
          <p:nvPr/>
        </p:nvPicPr>
        <p:blipFill>
          <a:blip r:embed="rId3"/>
          <a:stretch/>
        </p:blipFill>
        <p:spPr>
          <a:xfrm>
            <a:off x="5459760" y="1765440"/>
            <a:ext cx="2749320" cy="4011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Arial"/>
              </a:rPr>
              <a:t>The role of asymmetric information</a:t>
            </a:r>
          </a:p>
        </p:txBody>
      </p:sp>
      <p:sp>
        <p:nvSpPr>
          <p:cNvPr id="146"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Asymmetric information occurs between the insurer and the insured party as insurer cannot constantly and accurately monitor an insurer’s behavior (ex ante moral hazard)</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Number of cheeseburger a person has in a week</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Charge the person accordingly for increasing risk </a:t>
            </a:r>
          </a:p>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Case of ex post moral hazard</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A person visits the doctor 20 times, hard to identify whether due to illness or person using up free of cost visits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675360" y="252000"/>
            <a:ext cx="8987760" cy="1092240"/>
          </a:xfrm>
          <a:prstGeom prst="rect">
            <a:avLst/>
          </a:prstGeom>
          <a:noFill/>
          <a:ln>
            <a:noFill/>
          </a:ln>
        </p:spPr>
        <p:txBody>
          <a:bodyPr lIns="90000" tIns="46800" rIns="90000" bIns="46800" anchor="ctr"/>
          <a:lstStyle/>
          <a:p>
            <a:pPr marL="216000" indent="-216000" algn="ctr">
              <a:buClr>
                <a:srgbClr val="000000"/>
              </a:buClr>
              <a:buSzPct val="45000"/>
              <a:buFont typeface="Wingdings" charset="2"/>
              <a:buChar char=""/>
            </a:pPr>
            <a:r>
              <a:rPr lang="en-US" sz="4000" b="0" strike="noStrike" spc="-1">
                <a:solidFill>
                  <a:srgbClr val="000000"/>
                </a:solidFill>
                <a:uFill>
                  <a:solidFill>
                    <a:srgbClr val="FFFFFF"/>
                  </a:solidFill>
                </a:uFill>
                <a:latin typeface="Arial"/>
              </a:rPr>
              <a:t>Moral hazard occurs if and only if three conditions hold: </a:t>
            </a:r>
            <a:endParaRPr lang="en-US" sz="4400" b="0" strike="noStrike" spc="-1">
              <a:solidFill>
                <a:srgbClr val="000000"/>
              </a:solidFill>
              <a:uFill>
                <a:solidFill>
                  <a:srgbClr val="FFFFFF"/>
                </a:solidFill>
              </a:uFill>
              <a:latin typeface="Arial"/>
            </a:endParaRPr>
          </a:p>
        </p:txBody>
      </p:sp>
      <p:sp>
        <p:nvSpPr>
          <p:cNvPr id="148" name="TextShape 2"/>
          <p:cNvSpPr txBox="1"/>
          <p:nvPr/>
        </p:nvSpPr>
        <p:spPr>
          <a:xfrm>
            <a:off x="504000" y="1931400"/>
            <a:ext cx="9072000" cy="5460120"/>
          </a:xfrm>
          <a:prstGeom prst="rect">
            <a:avLst/>
          </a:prstGeom>
          <a:noFill/>
          <a:ln>
            <a:noFill/>
          </a:ln>
        </p:spPr>
        <p:txBody>
          <a:bodyPr lIns="90000" tIns="46800" rIns="90000" bIns="46800"/>
          <a:lstStyle/>
          <a:p>
            <a:pPr marL="514080" indent="-514080">
              <a:buClr>
                <a:srgbClr val="FEB80A"/>
              </a:buClr>
              <a:buSzPct val="60000"/>
              <a:buFont typeface="Candara"/>
              <a:buAutoNum type="arabicPeriod"/>
            </a:pPr>
            <a:r>
              <a:rPr lang="en-US" sz="2900" b="0" strike="noStrike" spc="-1">
                <a:solidFill>
                  <a:srgbClr val="000000"/>
                </a:solidFill>
                <a:uFill>
                  <a:solidFill>
                    <a:srgbClr val="FFFFFF"/>
                  </a:solidFill>
                </a:uFill>
                <a:latin typeface="Arial"/>
              </a:rPr>
              <a:t>The cost of a risky or wasteful action to an individual is reduced, usually as a consequence of insurance. </a:t>
            </a:r>
            <a:endParaRPr lang="en-US" sz="3200" b="0" strike="noStrike" spc="-1">
              <a:solidFill>
                <a:srgbClr val="000000"/>
              </a:solidFill>
              <a:uFill>
                <a:solidFill>
                  <a:srgbClr val="FFFFFF"/>
                </a:solidFill>
              </a:uFill>
              <a:latin typeface="Arial"/>
            </a:endParaRPr>
          </a:p>
          <a:p>
            <a:pPr marL="514080" indent="-514080">
              <a:buClr>
                <a:srgbClr val="FEB80A"/>
              </a:buClr>
              <a:buSzPct val="60000"/>
              <a:buFont typeface="Candara"/>
              <a:buAutoNum type="arabicPeriod"/>
            </a:pPr>
            <a:r>
              <a:rPr lang="en-US" sz="2900" b="0" strike="noStrike" spc="-1">
                <a:solidFill>
                  <a:srgbClr val="000000"/>
                </a:solidFill>
                <a:uFill>
                  <a:solidFill>
                    <a:srgbClr val="FFFFFF"/>
                  </a:solidFill>
                </a:uFill>
                <a:latin typeface="Arial"/>
              </a:rPr>
              <a:t>Asymmetric information prevents an insurer from adequately pricing the action. </a:t>
            </a:r>
            <a:endParaRPr lang="en-US" sz="3200" b="0" strike="noStrike" spc="-1">
              <a:solidFill>
                <a:srgbClr val="000000"/>
              </a:solidFill>
              <a:uFill>
                <a:solidFill>
                  <a:srgbClr val="FFFFFF"/>
                </a:solidFill>
              </a:uFill>
              <a:latin typeface="Arial"/>
            </a:endParaRPr>
          </a:p>
          <a:p>
            <a:pPr marL="514080" indent="-514080">
              <a:buClr>
                <a:srgbClr val="FEB80A"/>
              </a:buClr>
              <a:buSzPct val="60000"/>
              <a:buFont typeface="Candara"/>
              <a:buAutoNum type="arabicPeriod"/>
            </a:pPr>
            <a:r>
              <a:rPr lang="en-US" sz="2900" b="0" strike="noStrike" spc="-1">
                <a:solidFill>
                  <a:srgbClr val="000000"/>
                </a:solidFill>
                <a:uFill>
                  <a:solidFill>
                    <a:srgbClr val="FFFFFF"/>
                  </a:solidFill>
                </a:uFill>
                <a:latin typeface="Arial"/>
              </a:rPr>
              <a:t>That individual responds to the price distortion by changing his behavior—either by taking more risks or demanding more covered goods and services. </a:t>
            </a:r>
            <a:endParaRPr lang="en-US" sz="3200" b="0" strike="noStrike" spc="-1">
              <a:solidFill>
                <a:srgbClr val="000000"/>
              </a:solidFill>
              <a:uFill>
                <a:solidFill>
                  <a:srgbClr val="FFFFFF"/>
                </a:solidFill>
              </a:uFill>
              <a:latin typeface="Arial"/>
            </a:endParaRPr>
          </a:p>
          <a:p>
            <a:pPr marL="514080" indent="-514080">
              <a:buClr>
                <a:srgbClr val="FEB80A"/>
              </a:buClr>
              <a:buSzPct val="60000"/>
              <a:buFont typeface="Arial"/>
              <a:buChar char="•"/>
            </a:pPr>
            <a:r>
              <a:rPr lang="en-US" sz="2900" b="0" strike="noStrike" spc="-1">
                <a:solidFill>
                  <a:srgbClr val="000000"/>
                </a:solidFill>
                <a:uFill>
                  <a:solidFill>
                    <a:srgbClr val="FFFFFF"/>
                  </a:solidFill>
                </a:uFill>
                <a:latin typeface="Arial"/>
              </a:rPr>
              <a:t> </a:t>
            </a:r>
            <a:endParaRPr lang="en-US"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533183" y="2674869"/>
            <a:ext cx="9071640" cy="1262160"/>
          </a:xfrm>
          <a:prstGeom prst="rect">
            <a:avLst/>
          </a:prstGeom>
          <a:noFill/>
          <a:ln>
            <a:noFill/>
          </a:ln>
        </p:spPr>
        <p:txBody>
          <a:bodyPr lIns="0" tIns="0" rIns="0" bIns="0" anchor="ctr"/>
          <a:lstStyle/>
          <a:p>
            <a:pPr algn="ctr"/>
            <a:r>
              <a:rPr lang="en-US" sz="4400" b="0" strike="noStrike" spc="-1" dirty="0">
                <a:solidFill>
                  <a:srgbClr val="000000"/>
                </a:solidFill>
                <a:uFill>
                  <a:solidFill>
                    <a:srgbClr val="FFFFFF"/>
                  </a:solidFill>
                </a:uFill>
                <a:latin typeface="Arial"/>
              </a:rPr>
              <a:t>Part III. How to limit moral hazard?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Arial"/>
              </a:rPr>
              <a:t>Limiting moral hazard</a:t>
            </a:r>
          </a:p>
        </p:txBody>
      </p:sp>
      <p:sp>
        <p:nvSpPr>
          <p:cNvPr id="151"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Font typeface="StarSymbol"/>
              <a:buAutoNum type="arabicPeriod"/>
            </a:pPr>
            <a:r>
              <a:rPr lang="en-US" sz="3200" b="0" strike="noStrike" spc="-1">
                <a:solidFill>
                  <a:srgbClr val="000000"/>
                </a:solidFill>
                <a:uFill>
                  <a:solidFill>
                    <a:srgbClr val="FFFFFF"/>
                  </a:solidFill>
                </a:uFill>
                <a:latin typeface="Arial"/>
              </a:rPr>
              <a:t> Cost-sharing: coinsurance and copayment</a:t>
            </a:r>
          </a:p>
          <a:p>
            <a:pPr marL="432000" indent="-324000">
              <a:buClr>
                <a:srgbClr val="000000"/>
              </a:buClr>
              <a:buFont typeface="StarSymbol"/>
              <a:buAutoNum type="arabicPeriod"/>
            </a:pPr>
            <a:r>
              <a:rPr lang="en-US" sz="3200" b="0" strike="noStrike" spc="-1">
                <a:solidFill>
                  <a:srgbClr val="000000"/>
                </a:solidFill>
                <a:uFill>
                  <a:solidFill>
                    <a:srgbClr val="FFFFFF"/>
                  </a:solidFill>
                </a:uFill>
                <a:latin typeface="Arial"/>
              </a:rPr>
              <a:t> Deductibles</a:t>
            </a:r>
          </a:p>
          <a:p>
            <a:pPr marL="432000" indent="-324000">
              <a:buClr>
                <a:srgbClr val="000000"/>
              </a:buClr>
              <a:buFont typeface="StarSymbol"/>
              <a:buAutoNum type="arabicPeriod"/>
            </a:pPr>
            <a:r>
              <a:rPr lang="en-US" sz="3200" b="0" strike="noStrike" spc="-1">
                <a:solidFill>
                  <a:srgbClr val="000000"/>
                </a:solidFill>
                <a:uFill>
                  <a:solidFill>
                    <a:srgbClr val="FFFFFF"/>
                  </a:solidFill>
                </a:uFill>
                <a:latin typeface="Arial"/>
              </a:rPr>
              <a:t> Monitoring and Gatekeeping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675360" y="252000"/>
            <a:ext cx="9320400" cy="1092240"/>
          </a:xfrm>
          <a:prstGeom prst="rect">
            <a:avLst/>
          </a:prstGeom>
          <a:noFill/>
          <a:ln>
            <a:noFill/>
          </a:ln>
        </p:spPr>
        <p:txBody>
          <a:bodyPr lIns="90000" tIns="46800" rIns="90000" bIns="46800" anchor="ctr"/>
          <a:lstStyle/>
          <a:p>
            <a:pPr algn="ctr">
              <a:buClr>
                <a:srgbClr val="000000"/>
              </a:buClr>
              <a:buSzPct val="45000"/>
            </a:pPr>
            <a:r>
              <a:rPr lang="en-US" sz="4000" b="0" strike="noStrike" spc="-1" dirty="0">
                <a:solidFill>
                  <a:srgbClr val="000000"/>
                </a:solidFill>
                <a:uFill>
                  <a:solidFill>
                    <a:srgbClr val="FFFFFF"/>
                  </a:solidFill>
                </a:uFill>
                <a:latin typeface="Arial"/>
              </a:rPr>
              <a:t>Cost-sharing: coinsurance and copayment </a:t>
            </a:r>
            <a:endParaRPr lang="en-US" sz="4400" b="0" strike="noStrike" spc="-1" dirty="0">
              <a:solidFill>
                <a:srgbClr val="000000"/>
              </a:solidFill>
              <a:uFill>
                <a:solidFill>
                  <a:srgbClr val="FFFFFF"/>
                </a:solidFill>
              </a:uFill>
              <a:latin typeface="Arial"/>
            </a:endParaRPr>
          </a:p>
        </p:txBody>
      </p:sp>
      <p:sp>
        <p:nvSpPr>
          <p:cNvPr id="153" name="TextShape 2"/>
          <p:cNvSpPr txBox="1"/>
          <p:nvPr/>
        </p:nvSpPr>
        <p:spPr>
          <a:xfrm>
            <a:off x="675360" y="1764000"/>
            <a:ext cx="8987760" cy="4955760"/>
          </a:xfrm>
          <a:prstGeom prst="rect">
            <a:avLst/>
          </a:prstGeom>
          <a:noFill/>
          <a:ln>
            <a:noFill/>
          </a:ln>
        </p:spPr>
        <p:txBody>
          <a:bodyPr lIns="90000" tIns="46800" rIns="90000" bIns="46800"/>
          <a:lstStyle/>
          <a:p>
            <a:pPr marL="432000" indent="-324000">
              <a:buClr>
                <a:srgbClr val="000000"/>
              </a:buClr>
              <a:buSzPct val="45000"/>
              <a:buFont typeface="Wingdings" charset="2"/>
              <a:buChar char=""/>
            </a:pPr>
            <a:r>
              <a:rPr lang="en-US" sz="2900" b="0" strike="noStrike" spc="-1">
                <a:solidFill>
                  <a:srgbClr val="000000"/>
                </a:solidFill>
                <a:uFill>
                  <a:solidFill>
                    <a:srgbClr val="FFFFFF"/>
                  </a:solidFill>
                </a:uFill>
                <a:latin typeface="Arial"/>
              </a:rPr>
              <a:t>Coinsurance and copayment are two insurance contract provisions that maintain positive marginal costs for the insured. These plans effectively limit insurance coverage so they are no longer full. </a:t>
            </a:r>
            <a:endParaRPr lang="en-US" sz="32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2600" b="0" strike="noStrike" spc="-1">
                <a:solidFill>
                  <a:srgbClr val="000000"/>
                </a:solidFill>
                <a:uFill>
                  <a:solidFill>
                    <a:srgbClr val="FFFFFF"/>
                  </a:solidFill>
                </a:uFill>
                <a:latin typeface="Arial"/>
              </a:rPr>
              <a:t>Coinsurance: insurance provision in which enrollees pay a percentage of each medical bill, and the insurer covers the remaining portion. </a:t>
            </a:r>
            <a:endParaRPr lang="en-US" sz="28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2600" b="0" strike="noStrike" spc="-1">
                <a:solidFill>
                  <a:srgbClr val="000000"/>
                </a:solidFill>
                <a:uFill>
                  <a:solidFill>
                    <a:srgbClr val="FFFFFF"/>
                  </a:solidFill>
                </a:uFill>
                <a:latin typeface="Arial"/>
              </a:rPr>
              <a:t>Copayment: insurance provision in which enrollees pay only a fixed amount, called a copay</a:t>
            </a:r>
            <a:endParaRPr lang="en-US" sz="2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692640" y="7007040"/>
            <a:ext cx="2267640" cy="402120"/>
          </a:xfrm>
          <a:prstGeom prst="rect">
            <a:avLst/>
          </a:prstGeom>
          <a:noFill/>
          <a:ln>
            <a:noFill/>
          </a:ln>
        </p:spPr>
        <p:txBody>
          <a:bodyPr anchor="ctr"/>
          <a:lstStyle/>
          <a:p>
            <a:pPr>
              <a:lnSpc>
                <a:spcPct val="100000"/>
              </a:lnSpc>
            </a:pPr>
            <a:r>
              <a:rPr lang="en-US" sz="1200" b="0" strike="noStrike" spc="-1">
                <a:solidFill>
                  <a:srgbClr val="8B8B8B"/>
                </a:solidFill>
                <a:uFill>
                  <a:solidFill>
                    <a:srgbClr val="FFFFFF"/>
                  </a:solidFill>
                </a:uFill>
                <a:latin typeface="Calibri"/>
              </a:rPr>
              <a:t>11/1/17</a:t>
            </a:r>
            <a:endParaRPr lang="en-US" sz="1320" b="0" strike="noStrike" spc="-1">
              <a:solidFill>
                <a:srgbClr val="000000"/>
              </a:solidFill>
              <a:uFill>
                <a:solidFill>
                  <a:srgbClr val="FFFFFF"/>
                </a:solidFill>
              </a:uFill>
              <a:latin typeface="Times New Roman"/>
            </a:endParaRPr>
          </a:p>
        </p:txBody>
      </p:sp>
      <p:sp>
        <p:nvSpPr>
          <p:cNvPr id="85" name="TextShape 2"/>
          <p:cNvSpPr txBox="1"/>
          <p:nvPr/>
        </p:nvSpPr>
        <p:spPr>
          <a:xfrm>
            <a:off x="3338640" y="7007040"/>
            <a:ext cx="3401640" cy="40212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Towson University – V. Shrestha</a:t>
            </a:r>
            <a:endParaRPr lang="en-US" sz="1320" b="0" strike="noStrike" spc="-1">
              <a:solidFill>
                <a:srgbClr val="000000"/>
              </a:solidFill>
              <a:uFill>
                <a:solidFill>
                  <a:srgbClr val="FFFFFF"/>
                </a:solidFill>
              </a:uFill>
              <a:latin typeface="Times New Roman"/>
            </a:endParaRPr>
          </a:p>
        </p:txBody>
      </p:sp>
      <p:sp>
        <p:nvSpPr>
          <p:cNvPr id="86" name="TextShape 3"/>
          <p:cNvSpPr txBox="1"/>
          <p:nvPr/>
        </p:nvSpPr>
        <p:spPr>
          <a:xfrm>
            <a:off x="0" y="83880"/>
            <a:ext cx="6803640" cy="536760"/>
          </a:xfrm>
          <a:prstGeom prst="rect">
            <a:avLst/>
          </a:prstGeom>
          <a:noFill/>
          <a:ln w="12600">
            <a:noFill/>
          </a:ln>
        </p:spPr>
        <p:txBody>
          <a:bodyPr anchor="ctr"/>
          <a:lstStyle/>
          <a:p>
            <a:pPr>
              <a:lnSpc>
                <a:spcPct val="90000"/>
              </a:lnSpc>
            </a:pPr>
            <a:r>
              <a:rPr lang="en-US" sz="4400" b="0" strike="noStrike" spc="-1">
                <a:solidFill>
                  <a:srgbClr val="000000"/>
                </a:solidFill>
                <a:uFill>
                  <a:solidFill>
                    <a:srgbClr val="FFFFFF"/>
                  </a:solidFill>
                </a:uFill>
                <a:latin typeface="Calibri"/>
              </a:rPr>
              <a:t>Econ 339 - Roadmap</a:t>
            </a:r>
            <a:endParaRPr lang="en-US" sz="1990" b="0" strike="noStrike" spc="-1">
              <a:solidFill>
                <a:srgbClr val="000000"/>
              </a:solidFill>
              <a:uFill>
                <a:solidFill>
                  <a:srgbClr val="FFFFFF"/>
                </a:solidFill>
              </a:uFill>
              <a:latin typeface="Calibri"/>
            </a:endParaRPr>
          </a:p>
        </p:txBody>
      </p:sp>
      <p:sp>
        <p:nvSpPr>
          <p:cNvPr id="87" name="CustomShape 4"/>
          <p:cNvSpPr/>
          <p:nvPr/>
        </p:nvSpPr>
        <p:spPr>
          <a:xfrm>
            <a:off x="1322640" y="1511640"/>
            <a:ext cx="2204640" cy="639000"/>
          </a:xfrm>
          <a:prstGeom prst="rect">
            <a:avLst/>
          </a:prstGeom>
          <a:ln/>
        </p:spPr>
        <p:style>
          <a:lnRef idx="1">
            <a:schemeClr val="accent1"/>
          </a:lnRef>
          <a:fillRef idx="2">
            <a:schemeClr val="accent1"/>
          </a:fillRef>
          <a:effectRef idx="1">
            <a:schemeClr val="accent1"/>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rPr>
              <a:t>Review of Microeconomics</a:t>
            </a:r>
            <a:endParaRPr lang="en-US" sz="1990" b="0" strike="noStrike" spc="-1">
              <a:solidFill>
                <a:srgbClr val="000000"/>
              </a:solidFill>
              <a:uFill>
                <a:solidFill>
                  <a:srgbClr val="FFFFFF"/>
                </a:solidFill>
              </a:uFill>
              <a:latin typeface="Arial"/>
            </a:endParaRPr>
          </a:p>
        </p:txBody>
      </p:sp>
      <p:sp>
        <p:nvSpPr>
          <p:cNvPr id="88" name="CustomShape 5"/>
          <p:cNvSpPr/>
          <p:nvPr/>
        </p:nvSpPr>
        <p:spPr>
          <a:xfrm>
            <a:off x="3880080" y="2480760"/>
            <a:ext cx="2204640" cy="1339560"/>
          </a:xfrm>
          <a:prstGeom prst="rect">
            <a:avLst/>
          </a:prstGeom>
          <a:ln/>
        </p:spPr>
        <p:style>
          <a:lnRef idx="1">
            <a:schemeClr val="accent1"/>
          </a:lnRef>
          <a:fillRef idx="2">
            <a:schemeClr val="accent1"/>
          </a:fillRef>
          <a:effectRef idx="1">
            <a:schemeClr val="accent1"/>
          </a:effectRef>
          <a:fontRef idx="minor"/>
        </p:style>
        <p:txBody>
          <a:bodyPr lIns="90000" tIns="45000" rIns="90000" bIns="45000"/>
          <a:lstStyle/>
          <a:p>
            <a:pPr>
              <a:lnSpc>
                <a:spcPct val="100000"/>
              </a:lnSpc>
            </a:pPr>
            <a:r>
              <a:rPr lang="en-US" sz="2000" b="0" strike="noStrike" spc="-1">
                <a:solidFill>
                  <a:srgbClr val="000000"/>
                </a:solidFill>
                <a:uFill>
                  <a:solidFill>
                    <a:srgbClr val="FFFFFF"/>
                  </a:solidFill>
                </a:uFill>
                <a:latin typeface="Calibri"/>
              </a:rPr>
              <a:t>Demand for Insurance</a:t>
            </a:r>
            <a:endParaRPr lang="en-US" sz="199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libri"/>
              </a:rPr>
              <a:t>Chapter 7</a:t>
            </a:r>
            <a:endParaRPr lang="en-US" sz="1990" b="0" strike="noStrike" spc="-1">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en-US" sz="1400" b="0" strike="noStrike" spc="-1">
                <a:solidFill>
                  <a:srgbClr val="000000"/>
                </a:solidFill>
                <a:uFill>
                  <a:solidFill>
                    <a:srgbClr val="FFFFFF"/>
                  </a:solidFill>
                </a:uFill>
                <a:latin typeface="Calibri"/>
              </a:rPr>
              <a:t>Uncertainty</a:t>
            </a:r>
            <a:endParaRPr lang="en-US" sz="1990" b="0" strike="noStrike" spc="-1">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en-US" sz="1400" b="0" strike="noStrike" spc="-1">
                <a:solidFill>
                  <a:srgbClr val="000000"/>
                </a:solidFill>
                <a:uFill>
                  <a:solidFill>
                    <a:srgbClr val="FFFFFF"/>
                  </a:solidFill>
                </a:uFill>
                <a:latin typeface="Calibri"/>
              </a:rPr>
              <a:t>Risk aversion</a:t>
            </a:r>
            <a:endParaRPr lang="en-US" sz="1990" b="0" strike="noStrike" spc="-1">
              <a:solidFill>
                <a:srgbClr val="000000"/>
              </a:solidFill>
              <a:uFill>
                <a:solidFill>
                  <a:srgbClr val="FFFFFF"/>
                </a:solidFill>
              </a:uFill>
              <a:latin typeface="Arial"/>
            </a:endParaRPr>
          </a:p>
        </p:txBody>
      </p:sp>
      <p:sp>
        <p:nvSpPr>
          <p:cNvPr id="89" name="CustomShape 6"/>
          <p:cNvSpPr/>
          <p:nvPr/>
        </p:nvSpPr>
        <p:spPr>
          <a:xfrm>
            <a:off x="1370160" y="5164200"/>
            <a:ext cx="2204640" cy="851400"/>
          </a:xfrm>
          <a:prstGeom prst="rect">
            <a:avLst/>
          </a:prstGeom>
          <a:ln/>
        </p:spPr>
        <p:style>
          <a:lnRef idx="1">
            <a:schemeClr val="accent1"/>
          </a:lnRef>
          <a:fillRef idx="2">
            <a:schemeClr val="accent1"/>
          </a:fillRef>
          <a:effectRef idx="1">
            <a:schemeClr val="accent1"/>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rPr>
              <a:t>The Grossman model</a:t>
            </a:r>
            <a:endParaRPr lang="en-US" sz="199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libri"/>
              </a:rPr>
              <a:t>Chapter 3</a:t>
            </a:r>
            <a:endParaRPr lang="en-US" sz="1990" b="0" strike="noStrike" spc="-1">
              <a:solidFill>
                <a:srgbClr val="000000"/>
              </a:solidFill>
              <a:uFill>
                <a:solidFill>
                  <a:srgbClr val="FFFFFF"/>
                </a:solidFill>
              </a:uFill>
              <a:latin typeface="Arial"/>
            </a:endParaRPr>
          </a:p>
        </p:txBody>
      </p:sp>
      <p:sp>
        <p:nvSpPr>
          <p:cNvPr id="90" name="CustomShape 7"/>
          <p:cNvSpPr/>
          <p:nvPr/>
        </p:nvSpPr>
        <p:spPr>
          <a:xfrm>
            <a:off x="1322640" y="2301480"/>
            <a:ext cx="2212920" cy="700200"/>
          </a:xfrm>
          <a:prstGeom prst="rect">
            <a:avLst/>
          </a:prstGeom>
          <a:ln/>
        </p:spPr>
        <p:style>
          <a:lnRef idx="1">
            <a:schemeClr val="accent1"/>
          </a:lnRef>
          <a:fillRef idx="2">
            <a:schemeClr val="accent1"/>
          </a:fillRef>
          <a:effectRef idx="1">
            <a:schemeClr val="accent1"/>
          </a:effectRef>
          <a:fontRef idx="minor"/>
        </p:style>
        <p:txBody>
          <a:bodyPr lIns="90000" tIns="45000" rIns="90000" bIns="45000"/>
          <a:lstStyle/>
          <a:p>
            <a:pPr>
              <a:lnSpc>
                <a:spcPct val="100000"/>
              </a:lnSpc>
            </a:pPr>
            <a:r>
              <a:rPr lang="en-US" sz="2000" b="0" strike="noStrike" spc="-1">
                <a:solidFill>
                  <a:srgbClr val="000000"/>
                </a:solidFill>
                <a:uFill>
                  <a:solidFill>
                    <a:srgbClr val="FFFFFF"/>
                  </a:solidFill>
                </a:uFill>
                <a:latin typeface="Calibri"/>
              </a:rPr>
              <a:t>Intro (from my slides)</a:t>
            </a:r>
            <a:endParaRPr lang="en-US" sz="1990" b="0" strike="noStrike" spc="-1">
              <a:solidFill>
                <a:srgbClr val="000000"/>
              </a:solidFill>
              <a:uFill>
                <a:solidFill>
                  <a:srgbClr val="FFFFFF"/>
                </a:solidFill>
              </a:uFill>
              <a:latin typeface="Arial"/>
            </a:endParaRPr>
          </a:p>
        </p:txBody>
      </p:sp>
      <p:sp>
        <p:nvSpPr>
          <p:cNvPr id="91" name="CustomShape 8"/>
          <p:cNvSpPr/>
          <p:nvPr/>
        </p:nvSpPr>
        <p:spPr>
          <a:xfrm>
            <a:off x="1322640" y="914040"/>
            <a:ext cx="2204640" cy="364680"/>
          </a:xfrm>
          <a:prstGeom prst="rect">
            <a:avLst/>
          </a:prstGeom>
          <a:ln/>
        </p:spPr>
        <p:style>
          <a:lnRef idx="1">
            <a:schemeClr val="accent1"/>
          </a:lnRef>
          <a:fillRef idx="2">
            <a:schemeClr val="accent1"/>
          </a:fillRef>
          <a:effectRef idx="1">
            <a:schemeClr val="accent1"/>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rPr>
              <a:t>Focus Midterm 1</a:t>
            </a:r>
            <a:endParaRPr lang="en-US" sz="1990" b="0" strike="noStrike" spc="-1">
              <a:solidFill>
                <a:srgbClr val="000000"/>
              </a:solidFill>
              <a:uFill>
                <a:solidFill>
                  <a:srgbClr val="FFFFFF"/>
                </a:solidFill>
              </a:uFill>
              <a:latin typeface="Arial"/>
            </a:endParaRPr>
          </a:p>
        </p:txBody>
      </p:sp>
      <p:sp>
        <p:nvSpPr>
          <p:cNvPr id="92" name="CustomShape 9"/>
          <p:cNvSpPr/>
          <p:nvPr/>
        </p:nvSpPr>
        <p:spPr>
          <a:xfrm>
            <a:off x="6390360" y="2348280"/>
            <a:ext cx="2331000" cy="852120"/>
          </a:xfrm>
          <a:prstGeom prst="rect">
            <a:avLst/>
          </a:prstGeom>
          <a:gradFill>
            <a:gsLst>
              <a:gs pos="0">
                <a:srgbClr val="91DD9F"/>
              </a:gs>
              <a:gs pos="50000">
                <a:srgbClr val="BDE8C5"/>
              </a:gs>
              <a:gs pos="100000">
                <a:srgbClr val="DEF3E3"/>
              </a:gs>
            </a:gsLst>
            <a:lin ang="5400000"/>
          </a:gradFill>
          <a:ln/>
        </p:spPr>
        <p:style>
          <a:lnRef idx="1">
            <a:schemeClr val="dk1"/>
          </a:lnRef>
          <a:fillRef idx="2">
            <a:schemeClr val="dk1"/>
          </a:fillRef>
          <a:effectRef idx="1">
            <a:schemeClr val="dk1"/>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rPr>
              <a:t>The health policy conundrum</a:t>
            </a:r>
            <a:endParaRPr lang="en-US" sz="199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libri"/>
              </a:rPr>
              <a:t>Chapter 15</a:t>
            </a:r>
            <a:endParaRPr lang="en-US" sz="1990" b="0" strike="noStrike" spc="-1">
              <a:solidFill>
                <a:srgbClr val="000000"/>
              </a:solidFill>
              <a:uFill>
                <a:solidFill>
                  <a:srgbClr val="FFFFFF"/>
                </a:solidFill>
              </a:uFill>
              <a:latin typeface="Arial"/>
            </a:endParaRPr>
          </a:p>
        </p:txBody>
      </p:sp>
      <p:sp>
        <p:nvSpPr>
          <p:cNvPr id="93" name="CustomShape 10"/>
          <p:cNvSpPr/>
          <p:nvPr/>
        </p:nvSpPr>
        <p:spPr>
          <a:xfrm>
            <a:off x="3842640" y="923760"/>
            <a:ext cx="2204640" cy="364680"/>
          </a:xfrm>
          <a:prstGeom prst="rect">
            <a:avLst/>
          </a:prstGeom>
          <a:ln/>
        </p:spPr>
        <p:style>
          <a:lnRef idx="1">
            <a:schemeClr val="accent6"/>
          </a:lnRef>
          <a:fillRef idx="2">
            <a:schemeClr val="accent6"/>
          </a:fillRef>
          <a:effectRef idx="1">
            <a:schemeClr val="accent6"/>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rPr>
              <a:t>Focus Midterm 2</a:t>
            </a:r>
            <a:endParaRPr lang="en-US" sz="1990" b="0" strike="noStrike" spc="-1">
              <a:solidFill>
                <a:srgbClr val="000000"/>
              </a:solidFill>
              <a:uFill>
                <a:solidFill>
                  <a:srgbClr val="FFFFFF"/>
                </a:solidFill>
              </a:uFill>
              <a:latin typeface="Arial"/>
            </a:endParaRPr>
          </a:p>
        </p:txBody>
      </p:sp>
      <p:sp>
        <p:nvSpPr>
          <p:cNvPr id="94" name="CustomShape 11"/>
          <p:cNvSpPr/>
          <p:nvPr/>
        </p:nvSpPr>
        <p:spPr>
          <a:xfrm>
            <a:off x="6299640" y="919080"/>
            <a:ext cx="2331000" cy="364680"/>
          </a:xfrm>
          <a:prstGeom prst="rect">
            <a:avLst/>
          </a:prstGeom>
          <a:gradFill>
            <a:gsLst>
              <a:gs pos="0">
                <a:srgbClr val="91DD9F"/>
              </a:gs>
              <a:gs pos="50000">
                <a:srgbClr val="BDE8C5"/>
              </a:gs>
              <a:gs pos="100000">
                <a:srgbClr val="DEF3E3"/>
              </a:gs>
            </a:gsLst>
            <a:lin ang="5400000"/>
          </a:gradFill>
          <a:ln/>
        </p:spPr>
        <p:style>
          <a:lnRef idx="1">
            <a:schemeClr val="dk1"/>
          </a:lnRef>
          <a:fillRef idx="2">
            <a:schemeClr val="dk1"/>
          </a:fillRef>
          <a:effectRef idx="1">
            <a:schemeClr val="dk1"/>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rPr>
              <a:t>Focus Final</a:t>
            </a:r>
            <a:endParaRPr lang="en-US" sz="1990" b="0" strike="noStrike" spc="-1">
              <a:solidFill>
                <a:srgbClr val="000000"/>
              </a:solidFill>
              <a:uFill>
                <a:solidFill>
                  <a:srgbClr val="FFFFFF"/>
                </a:solidFill>
              </a:uFill>
              <a:latin typeface="Arial"/>
            </a:endParaRPr>
          </a:p>
        </p:txBody>
      </p:sp>
      <p:sp>
        <p:nvSpPr>
          <p:cNvPr id="95" name="CustomShape 12"/>
          <p:cNvSpPr/>
          <p:nvPr/>
        </p:nvSpPr>
        <p:spPr>
          <a:xfrm>
            <a:off x="6390360" y="3294000"/>
            <a:ext cx="2331000" cy="820800"/>
          </a:xfrm>
          <a:prstGeom prst="rect">
            <a:avLst/>
          </a:prstGeom>
          <a:gradFill>
            <a:gsLst>
              <a:gs pos="0">
                <a:srgbClr val="91DD9F"/>
              </a:gs>
              <a:gs pos="50000">
                <a:srgbClr val="BDE8C5"/>
              </a:gs>
              <a:gs pos="100000">
                <a:srgbClr val="DEF3E3"/>
              </a:gs>
            </a:gsLst>
            <a:lin ang="5400000"/>
          </a:gradFill>
          <a:ln/>
        </p:spPr>
        <p:style>
          <a:lnRef idx="1">
            <a:schemeClr val="dk1"/>
          </a:lnRef>
          <a:fillRef idx="2">
            <a:schemeClr val="dk1"/>
          </a:fillRef>
          <a:effectRef idx="1">
            <a:schemeClr val="dk1"/>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rPr>
              <a:t>The Beveridge Model</a:t>
            </a:r>
            <a:endParaRPr lang="en-US" sz="199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alibri"/>
              </a:rPr>
              <a:t>Chapter 16</a:t>
            </a:r>
            <a:endParaRPr lang="en-US" sz="1990" b="0" strike="noStrike" spc="-1">
              <a:solidFill>
                <a:srgbClr val="000000"/>
              </a:solidFill>
              <a:uFill>
                <a:solidFill>
                  <a:srgbClr val="FFFFFF"/>
                </a:solidFill>
              </a:uFill>
              <a:latin typeface="Arial"/>
            </a:endParaRPr>
          </a:p>
        </p:txBody>
      </p:sp>
      <p:sp>
        <p:nvSpPr>
          <p:cNvPr id="96" name="CustomShape 13"/>
          <p:cNvSpPr/>
          <p:nvPr/>
        </p:nvSpPr>
        <p:spPr>
          <a:xfrm>
            <a:off x="6390360" y="4206240"/>
            <a:ext cx="2331000" cy="1461240"/>
          </a:xfrm>
          <a:prstGeom prst="rect">
            <a:avLst/>
          </a:prstGeom>
          <a:gradFill>
            <a:gsLst>
              <a:gs pos="0">
                <a:srgbClr val="91DD9F"/>
              </a:gs>
              <a:gs pos="50000">
                <a:srgbClr val="BDE8C5"/>
              </a:gs>
              <a:gs pos="100000">
                <a:srgbClr val="DEF3E3"/>
              </a:gs>
            </a:gsLst>
            <a:lin ang="5400000"/>
          </a:gradFill>
          <a:ln/>
        </p:spPr>
        <p:style>
          <a:lnRef idx="1">
            <a:schemeClr val="dk1"/>
          </a:lnRef>
          <a:fillRef idx="2">
            <a:schemeClr val="dk1"/>
          </a:fillRef>
          <a:effectRef idx="1">
            <a:schemeClr val="dk1"/>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rPr>
              <a:t>The American Model</a:t>
            </a:r>
            <a:endParaRPr lang="en-US" sz="199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alibri"/>
              </a:rPr>
              <a:t>Chapter 18 and slides provided (ACA) </a:t>
            </a:r>
            <a:endParaRPr lang="en-US" sz="1990" b="0" strike="noStrike" spc="-1">
              <a:solidFill>
                <a:srgbClr val="000000"/>
              </a:solidFill>
              <a:uFill>
                <a:solidFill>
                  <a:srgbClr val="FFFFFF"/>
                </a:solidFill>
              </a:uFill>
              <a:latin typeface="Arial"/>
            </a:endParaRPr>
          </a:p>
        </p:txBody>
      </p:sp>
      <p:sp>
        <p:nvSpPr>
          <p:cNvPr id="97" name="CustomShape 14"/>
          <p:cNvSpPr/>
          <p:nvPr/>
        </p:nvSpPr>
        <p:spPr>
          <a:xfrm>
            <a:off x="3880080" y="3733200"/>
            <a:ext cx="2204640" cy="1765080"/>
          </a:xfrm>
          <a:prstGeom prst="rect">
            <a:avLst/>
          </a:prstGeom>
          <a:ln/>
        </p:spPr>
        <p:style>
          <a:lnRef idx="1">
            <a:schemeClr val="accent6"/>
          </a:lnRef>
          <a:fillRef idx="2">
            <a:schemeClr val="accent6"/>
          </a:fillRef>
          <a:effectRef idx="1">
            <a:schemeClr val="accent6"/>
          </a:effectRef>
          <a:fontRef idx="minor"/>
        </p:style>
        <p:txBody>
          <a:bodyPr lIns="90000" tIns="45000" rIns="90000" bIns="45000"/>
          <a:lstStyle/>
          <a:p>
            <a:pPr>
              <a:lnSpc>
                <a:spcPct val="100000"/>
              </a:lnSpc>
            </a:pPr>
            <a:r>
              <a:rPr lang="en-US" sz="2000" b="0" strike="noStrike" spc="-1">
                <a:solidFill>
                  <a:srgbClr val="000000"/>
                </a:solidFill>
                <a:uFill>
                  <a:solidFill>
                    <a:srgbClr val="FFFFFF"/>
                  </a:solidFill>
                </a:uFill>
                <a:latin typeface="Calibri"/>
              </a:rPr>
              <a:t>Adverse selection</a:t>
            </a:r>
            <a:endParaRPr lang="en-US" sz="199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libri"/>
              </a:rPr>
              <a:t>Chapters 8 and 9</a:t>
            </a:r>
            <a:endParaRPr lang="en-US" sz="1990" b="0" strike="noStrike" spc="-1">
              <a:solidFill>
                <a:srgbClr val="000000"/>
              </a:solidFill>
              <a:uFill>
                <a:solidFill>
                  <a:srgbClr val="FFFFFF"/>
                </a:solidFill>
              </a:uFill>
              <a:latin typeface="Arial"/>
            </a:endParaRPr>
          </a:p>
          <a:p>
            <a:pPr marL="343080" indent="-342720">
              <a:lnSpc>
                <a:spcPct val="100000"/>
              </a:lnSpc>
              <a:buClr>
                <a:srgbClr val="000000"/>
              </a:buClr>
              <a:buFont typeface="Arial"/>
              <a:buChar char="•"/>
            </a:pPr>
            <a:r>
              <a:rPr lang="en-US" sz="1400" b="0" strike="noStrike" spc="-1">
                <a:solidFill>
                  <a:srgbClr val="000000"/>
                </a:solidFill>
                <a:uFill>
                  <a:solidFill>
                    <a:srgbClr val="FFFFFF"/>
                  </a:solidFill>
                </a:uFill>
                <a:latin typeface="Calibri"/>
              </a:rPr>
              <a:t>Akerlof’s market for lemons</a:t>
            </a:r>
            <a:endParaRPr lang="en-US" sz="1990" b="0" strike="noStrike" spc="-1">
              <a:solidFill>
                <a:srgbClr val="000000"/>
              </a:solidFill>
              <a:uFill>
                <a:solidFill>
                  <a:srgbClr val="FFFFFF"/>
                </a:solidFill>
              </a:uFill>
              <a:latin typeface="Arial"/>
            </a:endParaRPr>
          </a:p>
          <a:p>
            <a:pPr marL="343080" indent="-342720">
              <a:lnSpc>
                <a:spcPct val="100000"/>
              </a:lnSpc>
              <a:buClr>
                <a:srgbClr val="000000"/>
              </a:buClr>
              <a:buFont typeface="Arial"/>
              <a:buChar char="•"/>
            </a:pPr>
            <a:r>
              <a:rPr lang="en-US" sz="1400" b="0" strike="noStrike" spc="-1">
                <a:solidFill>
                  <a:srgbClr val="000000"/>
                </a:solidFill>
                <a:uFill>
                  <a:solidFill>
                    <a:srgbClr val="FFFFFF"/>
                  </a:solidFill>
                </a:uFill>
                <a:latin typeface="Calibri"/>
              </a:rPr>
              <a:t>Rothschild-Stiglitz model</a:t>
            </a:r>
            <a:endParaRPr lang="en-US" sz="1990" b="0" strike="noStrike" spc="-1">
              <a:solidFill>
                <a:srgbClr val="000000"/>
              </a:solidFill>
              <a:uFill>
                <a:solidFill>
                  <a:srgbClr val="FFFFFF"/>
                </a:solidFill>
              </a:uFill>
              <a:latin typeface="Arial"/>
            </a:endParaRPr>
          </a:p>
        </p:txBody>
      </p:sp>
      <p:sp>
        <p:nvSpPr>
          <p:cNvPr id="98" name="CustomShape 15"/>
          <p:cNvSpPr/>
          <p:nvPr/>
        </p:nvSpPr>
        <p:spPr>
          <a:xfrm>
            <a:off x="1370160" y="4358520"/>
            <a:ext cx="2204640" cy="913320"/>
          </a:xfrm>
          <a:prstGeom prst="rect">
            <a:avLst/>
          </a:prstGeom>
          <a:ln/>
        </p:spPr>
        <p:style>
          <a:lnRef idx="1">
            <a:schemeClr val="accent1"/>
          </a:lnRef>
          <a:fillRef idx="2">
            <a:schemeClr val="accent1"/>
          </a:fillRef>
          <a:effectRef idx="1">
            <a:schemeClr val="accent1"/>
          </a:effectRef>
          <a:fontRef idx="minor"/>
        </p:style>
        <p:txBody>
          <a:bodyPr lIns="90000" tIns="45000" rIns="90000" bIns="45000"/>
          <a:lstStyle/>
          <a:p>
            <a:pPr>
              <a:lnSpc>
                <a:spcPct val="100000"/>
              </a:lnSpc>
            </a:pPr>
            <a:r>
              <a:rPr lang="en-US" sz="2000" b="0" strike="noStrike" spc="-1">
                <a:solidFill>
                  <a:srgbClr val="000000"/>
                </a:solidFill>
                <a:uFill>
                  <a:solidFill>
                    <a:srgbClr val="FFFFFF"/>
                  </a:solidFill>
                </a:uFill>
                <a:latin typeface="Calibri"/>
              </a:rPr>
              <a:t>Demand for health care</a:t>
            </a:r>
            <a:endParaRPr lang="en-US" sz="199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libri"/>
              </a:rPr>
              <a:t>Chapter 2</a:t>
            </a:r>
            <a:endParaRPr lang="en-US" sz="1990" b="0" strike="noStrike" spc="-1">
              <a:solidFill>
                <a:srgbClr val="000000"/>
              </a:solidFill>
              <a:uFill>
                <a:solidFill>
                  <a:srgbClr val="FFFFFF"/>
                </a:solidFill>
              </a:uFill>
              <a:latin typeface="Arial"/>
            </a:endParaRPr>
          </a:p>
        </p:txBody>
      </p:sp>
      <p:sp>
        <p:nvSpPr>
          <p:cNvPr id="99" name="CustomShape 16"/>
          <p:cNvSpPr/>
          <p:nvPr/>
        </p:nvSpPr>
        <p:spPr>
          <a:xfrm>
            <a:off x="3880080" y="1398600"/>
            <a:ext cx="2204640" cy="1028880"/>
          </a:xfrm>
          <a:prstGeom prst="rect">
            <a:avLst/>
          </a:prstGeom>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800" b="0" strike="noStrike" spc="-1">
                <a:solidFill>
                  <a:srgbClr val="000000"/>
                </a:solidFill>
                <a:uFill>
                  <a:solidFill>
                    <a:srgbClr val="FFFFFF"/>
                  </a:solidFill>
                </a:uFill>
                <a:latin typeface="Calibri"/>
              </a:rPr>
              <a:t>Socioeconomic</a:t>
            </a:r>
            <a:endParaRPr lang="en-US" sz="199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alibri"/>
              </a:rPr>
              <a:t>Disparities  </a:t>
            </a:r>
            <a:endParaRPr lang="en-US" sz="199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libri"/>
              </a:rPr>
              <a:t>Chapter 4</a:t>
            </a:r>
            <a:endParaRPr lang="en-US" sz="1990" b="0" strike="noStrike" spc="-1">
              <a:solidFill>
                <a:srgbClr val="000000"/>
              </a:solidFill>
              <a:uFill>
                <a:solidFill>
                  <a:srgbClr val="FFFFFF"/>
                </a:solidFill>
              </a:uFill>
              <a:latin typeface="Arial"/>
            </a:endParaRPr>
          </a:p>
        </p:txBody>
      </p:sp>
      <p:sp>
        <p:nvSpPr>
          <p:cNvPr id="100" name="CustomShape 17"/>
          <p:cNvSpPr/>
          <p:nvPr/>
        </p:nvSpPr>
        <p:spPr>
          <a:xfrm>
            <a:off x="3880080" y="4997160"/>
            <a:ext cx="2204640" cy="100764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sz="1990" b="0" strike="noStrike" spc="-1" dirty="0">
              <a:solidFill>
                <a:srgbClr val="000000"/>
              </a:solidFill>
              <a:uFill>
                <a:solidFill>
                  <a:srgbClr val="FFFFFF"/>
                </a:solidFill>
              </a:uFill>
              <a:latin typeface="Arial"/>
            </a:endParaRPr>
          </a:p>
          <a:p>
            <a:pPr>
              <a:lnSpc>
                <a:spcPct val="100000"/>
              </a:lnSpc>
            </a:pPr>
            <a:r>
              <a:rPr lang="en-US" sz="2000" b="0" strike="noStrike" spc="-1" dirty="0">
                <a:solidFill>
                  <a:srgbClr val="000000"/>
                </a:solidFill>
                <a:uFill>
                  <a:solidFill>
                    <a:srgbClr val="FFFFFF"/>
                  </a:solidFill>
                </a:uFill>
                <a:latin typeface="Calibri"/>
              </a:rPr>
              <a:t>Adverse Selection in</a:t>
            </a:r>
            <a:r>
              <a:rPr lang="en-US" sz="1990" spc="-1" dirty="0">
                <a:solidFill>
                  <a:srgbClr val="000000"/>
                </a:solidFill>
                <a:uFill>
                  <a:solidFill>
                    <a:srgbClr val="FFFFFF"/>
                  </a:solidFill>
                </a:uFill>
                <a:latin typeface="Arial"/>
              </a:rPr>
              <a:t> </a:t>
            </a:r>
            <a:r>
              <a:rPr lang="en-US" sz="2000" b="0" strike="noStrike" spc="-1" dirty="0">
                <a:solidFill>
                  <a:srgbClr val="000000"/>
                </a:solidFill>
                <a:uFill>
                  <a:solidFill>
                    <a:srgbClr val="FFFFFF"/>
                  </a:solidFill>
                </a:uFill>
                <a:latin typeface="Calibri"/>
              </a:rPr>
              <a:t>Real market</a:t>
            </a:r>
            <a:endParaRPr lang="en-US" sz="1990" b="0" strike="noStrike" spc="-1" dirty="0">
              <a:solidFill>
                <a:srgbClr val="000000"/>
              </a:solidFill>
              <a:uFill>
                <a:solidFill>
                  <a:srgbClr val="FFFFFF"/>
                </a:solidFill>
              </a:uFill>
              <a:latin typeface="Arial"/>
            </a:endParaRPr>
          </a:p>
          <a:p>
            <a:pPr algn="ctr">
              <a:lnSpc>
                <a:spcPct val="100000"/>
              </a:lnSpc>
            </a:pPr>
            <a:r>
              <a:rPr lang="en-US" sz="1400" b="0" strike="noStrike" spc="-1" dirty="0">
                <a:solidFill>
                  <a:srgbClr val="000000"/>
                </a:solidFill>
                <a:uFill>
                  <a:solidFill>
                    <a:srgbClr val="FFFFFF"/>
                  </a:solidFill>
                </a:uFill>
                <a:latin typeface="Calibri"/>
              </a:rPr>
              <a:t>Chapter 10</a:t>
            </a:r>
            <a:endParaRPr lang="en-US" sz="1990" b="0" strike="noStrike" spc="-1" dirty="0">
              <a:solidFill>
                <a:srgbClr val="000000"/>
              </a:solidFill>
              <a:uFill>
                <a:solidFill>
                  <a:srgbClr val="FFFFFF"/>
                </a:solidFill>
              </a:uFill>
              <a:latin typeface="Arial"/>
            </a:endParaRPr>
          </a:p>
          <a:p>
            <a:pPr algn="ctr">
              <a:lnSpc>
                <a:spcPct val="100000"/>
              </a:lnSpc>
            </a:pPr>
            <a:endParaRPr lang="en-US" sz="1990" b="0" strike="noStrike" spc="-1" dirty="0">
              <a:solidFill>
                <a:srgbClr val="000000"/>
              </a:solidFill>
              <a:uFill>
                <a:solidFill>
                  <a:srgbClr val="FFFFFF"/>
                </a:solidFill>
              </a:uFill>
              <a:latin typeface="Arial"/>
            </a:endParaRPr>
          </a:p>
        </p:txBody>
      </p:sp>
      <p:sp>
        <p:nvSpPr>
          <p:cNvPr id="101" name="CustomShape 18"/>
          <p:cNvSpPr/>
          <p:nvPr/>
        </p:nvSpPr>
        <p:spPr>
          <a:xfrm>
            <a:off x="6353280" y="1463040"/>
            <a:ext cx="2333520" cy="79992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800" b="0" strike="noStrike" spc="-1">
                <a:solidFill>
                  <a:srgbClr val="000000"/>
                </a:solidFill>
                <a:uFill>
                  <a:solidFill>
                    <a:srgbClr val="FFFFFF"/>
                  </a:solidFill>
                </a:uFill>
                <a:latin typeface="Calibri"/>
              </a:rPr>
              <a:t>Moral hazard  </a:t>
            </a:r>
            <a:endParaRPr lang="en-US" sz="199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libri"/>
              </a:rPr>
              <a:t>Chapter 11</a:t>
            </a:r>
            <a:endParaRPr lang="en-US" sz="1990" b="0" strike="noStrike" spc="-1">
              <a:solidFill>
                <a:srgbClr val="000000"/>
              </a:solidFill>
              <a:uFill>
                <a:solidFill>
                  <a:srgbClr val="FFFFFF"/>
                </a:solidFill>
              </a:uFill>
              <a:latin typeface="Arial"/>
            </a:endParaRPr>
          </a:p>
        </p:txBody>
      </p:sp>
      <p:sp>
        <p:nvSpPr>
          <p:cNvPr id="102" name="CustomShape 19"/>
          <p:cNvSpPr/>
          <p:nvPr/>
        </p:nvSpPr>
        <p:spPr>
          <a:xfrm>
            <a:off x="6390360" y="5367960"/>
            <a:ext cx="2283480" cy="1223640"/>
          </a:xfrm>
          <a:prstGeom prst="rect">
            <a:avLst/>
          </a:prstGeom>
          <a:solidFill>
            <a:schemeClr val="accent3">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800" b="0" strike="noStrike" spc="-1">
                <a:solidFill>
                  <a:srgbClr val="000000"/>
                </a:solidFill>
                <a:uFill>
                  <a:solidFill>
                    <a:srgbClr val="FFFFFF"/>
                  </a:solidFill>
                </a:uFill>
                <a:latin typeface="Calibri"/>
              </a:rPr>
              <a:t>Special Topics (if time allows)  </a:t>
            </a:r>
            <a:endParaRPr lang="en-US" sz="199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libri"/>
              </a:rPr>
              <a:t>Chapter 20</a:t>
            </a:r>
            <a:endParaRPr lang="en-US" sz="199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libri"/>
              </a:rPr>
              <a:t>Slides provided</a:t>
            </a:r>
            <a:endParaRPr lang="en-US" sz="1990" b="0" strike="noStrike" spc="-1">
              <a:solidFill>
                <a:srgbClr val="000000"/>
              </a:solidFill>
              <a:uFill>
                <a:solidFill>
                  <a:srgbClr val="FFFFFF"/>
                </a:solidFill>
              </a:uFill>
              <a:latin typeface="Arial"/>
            </a:endParaRPr>
          </a:p>
        </p:txBody>
      </p:sp>
      <p:pic>
        <p:nvPicPr>
          <p:cNvPr id="103" name="Ink 10"/>
          <p:cNvPicPr/>
          <p:nvPr/>
        </p:nvPicPr>
        <p:blipFill>
          <a:blip r:embed="rId2"/>
          <a:stretch/>
        </p:blipFill>
        <p:spPr>
          <a:xfrm>
            <a:off x="4004828" y="4810534"/>
            <a:ext cx="1786680" cy="59760"/>
          </a:xfrm>
          <a:prstGeom prst="rect">
            <a:avLst/>
          </a:prstGeom>
          <a:ln>
            <a:noFill/>
          </a:ln>
        </p:spPr>
      </p:pic>
      <p:pic>
        <p:nvPicPr>
          <p:cNvPr id="104" name="Ink 17"/>
          <p:cNvPicPr/>
          <p:nvPr/>
        </p:nvPicPr>
        <p:blipFill>
          <a:blip r:embed="rId3"/>
          <a:stretch/>
        </p:blipFill>
        <p:spPr>
          <a:xfrm>
            <a:off x="4583520" y="4194360"/>
            <a:ext cx="405360" cy="86400"/>
          </a:xfrm>
          <a:prstGeom prst="rect">
            <a:avLst/>
          </a:prstGeom>
          <a:ln>
            <a:noFill/>
          </a:ln>
        </p:spPr>
      </p:pic>
      <p:pic>
        <p:nvPicPr>
          <p:cNvPr id="105" name="Ink 33"/>
          <p:cNvPicPr/>
          <p:nvPr/>
        </p:nvPicPr>
        <p:blipFill>
          <a:blip r:embed="rId4"/>
          <a:stretch/>
        </p:blipFill>
        <p:spPr>
          <a:xfrm>
            <a:off x="1315800" y="1704600"/>
            <a:ext cx="1003320" cy="82800"/>
          </a:xfrm>
          <a:prstGeom prst="rect">
            <a:avLst/>
          </a:prstGeom>
          <a:ln>
            <a:noFill/>
          </a:ln>
        </p:spPr>
      </p:pic>
      <p:pic>
        <p:nvPicPr>
          <p:cNvPr id="106" name="Ink 35"/>
          <p:cNvPicPr/>
          <p:nvPr/>
        </p:nvPicPr>
        <p:blipFill>
          <a:blip r:embed="rId5"/>
          <a:stretch/>
        </p:blipFill>
        <p:spPr>
          <a:xfrm>
            <a:off x="1367280" y="1918440"/>
            <a:ext cx="1409400" cy="179280"/>
          </a:xfrm>
          <a:prstGeom prst="rect">
            <a:avLst/>
          </a:prstGeom>
          <a:ln>
            <a:noFill/>
          </a:ln>
        </p:spPr>
      </p:pic>
      <p:pic>
        <p:nvPicPr>
          <p:cNvPr id="107" name="Ink 37"/>
          <p:cNvPicPr/>
          <p:nvPr/>
        </p:nvPicPr>
        <p:blipFill>
          <a:blip r:embed="rId6"/>
          <a:stretch/>
        </p:blipFill>
        <p:spPr>
          <a:xfrm>
            <a:off x="1388160" y="2516760"/>
            <a:ext cx="1917360" cy="51840"/>
          </a:xfrm>
          <a:prstGeom prst="rect">
            <a:avLst/>
          </a:prstGeom>
          <a:ln>
            <a:noFill/>
          </a:ln>
        </p:spPr>
      </p:pic>
      <p:pic>
        <p:nvPicPr>
          <p:cNvPr id="108" name="Ink 39"/>
          <p:cNvPicPr/>
          <p:nvPr/>
        </p:nvPicPr>
        <p:blipFill>
          <a:blip r:embed="rId7"/>
          <a:stretch/>
        </p:blipFill>
        <p:spPr>
          <a:xfrm>
            <a:off x="1388160" y="4526640"/>
            <a:ext cx="2048040" cy="95400"/>
          </a:xfrm>
          <a:prstGeom prst="rect">
            <a:avLst/>
          </a:prstGeom>
          <a:ln>
            <a:noFill/>
          </a:ln>
        </p:spPr>
      </p:pic>
      <p:pic>
        <p:nvPicPr>
          <p:cNvPr id="109" name="Ink 41"/>
          <p:cNvPicPr/>
          <p:nvPr/>
        </p:nvPicPr>
        <p:blipFill>
          <a:blip r:embed="rId8"/>
          <a:stretch/>
        </p:blipFill>
        <p:spPr>
          <a:xfrm>
            <a:off x="1414080" y="5345640"/>
            <a:ext cx="1759320" cy="84240"/>
          </a:xfrm>
          <a:prstGeom prst="rect">
            <a:avLst/>
          </a:prstGeom>
          <a:ln>
            <a:noFill/>
          </a:ln>
        </p:spPr>
      </p:pic>
      <p:sp>
        <p:nvSpPr>
          <p:cNvPr id="110" name="CustomShape 20"/>
          <p:cNvSpPr/>
          <p:nvPr/>
        </p:nvSpPr>
        <p:spPr>
          <a:xfrm>
            <a:off x="1347480" y="3051720"/>
            <a:ext cx="2204640" cy="638280"/>
          </a:xfrm>
          <a:prstGeom prst="rect">
            <a:avLst/>
          </a:prstGeom>
          <a:ln/>
        </p:spPr>
        <p:style>
          <a:lnRef idx="1">
            <a:schemeClr val="accent1"/>
          </a:lnRef>
          <a:fillRef idx="2">
            <a:schemeClr val="accent1"/>
          </a:fillRef>
          <a:effectRef idx="1">
            <a:schemeClr val="accent1"/>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rPr>
              <a:t>Production of Health</a:t>
            </a:r>
            <a:endParaRPr lang="en-US" sz="1990" b="0" strike="noStrike" spc="-1">
              <a:solidFill>
                <a:srgbClr val="000000"/>
              </a:solidFill>
              <a:uFill>
                <a:solidFill>
                  <a:srgbClr val="FFFFFF"/>
                </a:solidFill>
              </a:uFill>
              <a:latin typeface="Arial"/>
            </a:endParaRPr>
          </a:p>
        </p:txBody>
      </p:sp>
      <p:pic>
        <p:nvPicPr>
          <p:cNvPr id="111" name="Ink 45"/>
          <p:cNvPicPr/>
          <p:nvPr/>
        </p:nvPicPr>
        <p:blipFill>
          <a:blip r:embed="rId9"/>
          <a:stretch/>
        </p:blipFill>
        <p:spPr>
          <a:xfrm>
            <a:off x="1395000" y="3229560"/>
            <a:ext cx="1759320" cy="128880"/>
          </a:xfrm>
          <a:prstGeom prst="rect">
            <a:avLst/>
          </a:prstGeom>
          <a:ln>
            <a:noFill/>
          </a:ln>
        </p:spPr>
      </p:pic>
      <p:pic>
        <p:nvPicPr>
          <p:cNvPr id="112" name="Ink 47"/>
          <p:cNvPicPr/>
          <p:nvPr/>
        </p:nvPicPr>
        <p:blipFill>
          <a:blip r:embed="rId10"/>
          <a:stretch/>
        </p:blipFill>
        <p:spPr>
          <a:xfrm>
            <a:off x="3023640" y="4407120"/>
            <a:ext cx="13680" cy="18360"/>
          </a:xfrm>
          <a:prstGeom prst="rect">
            <a:avLst/>
          </a:prstGeom>
          <a:ln>
            <a:noFill/>
          </a:ln>
        </p:spPr>
      </p:pic>
      <p:pic>
        <p:nvPicPr>
          <p:cNvPr id="113" name="Ink 49"/>
          <p:cNvPicPr/>
          <p:nvPr/>
        </p:nvPicPr>
        <p:blipFill>
          <a:blip r:embed="rId10"/>
          <a:stretch/>
        </p:blipFill>
        <p:spPr>
          <a:xfrm>
            <a:off x="3443040" y="3188520"/>
            <a:ext cx="13680" cy="18360"/>
          </a:xfrm>
          <a:prstGeom prst="rect">
            <a:avLst/>
          </a:prstGeom>
          <a:ln>
            <a:noFill/>
          </a:ln>
        </p:spPr>
      </p:pic>
      <p:pic>
        <p:nvPicPr>
          <p:cNvPr id="114" name="Ink 50"/>
          <p:cNvPicPr/>
          <p:nvPr/>
        </p:nvPicPr>
        <p:blipFill>
          <a:blip r:embed="rId10"/>
          <a:stretch/>
        </p:blipFill>
        <p:spPr>
          <a:xfrm>
            <a:off x="9353160" y="5699520"/>
            <a:ext cx="13680" cy="18360"/>
          </a:xfrm>
          <a:prstGeom prst="rect">
            <a:avLst/>
          </a:prstGeom>
          <a:ln>
            <a:noFill/>
          </a:ln>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88A4AD52-DE9C-46B6-80BA-A4FCCD0E6B95}"/>
                  </a:ext>
                </a:extLst>
              </p14:cNvPr>
              <p14:cNvContentPartPr/>
              <p14:nvPr/>
            </p14:nvContentPartPr>
            <p14:xfrm>
              <a:off x="3930128" y="1663414"/>
              <a:ext cx="1488600" cy="97560"/>
            </p14:xfrm>
          </p:contentPart>
        </mc:Choice>
        <mc:Fallback xmlns="">
          <p:pic>
            <p:nvPicPr>
              <p:cNvPr id="2" name="Ink 1">
                <a:extLst>
                  <a:ext uri="{FF2B5EF4-FFF2-40B4-BE49-F238E27FC236}">
                    <a16:creationId xmlns:a16="http://schemas.microsoft.com/office/drawing/2014/main" id="{88A4AD52-DE9C-46B6-80BA-A4FCCD0E6B95}"/>
                  </a:ext>
                </a:extLst>
              </p:cNvPr>
              <p:cNvPicPr/>
              <p:nvPr/>
            </p:nvPicPr>
            <p:blipFill>
              <a:blip r:embed="rId12"/>
              <a:stretch>
                <a:fillRect/>
              </a:stretch>
            </p:blipFill>
            <p:spPr>
              <a:xfrm>
                <a:off x="3921128" y="1654414"/>
                <a:ext cx="150624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 name="Ink 2">
                <a:extLst>
                  <a:ext uri="{FF2B5EF4-FFF2-40B4-BE49-F238E27FC236}">
                    <a16:creationId xmlns:a16="http://schemas.microsoft.com/office/drawing/2014/main" id="{FF80F422-240D-4264-8919-7A0FE715016E}"/>
                  </a:ext>
                </a:extLst>
              </p14:cNvPr>
              <p14:cNvContentPartPr/>
              <p14:nvPr/>
            </p14:nvContentPartPr>
            <p14:xfrm>
              <a:off x="3949568" y="1935934"/>
              <a:ext cx="1050840" cy="118440"/>
            </p14:xfrm>
          </p:contentPart>
        </mc:Choice>
        <mc:Fallback xmlns="">
          <p:pic>
            <p:nvPicPr>
              <p:cNvPr id="3" name="Ink 2">
                <a:extLst>
                  <a:ext uri="{FF2B5EF4-FFF2-40B4-BE49-F238E27FC236}">
                    <a16:creationId xmlns:a16="http://schemas.microsoft.com/office/drawing/2014/main" id="{FF80F422-240D-4264-8919-7A0FE715016E}"/>
                  </a:ext>
                </a:extLst>
              </p:cNvPr>
              <p:cNvPicPr/>
              <p:nvPr/>
            </p:nvPicPr>
            <p:blipFill>
              <a:blip r:embed="rId14"/>
              <a:stretch>
                <a:fillRect/>
              </a:stretch>
            </p:blipFill>
            <p:spPr>
              <a:xfrm>
                <a:off x="3940568" y="1926934"/>
                <a:ext cx="10684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 name="Ink 3">
                <a:extLst>
                  <a:ext uri="{FF2B5EF4-FFF2-40B4-BE49-F238E27FC236}">
                    <a16:creationId xmlns:a16="http://schemas.microsoft.com/office/drawing/2014/main" id="{8FC205D1-3522-4768-B735-01CE83EE17F3}"/>
                  </a:ext>
                </a:extLst>
              </p14:cNvPr>
              <p14:cNvContentPartPr/>
              <p14:nvPr/>
            </p14:nvContentPartPr>
            <p14:xfrm>
              <a:off x="3959288" y="2186494"/>
              <a:ext cx="739440" cy="42840"/>
            </p14:xfrm>
          </p:contentPart>
        </mc:Choice>
        <mc:Fallback xmlns="">
          <p:pic>
            <p:nvPicPr>
              <p:cNvPr id="4" name="Ink 3">
                <a:extLst>
                  <a:ext uri="{FF2B5EF4-FFF2-40B4-BE49-F238E27FC236}">
                    <a16:creationId xmlns:a16="http://schemas.microsoft.com/office/drawing/2014/main" id="{8FC205D1-3522-4768-B735-01CE83EE17F3}"/>
                  </a:ext>
                </a:extLst>
              </p:cNvPr>
              <p:cNvPicPr/>
              <p:nvPr/>
            </p:nvPicPr>
            <p:blipFill>
              <a:blip r:embed="rId16"/>
              <a:stretch>
                <a:fillRect/>
              </a:stretch>
            </p:blipFill>
            <p:spPr>
              <a:xfrm>
                <a:off x="3950288" y="2177494"/>
                <a:ext cx="7570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 name="Ink 4">
                <a:extLst>
                  <a:ext uri="{FF2B5EF4-FFF2-40B4-BE49-F238E27FC236}">
                    <a16:creationId xmlns:a16="http://schemas.microsoft.com/office/drawing/2014/main" id="{EA9F086E-742F-4737-A0D2-3D3D48E7528F}"/>
                  </a:ext>
                </a:extLst>
              </p14:cNvPr>
              <p14:cNvContentPartPr/>
              <p14:nvPr/>
            </p14:nvContentPartPr>
            <p14:xfrm>
              <a:off x="3949568" y="2587174"/>
              <a:ext cx="1323360" cy="175680"/>
            </p14:xfrm>
          </p:contentPart>
        </mc:Choice>
        <mc:Fallback xmlns="">
          <p:pic>
            <p:nvPicPr>
              <p:cNvPr id="5" name="Ink 4">
                <a:extLst>
                  <a:ext uri="{FF2B5EF4-FFF2-40B4-BE49-F238E27FC236}">
                    <a16:creationId xmlns:a16="http://schemas.microsoft.com/office/drawing/2014/main" id="{EA9F086E-742F-4737-A0D2-3D3D48E7528F}"/>
                  </a:ext>
                </a:extLst>
              </p:cNvPr>
              <p:cNvPicPr/>
              <p:nvPr/>
            </p:nvPicPr>
            <p:blipFill>
              <a:blip r:embed="rId18"/>
              <a:stretch>
                <a:fillRect/>
              </a:stretch>
            </p:blipFill>
            <p:spPr>
              <a:xfrm>
                <a:off x="3940568" y="2578174"/>
                <a:ext cx="134100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 name="Ink 5">
                <a:extLst>
                  <a:ext uri="{FF2B5EF4-FFF2-40B4-BE49-F238E27FC236}">
                    <a16:creationId xmlns:a16="http://schemas.microsoft.com/office/drawing/2014/main" id="{2A0AD79C-5487-46EE-9F20-FEDD49353132}"/>
                  </a:ext>
                </a:extLst>
              </p14:cNvPr>
              <p14:cNvContentPartPr/>
              <p14:nvPr/>
            </p14:nvContentPartPr>
            <p14:xfrm>
              <a:off x="3939848" y="3006574"/>
              <a:ext cx="1070280" cy="54720"/>
            </p14:xfrm>
          </p:contentPart>
        </mc:Choice>
        <mc:Fallback xmlns="">
          <p:pic>
            <p:nvPicPr>
              <p:cNvPr id="6" name="Ink 5">
                <a:extLst>
                  <a:ext uri="{FF2B5EF4-FFF2-40B4-BE49-F238E27FC236}">
                    <a16:creationId xmlns:a16="http://schemas.microsoft.com/office/drawing/2014/main" id="{2A0AD79C-5487-46EE-9F20-FEDD49353132}"/>
                  </a:ext>
                </a:extLst>
              </p:cNvPr>
              <p:cNvPicPr/>
              <p:nvPr/>
            </p:nvPicPr>
            <p:blipFill>
              <a:blip r:embed="rId20"/>
              <a:stretch>
                <a:fillRect/>
              </a:stretch>
            </p:blipFill>
            <p:spPr>
              <a:xfrm>
                <a:off x="3930848" y="2997574"/>
                <a:ext cx="108792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 name="Ink 6">
                <a:extLst>
                  <a:ext uri="{FF2B5EF4-FFF2-40B4-BE49-F238E27FC236}">
                    <a16:creationId xmlns:a16="http://schemas.microsoft.com/office/drawing/2014/main" id="{DDDDAADF-5392-46D6-B071-F47041253027}"/>
                  </a:ext>
                </a:extLst>
              </p14:cNvPr>
              <p14:cNvContentPartPr/>
              <p14:nvPr/>
            </p14:nvContentPartPr>
            <p14:xfrm>
              <a:off x="3920408" y="3225454"/>
              <a:ext cx="817200" cy="49320"/>
            </p14:xfrm>
          </p:contentPart>
        </mc:Choice>
        <mc:Fallback xmlns="">
          <p:pic>
            <p:nvPicPr>
              <p:cNvPr id="7" name="Ink 6">
                <a:extLst>
                  <a:ext uri="{FF2B5EF4-FFF2-40B4-BE49-F238E27FC236}">
                    <a16:creationId xmlns:a16="http://schemas.microsoft.com/office/drawing/2014/main" id="{DDDDAADF-5392-46D6-B071-F47041253027}"/>
                  </a:ext>
                </a:extLst>
              </p:cNvPr>
              <p:cNvPicPr/>
              <p:nvPr/>
            </p:nvPicPr>
            <p:blipFill>
              <a:blip r:embed="rId22"/>
              <a:stretch>
                <a:fillRect/>
              </a:stretch>
            </p:blipFill>
            <p:spPr>
              <a:xfrm>
                <a:off x="3911408" y="3216454"/>
                <a:ext cx="8348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 name="Ink 7">
                <a:extLst>
                  <a:ext uri="{FF2B5EF4-FFF2-40B4-BE49-F238E27FC236}">
                    <a16:creationId xmlns:a16="http://schemas.microsoft.com/office/drawing/2014/main" id="{3486B834-424F-4638-A0BB-3EBDC5C8AC75}"/>
                  </a:ext>
                </a:extLst>
              </p14:cNvPr>
              <p14:cNvContentPartPr/>
              <p14:nvPr/>
            </p14:nvContentPartPr>
            <p14:xfrm>
              <a:off x="4056488" y="3441094"/>
              <a:ext cx="1148040" cy="91800"/>
            </p14:xfrm>
          </p:contentPart>
        </mc:Choice>
        <mc:Fallback xmlns="">
          <p:pic>
            <p:nvPicPr>
              <p:cNvPr id="8" name="Ink 7">
                <a:extLst>
                  <a:ext uri="{FF2B5EF4-FFF2-40B4-BE49-F238E27FC236}">
                    <a16:creationId xmlns:a16="http://schemas.microsoft.com/office/drawing/2014/main" id="{3486B834-424F-4638-A0BB-3EBDC5C8AC75}"/>
                  </a:ext>
                </a:extLst>
              </p:cNvPr>
              <p:cNvPicPr/>
              <p:nvPr/>
            </p:nvPicPr>
            <p:blipFill>
              <a:blip r:embed="rId24"/>
              <a:stretch>
                <a:fillRect/>
              </a:stretch>
            </p:blipFill>
            <p:spPr>
              <a:xfrm>
                <a:off x="4047488" y="3432094"/>
                <a:ext cx="116568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9" name="Ink 8">
                <a:extLst>
                  <a:ext uri="{FF2B5EF4-FFF2-40B4-BE49-F238E27FC236}">
                    <a16:creationId xmlns:a16="http://schemas.microsoft.com/office/drawing/2014/main" id="{E02C2137-D874-49E3-AAC7-3BCDE5312046}"/>
                  </a:ext>
                </a:extLst>
              </p14:cNvPr>
              <p14:cNvContentPartPr/>
              <p14:nvPr/>
            </p14:nvContentPartPr>
            <p14:xfrm>
              <a:off x="4241168" y="3685534"/>
              <a:ext cx="982800" cy="27000"/>
            </p14:xfrm>
          </p:contentPart>
        </mc:Choice>
        <mc:Fallback xmlns="">
          <p:pic>
            <p:nvPicPr>
              <p:cNvPr id="9" name="Ink 8">
                <a:extLst>
                  <a:ext uri="{FF2B5EF4-FFF2-40B4-BE49-F238E27FC236}">
                    <a16:creationId xmlns:a16="http://schemas.microsoft.com/office/drawing/2014/main" id="{E02C2137-D874-49E3-AAC7-3BCDE5312046}"/>
                  </a:ext>
                </a:extLst>
              </p:cNvPr>
              <p:cNvPicPr/>
              <p:nvPr/>
            </p:nvPicPr>
            <p:blipFill>
              <a:blip r:embed="rId26"/>
              <a:stretch>
                <a:fillRect/>
              </a:stretch>
            </p:blipFill>
            <p:spPr>
              <a:xfrm>
                <a:off x="4232168" y="3676534"/>
                <a:ext cx="100044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0" name="Ink 9">
                <a:extLst>
                  <a:ext uri="{FF2B5EF4-FFF2-40B4-BE49-F238E27FC236}">
                    <a16:creationId xmlns:a16="http://schemas.microsoft.com/office/drawing/2014/main" id="{140BC815-3E76-43F2-8958-FA829BF1B0B6}"/>
                  </a:ext>
                </a:extLst>
              </p14:cNvPr>
              <p14:cNvContentPartPr/>
              <p14:nvPr/>
            </p14:nvContentPartPr>
            <p14:xfrm>
              <a:off x="3890888" y="3937894"/>
              <a:ext cx="1858680" cy="112680"/>
            </p14:xfrm>
          </p:contentPart>
        </mc:Choice>
        <mc:Fallback xmlns="">
          <p:pic>
            <p:nvPicPr>
              <p:cNvPr id="10" name="Ink 9">
                <a:extLst>
                  <a:ext uri="{FF2B5EF4-FFF2-40B4-BE49-F238E27FC236}">
                    <a16:creationId xmlns:a16="http://schemas.microsoft.com/office/drawing/2014/main" id="{140BC815-3E76-43F2-8958-FA829BF1B0B6}"/>
                  </a:ext>
                </a:extLst>
              </p:cNvPr>
              <p:cNvPicPr/>
              <p:nvPr/>
            </p:nvPicPr>
            <p:blipFill>
              <a:blip r:embed="rId28"/>
              <a:stretch>
                <a:fillRect/>
              </a:stretch>
            </p:blipFill>
            <p:spPr>
              <a:xfrm>
                <a:off x="3881888" y="3928894"/>
                <a:ext cx="187632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1" name="Ink 10">
                <a:extLst>
                  <a:ext uri="{FF2B5EF4-FFF2-40B4-BE49-F238E27FC236}">
                    <a16:creationId xmlns:a16="http://schemas.microsoft.com/office/drawing/2014/main" id="{7DF3F065-FF51-4DCD-9A4E-C3338AFE1B26}"/>
                  </a:ext>
                </a:extLst>
              </p14:cNvPr>
              <p14:cNvContentPartPr/>
              <p14:nvPr/>
            </p14:nvContentPartPr>
            <p14:xfrm>
              <a:off x="3939848" y="4189894"/>
              <a:ext cx="1333080" cy="90720"/>
            </p14:xfrm>
          </p:contentPart>
        </mc:Choice>
        <mc:Fallback xmlns="">
          <p:pic>
            <p:nvPicPr>
              <p:cNvPr id="11" name="Ink 10">
                <a:extLst>
                  <a:ext uri="{FF2B5EF4-FFF2-40B4-BE49-F238E27FC236}">
                    <a16:creationId xmlns:a16="http://schemas.microsoft.com/office/drawing/2014/main" id="{7DF3F065-FF51-4DCD-9A4E-C3338AFE1B26}"/>
                  </a:ext>
                </a:extLst>
              </p:cNvPr>
              <p:cNvPicPr/>
              <p:nvPr/>
            </p:nvPicPr>
            <p:blipFill>
              <a:blip r:embed="rId30"/>
              <a:stretch>
                <a:fillRect/>
              </a:stretch>
            </p:blipFill>
            <p:spPr>
              <a:xfrm>
                <a:off x="3930848" y="4180894"/>
                <a:ext cx="135072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2" name="Ink 11">
                <a:extLst>
                  <a:ext uri="{FF2B5EF4-FFF2-40B4-BE49-F238E27FC236}">
                    <a16:creationId xmlns:a16="http://schemas.microsoft.com/office/drawing/2014/main" id="{00A13771-A679-4C95-9DDC-75914063EE10}"/>
                  </a:ext>
                </a:extLst>
              </p14:cNvPr>
              <p14:cNvContentPartPr/>
              <p14:nvPr/>
            </p14:nvContentPartPr>
            <p14:xfrm>
              <a:off x="3930128" y="5241094"/>
              <a:ext cx="1858320" cy="100440"/>
            </p14:xfrm>
          </p:contentPart>
        </mc:Choice>
        <mc:Fallback xmlns="">
          <p:pic>
            <p:nvPicPr>
              <p:cNvPr id="12" name="Ink 11">
                <a:extLst>
                  <a:ext uri="{FF2B5EF4-FFF2-40B4-BE49-F238E27FC236}">
                    <a16:creationId xmlns:a16="http://schemas.microsoft.com/office/drawing/2014/main" id="{00A13771-A679-4C95-9DDC-75914063EE10}"/>
                  </a:ext>
                </a:extLst>
              </p:cNvPr>
              <p:cNvPicPr/>
              <p:nvPr/>
            </p:nvPicPr>
            <p:blipFill>
              <a:blip r:embed="rId32"/>
              <a:stretch>
                <a:fillRect/>
              </a:stretch>
            </p:blipFill>
            <p:spPr>
              <a:xfrm>
                <a:off x="3921128" y="5232094"/>
                <a:ext cx="187596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4" name="Ink 13">
                <a:extLst>
                  <a:ext uri="{FF2B5EF4-FFF2-40B4-BE49-F238E27FC236}">
                    <a16:creationId xmlns:a16="http://schemas.microsoft.com/office/drawing/2014/main" id="{56DC05C3-374C-418B-892A-63BC60D6FCC3}"/>
                  </a:ext>
                </a:extLst>
              </p14:cNvPr>
              <p14:cNvContentPartPr/>
              <p14:nvPr/>
            </p14:nvContentPartPr>
            <p14:xfrm>
              <a:off x="3990060" y="5452740"/>
              <a:ext cx="1498320" cy="115200"/>
            </p14:xfrm>
          </p:contentPart>
        </mc:Choice>
        <mc:Fallback xmlns="">
          <p:pic>
            <p:nvPicPr>
              <p:cNvPr id="14" name="Ink 13">
                <a:extLst>
                  <a:ext uri="{FF2B5EF4-FFF2-40B4-BE49-F238E27FC236}">
                    <a16:creationId xmlns:a16="http://schemas.microsoft.com/office/drawing/2014/main" id="{56DC05C3-374C-418B-892A-63BC60D6FCC3}"/>
                  </a:ext>
                </a:extLst>
              </p:cNvPr>
              <p:cNvPicPr/>
              <p:nvPr/>
            </p:nvPicPr>
            <p:blipFill>
              <a:blip r:embed="rId34"/>
              <a:stretch>
                <a:fillRect/>
              </a:stretch>
            </p:blipFill>
            <p:spPr>
              <a:xfrm>
                <a:off x="3981060" y="5443740"/>
                <a:ext cx="151596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5" name="Ink 14">
                <a:extLst>
                  <a:ext uri="{FF2B5EF4-FFF2-40B4-BE49-F238E27FC236}">
                    <a16:creationId xmlns:a16="http://schemas.microsoft.com/office/drawing/2014/main" id="{970032AE-CF70-4E91-ACFF-C931F1C0A27D}"/>
                  </a:ext>
                </a:extLst>
              </p14:cNvPr>
              <p14:cNvContentPartPr/>
              <p14:nvPr/>
            </p14:nvContentPartPr>
            <p14:xfrm>
              <a:off x="4445648" y="5793446"/>
              <a:ext cx="973080" cy="72720"/>
            </p14:xfrm>
          </p:contentPart>
        </mc:Choice>
        <mc:Fallback xmlns="">
          <p:pic>
            <p:nvPicPr>
              <p:cNvPr id="15" name="Ink 14">
                <a:extLst>
                  <a:ext uri="{FF2B5EF4-FFF2-40B4-BE49-F238E27FC236}">
                    <a16:creationId xmlns:a16="http://schemas.microsoft.com/office/drawing/2014/main" id="{970032AE-CF70-4E91-ACFF-C931F1C0A27D}"/>
                  </a:ext>
                </a:extLst>
              </p:cNvPr>
              <p:cNvPicPr/>
              <p:nvPr/>
            </p:nvPicPr>
            <p:blipFill>
              <a:blip r:embed="rId36"/>
              <a:stretch>
                <a:fillRect/>
              </a:stretch>
            </p:blipFill>
            <p:spPr>
              <a:xfrm>
                <a:off x="4436648" y="5784446"/>
                <a:ext cx="99072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6" name="Ink 15">
                <a:extLst>
                  <a:ext uri="{FF2B5EF4-FFF2-40B4-BE49-F238E27FC236}">
                    <a16:creationId xmlns:a16="http://schemas.microsoft.com/office/drawing/2014/main" id="{D2A1181C-B80F-4172-97E1-A09DC108E3EB}"/>
                  </a:ext>
                </a:extLst>
              </p14:cNvPr>
              <p14:cNvContentPartPr/>
              <p14:nvPr/>
            </p14:nvContentPartPr>
            <p14:xfrm>
              <a:off x="4037048" y="4406254"/>
              <a:ext cx="1722240" cy="61560"/>
            </p14:xfrm>
          </p:contentPart>
        </mc:Choice>
        <mc:Fallback xmlns="">
          <p:pic>
            <p:nvPicPr>
              <p:cNvPr id="16" name="Ink 15">
                <a:extLst>
                  <a:ext uri="{FF2B5EF4-FFF2-40B4-BE49-F238E27FC236}">
                    <a16:creationId xmlns:a16="http://schemas.microsoft.com/office/drawing/2014/main" id="{D2A1181C-B80F-4172-97E1-A09DC108E3EB}"/>
                  </a:ext>
                </a:extLst>
              </p:cNvPr>
              <p:cNvPicPr/>
              <p:nvPr/>
            </p:nvPicPr>
            <p:blipFill>
              <a:blip r:embed="rId38"/>
              <a:stretch>
                <a:fillRect/>
              </a:stretch>
            </p:blipFill>
            <p:spPr>
              <a:xfrm>
                <a:off x="4028048" y="4397254"/>
                <a:ext cx="173988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 name="Ink 16">
                <a:extLst>
                  <a:ext uri="{FF2B5EF4-FFF2-40B4-BE49-F238E27FC236}">
                    <a16:creationId xmlns:a16="http://schemas.microsoft.com/office/drawing/2014/main" id="{266CC554-348E-4D90-95EB-15DF20801EAB}"/>
                  </a:ext>
                </a:extLst>
              </p14:cNvPr>
              <p14:cNvContentPartPr/>
              <p14:nvPr/>
            </p14:nvContentPartPr>
            <p14:xfrm>
              <a:off x="4056488" y="4630534"/>
              <a:ext cx="914760" cy="38520"/>
            </p14:xfrm>
          </p:contentPart>
        </mc:Choice>
        <mc:Fallback xmlns="">
          <p:pic>
            <p:nvPicPr>
              <p:cNvPr id="17" name="Ink 16">
                <a:extLst>
                  <a:ext uri="{FF2B5EF4-FFF2-40B4-BE49-F238E27FC236}">
                    <a16:creationId xmlns:a16="http://schemas.microsoft.com/office/drawing/2014/main" id="{266CC554-348E-4D90-95EB-15DF20801EAB}"/>
                  </a:ext>
                </a:extLst>
              </p:cNvPr>
              <p:cNvPicPr/>
              <p:nvPr/>
            </p:nvPicPr>
            <p:blipFill>
              <a:blip r:embed="rId40"/>
              <a:stretch>
                <a:fillRect/>
              </a:stretch>
            </p:blipFill>
            <p:spPr>
              <a:xfrm>
                <a:off x="4047488" y="4621534"/>
                <a:ext cx="932400" cy="56160"/>
              </a:xfrm>
              <a:prstGeom prst="rect">
                <a:avLst/>
              </a:prstGeom>
            </p:spPr>
          </p:pic>
        </mc:Fallback>
      </mc:AlternateContent>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3947760" y="1798920"/>
            <a:ext cx="6048000" cy="5544000"/>
          </a:xfrm>
          <a:prstGeom prst="rect">
            <a:avLst/>
          </a:prstGeom>
          <a:noFill/>
          <a:ln>
            <a:noFill/>
          </a:ln>
        </p:spPr>
        <p:txBody>
          <a:bodyPr lIns="90000" tIns="46800" rIns="90000" bIns="46800"/>
          <a:lstStyle/>
          <a:p>
            <a:pPr marL="318960" indent="-318960">
              <a:buClr>
                <a:srgbClr val="FEB80A"/>
              </a:buClr>
              <a:buSzPct val="60000"/>
              <a:buFont typeface="Arial"/>
              <a:buChar char="•"/>
            </a:pPr>
            <a:r>
              <a:rPr lang="en-US" sz="2700" b="0" strike="noStrike" spc="-1">
                <a:solidFill>
                  <a:srgbClr val="000000"/>
                </a:solidFill>
                <a:uFill>
                  <a:solidFill>
                    <a:srgbClr val="FFFFFF"/>
                  </a:solidFill>
                </a:uFill>
                <a:latin typeface="Arial"/>
              </a:rPr>
              <a:t>Without insurance, the individual would consume at point </a:t>
            </a:r>
            <a:r>
              <a:rPr lang="en-US" sz="2700" b="0" i="1" strike="noStrike" spc="-1">
                <a:solidFill>
                  <a:srgbClr val="000000"/>
                </a:solidFill>
                <a:uFill>
                  <a:solidFill>
                    <a:srgbClr val="FFFFFF"/>
                  </a:solidFill>
                </a:uFill>
                <a:latin typeface="Arial"/>
              </a:rPr>
              <a:t>Q</a:t>
            </a:r>
            <a:r>
              <a:rPr lang="en-US" sz="2700" b="0" i="1" strike="noStrike" spc="-1" baseline="-25000">
                <a:solidFill>
                  <a:srgbClr val="000000"/>
                </a:solidFill>
                <a:uFill>
                  <a:solidFill>
                    <a:srgbClr val="FFFFFF"/>
                  </a:solidFill>
                </a:uFill>
                <a:latin typeface="Arial"/>
              </a:rPr>
              <a:t>U</a:t>
            </a:r>
            <a:r>
              <a:rPr lang="en-US" sz="2700" b="0" i="1" strike="noStrike" spc="-1">
                <a:solidFill>
                  <a:srgbClr val="000000"/>
                </a:solidFill>
                <a:uFill>
                  <a:solidFill>
                    <a:srgbClr val="FFFFFF"/>
                  </a:solidFill>
                </a:uFill>
                <a:latin typeface="Arial"/>
              </a:rPr>
              <a:t>.</a:t>
            </a:r>
            <a:endParaRPr lang="en-US" sz="3200" b="0" strike="noStrike" spc="-1">
              <a:solidFill>
                <a:srgbClr val="000000"/>
              </a:solidFill>
              <a:uFill>
                <a:solidFill>
                  <a:srgbClr val="FFFFFF"/>
                </a:solidFill>
              </a:uFill>
              <a:latin typeface="Arial"/>
            </a:endParaRPr>
          </a:p>
          <a:p>
            <a:pPr marL="639720" lvl="1" indent="-273240">
              <a:buClr>
                <a:srgbClr val="3891A7"/>
              </a:buClr>
              <a:buSzPct val="70000"/>
              <a:buFont typeface="Arial"/>
              <a:buChar char="•"/>
            </a:pPr>
            <a:r>
              <a:rPr lang="en-US" sz="2400" b="0" strike="noStrike" spc="-1">
                <a:solidFill>
                  <a:srgbClr val="000000"/>
                </a:solidFill>
                <a:uFill>
                  <a:solidFill>
                    <a:srgbClr val="FFFFFF"/>
                  </a:solidFill>
                </a:uFill>
                <a:latin typeface="Arial"/>
              </a:rPr>
              <a:t>Every unit of medical care he consumes would provide at least as much marginal benefit as marginal cost. </a:t>
            </a:r>
            <a:endParaRPr lang="en-US" sz="2800" b="0" strike="noStrike" spc="-1">
              <a:solidFill>
                <a:srgbClr val="000000"/>
              </a:solidFill>
              <a:uFill>
                <a:solidFill>
                  <a:srgbClr val="FFFFFF"/>
                </a:solidFill>
              </a:uFill>
              <a:latin typeface="Arial"/>
            </a:endParaRPr>
          </a:p>
          <a:p>
            <a:pPr marL="318960" indent="-318960">
              <a:buClr>
                <a:srgbClr val="FEB80A"/>
              </a:buClr>
              <a:buSzPct val="60000"/>
              <a:buFont typeface="Arial"/>
              <a:buChar char="•"/>
            </a:pPr>
            <a:r>
              <a:rPr lang="en-US" sz="2700" b="0" strike="noStrike" spc="-1">
                <a:solidFill>
                  <a:srgbClr val="000000"/>
                </a:solidFill>
                <a:uFill>
                  <a:solidFill>
                    <a:srgbClr val="FFFFFF"/>
                  </a:solidFill>
                </a:uFill>
                <a:latin typeface="Arial"/>
              </a:rPr>
              <a:t>But with full insurance, his marginal costs of medical care (from his perspective) fall to zero. </a:t>
            </a:r>
            <a:endParaRPr lang="en-US" sz="3200" b="0" strike="noStrike" spc="-1">
              <a:solidFill>
                <a:srgbClr val="000000"/>
              </a:solidFill>
              <a:uFill>
                <a:solidFill>
                  <a:srgbClr val="FFFFFF"/>
                </a:solidFill>
              </a:uFill>
              <a:latin typeface="Arial"/>
            </a:endParaRPr>
          </a:p>
          <a:p>
            <a:pPr marL="639720" lvl="1" indent="-273240">
              <a:buClr>
                <a:srgbClr val="3891A7"/>
              </a:buClr>
              <a:buSzPct val="70000"/>
              <a:buFont typeface="Arial"/>
              <a:buChar char="•"/>
            </a:pPr>
            <a:r>
              <a:rPr lang="en-US" sz="2400" b="0" strike="noStrike" spc="-1">
                <a:solidFill>
                  <a:srgbClr val="000000"/>
                </a:solidFill>
                <a:uFill>
                  <a:solidFill>
                    <a:srgbClr val="FFFFFF"/>
                  </a:solidFill>
                </a:uFill>
                <a:latin typeface="Arial"/>
              </a:rPr>
              <a:t>His effective demand curve is </a:t>
            </a:r>
            <a:r>
              <a:rPr lang="en-US" sz="2400" b="0" i="1" strike="noStrike" spc="-1">
                <a:solidFill>
                  <a:srgbClr val="000000"/>
                </a:solidFill>
                <a:uFill>
                  <a:solidFill>
                    <a:srgbClr val="FFFFFF"/>
                  </a:solidFill>
                </a:uFill>
                <a:latin typeface="Arial"/>
              </a:rPr>
              <a:t>D</a:t>
            </a:r>
            <a:r>
              <a:rPr lang="en-US" sz="2400" b="0" i="1" strike="noStrike" spc="-1" baseline="-25000">
                <a:solidFill>
                  <a:srgbClr val="000000"/>
                </a:solidFill>
                <a:uFill>
                  <a:solidFill>
                    <a:srgbClr val="FFFFFF"/>
                  </a:solidFill>
                </a:uFill>
                <a:latin typeface="Arial"/>
              </a:rPr>
              <a:t>F</a:t>
            </a:r>
            <a:r>
              <a:rPr lang="en-US" sz="2400" b="0" i="1" strike="noStrike" spc="-1">
                <a:solidFill>
                  <a:srgbClr val="000000"/>
                </a:solidFill>
                <a:uFill>
                  <a:solidFill>
                    <a:srgbClr val="FFFFFF"/>
                  </a:solidFill>
                </a:uFill>
                <a:latin typeface="Arial"/>
              </a:rPr>
              <a:t> </a:t>
            </a:r>
            <a:r>
              <a:rPr lang="en-US" sz="2400" b="0" strike="noStrike" spc="-1">
                <a:solidFill>
                  <a:srgbClr val="000000"/>
                </a:solidFill>
                <a:uFill>
                  <a:solidFill>
                    <a:srgbClr val="FFFFFF"/>
                  </a:solidFill>
                </a:uFill>
                <a:latin typeface="Arial"/>
              </a:rPr>
              <a:t>and he consumes at point </a:t>
            </a:r>
            <a:r>
              <a:rPr lang="en-US" sz="2400" b="0" i="1" strike="noStrike" spc="-1">
                <a:solidFill>
                  <a:srgbClr val="000000"/>
                </a:solidFill>
                <a:uFill>
                  <a:solidFill>
                    <a:srgbClr val="FFFFFF"/>
                  </a:solidFill>
                </a:uFill>
                <a:latin typeface="Arial"/>
              </a:rPr>
              <a:t>Q</a:t>
            </a:r>
            <a:r>
              <a:rPr lang="en-US" sz="2400" b="0" i="1" strike="noStrike" spc="-1" baseline="-25000">
                <a:solidFill>
                  <a:srgbClr val="000000"/>
                </a:solidFill>
                <a:uFill>
                  <a:solidFill>
                    <a:srgbClr val="FFFFFF"/>
                  </a:solidFill>
                </a:uFill>
                <a:latin typeface="Arial"/>
              </a:rPr>
              <a:t>A</a:t>
            </a:r>
            <a:endParaRPr lang="en-US" sz="2800" b="0" strike="noStrike" spc="-1">
              <a:solidFill>
                <a:srgbClr val="000000"/>
              </a:solidFill>
              <a:uFill>
                <a:solidFill>
                  <a:srgbClr val="FFFFFF"/>
                </a:solidFill>
              </a:uFill>
              <a:latin typeface="Arial"/>
            </a:endParaRPr>
          </a:p>
          <a:p>
            <a:pPr marL="318960" indent="-318960">
              <a:buClr>
                <a:srgbClr val="FEB80A"/>
              </a:buClr>
              <a:buSzPct val="60000"/>
              <a:buFont typeface="Arial"/>
              <a:buChar char="•"/>
            </a:pPr>
            <a:r>
              <a:rPr lang="en-US" sz="2400" b="0" i="1" strike="noStrike" spc="-1" baseline="-25000">
                <a:solidFill>
                  <a:srgbClr val="000000"/>
                </a:solidFill>
                <a:uFill>
                  <a:solidFill>
                    <a:srgbClr val="FFFFFF"/>
                  </a:solidFill>
                </a:uFill>
                <a:latin typeface="Arial"/>
              </a:rPr>
              <a:t> </a:t>
            </a:r>
            <a:endParaRPr lang="en-US" sz="3200" b="0" strike="noStrike" spc="-1">
              <a:solidFill>
                <a:srgbClr val="000000"/>
              </a:solidFill>
              <a:uFill>
                <a:solidFill>
                  <a:srgbClr val="FFFFFF"/>
                </a:solidFill>
              </a:uFill>
              <a:latin typeface="Arial"/>
            </a:endParaRPr>
          </a:p>
        </p:txBody>
      </p:sp>
      <p:pic>
        <p:nvPicPr>
          <p:cNvPr id="155" name="Picture 3"/>
          <p:cNvPicPr/>
          <p:nvPr/>
        </p:nvPicPr>
        <p:blipFill>
          <a:blip r:embed="rId2"/>
          <a:stretch/>
        </p:blipFill>
        <p:spPr>
          <a:xfrm>
            <a:off x="167760" y="1679760"/>
            <a:ext cx="3864240" cy="5652720"/>
          </a:xfrm>
          <a:prstGeom prst="rect">
            <a:avLst/>
          </a:prstGeom>
          <a:ln>
            <a:noFill/>
          </a:ln>
        </p:spPr>
      </p:pic>
      <p:sp>
        <p:nvSpPr>
          <p:cNvPr id="156" name="Line 2"/>
          <p:cNvSpPr/>
          <p:nvPr/>
        </p:nvSpPr>
        <p:spPr>
          <a:xfrm>
            <a:off x="3191760" y="3191760"/>
            <a:ext cx="0" cy="3696120"/>
          </a:xfrm>
          <a:prstGeom prst="line">
            <a:avLst/>
          </a:prstGeom>
          <a:ln w="19080">
            <a:solidFill>
              <a:srgbClr val="FF0000"/>
            </a:solidFill>
            <a:custDash>
              <a:ds d="0" sp="0"/>
            </a:custDash>
            <a:miter/>
          </a:ln>
        </p:spPr>
        <p:style>
          <a:lnRef idx="0">
            <a:scrgbClr r="0" g="0" b="0"/>
          </a:lnRef>
          <a:fillRef idx="0">
            <a:scrgbClr r="0" g="0" b="0"/>
          </a:fillRef>
          <a:effectRef idx="0">
            <a:scrgbClr r="0" g="0" b="0"/>
          </a:effectRef>
          <a:fontRef idx="minor"/>
        </p:style>
      </p:sp>
      <p:sp>
        <p:nvSpPr>
          <p:cNvPr id="157" name="CustomShape 3"/>
          <p:cNvSpPr/>
          <p:nvPr/>
        </p:nvSpPr>
        <p:spPr>
          <a:xfrm>
            <a:off x="756000" y="251640"/>
            <a:ext cx="8987760" cy="1092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600" b="0" strike="noStrike" spc="-1">
                <a:solidFill>
                  <a:srgbClr val="7EC2D3"/>
                </a:solidFill>
                <a:uFill>
                  <a:solidFill>
                    <a:srgbClr val="FFFFFF"/>
                  </a:solidFill>
                </a:uFill>
                <a:latin typeface="Franklin Gothic Demi Cond"/>
              </a:rPr>
              <a:t>Cost-sharing: coinsurance and copayment </a:t>
            </a:r>
            <a:endParaRPr lang="en-US" sz="199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 name="Picture 1"/>
          <p:cNvPicPr/>
          <p:nvPr/>
        </p:nvPicPr>
        <p:blipFill>
          <a:blip r:embed="rId2"/>
          <a:stretch/>
        </p:blipFill>
        <p:spPr>
          <a:xfrm>
            <a:off x="167760" y="1847880"/>
            <a:ext cx="3782160" cy="5608800"/>
          </a:xfrm>
          <a:prstGeom prst="rect">
            <a:avLst/>
          </a:prstGeom>
          <a:ln>
            <a:noFill/>
          </a:ln>
        </p:spPr>
      </p:pic>
      <p:sp>
        <p:nvSpPr>
          <p:cNvPr id="159" name="TextShape 1"/>
          <p:cNvSpPr txBox="1"/>
          <p:nvPr/>
        </p:nvSpPr>
        <p:spPr>
          <a:xfrm>
            <a:off x="3528000" y="1847520"/>
            <a:ext cx="6552000" cy="5627880"/>
          </a:xfrm>
          <a:prstGeom prst="rect">
            <a:avLst/>
          </a:prstGeom>
          <a:noFill/>
          <a:ln>
            <a:noFill/>
          </a:ln>
        </p:spPr>
        <p:txBody>
          <a:bodyPr lIns="90000" tIns="46800" rIns="90000" bIns="46800"/>
          <a:lstStyle/>
          <a:p>
            <a:pPr marL="318960" indent="-318960">
              <a:lnSpc>
                <a:spcPct val="90000"/>
              </a:lnSpc>
              <a:buClr>
                <a:srgbClr val="FEB80A"/>
              </a:buClr>
              <a:buSzPct val="60000"/>
              <a:buFont typeface="Arial"/>
              <a:buChar char="•"/>
            </a:pPr>
            <a:r>
              <a:rPr lang="en-US" sz="2900" b="0" strike="noStrike" spc="-1">
                <a:solidFill>
                  <a:srgbClr val="000000"/>
                </a:solidFill>
                <a:uFill>
                  <a:solidFill>
                    <a:srgbClr val="FFFFFF"/>
                  </a:solidFill>
                </a:uFill>
                <a:latin typeface="Arial"/>
              </a:rPr>
              <a:t>Imagine the consumer starts at 0% coinsurance (full insurance from the previous slide).</a:t>
            </a:r>
            <a:endParaRPr lang="en-US" sz="3200" b="0" strike="noStrike" spc="-1">
              <a:solidFill>
                <a:srgbClr val="000000"/>
              </a:solidFill>
              <a:uFill>
                <a:solidFill>
                  <a:srgbClr val="FFFFFF"/>
                </a:solidFill>
              </a:uFill>
              <a:latin typeface="Arial"/>
            </a:endParaRPr>
          </a:p>
          <a:p>
            <a:pPr marL="318960" indent="-318960">
              <a:lnSpc>
                <a:spcPct val="90000"/>
              </a:lnSpc>
              <a:buClr>
                <a:srgbClr val="FEB80A"/>
              </a:buClr>
              <a:buSzPct val="60000"/>
              <a:buFont typeface="Arial"/>
              <a:buChar char="•"/>
            </a:pPr>
            <a:r>
              <a:rPr lang="en-US" sz="2900" b="0" strike="noStrike" spc="-1">
                <a:solidFill>
                  <a:srgbClr val="000000"/>
                </a:solidFill>
                <a:uFill>
                  <a:solidFill>
                    <a:srgbClr val="FFFFFF"/>
                  </a:solidFill>
                </a:uFill>
                <a:latin typeface="Arial"/>
              </a:rPr>
              <a:t>His insurer then increases the level of coinsurance</a:t>
            </a:r>
            <a:r>
              <a:rPr lang="en-US" sz="2900" b="0" i="1" strike="noStrike" spc="-1">
                <a:solidFill>
                  <a:srgbClr val="000000"/>
                </a:solidFill>
                <a:uFill>
                  <a:solidFill>
                    <a:srgbClr val="FFFFFF"/>
                  </a:solidFill>
                </a:uFill>
                <a:latin typeface="Arial"/>
              </a:rPr>
              <a:t>. </a:t>
            </a:r>
            <a:endParaRPr lang="en-US" sz="3200" b="0" strike="noStrike" spc="-1">
              <a:solidFill>
                <a:srgbClr val="000000"/>
              </a:solidFill>
              <a:uFill>
                <a:solidFill>
                  <a:srgbClr val="FFFFFF"/>
                </a:solidFill>
              </a:uFill>
              <a:latin typeface="Arial"/>
            </a:endParaRPr>
          </a:p>
          <a:p>
            <a:pPr marL="639720" lvl="1" indent="-273240">
              <a:lnSpc>
                <a:spcPct val="90000"/>
              </a:lnSpc>
              <a:buClr>
                <a:srgbClr val="3891A7"/>
              </a:buClr>
              <a:buSzPct val="70000"/>
              <a:buFont typeface="Arial"/>
              <a:buChar char="•"/>
            </a:pPr>
            <a:r>
              <a:rPr lang="en-US" sz="2600" b="0" strike="noStrike" spc="-1">
                <a:solidFill>
                  <a:srgbClr val="000000"/>
                </a:solidFill>
                <a:uFill>
                  <a:solidFill>
                    <a:srgbClr val="FFFFFF"/>
                  </a:solidFill>
                </a:uFill>
                <a:latin typeface="Arial"/>
              </a:rPr>
              <a:t>As coinsurance rises, out-of-pocket prices move closer to actual prices, and the demand curve rotates back toward the uninsured demand curve </a:t>
            </a:r>
            <a:r>
              <a:rPr lang="en-US" sz="2600" b="0" i="1" strike="noStrike" spc="-1">
                <a:solidFill>
                  <a:srgbClr val="000000"/>
                </a:solidFill>
                <a:uFill>
                  <a:solidFill>
                    <a:srgbClr val="FFFFFF"/>
                  </a:solidFill>
                </a:uFill>
                <a:latin typeface="Arial"/>
              </a:rPr>
              <a:t>D</a:t>
            </a:r>
            <a:r>
              <a:rPr lang="en-US" sz="2600" b="0" i="1" strike="noStrike" spc="-1" baseline="-25000">
                <a:solidFill>
                  <a:srgbClr val="000000"/>
                </a:solidFill>
                <a:uFill>
                  <a:solidFill>
                    <a:srgbClr val="FFFFFF"/>
                  </a:solidFill>
                </a:uFill>
                <a:latin typeface="Arial"/>
              </a:rPr>
              <a:t>U</a:t>
            </a:r>
            <a:r>
              <a:rPr lang="en-US" sz="2600" b="0" i="1" strike="noStrike" spc="-1">
                <a:solidFill>
                  <a:srgbClr val="000000"/>
                </a:solidFill>
                <a:uFill>
                  <a:solidFill>
                    <a:srgbClr val="FFFFFF"/>
                  </a:solidFill>
                </a:uFill>
                <a:latin typeface="Arial"/>
              </a:rPr>
              <a:t>. </a:t>
            </a:r>
            <a:endParaRPr lang="en-US" sz="2800" b="0" strike="noStrike" spc="-1">
              <a:solidFill>
                <a:srgbClr val="000000"/>
              </a:solidFill>
              <a:uFill>
                <a:solidFill>
                  <a:srgbClr val="FFFFFF"/>
                </a:solidFill>
              </a:uFill>
              <a:latin typeface="Arial"/>
            </a:endParaRPr>
          </a:p>
          <a:p>
            <a:pPr marL="639720" lvl="1" indent="-273240">
              <a:lnSpc>
                <a:spcPct val="90000"/>
              </a:lnSpc>
              <a:buClr>
                <a:srgbClr val="3891A7"/>
              </a:buClr>
              <a:buSzPct val="70000"/>
              <a:buFont typeface="Arial"/>
              <a:buChar char="•"/>
            </a:pPr>
            <a:r>
              <a:rPr lang="en-US" sz="2600" b="0" strike="noStrike" spc="-1">
                <a:solidFill>
                  <a:srgbClr val="000000"/>
                </a:solidFill>
                <a:uFill>
                  <a:solidFill>
                    <a:srgbClr val="FFFFFF"/>
                  </a:solidFill>
                </a:uFill>
                <a:latin typeface="Arial"/>
              </a:rPr>
              <a:t>At the extreme, coinsurance of 100% is equivalent to no insurance. </a:t>
            </a:r>
            <a:endParaRPr lang="en-US" sz="2800" b="0" strike="noStrike" spc="-1">
              <a:solidFill>
                <a:srgbClr val="000000"/>
              </a:solidFill>
              <a:uFill>
                <a:solidFill>
                  <a:srgbClr val="FFFFFF"/>
                </a:solidFill>
              </a:uFill>
              <a:latin typeface="Arial"/>
            </a:endParaRPr>
          </a:p>
          <a:p>
            <a:pPr marL="318960" indent="-318960">
              <a:lnSpc>
                <a:spcPct val="90000"/>
              </a:lnSpc>
              <a:buClr>
                <a:srgbClr val="FEB80A"/>
              </a:buClr>
              <a:buSzPct val="60000"/>
              <a:buFont typeface="Arial"/>
              <a:buChar char="•"/>
            </a:pPr>
            <a:r>
              <a:rPr lang="en-US" sz="2600" b="0" strike="noStrike" spc="-1">
                <a:solidFill>
                  <a:srgbClr val="000000"/>
                </a:solidFill>
                <a:uFill>
                  <a:solidFill>
                    <a:srgbClr val="FFFFFF"/>
                  </a:solidFill>
                </a:uFill>
                <a:latin typeface="Arial"/>
              </a:rPr>
              <a:t> </a:t>
            </a:r>
            <a:endParaRPr lang="en-US" sz="3200" b="0" strike="noStrike" spc="-1">
              <a:solidFill>
                <a:srgbClr val="000000"/>
              </a:solidFill>
              <a:uFill>
                <a:solidFill>
                  <a:srgbClr val="FFFFFF"/>
                </a:solidFill>
              </a:uFill>
              <a:latin typeface="Arial"/>
            </a:endParaRPr>
          </a:p>
        </p:txBody>
      </p:sp>
      <p:sp>
        <p:nvSpPr>
          <p:cNvPr id="160" name="Line 2"/>
          <p:cNvSpPr/>
          <p:nvPr/>
        </p:nvSpPr>
        <p:spPr>
          <a:xfrm>
            <a:off x="1847880" y="3275640"/>
            <a:ext cx="1260000" cy="3612240"/>
          </a:xfrm>
          <a:prstGeom prst="line">
            <a:avLst/>
          </a:prstGeom>
          <a:ln w="19080">
            <a:solidFill>
              <a:srgbClr val="FF0000"/>
            </a:solidFill>
            <a:custDash>
              <a:ds d="0" sp="0"/>
            </a:custDash>
            <a:miter/>
          </a:ln>
        </p:spPr>
        <p:style>
          <a:lnRef idx="0">
            <a:scrgbClr r="0" g="0" b="0"/>
          </a:lnRef>
          <a:fillRef idx="0">
            <a:scrgbClr r="0" g="0" b="0"/>
          </a:fillRef>
          <a:effectRef idx="0">
            <a:scrgbClr r="0" g="0" b="0"/>
          </a:effectRef>
          <a:fontRef idx="minor"/>
        </p:style>
      </p:sp>
      <p:sp>
        <p:nvSpPr>
          <p:cNvPr id="161" name="TextShape 3"/>
          <p:cNvSpPr txBox="1"/>
          <p:nvPr/>
        </p:nvSpPr>
        <p:spPr>
          <a:xfrm>
            <a:off x="675000" y="252000"/>
            <a:ext cx="9152640" cy="1092240"/>
          </a:xfrm>
          <a:prstGeom prst="rect">
            <a:avLst/>
          </a:prstGeom>
          <a:noFill/>
          <a:ln>
            <a:noFill/>
          </a:ln>
        </p:spPr>
        <p:txBody>
          <a:bodyPr lIns="90000" tIns="46800" rIns="90000" bIns="46800" anchor="ctr"/>
          <a:lstStyle/>
          <a:p>
            <a:pPr marL="216000" indent="-216000" algn="ctr">
              <a:buClr>
                <a:srgbClr val="000000"/>
              </a:buClr>
              <a:buSzPct val="45000"/>
              <a:buFont typeface="Wingdings" charset="2"/>
              <a:buChar char=""/>
            </a:pPr>
            <a:r>
              <a:rPr lang="en-US" sz="4000" b="0" strike="noStrike" spc="-1">
                <a:solidFill>
                  <a:srgbClr val="000000"/>
                </a:solidFill>
                <a:uFill>
                  <a:solidFill>
                    <a:srgbClr val="FFFFFF"/>
                  </a:solidFill>
                </a:uFill>
                <a:latin typeface="Arial"/>
              </a:rPr>
              <a:t>Cost-sharing: coinsurance and copayment </a:t>
            </a:r>
            <a:endParaRPr lang="en-US" sz="4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3863880" y="1931400"/>
            <a:ext cx="6048000" cy="3360240"/>
          </a:xfrm>
          <a:prstGeom prst="rect">
            <a:avLst/>
          </a:prstGeom>
          <a:noFill/>
          <a:ln>
            <a:noFill/>
          </a:ln>
        </p:spPr>
        <p:txBody>
          <a:bodyPr lIns="90000" tIns="46800" rIns="90000" bIns="46800"/>
          <a:lstStyle/>
          <a:p>
            <a:pPr marL="318960" indent="-318960">
              <a:buClr>
                <a:srgbClr val="FEB80A"/>
              </a:buClr>
              <a:buSzPct val="60000"/>
              <a:buFont typeface="Arial"/>
              <a:buChar char="•"/>
            </a:pPr>
            <a:r>
              <a:rPr lang="en-US" sz="3000" b="0" strike="noStrike" spc="-1">
                <a:solidFill>
                  <a:srgbClr val="000000"/>
                </a:solidFill>
                <a:uFill>
                  <a:solidFill>
                    <a:srgbClr val="FFFFFF"/>
                  </a:solidFill>
                </a:uFill>
                <a:latin typeface="Arial"/>
              </a:rPr>
              <a:t>Alternatively, imagine his insurer institutes a copay of </a:t>
            </a:r>
            <a:r>
              <a:rPr lang="en-US" sz="3000" b="0" i="1" strike="noStrike" spc="-1">
                <a:solidFill>
                  <a:srgbClr val="000000"/>
                </a:solidFill>
                <a:uFill>
                  <a:solidFill>
                    <a:srgbClr val="FFFFFF"/>
                  </a:solidFill>
                </a:uFill>
                <a:latin typeface="Arial"/>
              </a:rPr>
              <a:t>P</a:t>
            </a:r>
            <a:r>
              <a:rPr lang="en-US" sz="3000" b="0" i="1" strike="noStrike" spc="-1" baseline="-25000">
                <a:solidFill>
                  <a:srgbClr val="000000"/>
                </a:solidFill>
                <a:uFill>
                  <a:solidFill>
                    <a:srgbClr val="FFFFFF"/>
                  </a:solidFill>
                </a:uFill>
                <a:latin typeface="Arial"/>
              </a:rPr>
              <a:t>C</a:t>
            </a:r>
            <a:r>
              <a:rPr lang="en-US" sz="3000" b="0" i="1" strike="noStrike" spc="-1">
                <a:solidFill>
                  <a:srgbClr val="000000"/>
                </a:solidFill>
                <a:uFill>
                  <a:solidFill>
                    <a:srgbClr val="FFFFFF"/>
                  </a:solidFill>
                </a:uFill>
                <a:latin typeface="Arial"/>
              </a:rPr>
              <a:t> </a:t>
            </a:r>
            <a:r>
              <a:rPr lang="en-US" sz="3000" b="0" strike="noStrike" spc="-1">
                <a:solidFill>
                  <a:srgbClr val="000000"/>
                </a:solidFill>
                <a:uFill>
                  <a:solidFill>
                    <a:srgbClr val="FFFFFF"/>
                  </a:solidFill>
                </a:uFill>
                <a:latin typeface="Arial"/>
              </a:rPr>
              <a:t>, which becomes the effective price for each episode of care.</a:t>
            </a:r>
            <a:endParaRPr lang="en-US" sz="3200" b="0" strike="noStrike" spc="-1">
              <a:solidFill>
                <a:srgbClr val="000000"/>
              </a:solidFill>
              <a:uFill>
                <a:solidFill>
                  <a:srgbClr val="FFFFFF"/>
                </a:solidFill>
              </a:uFill>
              <a:latin typeface="Arial"/>
            </a:endParaRPr>
          </a:p>
          <a:p>
            <a:pPr marL="639720" lvl="1" indent="-273240">
              <a:buClr>
                <a:srgbClr val="3891A7"/>
              </a:buClr>
              <a:buSzPct val="70000"/>
              <a:buFont typeface="Arial"/>
              <a:buChar char="•"/>
            </a:pPr>
            <a:r>
              <a:rPr lang="en-US" sz="2600" b="0" strike="noStrike" spc="-1">
                <a:solidFill>
                  <a:srgbClr val="000000"/>
                </a:solidFill>
                <a:uFill>
                  <a:solidFill>
                    <a:srgbClr val="FFFFFF"/>
                  </a:solidFill>
                </a:uFill>
                <a:latin typeface="Arial"/>
              </a:rPr>
              <a:t>This reduces his demand from Q</a:t>
            </a:r>
            <a:r>
              <a:rPr lang="en-US" sz="2600" b="0" strike="noStrike" spc="-1" baseline="-25000">
                <a:solidFill>
                  <a:srgbClr val="000000"/>
                </a:solidFill>
                <a:uFill>
                  <a:solidFill>
                    <a:srgbClr val="FFFFFF"/>
                  </a:solidFill>
                </a:uFill>
                <a:latin typeface="Arial"/>
              </a:rPr>
              <a:t>A</a:t>
            </a:r>
            <a:r>
              <a:rPr lang="en-US" sz="2600" b="0" strike="noStrike" spc="-1">
                <a:solidFill>
                  <a:srgbClr val="000000"/>
                </a:solidFill>
                <a:uFill>
                  <a:solidFill>
                    <a:srgbClr val="FFFFFF"/>
                  </a:solidFill>
                </a:uFill>
                <a:latin typeface="Arial"/>
              </a:rPr>
              <a:t> to </a:t>
            </a:r>
            <a:r>
              <a:rPr lang="en-US" sz="2600" b="0" i="1" strike="noStrike" spc="-1">
                <a:solidFill>
                  <a:srgbClr val="000000"/>
                </a:solidFill>
                <a:uFill>
                  <a:solidFill>
                    <a:srgbClr val="FFFFFF"/>
                  </a:solidFill>
                </a:uFill>
                <a:latin typeface="Arial"/>
              </a:rPr>
              <a:t>Q</a:t>
            </a:r>
            <a:r>
              <a:rPr lang="en-US" sz="2600" b="0" i="1" strike="noStrike" spc="-1" baseline="-25000">
                <a:solidFill>
                  <a:srgbClr val="000000"/>
                </a:solidFill>
                <a:uFill>
                  <a:solidFill>
                    <a:srgbClr val="FFFFFF"/>
                  </a:solidFill>
                </a:uFill>
                <a:latin typeface="Arial"/>
              </a:rPr>
              <a:t>B</a:t>
            </a:r>
            <a:r>
              <a:rPr lang="en-US" sz="2600" b="0" i="1" strike="noStrike" spc="-1">
                <a:solidFill>
                  <a:srgbClr val="000000"/>
                </a:solidFill>
                <a:uFill>
                  <a:solidFill>
                    <a:srgbClr val="FFFFFF"/>
                  </a:solidFill>
                </a:uFill>
                <a:latin typeface="Arial"/>
              </a:rPr>
              <a:t>. </a:t>
            </a:r>
            <a:endParaRPr lang="en-US" sz="2800" b="0" strike="noStrike" spc="-1">
              <a:solidFill>
                <a:srgbClr val="000000"/>
              </a:solidFill>
              <a:uFill>
                <a:solidFill>
                  <a:srgbClr val="FFFFFF"/>
                </a:solidFill>
              </a:uFill>
              <a:latin typeface="Arial"/>
            </a:endParaRPr>
          </a:p>
        </p:txBody>
      </p:sp>
      <p:pic>
        <p:nvPicPr>
          <p:cNvPr id="163" name="Picture 1"/>
          <p:cNvPicPr/>
          <p:nvPr/>
        </p:nvPicPr>
        <p:blipFill>
          <a:blip r:embed="rId2"/>
          <a:stretch/>
        </p:blipFill>
        <p:spPr>
          <a:xfrm>
            <a:off x="252000" y="1679760"/>
            <a:ext cx="3695760" cy="5656320"/>
          </a:xfrm>
          <a:prstGeom prst="rect">
            <a:avLst/>
          </a:prstGeom>
          <a:ln>
            <a:noFill/>
          </a:ln>
        </p:spPr>
      </p:pic>
      <p:sp>
        <p:nvSpPr>
          <p:cNvPr id="164" name="Line 2"/>
          <p:cNvSpPr/>
          <p:nvPr/>
        </p:nvSpPr>
        <p:spPr>
          <a:xfrm>
            <a:off x="2099880" y="3191760"/>
            <a:ext cx="0" cy="3696120"/>
          </a:xfrm>
          <a:prstGeom prst="line">
            <a:avLst/>
          </a:prstGeom>
          <a:ln w="19080">
            <a:solidFill>
              <a:srgbClr val="FF0000"/>
            </a:solidFill>
            <a:custDash>
              <a:ds d="0" sp="0"/>
            </a:custDash>
            <a:miter/>
          </a:ln>
        </p:spPr>
        <p:style>
          <a:lnRef idx="0">
            <a:scrgbClr r="0" g="0" b="0"/>
          </a:lnRef>
          <a:fillRef idx="0">
            <a:scrgbClr r="0" g="0" b="0"/>
          </a:fillRef>
          <a:effectRef idx="0">
            <a:scrgbClr r="0" g="0" b="0"/>
          </a:effectRef>
          <a:fontRef idx="minor"/>
        </p:style>
      </p:sp>
      <p:sp>
        <p:nvSpPr>
          <p:cNvPr id="165" name="CustomShape 3"/>
          <p:cNvSpPr/>
          <p:nvPr/>
        </p:nvSpPr>
        <p:spPr>
          <a:xfrm>
            <a:off x="5039640" y="5688000"/>
            <a:ext cx="4536000" cy="10674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9D9D9"/>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lstStyle/>
          <a:p>
            <a:pPr marL="216000" indent="-216000">
              <a:buClr>
                <a:srgbClr val="000000"/>
              </a:buClr>
              <a:buSzPct val="45000"/>
              <a:buFont typeface="Wingdings" charset="2"/>
              <a:buChar char=""/>
            </a:pPr>
            <a:r>
              <a:rPr lang="en-US" sz="1600" b="0" i="1" strike="noStrike" spc="-1">
                <a:solidFill>
                  <a:srgbClr val="000000"/>
                </a:solidFill>
                <a:uFill>
                  <a:solidFill>
                    <a:srgbClr val="FFFFFF"/>
                  </a:solidFill>
                </a:uFill>
                <a:latin typeface="Arial"/>
              </a:rPr>
              <a:t>Note</a:t>
            </a:r>
            <a:r>
              <a:rPr lang="en-US" sz="1600" b="0" strike="noStrike" spc="-1">
                <a:solidFill>
                  <a:srgbClr val="000000"/>
                </a:solidFill>
                <a:uFill>
                  <a:solidFill>
                    <a:srgbClr val="FFFFFF"/>
                  </a:solidFill>
                </a:uFill>
                <a:latin typeface="Arial"/>
              </a:rPr>
              <a:t>: Such coinsurance and copayments reduce social loss at the expense of increased uncertainty faced by consumers who are no longer fully insured.</a:t>
            </a:r>
            <a:endParaRPr lang="en-US" sz="1990" b="0" strike="noStrike" spc="-1">
              <a:solidFill>
                <a:srgbClr val="000000"/>
              </a:solidFill>
              <a:uFill>
                <a:solidFill>
                  <a:srgbClr val="FFFFFF"/>
                </a:solidFill>
              </a:uFill>
              <a:latin typeface="Arial"/>
            </a:endParaRPr>
          </a:p>
        </p:txBody>
      </p:sp>
      <p:sp>
        <p:nvSpPr>
          <p:cNvPr id="166" name="TextShape 4"/>
          <p:cNvSpPr txBox="1"/>
          <p:nvPr/>
        </p:nvSpPr>
        <p:spPr>
          <a:xfrm>
            <a:off x="675000" y="252000"/>
            <a:ext cx="9236520" cy="1092240"/>
          </a:xfrm>
          <a:prstGeom prst="rect">
            <a:avLst/>
          </a:prstGeom>
          <a:noFill/>
          <a:ln>
            <a:noFill/>
          </a:ln>
        </p:spPr>
        <p:txBody>
          <a:bodyPr lIns="90000" tIns="46800" rIns="90000" bIns="46800" anchor="ctr"/>
          <a:lstStyle/>
          <a:p>
            <a:pPr marL="216000" indent="-216000" algn="ctr">
              <a:buClr>
                <a:srgbClr val="000000"/>
              </a:buClr>
              <a:buSzPct val="45000"/>
              <a:buFont typeface="Wingdings" charset="2"/>
              <a:buChar char=""/>
            </a:pPr>
            <a:r>
              <a:rPr lang="en-US" sz="4000" b="0" strike="noStrike" spc="-1">
                <a:solidFill>
                  <a:srgbClr val="000000"/>
                </a:solidFill>
                <a:uFill>
                  <a:solidFill>
                    <a:srgbClr val="FFFFFF"/>
                  </a:solidFill>
                </a:uFill>
                <a:latin typeface="Arial"/>
              </a:rPr>
              <a:t>Cost-sharing: coinsurance and copayment </a:t>
            </a:r>
            <a:endParaRPr lang="en-US" sz="4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675360" y="252000"/>
            <a:ext cx="8987760" cy="1092240"/>
          </a:xfrm>
          <a:prstGeom prst="rect">
            <a:avLst/>
          </a:prstGeom>
          <a:noFill/>
          <a:ln>
            <a:noFill/>
          </a:ln>
        </p:spPr>
        <p:txBody>
          <a:bodyPr lIns="90000" tIns="46800" rIns="90000" bIns="46800" anchor="ctr"/>
          <a:lstStyle/>
          <a:p>
            <a:pPr marL="216000" indent="-216000" algn="ctr">
              <a:buClr>
                <a:srgbClr val="000000"/>
              </a:buClr>
              <a:buSzPct val="45000"/>
              <a:buFont typeface="Wingdings" charset="2"/>
              <a:buChar char=""/>
            </a:pPr>
            <a:r>
              <a:rPr lang="en-US" sz="4400" b="0" strike="noStrike" spc="-1">
                <a:solidFill>
                  <a:srgbClr val="000000"/>
                </a:solidFill>
                <a:uFill>
                  <a:solidFill>
                    <a:srgbClr val="FFFFFF"/>
                  </a:solidFill>
                </a:uFill>
                <a:latin typeface="Arial"/>
              </a:rPr>
              <a:t>Deductibles</a:t>
            </a:r>
          </a:p>
        </p:txBody>
      </p:sp>
      <p:sp>
        <p:nvSpPr>
          <p:cNvPr id="168" name="TextShape 2"/>
          <p:cNvSpPr txBox="1"/>
          <p:nvPr/>
        </p:nvSpPr>
        <p:spPr>
          <a:xfrm>
            <a:off x="675360" y="1764000"/>
            <a:ext cx="8987760" cy="4955760"/>
          </a:xfrm>
          <a:prstGeom prst="rect">
            <a:avLst/>
          </a:prstGeom>
          <a:noFill/>
          <a:ln>
            <a:noFill/>
          </a:ln>
        </p:spPr>
        <p:txBody>
          <a:bodyPr lIns="90000" tIns="46800" rIns="90000" bIns="46800"/>
          <a:lstStyle/>
          <a:p>
            <a:pPr marL="432000" indent="-324000">
              <a:lnSpc>
                <a:spcPct val="90000"/>
              </a:lnSpc>
              <a:buClr>
                <a:srgbClr val="000000"/>
              </a:buClr>
              <a:buSzPct val="45000"/>
              <a:buFont typeface="Wingdings" charset="2"/>
              <a:buChar char=""/>
            </a:pPr>
            <a:r>
              <a:rPr lang="en-US" sz="2900" b="0" strike="noStrike" spc="-1" dirty="0">
                <a:solidFill>
                  <a:srgbClr val="000000"/>
                </a:solidFill>
                <a:uFill>
                  <a:solidFill>
                    <a:srgbClr val="FFFFFF"/>
                  </a:solidFill>
                </a:uFill>
                <a:latin typeface="Arial"/>
              </a:rPr>
              <a:t>In addition to coinsurance and copayment, many insurers also include deductibles as part of their offered plans. </a:t>
            </a:r>
            <a:endParaRPr lang="en-US" sz="3200" b="0" strike="noStrike" spc="-1" dirty="0">
              <a:solidFill>
                <a:srgbClr val="000000"/>
              </a:solidFill>
              <a:uFill>
                <a:solidFill>
                  <a:srgbClr val="FFFFFF"/>
                </a:solidFill>
              </a:uFill>
              <a:latin typeface="Arial"/>
            </a:endParaRPr>
          </a:p>
          <a:p>
            <a:pPr marL="432000" indent="-324000">
              <a:lnSpc>
                <a:spcPct val="90000"/>
              </a:lnSpc>
              <a:buClr>
                <a:srgbClr val="000000"/>
              </a:buClr>
              <a:buSzPct val="45000"/>
              <a:buFont typeface="Wingdings" charset="2"/>
              <a:buChar char=""/>
            </a:pPr>
            <a:r>
              <a:rPr lang="en-US" sz="2900" b="0" strike="noStrike" spc="-1" dirty="0">
                <a:solidFill>
                  <a:srgbClr val="000000"/>
                </a:solidFill>
                <a:uFill>
                  <a:solidFill>
                    <a:srgbClr val="FFFFFF"/>
                  </a:solidFill>
                </a:uFill>
                <a:latin typeface="Arial"/>
              </a:rPr>
              <a:t>Deductibles set minimal levels of expenses below which the insurer does not help reimburse medical expenses. </a:t>
            </a:r>
            <a:endParaRPr lang="en-US" sz="3200" b="0" strike="noStrike" spc="-1" dirty="0">
              <a:solidFill>
                <a:srgbClr val="000000"/>
              </a:solidFill>
              <a:uFill>
                <a:solidFill>
                  <a:srgbClr val="FFFFFF"/>
                </a:solidFill>
              </a:uFill>
              <a:latin typeface="Arial"/>
            </a:endParaRPr>
          </a:p>
          <a:p>
            <a:pPr marL="864000" lvl="1" indent="-324000">
              <a:lnSpc>
                <a:spcPct val="90000"/>
              </a:lnSpc>
              <a:buClr>
                <a:srgbClr val="000000"/>
              </a:buClr>
              <a:buSzPct val="75000"/>
              <a:buFont typeface="Symbol" charset="2"/>
              <a:buChar char=""/>
            </a:pPr>
            <a:r>
              <a:rPr lang="en-US" sz="2600" b="0" strike="noStrike" spc="-1" dirty="0">
                <a:solidFill>
                  <a:srgbClr val="000000"/>
                </a:solidFill>
                <a:uFill>
                  <a:solidFill>
                    <a:srgbClr val="FFFFFF"/>
                  </a:solidFill>
                </a:uFill>
                <a:latin typeface="Arial"/>
              </a:rPr>
              <a:t>Example: A person insured with a deductible of $1,000 pays for his first thousand dollars of health care expenditures out-of-pocket. His insurance policy then helps pay for expenses beyond the thousandth dollar. </a:t>
            </a:r>
            <a:endParaRPr lang="en-US" sz="2800" b="0" strike="noStrike" spc="-1" dirty="0">
              <a:solidFill>
                <a:srgbClr val="000000"/>
              </a:solidFill>
              <a:uFill>
                <a:solidFill>
                  <a:srgbClr val="FFFFFF"/>
                </a:solidFill>
              </a:uFill>
              <a:latin typeface="Arial"/>
            </a:endParaRPr>
          </a:p>
          <a:p>
            <a:pPr marL="108000">
              <a:lnSpc>
                <a:spcPct val="90000"/>
              </a:lnSpc>
              <a:buClr>
                <a:srgbClr val="000000"/>
              </a:buClr>
              <a:buSzPct val="45000"/>
            </a:pPr>
            <a:r>
              <a:rPr lang="en-US" sz="2600" b="0" strike="noStrike" spc="-1" dirty="0">
                <a:solidFill>
                  <a:srgbClr val="000000"/>
                </a:solidFill>
                <a:uFill>
                  <a:solidFill>
                    <a:srgbClr val="FFFFFF"/>
                  </a:solidFill>
                </a:uFill>
                <a:latin typeface="Arial"/>
              </a:rPr>
              <a:t> </a:t>
            </a:r>
            <a:endParaRPr lang="en-US"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75360" y="252000"/>
            <a:ext cx="8987760" cy="1092240"/>
          </a:xfrm>
          <a:prstGeom prst="rect">
            <a:avLst/>
          </a:prstGeom>
          <a:noFill/>
          <a:ln>
            <a:noFill/>
          </a:ln>
        </p:spPr>
        <p:txBody>
          <a:bodyPr lIns="90000" tIns="46800" rIns="90000" bIns="46800" anchor="ctr"/>
          <a:lstStyle/>
          <a:p>
            <a:pPr marL="216000" indent="-216000" algn="ctr">
              <a:buClr>
                <a:srgbClr val="000000"/>
              </a:buClr>
              <a:buSzPct val="45000"/>
              <a:buFont typeface="Wingdings" charset="2"/>
              <a:buChar char=""/>
            </a:pPr>
            <a:r>
              <a:rPr lang="en-US" sz="4400" b="0" strike="noStrike" spc="-1">
                <a:solidFill>
                  <a:srgbClr val="000000"/>
                </a:solidFill>
                <a:uFill>
                  <a:solidFill>
                    <a:srgbClr val="FFFFFF"/>
                  </a:solidFill>
                </a:uFill>
                <a:latin typeface="Arial"/>
              </a:rPr>
              <a:t>Deductibles</a:t>
            </a:r>
          </a:p>
        </p:txBody>
      </p:sp>
      <p:sp>
        <p:nvSpPr>
          <p:cNvPr id="170" name="TextShape 2"/>
          <p:cNvSpPr txBox="1"/>
          <p:nvPr/>
        </p:nvSpPr>
        <p:spPr>
          <a:xfrm>
            <a:off x="675360" y="1764000"/>
            <a:ext cx="8987760" cy="4955760"/>
          </a:xfrm>
          <a:prstGeom prst="rect">
            <a:avLst/>
          </a:prstGeom>
          <a:noFill/>
          <a:ln>
            <a:noFill/>
          </a:ln>
        </p:spPr>
        <p:txBody>
          <a:bodyPr lIns="90000" tIns="46800" rIns="90000" bIns="4680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This figure shows the relationship between out-of-pocket expenses and total medical expenditures for a 33% coinsurance policy with a deductible of Ω and full insurance for catastrophic care above Ψ </a:t>
            </a:r>
            <a:endParaRPr lang="en-US" sz="3200" b="0" strike="noStrike" spc="-1">
              <a:solidFill>
                <a:srgbClr val="000000"/>
              </a:solidFill>
              <a:uFill>
                <a:solidFill>
                  <a:srgbClr val="FFFFFF"/>
                </a:solidFill>
              </a:uFill>
              <a:latin typeface="Arial"/>
            </a:endParaRPr>
          </a:p>
        </p:txBody>
      </p:sp>
      <p:pic>
        <p:nvPicPr>
          <p:cNvPr id="171" name="Picture 2"/>
          <p:cNvPicPr/>
          <p:nvPr/>
        </p:nvPicPr>
        <p:blipFill>
          <a:blip r:embed="rId2"/>
          <a:stretch/>
        </p:blipFill>
        <p:spPr>
          <a:xfrm>
            <a:off x="2516400" y="3776400"/>
            <a:ext cx="5703120" cy="3528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457200" y="2560320"/>
            <a:ext cx="9071640" cy="1262160"/>
          </a:xfrm>
          <a:prstGeom prst="rect">
            <a:avLst/>
          </a:prstGeom>
          <a:noFill/>
          <a:ln>
            <a:noFill/>
          </a:ln>
        </p:spPr>
        <p:txBody>
          <a:bodyPr lIns="0" tIns="0" rIns="0" bIns="0" anchor="ctr"/>
          <a:lstStyle/>
          <a:p>
            <a:r>
              <a:rPr lang="en-US" sz="4400" b="0" strike="noStrike" spc="-1">
                <a:solidFill>
                  <a:srgbClr val="000000"/>
                </a:solidFill>
                <a:uFill>
                  <a:solidFill>
                    <a:srgbClr val="FFFFFF"/>
                  </a:solidFill>
                </a:uFill>
                <a:latin typeface="Calibri"/>
              </a:rPr>
              <a:t>Part 1. What is moral hazard?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503640" y="301320"/>
            <a:ext cx="9071640" cy="1262160"/>
          </a:xfrm>
          <a:prstGeom prst="rect">
            <a:avLst/>
          </a:prstGeom>
          <a:noFill/>
          <a:ln>
            <a:noFill/>
          </a:ln>
        </p:spPr>
        <p:txBody>
          <a:bodyPr lIns="0" tIns="0" rIns="0" bIns="0" anchor="ctr"/>
          <a:lstStyle/>
          <a:p>
            <a:r>
              <a:rPr lang="en-US" sz="4400" b="0" strike="noStrike" spc="-1">
                <a:solidFill>
                  <a:srgbClr val="000000"/>
                </a:solidFill>
                <a:uFill>
                  <a:solidFill>
                    <a:srgbClr val="FFFFFF"/>
                  </a:solidFill>
                </a:uFill>
                <a:latin typeface="Calibri"/>
              </a:rPr>
              <a:t>Moral Hazard</a:t>
            </a:r>
          </a:p>
        </p:txBody>
      </p:sp>
      <p:sp>
        <p:nvSpPr>
          <p:cNvPr id="117" name="TextShape 2"/>
          <p:cNvSpPr txBox="1"/>
          <p:nvPr/>
        </p:nvSpPr>
        <p:spPr>
          <a:xfrm>
            <a:off x="503640" y="176868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US" sz="3090" b="0" strike="noStrike" spc="-1" dirty="0">
                <a:solidFill>
                  <a:srgbClr val="000000"/>
                </a:solidFill>
                <a:uFill>
                  <a:solidFill>
                    <a:srgbClr val="FFFFFF"/>
                  </a:solidFill>
                </a:uFill>
                <a:latin typeface="Calibri"/>
              </a:rPr>
              <a:t>The tendency for insurance against loss to reduce incentives to prevent or to minimize the cost of loss</a:t>
            </a:r>
          </a:p>
          <a:p>
            <a:pPr marL="432000" indent="-324000">
              <a:buClr>
                <a:srgbClr val="000000"/>
              </a:buClr>
              <a:buSzPct val="45000"/>
              <a:buFont typeface="Wingdings" charset="2"/>
              <a:buChar char=""/>
            </a:pPr>
            <a:r>
              <a:rPr lang="en-US" sz="3090" b="0" strike="noStrike" spc="-1" dirty="0">
                <a:solidFill>
                  <a:srgbClr val="000000"/>
                </a:solidFill>
                <a:uFill>
                  <a:solidFill>
                    <a:srgbClr val="FFFFFF"/>
                  </a:solidFill>
                </a:uFill>
                <a:latin typeface="Calibri"/>
              </a:rPr>
              <a:t> </a:t>
            </a:r>
            <a:r>
              <a:rPr lang="en-US" sz="3090" b="0" i="1" strike="noStrike" spc="-1" dirty="0">
                <a:solidFill>
                  <a:srgbClr val="000000"/>
                </a:solidFill>
                <a:uFill>
                  <a:solidFill>
                    <a:srgbClr val="FFFFFF"/>
                  </a:solidFill>
                </a:uFill>
                <a:latin typeface="Calibri"/>
              </a:rPr>
              <a:t>Get insured and drive like a maniac</a:t>
            </a:r>
          </a:p>
          <a:p>
            <a:pPr marL="108000">
              <a:buClr>
                <a:srgbClr val="000000"/>
              </a:buClr>
              <a:buSzPct val="45000"/>
            </a:pPr>
            <a:endParaRPr lang="en-US" sz="309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503640" y="301320"/>
            <a:ext cx="9071640" cy="1262160"/>
          </a:xfrm>
          <a:prstGeom prst="rect">
            <a:avLst/>
          </a:prstGeom>
          <a:noFill/>
          <a:ln>
            <a:noFill/>
          </a:ln>
        </p:spPr>
        <p:txBody>
          <a:bodyPr lIns="0" tIns="0" rIns="0" bIns="0" anchor="ctr"/>
          <a:lstStyle/>
          <a:p>
            <a:r>
              <a:rPr lang="en-US" sz="4400" b="0" strike="noStrike" spc="-1">
                <a:solidFill>
                  <a:srgbClr val="000000"/>
                </a:solidFill>
                <a:uFill>
                  <a:solidFill>
                    <a:srgbClr val="FFFFFF"/>
                  </a:solidFill>
                </a:uFill>
                <a:latin typeface="Calibri"/>
              </a:rPr>
              <a:t>Moral Hazard</a:t>
            </a:r>
          </a:p>
        </p:txBody>
      </p:sp>
      <p:sp>
        <p:nvSpPr>
          <p:cNvPr id="119" name="TextShape 2"/>
          <p:cNvSpPr txBox="1"/>
          <p:nvPr/>
        </p:nvSpPr>
        <p:spPr>
          <a:xfrm>
            <a:off x="503640" y="176868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US" sz="3090" b="0" strike="noStrike" spc="-1">
                <a:solidFill>
                  <a:srgbClr val="000000"/>
                </a:solidFill>
                <a:uFill>
                  <a:solidFill>
                    <a:srgbClr val="FFFFFF"/>
                  </a:solidFill>
                </a:uFill>
                <a:latin typeface="Calibri"/>
              </a:rPr>
              <a:t>One way to think of it is that insured people take risks that uninsured people would not take </a:t>
            </a:r>
          </a:p>
          <a:p>
            <a:pPr marL="864000" lvl="1" indent="-324000">
              <a:buClr>
                <a:srgbClr val="000000"/>
              </a:buClr>
              <a:buSzPct val="75000"/>
              <a:buFont typeface="Symbol" charset="2"/>
              <a:buChar char=""/>
            </a:pPr>
            <a:r>
              <a:rPr lang="en-US" sz="2210" b="0" strike="noStrike" spc="-1">
                <a:solidFill>
                  <a:srgbClr val="000000"/>
                </a:solidFill>
                <a:uFill>
                  <a:solidFill>
                    <a:srgbClr val="FFFFFF"/>
                  </a:solidFill>
                </a:uFill>
                <a:latin typeface="Calibri"/>
              </a:rPr>
              <a:t>Can get access to medical care</a:t>
            </a:r>
          </a:p>
          <a:p>
            <a:pPr marL="432000" indent="-324000">
              <a:buClr>
                <a:srgbClr val="000000"/>
              </a:buClr>
              <a:buSzPct val="45000"/>
              <a:buFont typeface="Wingdings" charset="2"/>
              <a:buChar char=""/>
            </a:pPr>
            <a:r>
              <a:rPr lang="en-US" sz="3090" b="0" strike="noStrike" spc="-1">
                <a:solidFill>
                  <a:srgbClr val="000000"/>
                </a:solidFill>
                <a:uFill>
                  <a:solidFill>
                    <a:srgbClr val="FFFFFF"/>
                  </a:solidFill>
                </a:uFill>
                <a:latin typeface="Calibri"/>
              </a:rPr>
              <a:t>Moral hazard mis-allocates resources and increases medical expenditures</a:t>
            </a:r>
          </a:p>
          <a:p>
            <a:pPr marL="864000" lvl="1" indent="-324000">
              <a:buClr>
                <a:srgbClr val="000000"/>
              </a:buClr>
              <a:buSzPct val="75000"/>
              <a:buFont typeface="Symbol" charset="2"/>
              <a:buChar char=""/>
            </a:pPr>
            <a:r>
              <a:rPr lang="en-US" sz="2210" b="0" strike="noStrike" spc="-1">
                <a:solidFill>
                  <a:srgbClr val="000000"/>
                </a:solidFill>
                <a:uFill>
                  <a:solidFill>
                    <a:srgbClr val="FFFFFF"/>
                  </a:solidFill>
                </a:uFill>
                <a:latin typeface="Calibri"/>
              </a:rPr>
              <a:t>Downside of having health insurance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504000" y="-360"/>
            <a:ext cx="9072000" cy="1260000"/>
          </a:xfrm>
          <a:prstGeom prst="rect">
            <a:avLst/>
          </a:prstGeom>
          <a:noFill/>
          <a:ln>
            <a:noFill/>
          </a:ln>
        </p:spPr>
        <p:txBody>
          <a:bodyPr lIns="90000" tIns="46800" rIns="90000" bIns="46800" anchor="ctr"/>
          <a:lstStyle/>
          <a:p>
            <a:pPr algn="ctr">
              <a:buClr>
                <a:srgbClr val="000000"/>
              </a:buClr>
              <a:buSzPct val="45000"/>
            </a:pPr>
            <a:r>
              <a:rPr lang="en-US" sz="4400" b="0" strike="noStrike" spc="-1" dirty="0">
                <a:solidFill>
                  <a:srgbClr val="000000"/>
                </a:solidFill>
                <a:uFill>
                  <a:solidFill>
                    <a:srgbClr val="FFFFFF"/>
                  </a:solidFill>
                </a:uFill>
                <a:latin typeface="Arial"/>
              </a:rPr>
              <a:t>The moral hazard pattern</a:t>
            </a:r>
          </a:p>
        </p:txBody>
      </p:sp>
      <p:sp>
        <p:nvSpPr>
          <p:cNvPr id="121" name="TextShape 2"/>
          <p:cNvSpPr txBox="1"/>
          <p:nvPr/>
        </p:nvSpPr>
        <p:spPr>
          <a:xfrm>
            <a:off x="503640" y="1847520"/>
            <a:ext cx="8988120" cy="5208120"/>
          </a:xfrm>
          <a:prstGeom prst="rect">
            <a:avLst/>
          </a:prstGeom>
          <a:solidFill>
            <a:srgbClr val="D9D9D9"/>
          </a:solidFill>
          <a:ln w="9360">
            <a:solidFill>
              <a:srgbClr val="000000"/>
            </a:solidFill>
            <a:miter/>
          </a:ln>
        </p:spPr>
        <p:txBody>
          <a:bodyPr lIns="90000" tIns="46800" rIns="90000" bIns="46800"/>
          <a:lstStyle/>
          <a:p>
            <a:pPr marL="432000" indent="-324000">
              <a:lnSpc>
                <a:spcPct val="80000"/>
              </a:lnSpc>
              <a:buClr>
                <a:srgbClr val="000000"/>
              </a:buClr>
              <a:buSzPct val="45000"/>
              <a:buFont typeface="Wingdings" charset="2"/>
              <a:buChar char=""/>
            </a:pPr>
            <a:r>
              <a:rPr lang="en-US" sz="2200" b="0" strike="noStrike" spc="-1">
                <a:solidFill>
                  <a:srgbClr val="000000"/>
                </a:solidFill>
                <a:uFill>
                  <a:solidFill>
                    <a:srgbClr val="FFFFFF"/>
                  </a:solidFill>
                </a:uFill>
                <a:latin typeface="Arial"/>
              </a:rPr>
              <a:t>An individual faces some risk of a bad event </a:t>
            </a:r>
            <a:r>
              <a:rPr lang="en-US" sz="2200" b="0" i="1" strike="noStrike" spc="-1">
                <a:solidFill>
                  <a:srgbClr val="000000"/>
                </a:solidFill>
                <a:uFill>
                  <a:solidFill>
                    <a:srgbClr val="FFFFFF"/>
                  </a:solidFill>
                </a:uFill>
                <a:latin typeface="Arial"/>
              </a:rPr>
              <a:t>X, </a:t>
            </a:r>
            <a:r>
              <a:rPr lang="en-US" sz="2200" b="0" strike="noStrike" spc="-1">
                <a:solidFill>
                  <a:srgbClr val="000000"/>
                </a:solidFill>
                <a:uFill>
                  <a:solidFill>
                    <a:srgbClr val="FFFFFF"/>
                  </a:solidFill>
                </a:uFill>
                <a:latin typeface="Arial"/>
              </a:rPr>
              <a:t>and his actions can increase or decrease its likelihood </a:t>
            </a:r>
            <a:endParaRPr lang="en-US" sz="3200" b="0" strike="noStrike" spc="-1">
              <a:solidFill>
                <a:srgbClr val="000000"/>
              </a:solidFill>
              <a:uFill>
                <a:solidFill>
                  <a:srgbClr val="FFFFFF"/>
                </a:solidFill>
              </a:uFill>
              <a:latin typeface="Arial"/>
            </a:endParaRPr>
          </a:p>
          <a:p>
            <a:pPr marL="432000" indent="-324000">
              <a:lnSpc>
                <a:spcPct val="80000"/>
              </a:lnSpc>
              <a:buClr>
                <a:srgbClr val="000000"/>
              </a:buClr>
              <a:buSzPct val="45000"/>
              <a:buFont typeface="Wingdings" charset="2"/>
              <a:buChar char=""/>
            </a:pPr>
            <a:r>
              <a:rPr lang="en-US" sz="2200" b="0" strike="noStrike" spc="-1">
                <a:solidFill>
                  <a:srgbClr val="000000"/>
                </a:solidFill>
                <a:uFill>
                  <a:solidFill>
                    <a:srgbClr val="FFFFFF"/>
                  </a:solidFill>
                </a:uFill>
                <a:latin typeface="Arial"/>
              </a:rPr>
              <a:t>He holds an insurance contract that will help pay some or all of the costs of </a:t>
            </a:r>
            <a:r>
              <a:rPr lang="en-US" sz="2200" b="0" i="1" strike="noStrike" spc="-1">
                <a:solidFill>
                  <a:srgbClr val="000000"/>
                </a:solidFill>
                <a:uFill>
                  <a:solidFill>
                    <a:srgbClr val="FFFFFF"/>
                  </a:solidFill>
                </a:uFill>
                <a:latin typeface="Arial"/>
              </a:rPr>
              <a:t>X, </a:t>
            </a:r>
            <a:r>
              <a:rPr lang="en-US" sz="2200" b="0" strike="noStrike" spc="-1">
                <a:solidFill>
                  <a:srgbClr val="000000"/>
                </a:solidFill>
                <a:uFill>
                  <a:solidFill>
                    <a:srgbClr val="FFFFFF"/>
                  </a:solidFill>
                </a:uFill>
                <a:latin typeface="Arial"/>
              </a:rPr>
              <a:t>if it occurs. Thus his price of X is now lower.</a:t>
            </a:r>
            <a:endParaRPr lang="en-US" sz="3200" b="0" strike="noStrike" spc="-1">
              <a:solidFill>
                <a:srgbClr val="000000"/>
              </a:solidFill>
              <a:uFill>
                <a:solidFill>
                  <a:srgbClr val="FFFFFF"/>
                </a:solidFill>
              </a:uFill>
              <a:latin typeface="Arial"/>
            </a:endParaRPr>
          </a:p>
          <a:p>
            <a:pPr marL="432000" indent="-324000">
              <a:lnSpc>
                <a:spcPct val="80000"/>
              </a:lnSpc>
              <a:buClr>
                <a:srgbClr val="000000"/>
              </a:buClr>
              <a:buSzPct val="45000"/>
              <a:buFont typeface="Wingdings" charset="2"/>
              <a:buChar char=""/>
            </a:pPr>
            <a:r>
              <a:rPr lang="en-US" sz="2200" b="0" strike="noStrike" spc="-1">
                <a:solidFill>
                  <a:srgbClr val="000000"/>
                </a:solidFill>
                <a:uFill>
                  <a:solidFill>
                    <a:srgbClr val="FFFFFF"/>
                  </a:solidFill>
                </a:uFill>
                <a:latin typeface="Arial"/>
              </a:rPr>
              <a:t>In response to the price distortion, he changes his behavior in a way that increases the chance of </a:t>
            </a:r>
            <a:r>
              <a:rPr lang="en-US" sz="2200" b="0" i="1" strike="noStrike" spc="-1">
                <a:solidFill>
                  <a:srgbClr val="000000"/>
                </a:solidFill>
                <a:uFill>
                  <a:solidFill>
                    <a:srgbClr val="FFFFFF"/>
                  </a:solidFill>
                </a:uFill>
                <a:latin typeface="Arial"/>
              </a:rPr>
              <a:t>X </a:t>
            </a:r>
            <a:r>
              <a:rPr lang="en-US" sz="2200" b="0" strike="noStrike" spc="-1">
                <a:solidFill>
                  <a:srgbClr val="000000"/>
                </a:solidFill>
                <a:uFill>
                  <a:solidFill>
                    <a:srgbClr val="FFFFFF"/>
                  </a:solidFill>
                </a:uFill>
                <a:latin typeface="Arial"/>
              </a:rPr>
              <a:t>or increases the costs of recovering from </a:t>
            </a:r>
            <a:r>
              <a:rPr lang="en-US" sz="2200" b="0" i="1" strike="noStrike" spc="-1">
                <a:solidFill>
                  <a:srgbClr val="000000"/>
                </a:solidFill>
                <a:uFill>
                  <a:solidFill>
                    <a:srgbClr val="FFFFFF"/>
                  </a:solidFill>
                </a:uFill>
                <a:latin typeface="Arial"/>
              </a:rPr>
              <a:t>X. </a:t>
            </a:r>
            <a:endParaRPr lang="en-US" sz="3200" b="0" strike="noStrike" spc="-1">
              <a:solidFill>
                <a:srgbClr val="000000"/>
              </a:solidFill>
              <a:uFill>
                <a:solidFill>
                  <a:srgbClr val="FFFFFF"/>
                </a:solidFill>
              </a:uFill>
              <a:latin typeface="Arial"/>
            </a:endParaRPr>
          </a:p>
          <a:p>
            <a:pPr marL="432000" indent="-324000">
              <a:lnSpc>
                <a:spcPct val="80000"/>
              </a:lnSpc>
              <a:buClr>
                <a:srgbClr val="000000"/>
              </a:buClr>
              <a:buSzPct val="45000"/>
              <a:buFont typeface="Wingdings" charset="2"/>
              <a:buChar char=""/>
            </a:pPr>
            <a:r>
              <a:rPr lang="en-US" sz="2200" b="0" strike="noStrike" spc="-1">
                <a:solidFill>
                  <a:srgbClr val="000000"/>
                </a:solidFill>
                <a:uFill>
                  <a:solidFill>
                    <a:srgbClr val="FFFFFF"/>
                  </a:solidFill>
                </a:uFill>
                <a:latin typeface="Arial"/>
              </a:rPr>
              <a:t>The insurance company cannot observe this behavior change – there is an </a:t>
            </a:r>
            <a:r>
              <a:rPr lang="en-US" sz="2200" b="0" i="1" strike="noStrike" spc="-1">
                <a:solidFill>
                  <a:srgbClr val="000000"/>
                </a:solidFill>
                <a:uFill>
                  <a:solidFill>
                    <a:srgbClr val="FFFFFF"/>
                  </a:solidFill>
                </a:uFill>
                <a:latin typeface="Arial"/>
              </a:rPr>
              <a:t>information asymmetry. </a:t>
            </a:r>
            <a:r>
              <a:rPr lang="en-US" sz="2200" b="0" strike="noStrike" spc="-1">
                <a:solidFill>
                  <a:srgbClr val="000000"/>
                </a:solidFill>
                <a:uFill>
                  <a:solidFill>
                    <a:srgbClr val="FFFFFF"/>
                  </a:solidFill>
                </a:uFill>
                <a:latin typeface="Arial"/>
              </a:rPr>
              <a:t>Otherwise the contract would have been written to discourage the riskier behavior. </a:t>
            </a:r>
            <a:endParaRPr lang="en-US" sz="3200" b="0" strike="noStrike" spc="-1">
              <a:solidFill>
                <a:srgbClr val="000000"/>
              </a:solidFill>
              <a:uFill>
                <a:solidFill>
                  <a:srgbClr val="FFFFFF"/>
                </a:solidFill>
              </a:uFill>
              <a:latin typeface="Arial"/>
            </a:endParaRPr>
          </a:p>
          <a:p>
            <a:pPr marL="432000" indent="-324000">
              <a:lnSpc>
                <a:spcPct val="80000"/>
              </a:lnSpc>
              <a:buClr>
                <a:srgbClr val="000000"/>
              </a:buClr>
              <a:buSzPct val="45000"/>
              <a:buFont typeface="Wingdings" charset="2"/>
              <a:buChar char=""/>
            </a:pPr>
            <a:r>
              <a:rPr lang="en-US" sz="2200" b="0" strike="noStrike" spc="-1">
                <a:solidFill>
                  <a:srgbClr val="000000"/>
                </a:solidFill>
                <a:uFill>
                  <a:solidFill>
                    <a:srgbClr val="FFFFFF"/>
                  </a:solidFill>
                </a:uFill>
                <a:latin typeface="Arial"/>
              </a:rPr>
              <a:t>The individual’s riskier behavior creates a social loss, because the costly event X occurs more than it would have without insurance. </a:t>
            </a:r>
            <a:endParaRPr lang="en-US"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167760" y="274320"/>
            <a:ext cx="9660240" cy="1188720"/>
          </a:xfrm>
          <a:prstGeom prst="rect">
            <a:avLst/>
          </a:prstGeom>
          <a:noFill/>
          <a:ln>
            <a:noFill/>
          </a:ln>
        </p:spPr>
        <p:txBody>
          <a:bodyPr lIns="90000" tIns="46800" rIns="90000" bIns="46800" anchor="ctr"/>
          <a:lstStyle/>
          <a:p>
            <a:pPr algn="ctr">
              <a:buClr>
                <a:srgbClr val="000000"/>
              </a:buClr>
              <a:buSzPct val="45000"/>
            </a:pPr>
            <a:r>
              <a:rPr lang="en-US" sz="4400" b="0" i="1" strike="noStrike" spc="-1" dirty="0">
                <a:solidFill>
                  <a:srgbClr val="000000"/>
                </a:solidFill>
                <a:uFill>
                  <a:solidFill>
                    <a:srgbClr val="FFFFFF"/>
                  </a:solidFill>
                </a:uFill>
                <a:latin typeface="Arial"/>
              </a:rPr>
              <a:t>Ex ante </a:t>
            </a:r>
            <a:r>
              <a:rPr lang="en-US" sz="4400" b="0" strike="noStrike" spc="-1" dirty="0">
                <a:solidFill>
                  <a:srgbClr val="000000"/>
                </a:solidFill>
                <a:uFill>
                  <a:solidFill>
                    <a:srgbClr val="FFFFFF"/>
                  </a:solidFill>
                </a:uFill>
                <a:latin typeface="Arial"/>
              </a:rPr>
              <a:t>vs. </a:t>
            </a:r>
            <a:r>
              <a:rPr lang="en-US" sz="4400" b="0" i="1" strike="noStrike" spc="-1" dirty="0">
                <a:solidFill>
                  <a:srgbClr val="000000"/>
                </a:solidFill>
                <a:uFill>
                  <a:solidFill>
                    <a:srgbClr val="FFFFFF"/>
                  </a:solidFill>
                </a:uFill>
                <a:latin typeface="Arial"/>
              </a:rPr>
              <a:t>Ex post</a:t>
            </a:r>
            <a:endParaRPr lang="en-US" sz="4400" b="0" strike="noStrike" spc="-1" dirty="0">
              <a:solidFill>
                <a:srgbClr val="000000"/>
              </a:solidFill>
              <a:uFill>
                <a:solidFill>
                  <a:srgbClr val="FFFFFF"/>
                </a:solidFill>
              </a:uFill>
              <a:latin typeface="Arial"/>
            </a:endParaRPr>
          </a:p>
        </p:txBody>
      </p:sp>
      <p:sp>
        <p:nvSpPr>
          <p:cNvPr id="123" name="TextShape 2"/>
          <p:cNvSpPr txBox="1"/>
          <p:nvPr/>
        </p:nvSpPr>
        <p:spPr>
          <a:xfrm>
            <a:off x="671760" y="1764000"/>
            <a:ext cx="8736120" cy="5544000"/>
          </a:xfrm>
          <a:prstGeom prst="rect">
            <a:avLst/>
          </a:prstGeom>
          <a:noFill/>
          <a:ln>
            <a:noFill/>
          </a:ln>
        </p:spPr>
        <p:txBody>
          <a:bodyPr lIns="90000" tIns="46800" rIns="90000" bIns="46800"/>
          <a:lstStyle/>
          <a:p>
            <a:pPr marL="432000" indent="-324000">
              <a:lnSpc>
                <a:spcPct val="80000"/>
              </a:lnSpc>
              <a:buClr>
                <a:srgbClr val="000000"/>
              </a:buClr>
              <a:buSzPct val="45000"/>
              <a:buFont typeface="Wingdings" charset="2"/>
              <a:buChar char=""/>
            </a:pPr>
            <a:r>
              <a:rPr lang="en-US" sz="3200" b="1" i="1" strike="noStrike" spc="-1">
                <a:solidFill>
                  <a:srgbClr val="000000"/>
                </a:solidFill>
                <a:uFill>
                  <a:solidFill>
                    <a:srgbClr val="FFFFFF"/>
                  </a:solidFill>
                </a:uFill>
                <a:latin typeface="Arial"/>
              </a:rPr>
              <a:t>Ex ante </a:t>
            </a:r>
            <a:r>
              <a:rPr lang="en-US" sz="3200" b="1" strike="noStrike" spc="-1">
                <a:solidFill>
                  <a:srgbClr val="000000"/>
                </a:solidFill>
                <a:uFill>
                  <a:solidFill>
                    <a:srgbClr val="FFFFFF"/>
                  </a:solidFill>
                </a:uFill>
                <a:latin typeface="Arial"/>
              </a:rPr>
              <a:t>moral hazard: </a:t>
            </a:r>
            <a:r>
              <a:rPr lang="en-US" sz="3200" b="0" strike="noStrike" spc="-1">
                <a:solidFill>
                  <a:srgbClr val="000000"/>
                </a:solidFill>
                <a:uFill>
                  <a:solidFill>
                    <a:srgbClr val="FFFFFF"/>
                  </a:solidFill>
                </a:uFill>
                <a:latin typeface="Arial"/>
              </a:rPr>
              <a:t>behavior changes that occur before an insured event happens and make that event more likely. </a:t>
            </a:r>
          </a:p>
          <a:p>
            <a:pPr marL="864000" lvl="1" indent="-324000">
              <a:lnSpc>
                <a:spcPct val="80000"/>
              </a:lnSpc>
              <a:buClr>
                <a:srgbClr val="000000"/>
              </a:buClr>
              <a:buSzPct val="75000"/>
              <a:buFont typeface="Symbol" charset="2"/>
              <a:buChar char=""/>
            </a:pPr>
            <a:r>
              <a:rPr lang="en-US" sz="2800" b="0" strike="noStrike" spc="-1">
                <a:solidFill>
                  <a:srgbClr val="000000"/>
                </a:solidFill>
                <a:uFill>
                  <a:solidFill>
                    <a:srgbClr val="FFFFFF"/>
                  </a:solidFill>
                </a:uFill>
                <a:latin typeface="Arial"/>
              </a:rPr>
              <a:t>Not exercising</a:t>
            </a:r>
          </a:p>
          <a:p>
            <a:pPr marL="864000" lvl="1" indent="-324000">
              <a:lnSpc>
                <a:spcPct val="80000"/>
              </a:lnSpc>
              <a:buClr>
                <a:srgbClr val="000000"/>
              </a:buClr>
              <a:buSzPct val="75000"/>
              <a:buFont typeface="Symbol" charset="2"/>
              <a:buChar char=""/>
            </a:pPr>
            <a:r>
              <a:rPr lang="en-US" sz="2800" b="0" strike="noStrike" spc="-1">
                <a:solidFill>
                  <a:srgbClr val="000000"/>
                </a:solidFill>
                <a:uFill>
                  <a:solidFill>
                    <a:srgbClr val="FFFFFF"/>
                  </a:solidFill>
                </a:uFill>
                <a:latin typeface="Arial"/>
              </a:rPr>
              <a:t>Consuming artery clogging cheeseburger  </a:t>
            </a:r>
          </a:p>
          <a:p>
            <a:pPr marL="864000" lvl="1" indent="-324000">
              <a:lnSpc>
                <a:spcPct val="80000"/>
              </a:lnSpc>
              <a:buClr>
                <a:srgbClr val="000000"/>
              </a:buClr>
              <a:buSzPct val="75000"/>
              <a:buFont typeface="Symbol" charset="2"/>
              <a:buChar char=""/>
            </a:pPr>
            <a:r>
              <a:rPr lang="en-US" sz="2800" b="0" strike="noStrike" spc="-1">
                <a:solidFill>
                  <a:srgbClr val="000000"/>
                </a:solidFill>
                <a:uFill>
                  <a:solidFill>
                    <a:srgbClr val="FFFFFF"/>
                  </a:solidFill>
                </a:uFill>
                <a:latin typeface="Arial"/>
              </a:rPr>
              <a:t>skipping the flu vaccine</a:t>
            </a:r>
          </a:p>
          <a:p>
            <a:pPr marL="639720" lvl="1" indent="-273240">
              <a:lnSpc>
                <a:spcPct val="80000"/>
              </a:lnSpc>
            </a:pPr>
            <a:r>
              <a:rPr lang="en-US" sz="800" b="0" strike="noStrike" spc="-1">
                <a:solidFill>
                  <a:srgbClr val="000000"/>
                </a:solidFill>
                <a:uFill>
                  <a:solidFill>
                    <a:srgbClr val="FFFFFF"/>
                  </a:solidFill>
                </a:uFill>
                <a:latin typeface="Arial"/>
              </a:rPr>
              <a:t> </a:t>
            </a:r>
            <a:endParaRPr lang="en-US" sz="2800" b="0" strike="noStrike" spc="-1">
              <a:solidFill>
                <a:srgbClr val="000000"/>
              </a:solidFill>
              <a:uFill>
                <a:solidFill>
                  <a:srgbClr val="FFFFFF"/>
                </a:solidFill>
              </a:uFill>
              <a:latin typeface="Arial"/>
            </a:endParaRPr>
          </a:p>
          <a:p>
            <a:pPr marL="432000" indent="-324000">
              <a:lnSpc>
                <a:spcPct val="80000"/>
              </a:lnSpc>
              <a:buClr>
                <a:srgbClr val="000000"/>
              </a:buClr>
              <a:buSzPct val="45000"/>
              <a:buFont typeface="Wingdings" charset="2"/>
              <a:buChar char=""/>
            </a:pPr>
            <a:r>
              <a:rPr lang="en-US" sz="3200" b="1" i="1" strike="noStrike" spc="-1">
                <a:solidFill>
                  <a:srgbClr val="000000"/>
                </a:solidFill>
                <a:uFill>
                  <a:solidFill>
                    <a:srgbClr val="FFFFFF"/>
                  </a:solidFill>
                </a:uFill>
                <a:latin typeface="Arial"/>
              </a:rPr>
              <a:t>Ex post </a:t>
            </a:r>
            <a:r>
              <a:rPr lang="en-US" sz="3200" b="1" strike="noStrike" spc="-1">
                <a:solidFill>
                  <a:srgbClr val="000000"/>
                </a:solidFill>
                <a:uFill>
                  <a:solidFill>
                    <a:srgbClr val="FFFFFF"/>
                  </a:solidFill>
                </a:uFill>
                <a:latin typeface="Arial"/>
              </a:rPr>
              <a:t>moral hazard: </a:t>
            </a:r>
            <a:r>
              <a:rPr lang="en-US" sz="3200" b="0" strike="noStrike" spc="-1">
                <a:solidFill>
                  <a:srgbClr val="000000"/>
                </a:solidFill>
                <a:uFill>
                  <a:solidFill>
                    <a:srgbClr val="FFFFFF"/>
                  </a:solidFill>
                </a:uFill>
                <a:latin typeface="Arial"/>
              </a:rPr>
              <a:t>behavior changes that occur after an insured event happens and make recovering from that event more expensive. </a:t>
            </a:r>
          </a:p>
          <a:p>
            <a:pPr marL="864000" lvl="1" indent="-324000">
              <a:lnSpc>
                <a:spcPct val="80000"/>
              </a:lnSpc>
              <a:buClr>
                <a:srgbClr val="000000"/>
              </a:buClr>
              <a:buSzPct val="75000"/>
              <a:buFont typeface="Symbol" charset="2"/>
              <a:buChar char=""/>
            </a:pPr>
            <a:r>
              <a:rPr lang="en-US" sz="2800" b="0" strike="noStrike" spc="-1">
                <a:solidFill>
                  <a:srgbClr val="000000"/>
                </a:solidFill>
                <a:uFill>
                  <a:solidFill>
                    <a:srgbClr val="FFFFFF"/>
                  </a:solidFill>
                </a:uFill>
                <a:latin typeface="Arial"/>
              </a:rPr>
              <a:t>using expensive drugs instead of generics</a:t>
            </a:r>
          </a:p>
          <a:p>
            <a:pPr marL="864000" lvl="1" indent="-324000">
              <a:lnSpc>
                <a:spcPct val="80000"/>
              </a:lnSpc>
              <a:buClr>
                <a:srgbClr val="000000"/>
              </a:buClr>
              <a:buSzPct val="75000"/>
              <a:buFont typeface="Symbol" charset="2"/>
              <a:buChar char=""/>
            </a:pPr>
            <a:r>
              <a:rPr lang="en-US" sz="2800" b="0" strike="noStrike" spc="-1">
                <a:solidFill>
                  <a:srgbClr val="000000"/>
                </a:solidFill>
                <a:uFill>
                  <a:solidFill>
                    <a:srgbClr val="FFFFFF"/>
                  </a:solidFill>
                </a:uFill>
                <a:latin typeface="Arial"/>
              </a:rPr>
              <a:t>knee replacement surgery instead of painkillers</a:t>
            </a:r>
          </a:p>
          <a:p>
            <a:pPr marL="639720" lvl="1" indent="-273240">
              <a:lnSpc>
                <a:spcPct val="80000"/>
              </a:lnSpc>
            </a:pPr>
            <a:r>
              <a:rPr lang="en-US" sz="2800" b="0" strike="noStrike" spc="-1">
                <a:solidFill>
                  <a:srgbClr val="000000"/>
                </a:solidFill>
                <a:uFill>
                  <a:solidFill>
                    <a:srgbClr val="FFFFFF"/>
                  </a:solidFill>
                </a:uFill>
                <a:latin typeface="Arial"/>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560320"/>
            <a:ext cx="9071640" cy="126216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Arial"/>
              </a:rPr>
              <a:t>Part II. A graphical representation of moral hazard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Arial"/>
              </a:rPr>
              <a:t>Graphical Representation</a:t>
            </a:r>
          </a:p>
        </p:txBody>
      </p:sp>
      <p:sp>
        <p:nvSpPr>
          <p:cNvPr id="126" name="TextShape 2"/>
          <p:cNvSpPr txBox="1"/>
          <p:nvPr/>
        </p:nvSpPr>
        <p:spPr>
          <a:xfrm>
            <a:off x="504000" y="1769040"/>
            <a:ext cx="9071640" cy="4997520"/>
          </a:xfrm>
          <a:prstGeom prst="rect">
            <a:avLst/>
          </a:prstGeom>
          <a:noFill/>
          <a:ln>
            <a:noFill/>
          </a:ln>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Consider an individual who loves cheeseburger</a:t>
            </a:r>
          </a:p>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But is a heart patient </a:t>
            </a:r>
          </a:p>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With no insurance, having a cheeseburger means (in terms of cost) </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Monetary price of a cheeseburger</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Increased risk of heart attack</a:t>
            </a:r>
          </a:p>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Once with health insurance</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Reduces the cost of cheeseburger</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Can visit the doctors and take medicines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1311</Words>
  <Application>Microsoft Office PowerPoint</Application>
  <PresentationFormat>Custom</PresentationFormat>
  <Paragraphs>137</Paragraphs>
  <Slides>24</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Candara</vt:lpstr>
      <vt:lpstr>Franklin Gothic Demi Cond</vt:lpstr>
      <vt:lpstr>StarSymbol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Admin</dc:creator>
  <dc:description/>
  <cp:lastModifiedBy>Admin</cp:lastModifiedBy>
  <cp:revision>11</cp:revision>
  <dcterms:created xsi:type="dcterms:W3CDTF">2017-10-31T23:09:49Z</dcterms:created>
  <dcterms:modified xsi:type="dcterms:W3CDTF">2019-11-13T18:14:29Z</dcterms:modified>
  <dc:language>en-US</dc:language>
</cp:coreProperties>
</file>