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318" r:id="rId2"/>
    <p:sldId id="321" r:id="rId3"/>
    <p:sldId id="322" r:id="rId4"/>
    <p:sldId id="323" r:id="rId5"/>
    <p:sldId id="324" r:id="rId6"/>
    <p:sldId id="325" r:id="rId7"/>
    <p:sldId id="326" r:id="rId8"/>
    <p:sldId id="329" r:id="rId9"/>
    <p:sldId id="330" r:id="rId10"/>
    <p:sldId id="331" r:id="rId11"/>
    <p:sldId id="332" r:id="rId12"/>
    <p:sldId id="333" r:id="rId13"/>
    <p:sldId id="328" r:id="rId14"/>
    <p:sldId id="327" r:id="rId15"/>
    <p:sldId id="338" r:id="rId16"/>
    <p:sldId id="299" r:id="rId17"/>
    <p:sldId id="334" r:id="rId18"/>
    <p:sldId id="300" r:id="rId19"/>
    <p:sldId id="302" r:id="rId20"/>
    <p:sldId id="335" r:id="rId21"/>
    <p:sldId id="301" r:id="rId22"/>
    <p:sldId id="304" r:id="rId23"/>
    <p:sldId id="339" r:id="rId24"/>
    <p:sldId id="340" r:id="rId25"/>
    <p:sldId id="312" r:id="rId26"/>
    <p:sldId id="337" r:id="rId27"/>
    <p:sldId id="305" r:id="rId28"/>
    <p:sldId id="306" r:id="rId29"/>
    <p:sldId id="307" r:id="rId30"/>
    <p:sldId id="308" r:id="rId31"/>
    <p:sldId id="309" r:id="rId32"/>
    <p:sldId id="310" r:id="rId33"/>
    <p:sldId id="311" r:id="rId34"/>
    <p:sldId id="257" r:id="rId35"/>
    <p:sldId id="314" r:id="rId36"/>
    <p:sldId id="275" r:id="rId37"/>
    <p:sldId id="259" r:id="rId38"/>
    <p:sldId id="315" r:id="rId39"/>
    <p:sldId id="263" r:id="rId40"/>
    <p:sldId id="268" r:id="rId41"/>
    <p:sldId id="269" r:id="rId42"/>
    <p:sldId id="286" r:id="rId43"/>
    <p:sldId id="264" r:id="rId44"/>
    <p:sldId id="341" r:id="rId45"/>
    <p:sldId id="317" r:id="rId46"/>
    <p:sldId id="342" r:id="rId47"/>
    <p:sldId id="316" r:id="rId48"/>
    <p:sldId id="343" r:id="rId49"/>
    <p:sldId id="265" r:id="rId50"/>
    <p:sldId id="267" r:id="rId51"/>
    <p:sldId id="261" r:id="rId52"/>
    <p:sldId id="344" r:id="rId53"/>
    <p:sldId id="346" r:id="rId54"/>
    <p:sldId id="345" r:id="rId55"/>
    <p:sldId id="258" r:id="rId56"/>
    <p:sldId id="347" r:id="rId57"/>
    <p:sldId id="348" r:id="rId58"/>
    <p:sldId id="262" r:id="rId59"/>
    <p:sldId id="279" r:id="rId60"/>
    <p:sldId id="266" r:id="rId61"/>
    <p:sldId id="270" r:id="rId62"/>
    <p:sldId id="272" r:id="rId63"/>
    <p:sldId id="271" r:id="rId64"/>
    <p:sldId id="273" r:id="rId65"/>
    <p:sldId id="283" r:id="rId66"/>
    <p:sldId id="284" r:id="rId67"/>
    <p:sldId id="274" r:id="rId68"/>
    <p:sldId id="278" r:id="rId69"/>
    <p:sldId id="281" r:id="rId70"/>
    <p:sldId id="280" r:id="rId7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80" autoAdjust="0"/>
    <p:restoredTop sz="94660"/>
  </p:normalViewPr>
  <p:slideViewPr>
    <p:cSldViewPr>
      <p:cViewPr varScale="1">
        <p:scale>
          <a:sx n="108" d="100"/>
          <a:sy n="108" d="100"/>
        </p:scale>
        <p:origin x="1818"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ink/ink1.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73.70441" units="1/cm"/>
          <inkml:channelProperty channel="Y" name="resolution" value="36.86007" units="1/cm"/>
          <inkml:channelProperty channel="T" name="resolution" value="1" units="1/dev"/>
        </inkml:channelProperties>
      </inkml:inkSource>
      <inkml:timestamp xml:id="ts0" timeString="2017-11-29T13:30:51.303"/>
    </inkml:context>
    <inkml:brush xml:id="br0">
      <inkml:brushProperty name="width" value="0.035" units="cm"/>
      <inkml:brushProperty name="height" value="0.035" units="cm"/>
      <inkml:brushProperty name="fitToCurve" value="1"/>
    </inkml:brush>
  </inkml:definitions>
  <inkml:trace contextRef="#ctx0" brushRef="#br0">0 118 0,'18'0'31,"0"0"-15,-1 0 15,0 17-15,1-17-1,-1 17 1,19-17-16,-19 0 16,18 18-16,0-18 15,17 0-15,-17 18 16,-17-18-16,-1 0 16,1 0-1,-1 0 32,18 0-31,0 0-16,17 0 15,-16 0-15,-2 0 16,19 0-16,-18 0 16,-1 0-16,-16 0 15,0 0-15,-1 0 16,1 0-1,-1 0-15,0 0 16,1 0-16,0 0 16,-1 0-16,35 0 15,-16 0-15,-2 0 16,1 0-16,0 0 16,18 0-16,-18 0 15,17 0-15,-17 0 16,17 0-16,-34 0 15,0-18-15,-1 18 16,1 0 0,-1 0-1,0 0-15,1 0 16,0 0 0,-1 0-1,0 0-15,18 0 16,17 0-16,-18 0 15,2-18-15,-1 1 16,17 17-16,1 0 16,-19-17-16,19 0 15,-36 17-15,1-17 16,-1 17-16,1 0 16,0 0-1,-1 0 1,0 0-1,0 0-15,19-17 16,-19 17 0,18 0-16,1-18 15,-2 18-15,1 0 16,0 0-16,-17-18 16,16 1-16,2 17 15,-19 0 1,1 0-16,-1 0 15,0 0 1,1 0 0,0 0-1,-1 0 1,0 0-16,1 0 16,-1 0-16,1 0 15,0 0-15,-1 0 16,0 0-16,0 0 15,1 0-15,0 0 16,17 0 0,-18 0-1,0 0-15,1 0 16,0 0-16,-1 0 16,0 0-1,1 0 1,-1 0-1,1 0 1,0 0 0,-1 0-1,0 0-15,1 0 16,-1 0 0,1 0-1,0 0 1,-1 0-16,0 0 15,0 0 1,1 0-16,0 0 16,-1 0-1,1 0-15,-1 0 16,0 0 0</inkml:trace>
</inkml:ink>
</file>

<file path=ppt/ink/ink2.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73.70441" units="1/cm"/>
          <inkml:channelProperty channel="Y" name="resolution" value="36.86007" units="1/cm"/>
          <inkml:channelProperty channel="T" name="resolution" value="1" units="1/dev"/>
        </inkml:channelProperties>
      </inkml:inkSource>
      <inkml:timestamp xml:id="ts0" timeString="2017-11-29T13:30:53.460"/>
    </inkml:context>
    <inkml:brush xml:id="br0">
      <inkml:brushProperty name="width" value="0.035" units="cm"/>
      <inkml:brushProperty name="height" value="0.035" units="cm"/>
      <inkml:brushProperty name="fitToCurve" value="1"/>
    </inkml:brush>
  </inkml:definitions>
  <inkml:trace contextRef="#ctx0" brushRef="#br0">0 22 0,'18'17'0,"-18"0"0,18-17 16,-18 17-1,17-17-15,18 17 16,0 1-1,-17 0-15,-1-18 16,0 0-16,1 17 16,17-1-1,0-16-15,-18 0 16,0 18-16,19-18 0,-19 0 16,1 17-16,-1-17 15,0 0-15,1 0 16,17 0-16,0 0 15,-18 0 1,36-17-16,-18 17 16,0-18-16,-18 18 15,18-16-15,-18 16 16,1 0 0,0-17-1,-1 17-15,35-18 16,-16 18-16,-2 0 15,19-18-15,-18 1 16,0 0-16,17 17 16,-34 0-16,-18-17 15,17 17-15,1 0 16,0 0 0,-1 0-1,0 0 1,1-17-16,-1 17 15,1 0-15,-1 0 16,1 0 0,-1 0-1,0 0-15,1 0 16,17 0-16,-17 0 16,16 0-16,2 0 15,-2 0-15,-16 0 16,-1 0-16,1 0 15,0 0 1,-1 0 0,0 0-1,1 0-15,17 0 16,-18 0 0,1 0-16,16 0 15,2 0 1,-1 0-1,-1 0-15,2-18 16,16 18-16,-35 0 16,1 0-1,0 0 1,-1 0 0,0 0-1,0 0-15,1 0 16,0 0-1,-1 0 1,1 0 0,-1 0 15,0 0-15</inkml:trace>
</inkml:ink>
</file>

<file path=ppt/ink/ink3.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73.70441" units="1/cm"/>
          <inkml:channelProperty channel="Y" name="resolution" value="36.86007" units="1/cm"/>
          <inkml:channelProperty channel="T" name="resolution" value="1" units="1/dev"/>
        </inkml:channelProperties>
      </inkml:inkSource>
      <inkml:timestamp xml:id="ts0" timeString="2017-11-29T13:30:55.651"/>
    </inkml:context>
    <inkml:brush xml:id="br0">
      <inkml:brushProperty name="width" value="0.035" units="cm"/>
      <inkml:brushProperty name="height" value="0.035" units="cm"/>
      <inkml:brushProperty name="fitToCurve" value="1"/>
    </inkml:brush>
  </inkml:definitions>
  <inkml:trace contextRef="#ctx0" brushRef="#br0">0 90 0,'18'0'62,"-1"0"-31,0 18-15,1-18 0,-1 0-1,1 0 1,0 0-16,-18 17 16,17-17-16,0 0 15,1 0-15,-18 18 16,17-18-16,1 18 15,-1-18-15,1 0 16,-1 0 0,18 0-1,0 0 1,0 0-16,0 0 16,0 0-16,0 0 15,-18 0-15,1 0 16,0 0-16,-1 0 15,0 0 1,18 0 0,0 0-1,0 0-15,0 0 16,0-18-16,0 18 16,-18-18-16,1 18 15,0 0 1,-1 0-1,0 0 1,1-17-16,-1-1 16,19 18-1,-19-17-15,0 17 16,18-17-16,-17 17 16,-1 0-1,1-18 1,16 18-16,-16 0 15,0 0-15,17-18 16,-1 18-16,-16 0 16,0-17-16,-1 17 15,0 0-15,1 0 32,-1 0-17,1 0 1,0 0-1,-1 0-15,0 0 16,0 0-16,1 0 16,0 0-1,-1 0 1,1 0 0,-1 0-1,0 0-15,1 0 16,0 0-1,-1 0 1,0 0 0,1 0-1,-1 0 1,1 0-16</inkml:trace>
</inkml:ink>
</file>

<file path=ppt/ink/ink4.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73.70441" units="1/cm"/>
          <inkml:channelProperty channel="Y" name="resolution" value="36.86007" units="1/cm"/>
          <inkml:channelProperty channel="T" name="resolution" value="1" units="1/dev"/>
        </inkml:channelProperties>
      </inkml:inkSource>
      <inkml:timestamp xml:id="ts0" timeString="2017-11-29T13:30:58.339"/>
    </inkml:context>
    <inkml:brush xml:id="br0">
      <inkml:brushProperty name="width" value="0.035" units="cm"/>
      <inkml:brushProperty name="height" value="0.035" units="cm"/>
      <inkml:brushProperty name="fitToCurve" value="1"/>
    </inkml:brush>
  </inkml:definitions>
  <inkml:trace contextRef="#ctx0" brushRef="#br0">0 163 0,'18'0'31,"-1"0"-15,1 0-16,-1 0 15,0 0 1,1-17 0,0 17-1,-1-18 1,0 18-1,18 0-15,-17 0 16,0 0-16,16 0 16,1 0-16,0-18 15,0 1-15,0 17 16,0 0-16,17 0 16,-16 0-16,-2 0 15,1 0-15,-17 0 16,34 0-16,1 0 15,-18 0-15,-1 0 16,2 17-16,-2-17 16,1 18-16,18-18 15,-18 0-15,-18 0 16,36 0 0,-19 0-1,-16 0-15,17 0 16,-17 0-1,-1 0-15,0 18 16,19-18-16,-19 0 16,18 0-16,-18 0 15,19 17-15,16-17 16,-17 17-16,0-17 16,-18 0-16,18 0 15,18 18-15,-36-18 16,18 0-16,0 0 15,0 0-15,0 0 16,17 0-16,1 0 16,-18 0-16,-1 0 15,2 0-15,-19 0 16,18 0-16,18-18 16,-19 18-16,1-17 15,18 17-15,-19 0 16,19 0-16,-1-17 15,1 17-15,-18-18 16,18 18-16,-19-18 16,-16 18-16,-1 0 15,-17-17-15,18 17 16,17 0-16,-18-17 16,0 17-16,19-18 15,-19 18-15,1 0 16,-1 0-16,0-17 15,1 17 1,-18-18-16,35 18 16,0 0-16,18-18 15,-1 18-15,-17 0 16,0 0-16,-1 0 16,-16 0-16,0 0 15,-1 0-15,1 0 16,-1 0-1,0 0 1,19 0 0,-2 0-16,1 0 15,1 0-15,-2 0 16,19 0-16,-18 18 16,-18 0-16,18-18 15,-17 0-15,-1 17 16,1 1-16,-1-18 15,0 17-15,19 0 16,-19-17-16,0 0 16,18 18-16,1 0 15,-2-18-15,-16 17 16,34 0-16,-34-17 16,-1 0-16,0 18 15,1-18 1,-18 17-16,18-17 15,-1 0-15,1 18 16,16-18 0,-16 18-16,17-18 15,17 0-15,-16 0 16,15 0-16,-15 0 16,-1 0-16,-18 0 15,0 0-15,1 0 16,0 0 31,-1 0-47,18 0 15,0 0-15,17 0 16,-17 0-16,-17 0 16,17 0-16,-1 0 15,-16 0-15,17 0 16,-17 0-1,-1 0 1,0-18 0,1 18-1,0 0 1,-1 0 0,0 0-16,1 0 15,-1 0 1,-17-18-1,18 18 1,0 0-16,-1 0 109,0-17-93,1 17-16,-1 0 16,1 0 46</inkml:trace>
</inkml:ink>
</file>

<file path=ppt/ink/ink5.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73.70441" units="1/cm"/>
          <inkml:channelProperty channel="Y" name="resolution" value="36.86007" units="1/cm"/>
          <inkml:channelProperty channel="T" name="resolution" value="1" units="1/dev"/>
        </inkml:channelProperties>
      </inkml:inkSource>
      <inkml:timestamp xml:id="ts0" timeString="2017-11-29T13:31:00.405"/>
    </inkml:context>
    <inkml:brush xml:id="br0">
      <inkml:brushProperty name="width" value="0.035" units="cm"/>
      <inkml:brushProperty name="height" value="0.035" units="cm"/>
      <inkml:brushProperty name="fitToCurve" value="1"/>
    </inkml:brush>
  </inkml:definitions>
  <inkml:trace contextRef="#ctx0" brushRef="#br0">0 105 0,'17'0'32,"-17"18"-32,18-18 15,0 0 1,-1 0 0,0 17 15,1-17-16,-1 0-15,1 0 16,17 0-16,-18 0 16,0 0-16,1 0 15,0 0-15,-1 0 16,1 0 0,-1 0-1,0 0 1,36 0-16,-18 0 15,0 0-15,0 0 16,0-17-16,0-1 16,17 18-16,-35 0 15,1 0 1,0 0 0,-1 0-16,1 0 15,-1-17-15,18 17 16,0 0-16,-18 0 15,18 0-15,1-17 16,16-1-16,-17 0 16,0 18-16,-1-17 15,2 17-15,-1-18 16,-18 18 0,0 0-1,1 0 1,17 0-16,-18 0 15,18 18-15,18-18 16,-1 0-16,-17 0 16,17 0-16,-16 0 15,-19 0-15,18 0 16,-18 0 0,1 0-1,0 0 1,-1 0-1,0 0 1,1 0 0,-1 0 31,1 0-32,0 0 1</inkml:trace>
</inkml:ink>
</file>

<file path=ppt/ink/ink6.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73.70441" units="1/cm"/>
          <inkml:channelProperty channel="Y" name="resolution" value="36.86007" units="1/cm"/>
          <inkml:channelProperty channel="T" name="resolution" value="1" units="1/dev"/>
        </inkml:channelProperties>
      </inkml:inkSource>
      <inkml:timestamp xml:id="ts0" timeString="2017-11-29T13:31:02.945"/>
    </inkml:context>
    <inkml:brush xml:id="br0">
      <inkml:brushProperty name="width" value="0.035" units="cm"/>
      <inkml:brushProperty name="height" value="0.035" units="cm"/>
      <inkml:brushProperty name="fitToCurve" value="1"/>
    </inkml:brush>
  </inkml:definitions>
  <inkml:trace contextRef="#ctx0" brushRef="#br0">0 35 0,'18'0'16,"0"18"-1,-1-18 1,-17 17-16,17-17 16,-17 18-16,18-18 15,-1 17 1,1-17-16,-18 17 15,35-17-15,-1 18 16,19 0-16,-18-1 16,0-17-16,0 0 15,17 0-15,18 0 16,35-17-16,-35-19 16,18 19-16,-54 17 15,1-17-15,-17 17 16,0 0 62,-1 0-62,0 0-1,1 0-15,-1 17 16,19-17-16,-2 0 15,19 0-15,-1 0 16,-17 0-16,0 0 16,17 0-16,-16 0 15,-19 0 1,0 17 0,1-17-16,-1 18 15,1-18-15,17 0 16,17 18-16,1-1 15,-1 0-15,-17-17 16,0 18-16,-18-18 16,19 0-16,-19 17 15,18-17 1,-18 18-16,1-18 16,-1 0-16,1 0 15,-1 0-15,0 18 16,19-1-16,-1-17 0,17 17 15,18 1 1,0-1-16,16-17 16,19 18-16,-35-18 15,17 17-15,-51-17 16,-2 0-16,-17 0 0,1 0 16,17 0 62,-17 0-78,16 0 0,2 0 15,-2 0 1,1 0-16,1 0 16,-2 0-16,1 0 0,1 0 15,-19 0 1,0-17-1,0 17 1,1 0-16,0-18 16,17 18-16,17-17 0,-17 17 15,0-18-15,0 1 16,0 0-16,17 17 16,-34-18-1,-1 0-15,18 18 16,-18-17-16,-17-1 15,36 18-15,-19-17 16,1 0-16,34 17 16,-17 0-1,-18-18-15,18 0 0,1 18 16,-2-17-16,-16 17 16,-1-17-16,36 17 15,-19 0-15,-16-18 16,17 18-16,0-17 15,0 17 1,0 0-16,0-18 0,-18 18 16,19 0-16,-19 0 15,0 0 17,0-18-17,1 18-15,17 0 16,-35-17-16,18 17 15,-1 0 1,0 0-16,2 0 63</inkml:trace>
</inkml:ink>
</file>

<file path=ppt/ink/ink7.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73.70441" units="1/cm"/>
          <inkml:channelProperty channel="Y" name="resolution" value="36.86007" units="1/cm"/>
          <inkml:channelProperty channel="T" name="resolution" value="1" units="1/dev"/>
        </inkml:channelProperties>
      </inkml:inkSource>
      <inkml:timestamp xml:id="ts0" timeString="2017-11-29T13:31:05.743"/>
    </inkml:context>
    <inkml:brush xml:id="br0">
      <inkml:brushProperty name="width" value="0.035" units="cm"/>
      <inkml:brushProperty name="height" value="0.035" units="cm"/>
      <inkml:brushProperty name="fitToCurve" value="1"/>
    </inkml:brush>
  </inkml:definitions>
  <inkml:trace contextRef="#ctx0" brushRef="#br0">0 1 0,'18'0'15,"0"18"1,-1-18-16,0 0 16,18 17-1,1 0-15,-19 1 16,0-18-16,1 16 16,-1-16-1,1 18 1,17-18-16,-18 18 15,0-18-15,19 0 16,-1 0-16,-1 0 16,2 0-16,-19 0 15,0 0-15,1 0 16,-1 0-16,1 0 16,0 0-1,-1 0-15,0 0 16,18 0-16,0 0 15,0 0-15,0-18 16,0 18-16,17-18 16,1 18-16,-36 0 15,1 0-15,17-16 16,17 16-16,-34-18 16,17 18-1,17 0-15,-18-17 16,1 17-16,-17-17 15,16 17-15,-16 0 16,17 0 0,-18 0-1,18 0-15,1 0 16,15 0-16,-15 0 16,16 0-16,-16 0 15,15 0-15,-15 0 16,-1 0-16,-18 0 15,0 0 1,1 0 0,17 0-1,0 0-15,0 0 16,35 17-16,-35-17 16,0 0-16,-1 0 15,2 0-15,-19 0 16,1 0-16,-1 0 15,0 17 1,1-17 0,17 0-16,-18 0 15,1 18-15,17-18 16,0 16-16,-18-16 16,1 18-16,17-18 15,-17 0-15,-1 18 16,0-18-16,18 17 15,-17-17-15,34 0 16,-17 0-16,0 0 16,0 0-16,0 0 15,0 0-15,0 0 16,0 0-16,-18 0 16,1 0-16,-1 0 15,18 0 1,-17 0-16,-1 0 15,1 0-15,-1 0 16,36 0 0,-19 0-16,2 0 15,-1 0-15,-1 0 16,2 0-16,-2 0 16,1 0-16,1 0 15,-2 0-15,1 0 16,0 0-16,16 0 15,-15 0-15,-19 0 16,1 0-16,-1 0 16,18 0-16,0 0 15,0 0-15,18 0 16,-1-17-16,0 17 16,0-18-16,1 18 15,-18-18-15,18 18 16,-19 0-16,-16 0 15,-1-16 1,1 16 0,0 0-16,-1 0 31,-17-18-31,17 18 16,0 0-16,1 0 15,0 0 1,17 0-16,-18 0 15,18-17 1,0 17-16,-17-17 16,-1 17-16,0 0 15,1 0 79,0 0-94,-1 0 16,-17-18-16,35 18 15,-18 0 1,19 0 0,-19 0-1,0 0-15,1 0 16</inkml:trace>
</inkml:ink>
</file>

<file path=ppt/ink/ink8.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73.70441" units="1/cm"/>
          <inkml:channelProperty channel="Y" name="resolution" value="36.86007" units="1/cm"/>
          <inkml:channelProperty channel="T" name="resolution" value="1" units="1/dev"/>
        </inkml:channelProperties>
      </inkml:inkSource>
      <inkml:timestamp xml:id="ts0" timeString="2017-11-29T13:31:08.143"/>
    </inkml:context>
    <inkml:brush xml:id="br0">
      <inkml:brushProperty name="width" value="0.035" units="cm"/>
      <inkml:brushProperty name="height" value="0.035" units="cm"/>
      <inkml:brushProperty name="fitToCurve" value="1"/>
    </inkml:brush>
  </inkml:definitions>
  <inkml:trace contextRef="#ctx0" brushRef="#br0">0 334 0,'18'0'16,"17"0"0,0-17-16,17 17 15,1-18-15,-19 18 16,2-17-16,-2 17 15,1 0-15,1 0 16,-2 0-16,-16 0 16,-1 0-16,18 0 15,-17 0-15,16 0 16,-16 0 0,0 0-16,-1 0 15,1 0-15,-1 0 16,0 0-1,1 0 1,0 0 0,-1 0-16,0 0 15,36 0 1,-35 0-16,-1 0 16,0 0-16,36 17 15,-36-17-15,18 0 16,-18 0-16,19 0 15,-1 0-15,-1 0 16,2 0-16,-2 0 16,1 0-16,1 0 15,15 0-15,-15 0 16,-19 0-16,18 0 16,-18 0-16,1 0 15,-18 18-15,18-18 16,-1 0-16,0 0 15,18 0 1,1 0-16,-19 0 16,18 0-16,0-18 15,17 1-15,-35-1 16,1 18-16,17 0 16,-17 0-1,-1 0-15,0 0 16,19 0-16,16-17 15,-17-1-15,0 18 16,17-17-16,-17 0 16,0-1-16,-18 18 15,1-18-15,0 18 16,-18-17 0,17 17-16,1 0 15,-1-18 1,0 1-16,19 17 15,-36-18 1,17 18-16,0 0 16,-17-17-1,18 17 1,-1 0-16,-17-18 16,18 18-16,0 0 15,-1 0-15,-17-17 16,17 17-16,1 0 15,-1-17 1,1 17 0,-1 0-1,1 0 1,-1 0-16,0 0 16,1 0-16,0-18 15,-1 18 1,1 0-1,-1 0 17,0 0-17,1 0-15,0 18 16,-1-18 31,0 0-32,1 17 1,-1-17 0,-17 17-1,36 1 63,-19-1-62,0-17 15,-17 18 1,17-18-32,1 0 109,-18 17 16,18-17-31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63016894-6895-4DE8-8B65-DECA16E1B425}" type="datetimeFigureOut">
              <a:rPr lang="en-US"/>
              <a:pPr>
                <a:defRPr/>
              </a:pPr>
              <a:t>12/5/2017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3FE40DDC-02F6-48B8-90E6-3657BBBB9B44}" type="slidenum">
              <a:rPr lang="en-US"/>
              <a:pPr>
                <a:defRPr/>
              </a:pPr>
              <a:t>‹#›</a:t>
            </a:fld>
            <a:endParaRPr lang="en-US"/>
          </a:p>
        </p:txBody>
      </p:sp>
    </p:spTree>
    <p:extLst>
      <p:ext uri="{BB962C8B-B14F-4D97-AF65-F5344CB8AC3E}">
        <p14:creationId xmlns:p14="http://schemas.microsoft.com/office/powerpoint/2010/main" val="12246425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D5CC086A-33DE-48ED-912A-B3BDC0869157}" type="datetimeFigureOut">
              <a:rPr lang="en-US"/>
              <a:pPr>
                <a:defRPr/>
              </a:pPr>
              <a:t>12/5/2017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2F0AF8F-6E08-4F48-96F7-810F13C57BD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F115762-5C0F-4595-8450-2119E11C0A47}" type="datetimeFigureOut">
              <a:rPr lang="en-US"/>
              <a:pPr>
                <a:defRPr/>
              </a:pPr>
              <a:t>12/5/2017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8A2289C-740F-4C55-A7D1-E4F707EEA37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48B2343-F30F-4CF2-8F03-DDFC7CB22DB7}" type="datetimeFigureOut">
              <a:rPr lang="en-US"/>
              <a:pPr>
                <a:defRPr/>
              </a:pPr>
              <a:t>12/5/2017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C459677-CC7C-432D-AFB5-FD280E37CA1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CC29816-7EE8-43B5-B7F6-317F48D3F9A3}" type="datetimeFigureOut">
              <a:rPr lang="en-US"/>
              <a:pPr>
                <a:defRPr/>
              </a:pPr>
              <a:t>12/5/2017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43B69D9-B695-4035-9B96-9F13D4793F4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0B9C8CF-A801-4F1A-80C7-9A18687CF7E5}" type="datetimeFigureOut">
              <a:rPr lang="en-US"/>
              <a:pPr>
                <a:defRPr/>
              </a:pPr>
              <a:t>12/5/2017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C5DB87E-A7E0-445A-A351-D3DCA4BF90C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DFD42726-7FD8-4D03-9BD4-E39F909B6916}" type="datetimeFigureOut">
              <a:rPr lang="en-US"/>
              <a:pPr>
                <a:defRPr/>
              </a:pPr>
              <a:t>12/5/2017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A6D6D2C-7A80-4A9C-B1D3-7AEE01933DD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33447166-4580-42E4-860A-0D139EE06DBE}" type="datetimeFigureOut">
              <a:rPr lang="en-US"/>
              <a:pPr>
                <a:defRPr/>
              </a:pPr>
              <a:t>12/5/2017</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9D5B7845-99D6-462C-96B6-C40FD1A29A6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AC42E4A0-22EE-4570-A72A-E2ADE5BADA70}" type="datetimeFigureOut">
              <a:rPr lang="en-US"/>
              <a:pPr>
                <a:defRPr/>
              </a:pPr>
              <a:t>12/5/2017</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841BB9DE-48FA-4164-B534-AA56F33A5E6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4811C26-9CD0-47F9-AF10-43B899FECCB3}" type="datetimeFigureOut">
              <a:rPr lang="en-US"/>
              <a:pPr>
                <a:defRPr/>
              </a:pPr>
              <a:t>12/5/2017</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C53C8B9B-3484-4609-A449-D392A764996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203478A-A0E1-414C-A12C-95B8BB9016DD}" type="datetimeFigureOut">
              <a:rPr lang="en-US"/>
              <a:pPr>
                <a:defRPr/>
              </a:pPr>
              <a:t>12/5/2017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D37D80B-89AC-44A5-997A-A1FCBC718E6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8AAC2C70-6376-49F0-9DCE-231B5718A3C8}" type="datetimeFigureOut">
              <a:rPr lang="en-US"/>
              <a:pPr>
                <a:defRPr/>
              </a:pPr>
              <a:t>12/5/2017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7AE9039-6480-4C79-BDBB-E3D8D7F564A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9F824BF4-47F3-4B2B-8BA6-1C1D03ED09DF}" type="datetimeFigureOut">
              <a:rPr lang="en-US"/>
              <a:pPr>
                <a:defRPr/>
              </a:pPr>
              <a:t>12/5/2017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9DE3FBBD-DB7B-46E4-A4E1-CF48638B501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hyperlink" Target="http://www.mass.gov/eohhs/insuranc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7.wmf"/><Relationship Id="rId13" Type="http://schemas.openxmlformats.org/officeDocument/2006/relationships/customXml" Target="../ink/ink2.xml"/><Relationship Id="rId18" Type="http://schemas.openxmlformats.org/officeDocument/2006/relationships/image" Target="../media/image13.emf"/><Relationship Id="rId26" Type="http://schemas.openxmlformats.org/officeDocument/2006/relationships/image" Target="../media/image17.emf"/><Relationship Id="rId3" Type="http://schemas.openxmlformats.org/officeDocument/2006/relationships/image" Target="../media/image2.wmf"/><Relationship Id="rId21" Type="http://schemas.openxmlformats.org/officeDocument/2006/relationships/customXml" Target="../ink/ink6.xml"/><Relationship Id="rId7" Type="http://schemas.openxmlformats.org/officeDocument/2006/relationships/image" Target="../media/image6.wmf"/><Relationship Id="rId12" Type="http://schemas.openxmlformats.org/officeDocument/2006/relationships/image" Target="../media/image10.emf"/><Relationship Id="rId17" Type="http://schemas.openxmlformats.org/officeDocument/2006/relationships/customXml" Target="../ink/ink4.xml"/><Relationship Id="rId25" Type="http://schemas.openxmlformats.org/officeDocument/2006/relationships/customXml" Target="../ink/ink8.xml"/><Relationship Id="rId2" Type="http://schemas.openxmlformats.org/officeDocument/2006/relationships/image" Target="../media/image1.wmf"/><Relationship Id="rId16" Type="http://schemas.openxmlformats.org/officeDocument/2006/relationships/image" Target="../media/image12.emf"/><Relationship Id="rId20" Type="http://schemas.openxmlformats.org/officeDocument/2006/relationships/image" Target="../media/image14.emf"/><Relationship Id="rId1" Type="http://schemas.openxmlformats.org/officeDocument/2006/relationships/slideLayout" Target="../slideLayouts/slideLayout7.xml"/><Relationship Id="rId6" Type="http://schemas.openxmlformats.org/officeDocument/2006/relationships/image" Target="../media/image5.wmf"/><Relationship Id="rId11" Type="http://schemas.openxmlformats.org/officeDocument/2006/relationships/customXml" Target="../ink/ink1.xml"/><Relationship Id="rId24" Type="http://schemas.openxmlformats.org/officeDocument/2006/relationships/image" Target="../media/image16.emf"/><Relationship Id="rId5" Type="http://schemas.openxmlformats.org/officeDocument/2006/relationships/image" Target="../media/image4.wmf"/><Relationship Id="rId15" Type="http://schemas.openxmlformats.org/officeDocument/2006/relationships/customXml" Target="../ink/ink3.xml"/><Relationship Id="rId23" Type="http://schemas.openxmlformats.org/officeDocument/2006/relationships/customXml" Target="../ink/ink7.xml"/><Relationship Id="rId10" Type="http://schemas.openxmlformats.org/officeDocument/2006/relationships/image" Target="../media/image9.wmf"/><Relationship Id="rId19" Type="http://schemas.openxmlformats.org/officeDocument/2006/relationships/customXml" Target="../ink/ink5.xml"/><Relationship Id="rId4" Type="http://schemas.openxmlformats.org/officeDocument/2006/relationships/image" Target="../media/image3.wmf"/><Relationship Id="rId9" Type="http://schemas.openxmlformats.org/officeDocument/2006/relationships/image" Target="../media/image8.wmf"/><Relationship Id="rId14" Type="http://schemas.openxmlformats.org/officeDocument/2006/relationships/image" Target="../media/image11.emf"/><Relationship Id="rId22" Type="http://schemas.openxmlformats.org/officeDocument/2006/relationships/image" Target="../media/image15.emf"/></Relationships>
</file>

<file path=ppt/slides/_rels/slide20.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quote.affordable-health-insurance-plans.org/Exit/PreQuote?leadType=HEALTH&amp;trafficType=ZipSubmit&amp;as=0sha5nhavbhhnnt12addfmko"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hyperlink" Target="https://www.washingtonpost.com/news/wonk/wp/2017/11/14/why-repealing-obamacares-individual-mandate-is-so-crucial-for-tax-reform/?utm_term=.f02b165e5714" TargetMode="External"/><Relationship Id="rId2" Type="http://schemas.openxmlformats.org/officeDocument/2006/relationships/hyperlink" Target="https://www.washingtonpost.com/news/powerpost/paloma/the-health-202/2017/11/20/the-health-202-republicans-are-right-the-individual-mandate-is-a-tax-on-the-poor/5a0f2dc030fb045a2e003215/?utm_term=.995483ebfc6f" TargetMode="Externa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s://www.kff.org/health-reform/state-indicator/state-activity-around-expanding-medicaid-under-the-affordable-care-act/?currentTimeframe=0&amp;sortModel=%7B%22colId%22:%22Location%22,%22sort%22:%22asc%22%7D"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kff.org/interactive/premiums-and-worker-contributions/#/?filter1="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t>The American Model</a:t>
            </a:r>
          </a:p>
        </p:txBody>
      </p:sp>
      <p:sp>
        <p:nvSpPr>
          <p:cNvPr id="7" name="Subtitle 6"/>
          <p:cNvSpPr>
            <a:spLocks noGrp="1"/>
          </p:cNvSpPr>
          <p:nvPr>
            <p:ph type="subTitle" idx="1"/>
          </p:nvPr>
        </p:nvSpPr>
        <p:spPr/>
        <p:txBody>
          <a:bodyPr/>
          <a:lstStyle/>
          <a:p>
            <a:r>
              <a:rPr lang="en-US" dirty="0"/>
              <a:t>Lecture 12, Chapter 18 book</a:t>
            </a:r>
          </a:p>
          <a:p>
            <a:r>
              <a:rPr lang="en-US" dirty="0"/>
              <a:t>Vinish Shrestha</a:t>
            </a:r>
          </a:p>
        </p:txBody>
      </p:sp>
    </p:spTree>
    <p:extLst>
      <p:ext uri="{BB962C8B-B14F-4D97-AF65-F5344CB8AC3E}">
        <p14:creationId xmlns:p14="http://schemas.microsoft.com/office/powerpoint/2010/main" val="3216452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 BHT Enterprise</a:t>
            </a:r>
          </a:p>
        </p:txBody>
      </p:sp>
      <p:sp>
        <p:nvSpPr>
          <p:cNvPr id="3" name="Content Placeholder 2"/>
          <p:cNvSpPr>
            <a:spLocks noGrp="1"/>
          </p:cNvSpPr>
          <p:nvPr>
            <p:ph idx="1"/>
          </p:nvPr>
        </p:nvSpPr>
        <p:spPr>
          <a:xfrm>
            <a:off x="457200" y="1600200"/>
            <a:ext cx="8229600" cy="4800600"/>
          </a:xfrm>
        </p:spPr>
        <p:txBody>
          <a:bodyPr/>
          <a:lstStyle/>
          <a:p>
            <a:r>
              <a:rPr lang="en-US" dirty="0"/>
              <a:t>Has four employees</a:t>
            </a:r>
          </a:p>
          <a:p>
            <a:pPr lvl="1"/>
            <a:r>
              <a:rPr lang="en-US" dirty="0"/>
              <a:t>Two young, two old </a:t>
            </a:r>
          </a:p>
          <a:p>
            <a:pPr lvl="1"/>
            <a:r>
              <a:rPr lang="en-US" dirty="0"/>
              <a:t>One young has migraine, one old is quite healthy</a:t>
            </a:r>
          </a:p>
          <a:p>
            <a:r>
              <a:rPr lang="en-US" dirty="0"/>
              <a:t>Existence of Asymmetric Information regarding actual health </a:t>
            </a:r>
          </a:p>
          <a:p>
            <a:r>
              <a:rPr lang="en-US" dirty="0"/>
              <a:t>Has information about age</a:t>
            </a:r>
          </a:p>
          <a:p>
            <a:pPr lvl="1"/>
            <a:r>
              <a:rPr lang="en-US" dirty="0"/>
              <a:t>Older pay high </a:t>
            </a:r>
          </a:p>
          <a:p>
            <a:pPr lvl="1"/>
            <a:r>
              <a:rPr lang="en-US" dirty="0"/>
              <a:t>Younger low</a:t>
            </a:r>
          </a:p>
          <a:p>
            <a:r>
              <a:rPr lang="en-US" dirty="0"/>
              <a:t>Separates the pool (prevent adverse selection)</a:t>
            </a:r>
          </a:p>
        </p:txBody>
      </p:sp>
    </p:spTree>
    <p:extLst>
      <p:ext uri="{BB962C8B-B14F-4D97-AF65-F5344CB8AC3E}">
        <p14:creationId xmlns:p14="http://schemas.microsoft.com/office/powerpoint/2010/main" val="2438273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a:t>Wage pass-through</a:t>
            </a:r>
          </a:p>
        </p:txBody>
      </p:sp>
      <p:sp>
        <p:nvSpPr>
          <p:cNvPr id="3" name="Content Placeholder 2"/>
          <p:cNvSpPr>
            <a:spLocks noGrp="1"/>
          </p:cNvSpPr>
          <p:nvPr>
            <p:ph idx="1"/>
          </p:nvPr>
        </p:nvSpPr>
        <p:spPr>
          <a:xfrm>
            <a:off x="457200" y="1219200"/>
            <a:ext cx="8229600" cy="4906963"/>
          </a:xfrm>
        </p:spPr>
        <p:txBody>
          <a:bodyPr/>
          <a:lstStyle/>
          <a:p>
            <a:r>
              <a:rPr lang="en-US" dirty="0"/>
              <a:t>Suppose BHT pays $4,000 in premium (monthly) for all four employees </a:t>
            </a:r>
          </a:p>
          <a:p>
            <a:r>
              <a:rPr lang="en-US" dirty="0"/>
              <a:t>Evenly distributed ($1,000 each)</a:t>
            </a:r>
          </a:p>
          <a:p>
            <a:r>
              <a:rPr lang="en-US" dirty="0"/>
              <a:t>Healthy workers leave and find fair deals </a:t>
            </a:r>
          </a:p>
          <a:p>
            <a:r>
              <a:rPr lang="en-US" dirty="0"/>
              <a:t>BHT has to use wage pass-through to “charge” older employees more for health insurance </a:t>
            </a:r>
          </a:p>
          <a:p>
            <a:pPr lvl="1"/>
            <a:r>
              <a:rPr lang="en-US" dirty="0"/>
              <a:t>Through forgone wages</a:t>
            </a:r>
          </a:p>
          <a:p>
            <a:pPr lvl="1"/>
            <a:r>
              <a:rPr lang="en-US" dirty="0"/>
              <a:t>Two older pay $1,500 and two young pays $500</a:t>
            </a:r>
          </a:p>
        </p:txBody>
      </p:sp>
    </p:spTree>
    <p:extLst>
      <p:ext uri="{BB962C8B-B14F-4D97-AF65-F5344CB8AC3E}">
        <p14:creationId xmlns:p14="http://schemas.microsoft.com/office/powerpoint/2010/main" val="2495576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Evidence of wage pass-through</a:t>
            </a:r>
          </a:p>
        </p:txBody>
      </p:sp>
      <p:sp>
        <p:nvSpPr>
          <p:cNvPr id="3" name="Content Placeholder 2"/>
          <p:cNvSpPr>
            <a:spLocks noGrp="1"/>
          </p:cNvSpPr>
          <p:nvPr>
            <p:ph idx="1"/>
          </p:nvPr>
        </p:nvSpPr>
        <p:spPr>
          <a:xfrm>
            <a:off x="457200" y="1295400"/>
            <a:ext cx="8229600" cy="4830763"/>
          </a:xfrm>
        </p:spPr>
        <p:txBody>
          <a:bodyPr/>
          <a:lstStyle/>
          <a:p>
            <a:r>
              <a:rPr lang="en-US" dirty="0"/>
              <a:t>Note: employer’s premium contribution being passed through as employee’s wages </a:t>
            </a:r>
          </a:p>
          <a:p>
            <a:r>
              <a:rPr lang="en-US" dirty="0"/>
              <a:t>In 1976 the federal law mandated maternity care for employer-sponsored insurance plan</a:t>
            </a:r>
          </a:p>
          <a:p>
            <a:r>
              <a:rPr lang="en-US" dirty="0"/>
              <a:t>Premiums increases for employers with high number of females in reproductive years</a:t>
            </a:r>
          </a:p>
          <a:p>
            <a:pPr lvl="1"/>
            <a:r>
              <a:rPr lang="en-US" dirty="0"/>
              <a:t>Wages rise more slowly  </a:t>
            </a:r>
            <a:r>
              <a:rPr lang="en-US"/>
              <a:t>(Gruber, 1994)</a:t>
            </a:r>
            <a:endParaRPr lang="en-US" dirty="0"/>
          </a:p>
          <a:p>
            <a:pPr lvl="1"/>
            <a:endParaRPr lang="en-US" dirty="0"/>
          </a:p>
        </p:txBody>
      </p:sp>
    </p:spTree>
    <p:extLst>
      <p:ext uri="{BB962C8B-B14F-4D97-AF65-F5344CB8AC3E}">
        <p14:creationId xmlns:p14="http://schemas.microsoft.com/office/powerpoint/2010/main" val="1613153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kaiserfamilyfoundation.files.wordpress.com/2017/09/figure20a6.png?w=69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219200"/>
            <a:ext cx="6648450" cy="500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2101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kaiserfamilyfoundation.files.wordpress.com/2017/09/figure20g6.png?w=69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762000"/>
            <a:ext cx="762000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1337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1C5F3-B3D9-45D5-8A16-3CC5A6E18FD9}"/>
              </a:ext>
            </a:extLst>
          </p:cNvPr>
          <p:cNvSpPr>
            <a:spLocks noGrp="1"/>
          </p:cNvSpPr>
          <p:nvPr>
            <p:ph type="title"/>
          </p:nvPr>
        </p:nvSpPr>
        <p:spPr>
          <a:xfrm>
            <a:off x="685800" y="2294308"/>
            <a:ext cx="8229600" cy="1143000"/>
          </a:xfrm>
        </p:spPr>
        <p:txBody>
          <a:bodyPr/>
          <a:lstStyle/>
          <a:p>
            <a:r>
              <a:rPr lang="en-US" dirty="0"/>
              <a:t>Massachusetts Health Care Reform</a:t>
            </a:r>
          </a:p>
        </p:txBody>
      </p:sp>
    </p:spTree>
    <p:extLst>
      <p:ext uri="{BB962C8B-B14F-4D97-AF65-F5344CB8AC3E}">
        <p14:creationId xmlns:p14="http://schemas.microsoft.com/office/powerpoint/2010/main" val="4008860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FD95A-15B5-452C-AC71-815007D346D9}"/>
              </a:ext>
            </a:extLst>
          </p:cNvPr>
          <p:cNvSpPr>
            <a:spLocks noGrp="1"/>
          </p:cNvSpPr>
          <p:nvPr>
            <p:ph type="title"/>
          </p:nvPr>
        </p:nvSpPr>
        <p:spPr>
          <a:xfrm>
            <a:off x="457200" y="274638"/>
            <a:ext cx="8229600" cy="792162"/>
          </a:xfrm>
        </p:spPr>
        <p:txBody>
          <a:bodyPr/>
          <a:lstStyle/>
          <a:p>
            <a:r>
              <a:rPr lang="en-US" dirty="0"/>
              <a:t>MA Health Care Reform</a:t>
            </a:r>
          </a:p>
        </p:txBody>
      </p:sp>
      <p:sp>
        <p:nvSpPr>
          <p:cNvPr id="3" name="Content Placeholder 2">
            <a:extLst>
              <a:ext uri="{FF2B5EF4-FFF2-40B4-BE49-F238E27FC236}">
                <a16:creationId xmlns:a16="http://schemas.microsoft.com/office/drawing/2014/main" id="{D45B0E6C-98D4-4E54-B619-1CF53252FCF2}"/>
              </a:ext>
            </a:extLst>
          </p:cNvPr>
          <p:cNvSpPr>
            <a:spLocks noGrp="1"/>
          </p:cNvSpPr>
          <p:nvPr>
            <p:ph idx="1"/>
          </p:nvPr>
        </p:nvSpPr>
        <p:spPr>
          <a:xfrm>
            <a:off x="457200" y="1219200"/>
            <a:ext cx="8229600" cy="4906963"/>
          </a:xfrm>
        </p:spPr>
        <p:txBody>
          <a:bodyPr/>
          <a:lstStyle/>
          <a:p>
            <a:r>
              <a:rPr lang="en-US" dirty="0"/>
              <a:t>In 2006, the state of Massachusetts passed the legislation</a:t>
            </a:r>
          </a:p>
          <a:p>
            <a:pPr lvl="1"/>
            <a:r>
              <a:rPr lang="en-US" dirty="0"/>
              <a:t>Almost universal health care insurance coverage</a:t>
            </a:r>
          </a:p>
          <a:p>
            <a:pPr marL="514350" indent="-514350">
              <a:buAutoNum type="arabicPeriod"/>
            </a:pPr>
            <a:r>
              <a:rPr lang="en-US" dirty="0"/>
              <a:t>The Commonwealth Health Insurance Connector </a:t>
            </a:r>
            <a:r>
              <a:rPr lang="en-US" sz="2200" dirty="0">
                <a:hlinkClick r:id="rId2"/>
              </a:rPr>
              <a:t>http://www.mass.gov/eohhs/insurance/</a:t>
            </a:r>
            <a:endParaRPr lang="en-US" sz="2200" dirty="0"/>
          </a:p>
          <a:p>
            <a:pPr marL="857250" lvl="1" indent="-457200"/>
            <a:r>
              <a:rPr lang="en-US" dirty="0"/>
              <a:t>Subsidized and non-subsidized private health insurance</a:t>
            </a:r>
          </a:p>
          <a:p>
            <a:pPr marL="857250" lvl="1" indent="-457200"/>
            <a:r>
              <a:rPr lang="en-US" dirty="0"/>
              <a:t>Subsidy for income below 300% of FPL</a:t>
            </a:r>
          </a:p>
          <a:p>
            <a:pPr marL="857250" lvl="1" indent="-457200"/>
            <a:r>
              <a:rPr lang="en-US" dirty="0"/>
              <a:t>Up to 150% of FPL, full subsidy</a:t>
            </a:r>
          </a:p>
          <a:p>
            <a:pPr marL="400050" lvl="1" indent="0">
              <a:buNone/>
            </a:pPr>
            <a:endParaRPr lang="en-US" dirty="0"/>
          </a:p>
          <a:p>
            <a:pPr marL="514350" indent="-514350">
              <a:buAutoNum type="arabicPeriod"/>
            </a:pPr>
            <a:endParaRPr lang="en-US" dirty="0"/>
          </a:p>
        </p:txBody>
      </p:sp>
    </p:spTree>
    <p:extLst>
      <p:ext uri="{BB962C8B-B14F-4D97-AF65-F5344CB8AC3E}">
        <p14:creationId xmlns:p14="http://schemas.microsoft.com/office/powerpoint/2010/main" val="3720226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47672-4B5C-465C-8961-3E24F3617A4A}"/>
              </a:ext>
            </a:extLst>
          </p:cNvPr>
          <p:cNvSpPr>
            <a:spLocks noGrp="1"/>
          </p:cNvSpPr>
          <p:nvPr>
            <p:ph type="title"/>
          </p:nvPr>
        </p:nvSpPr>
        <p:spPr/>
        <p:txBody>
          <a:bodyPr/>
          <a:lstStyle/>
          <a:p>
            <a:r>
              <a:rPr lang="en-US" dirty="0"/>
              <a:t>MA Health Care Reform</a:t>
            </a:r>
          </a:p>
        </p:txBody>
      </p:sp>
      <p:sp>
        <p:nvSpPr>
          <p:cNvPr id="3" name="Content Placeholder 2">
            <a:extLst>
              <a:ext uri="{FF2B5EF4-FFF2-40B4-BE49-F238E27FC236}">
                <a16:creationId xmlns:a16="http://schemas.microsoft.com/office/drawing/2014/main" id="{15DD4B1A-ADDD-476C-AB25-6440F0241EF7}"/>
              </a:ext>
            </a:extLst>
          </p:cNvPr>
          <p:cNvSpPr>
            <a:spLocks noGrp="1"/>
          </p:cNvSpPr>
          <p:nvPr>
            <p:ph idx="1"/>
          </p:nvPr>
        </p:nvSpPr>
        <p:spPr/>
        <p:txBody>
          <a:bodyPr/>
          <a:lstStyle/>
          <a:p>
            <a:pPr marL="0" indent="0">
              <a:buNone/>
            </a:pPr>
            <a:r>
              <a:rPr lang="en-US" dirty="0"/>
              <a:t>2. Insurance market reform</a:t>
            </a:r>
          </a:p>
          <a:p>
            <a:pPr marL="914400" lvl="1" indent="-514350"/>
            <a:r>
              <a:rPr lang="en-US" dirty="0"/>
              <a:t>Insurers are to issue plans regardless of health status and community ratings</a:t>
            </a:r>
          </a:p>
          <a:p>
            <a:pPr marL="914400" lvl="1" indent="-514350"/>
            <a:r>
              <a:rPr lang="en-US" dirty="0"/>
              <a:t>Minimum credible coverage and maximum payment </a:t>
            </a:r>
          </a:p>
          <a:p>
            <a:pPr marL="0" indent="0">
              <a:buNone/>
            </a:pPr>
            <a:endParaRPr lang="en-US" dirty="0"/>
          </a:p>
        </p:txBody>
      </p:sp>
      <p:sp>
        <p:nvSpPr>
          <p:cNvPr id="4" name="TextBox 3">
            <a:extLst>
              <a:ext uri="{FF2B5EF4-FFF2-40B4-BE49-F238E27FC236}">
                <a16:creationId xmlns:a16="http://schemas.microsoft.com/office/drawing/2014/main" id="{6707AFED-FF15-49C4-8EF3-65EC7D4C4729}"/>
              </a:ext>
            </a:extLst>
          </p:cNvPr>
          <p:cNvSpPr txBox="1"/>
          <p:nvPr/>
        </p:nvSpPr>
        <p:spPr>
          <a:xfrm>
            <a:off x="609600" y="4191000"/>
            <a:ext cx="7776488" cy="646331"/>
          </a:xfrm>
          <a:prstGeom prst="rect">
            <a:avLst/>
          </a:prstGeom>
          <a:noFill/>
        </p:spPr>
        <p:txBody>
          <a:bodyPr wrap="none" rtlCol="0">
            <a:spAutoFit/>
          </a:bodyPr>
          <a:lstStyle/>
          <a:p>
            <a:pPr marL="0" indent="0">
              <a:buNone/>
            </a:pPr>
            <a:r>
              <a:rPr lang="en-US" dirty="0"/>
              <a:t>Community rating: prevents insurers to vary premiums within a geographic</a:t>
            </a:r>
          </a:p>
          <a:p>
            <a:pPr marL="0" indent="0">
              <a:buNone/>
            </a:pPr>
            <a:r>
              <a:rPr lang="en-US" dirty="0"/>
              <a:t> area based on age, gender, health status or other factors</a:t>
            </a:r>
          </a:p>
        </p:txBody>
      </p:sp>
    </p:spTree>
    <p:extLst>
      <p:ext uri="{BB962C8B-B14F-4D97-AF65-F5344CB8AC3E}">
        <p14:creationId xmlns:p14="http://schemas.microsoft.com/office/powerpoint/2010/main" val="7846444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9D980-BEC4-41B1-AE5D-E53D255D799B}"/>
              </a:ext>
            </a:extLst>
          </p:cNvPr>
          <p:cNvSpPr>
            <a:spLocks noGrp="1"/>
          </p:cNvSpPr>
          <p:nvPr>
            <p:ph type="title"/>
          </p:nvPr>
        </p:nvSpPr>
        <p:spPr/>
        <p:txBody>
          <a:bodyPr/>
          <a:lstStyle/>
          <a:p>
            <a:r>
              <a:rPr lang="en-US" dirty="0"/>
              <a:t>MA Health Care Reform</a:t>
            </a:r>
          </a:p>
        </p:txBody>
      </p:sp>
      <p:sp>
        <p:nvSpPr>
          <p:cNvPr id="3" name="Content Placeholder 2">
            <a:extLst>
              <a:ext uri="{FF2B5EF4-FFF2-40B4-BE49-F238E27FC236}">
                <a16:creationId xmlns:a16="http://schemas.microsoft.com/office/drawing/2014/main" id="{A7E2696E-7307-43B4-8E32-56A8793D0543}"/>
              </a:ext>
            </a:extLst>
          </p:cNvPr>
          <p:cNvSpPr>
            <a:spLocks noGrp="1"/>
          </p:cNvSpPr>
          <p:nvPr>
            <p:ph idx="1"/>
          </p:nvPr>
        </p:nvSpPr>
        <p:spPr/>
        <p:txBody>
          <a:bodyPr/>
          <a:lstStyle/>
          <a:p>
            <a:pPr marL="0" indent="0">
              <a:buNone/>
            </a:pPr>
            <a:r>
              <a:rPr lang="en-US" dirty="0"/>
              <a:t>3. MassHealth Expansion </a:t>
            </a:r>
          </a:p>
          <a:p>
            <a:pPr lvl="1"/>
            <a:r>
              <a:rPr lang="en-US" dirty="0"/>
              <a:t>Both Medicaid and Children Health Insurance Program (CHIP) expanded up to 300% FPL ($32,670 for individual and $67,050 for family of four)</a:t>
            </a:r>
          </a:p>
          <a:p>
            <a:pPr marL="0" indent="0">
              <a:buNone/>
            </a:pPr>
            <a:r>
              <a:rPr lang="en-US" dirty="0"/>
              <a:t>4. Employer Requirement </a:t>
            </a:r>
          </a:p>
          <a:p>
            <a:pPr lvl="1"/>
            <a:r>
              <a:rPr lang="en-US" dirty="0"/>
              <a:t>More than 11 employee should contribute</a:t>
            </a:r>
          </a:p>
          <a:p>
            <a:pPr marL="0" indent="0">
              <a:buNone/>
            </a:pPr>
            <a:r>
              <a:rPr lang="en-US" dirty="0"/>
              <a:t>5. Individual Mandate</a:t>
            </a:r>
          </a:p>
          <a:p>
            <a:pPr marL="0" indent="0">
              <a:buNone/>
            </a:pPr>
            <a:r>
              <a:rPr lang="en-US" dirty="0"/>
              <a:t>		</a:t>
            </a:r>
          </a:p>
        </p:txBody>
      </p:sp>
      <p:sp>
        <p:nvSpPr>
          <p:cNvPr id="4" name="Rectangle 3">
            <a:extLst>
              <a:ext uri="{FF2B5EF4-FFF2-40B4-BE49-F238E27FC236}">
                <a16:creationId xmlns:a16="http://schemas.microsoft.com/office/drawing/2014/main" id="{8B85CC75-87D5-4931-8BC8-40F2ED53C100}"/>
              </a:ext>
            </a:extLst>
          </p:cNvPr>
          <p:cNvSpPr/>
          <p:nvPr/>
        </p:nvSpPr>
        <p:spPr>
          <a:xfrm>
            <a:off x="4447607" y="3244334"/>
            <a:ext cx="248786" cy="369332"/>
          </a:xfrm>
          <a:prstGeom prst="rect">
            <a:avLst/>
          </a:prstGeom>
        </p:spPr>
        <p:txBody>
          <a:bodyPr wrap="none">
            <a:spAutoFit/>
          </a:bodyPr>
          <a:lstStyle/>
          <a:p>
            <a:r>
              <a:rPr lang="en-US" dirty="0"/>
              <a:t>,</a:t>
            </a:r>
          </a:p>
        </p:txBody>
      </p:sp>
      <p:sp>
        <p:nvSpPr>
          <p:cNvPr id="5" name="Rectangle 4">
            <a:extLst>
              <a:ext uri="{FF2B5EF4-FFF2-40B4-BE49-F238E27FC236}">
                <a16:creationId xmlns:a16="http://schemas.microsoft.com/office/drawing/2014/main" id="{30F86229-3712-4F05-9EEC-11E3CF2DCFC8}"/>
              </a:ext>
            </a:extLst>
          </p:cNvPr>
          <p:cNvSpPr/>
          <p:nvPr/>
        </p:nvSpPr>
        <p:spPr>
          <a:xfrm>
            <a:off x="4447607" y="3244334"/>
            <a:ext cx="248786" cy="369332"/>
          </a:xfrm>
          <a:prstGeom prst="rect">
            <a:avLst/>
          </a:prstGeom>
        </p:spPr>
        <p:txBody>
          <a:bodyPr wrap="none">
            <a:spAutoFit/>
          </a:bodyPr>
          <a:lstStyle/>
          <a:p>
            <a:r>
              <a:rPr lang="en-US" dirty="0"/>
              <a:t>,</a:t>
            </a:r>
          </a:p>
        </p:txBody>
      </p:sp>
    </p:spTree>
    <p:extLst>
      <p:ext uri="{BB962C8B-B14F-4D97-AF65-F5344CB8AC3E}">
        <p14:creationId xmlns:p14="http://schemas.microsoft.com/office/powerpoint/2010/main" val="2975764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BD9D836-1E35-4686-B1FC-DA6A0D073D19}"/>
              </a:ext>
            </a:extLst>
          </p:cNvPr>
          <p:cNvPicPr>
            <a:picLocks noGrp="1" noChangeAspect="1"/>
          </p:cNvPicPr>
          <p:nvPr>
            <p:ph idx="4294967295"/>
          </p:nvPr>
        </p:nvPicPr>
        <p:blipFill>
          <a:blip r:embed="rId2"/>
          <a:stretch>
            <a:fillRect/>
          </a:stretch>
        </p:blipFill>
        <p:spPr>
          <a:xfrm>
            <a:off x="2438400" y="1524000"/>
            <a:ext cx="4689475" cy="3810000"/>
          </a:xfrm>
          <a:prstGeom prst="rect">
            <a:avLst/>
          </a:prstGeom>
        </p:spPr>
      </p:pic>
    </p:spTree>
    <p:extLst>
      <p:ext uri="{BB962C8B-B14F-4D97-AF65-F5344CB8AC3E}">
        <p14:creationId xmlns:p14="http://schemas.microsoft.com/office/powerpoint/2010/main" val="2610628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TextShape 1"/>
          <p:cNvSpPr txBox="1"/>
          <p:nvPr/>
        </p:nvSpPr>
        <p:spPr>
          <a:xfrm>
            <a:off x="628560" y="5624640"/>
            <a:ext cx="2057130" cy="273510"/>
          </a:xfrm>
          <a:prstGeom prst="rect">
            <a:avLst/>
          </a:prstGeom>
          <a:noFill/>
          <a:ln>
            <a:noFill/>
          </a:ln>
        </p:spPr>
        <p:txBody>
          <a:bodyPr anchor="ctr"/>
          <a:lstStyle/>
          <a:p>
            <a:pPr>
              <a:lnSpc>
                <a:spcPct val="100000"/>
              </a:lnSpc>
            </a:pPr>
            <a:r>
              <a:rPr lang="en-US" sz="900" spc="-1">
                <a:solidFill>
                  <a:srgbClr val="8B8B8B"/>
                </a:solidFill>
                <a:uFill>
                  <a:solidFill>
                    <a:srgbClr val="FFFFFF"/>
                  </a:solidFill>
                </a:uFill>
                <a:latin typeface="Calibri"/>
              </a:rPr>
              <a:t>11/26/17</a:t>
            </a:r>
            <a:endParaRPr lang="en-US" sz="1050" spc="-1">
              <a:solidFill>
                <a:srgbClr val="000000"/>
              </a:solidFill>
              <a:uFill>
                <a:solidFill>
                  <a:srgbClr val="FFFFFF"/>
                </a:solidFill>
              </a:uFill>
              <a:latin typeface="Times New Roman"/>
            </a:endParaRPr>
          </a:p>
        </p:txBody>
      </p:sp>
      <p:sp>
        <p:nvSpPr>
          <p:cNvPr id="239" name="TextShape 2"/>
          <p:cNvSpPr txBox="1"/>
          <p:nvPr/>
        </p:nvSpPr>
        <p:spPr>
          <a:xfrm>
            <a:off x="3028860" y="5624640"/>
            <a:ext cx="3085830" cy="273510"/>
          </a:xfrm>
          <a:prstGeom prst="rect">
            <a:avLst/>
          </a:prstGeom>
          <a:noFill/>
          <a:ln>
            <a:noFill/>
          </a:ln>
        </p:spPr>
        <p:txBody>
          <a:bodyPr anchor="ctr"/>
          <a:lstStyle/>
          <a:p>
            <a:pPr algn="ctr">
              <a:lnSpc>
                <a:spcPct val="100000"/>
              </a:lnSpc>
            </a:pPr>
            <a:r>
              <a:rPr lang="en-US" sz="900" spc="-1">
                <a:solidFill>
                  <a:srgbClr val="8B8B8B"/>
                </a:solidFill>
                <a:uFill>
                  <a:solidFill>
                    <a:srgbClr val="FFFFFF"/>
                  </a:solidFill>
                </a:uFill>
                <a:latin typeface="Calibri"/>
              </a:rPr>
              <a:t>Towson University – V. Shrestha</a:t>
            </a:r>
            <a:endParaRPr lang="en-US" sz="1050" spc="-1">
              <a:solidFill>
                <a:srgbClr val="000000"/>
              </a:solidFill>
              <a:uFill>
                <a:solidFill>
                  <a:srgbClr val="FFFFFF"/>
                </a:solidFill>
              </a:uFill>
              <a:latin typeface="Times New Roman"/>
            </a:endParaRPr>
          </a:p>
        </p:txBody>
      </p:sp>
      <p:sp>
        <p:nvSpPr>
          <p:cNvPr id="240" name="TextShape 3"/>
          <p:cNvSpPr txBox="1"/>
          <p:nvPr/>
        </p:nvSpPr>
        <p:spPr>
          <a:xfrm>
            <a:off x="0" y="914490"/>
            <a:ext cx="6171930" cy="365310"/>
          </a:xfrm>
          <a:prstGeom prst="rect">
            <a:avLst/>
          </a:prstGeom>
          <a:noFill/>
          <a:ln w="12600">
            <a:noFill/>
          </a:ln>
        </p:spPr>
        <p:txBody>
          <a:bodyPr anchor="ctr"/>
          <a:lstStyle/>
          <a:p>
            <a:pPr>
              <a:lnSpc>
                <a:spcPct val="90000"/>
              </a:lnSpc>
            </a:pPr>
            <a:r>
              <a:rPr lang="en-US" sz="3300" spc="-1">
                <a:solidFill>
                  <a:srgbClr val="000000"/>
                </a:solidFill>
                <a:uFill>
                  <a:solidFill>
                    <a:srgbClr val="FFFFFF"/>
                  </a:solidFill>
                </a:uFill>
                <a:latin typeface="Calibri"/>
              </a:rPr>
              <a:t>Econ 339 - Roadmap</a:t>
            </a:r>
            <a:endParaRPr lang="en-US" sz="1350" spc="-1">
              <a:solidFill>
                <a:srgbClr val="000000"/>
              </a:solidFill>
              <a:uFill>
                <a:solidFill>
                  <a:srgbClr val="FFFFFF"/>
                </a:solidFill>
              </a:uFill>
              <a:latin typeface="Calibri"/>
            </a:endParaRPr>
          </a:p>
        </p:txBody>
      </p:sp>
      <p:sp>
        <p:nvSpPr>
          <p:cNvPr id="241" name="CustomShape 4"/>
          <p:cNvSpPr/>
          <p:nvPr/>
        </p:nvSpPr>
        <p:spPr>
          <a:xfrm>
            <a:off x="1200150" y="1885950"/>
            <a:ext cx="1999890" cy="479250"/>
          </a:xfrm>
          <a:prstGeom prst="rect">
            <a:avLst/>
          </a:prstGeom>
          <a:ln/>
        </p:spPr>
        <p:style>
          <a:lnRef idx="1">
            <a:schemeClr val="accent1"/>
          </a:lnRef>
          <a:fillRef idx="2">
            <a:schemeClr val="accent1"/>
          </a:fillRef>
          <a:effectRef idx="1">
            <a:schemeClr val="accent1"/>
          </a:effectRef>
          <a:fontRef idx="minor"/>
        </p:style>
        <p:txBody>
          <a:bodyPr lIns="67500" tIns="33750" rIns="67500" bIns="33750"/>
          <a:lstStyle/>
          <a:p>
            <a:pPr>
              <a:lnSpc>
                <a:spcPct val="100000"/>
              </a:lnSpc>
            </a:pPr>
            <a:r>
              <a:rPr lang="en-US" sz="1350" spc="-1">
                <a:solidFill>
                  <a:srgbClr val="000000"/>
                </a:solidFill>
                <a:uFill>
                  <a:solidFill>
                    <a:srgbClr val="FFFFFF"/>
                  </a:solidFill>
                </a:uFill>
                <a:latin typeface="Calibri"/>
              </a:rPr>
              <a:t>Review of Microeconomics</a:t>
            </a:r>
            <a:endParaRPr lang="en-US" sz="1350" spc="-1">
              <a:solidFill>
                <a:srgbClr val="000000"/>
              </a:solidFill>
              <a:uFill>
                <a:solidFill>
                  <a:srgbClr val="FFFFFF"/>
                </a:solidFill>
              </a:uFill>
              <a:latin typeface="Arial"/>
            </a:endParaRPr>
          </a:p>
        </p:txBody>
      </p:sp>
      <p:sp>
        <p:nvSpPr>
          <p:cNvPr id="242" name="CustomShape 5"/>
          <p:cNvSpPr/>
          <p:nvPr/>
        </p:nvSpPr>
        <p:spPr>
          <a:xfrm>
            <a:off x="3519990" y="2545290"/>
            <a:ext cx="1999890" cy="1004130"/>
          </a:xfrm>
          <a:prstGeom prst="rect">
            <a:avLst/>
          </a:prstGeom>
          <a:ln/>
        </p:spPr>
        <p:style>
          <a:lnRef idx="1">
            <a:schemeClr val="accent1"/>
          </a:lnRef>
          <a:fillRef idx="2">
            <a:schemeClr val="accent1"/>
          </a:fillRef>
          <a:effectRef idx="1">
            <a:schemeClr val="accent1"/>
          </a:effectRef>
          <a:fontRef idx="minor"/>
        </p:style>
        <p:txBody>
          <a:bodyPr lIns="67500" tIns="33750" rIns="67500" bIns="33750"/>
          <a:lstStyle/>
          <a:p>
            <a:pPr>
              <a:lnSpc>
                <a:spcPct val="100000"/>
              </a:lnSpc>
            </a:pPr>
            <a:r>
              <a:rPr lang="en-US" sz="1500" spc="-1">
                <a:solidFill>
                  <a:srgbClr val="000000"/>
                </a:solidFill>
                <a:uFill>
                  <a:solidFill>
                    <a:srgbClr val="FFFFFF"/>
                  </a:solidFill>
                </a:uFill>
                <a:latin typeface="Calibri"/>
              </a:rPr>
              <a:t>Demand for Insurance</a:t>
            </a:r>
            <a:endParaRPr lang="en-US" sz="1350" spc="-1">
              <a:solidFill>
                <a:srgbClr val="000000"/>
              </a:solidFill>
              <a:uFill>
                <a:solidFill>
                  <a:srgbClr val="FFFFFF"/>
                </a:solidFill>
              </a:uFill>
              <a:latin typeface="Arial"/>
            </a:endParaRPr>
          </a:p>
          <a:p>
            <a:pPr>
              <a:lnSpc>
                <a:spcPct val="100000"/>
              </a:lnSpc>
            </a:pPr>
            <a:r>
              <a:rPr lang="en-US" sz="1050" spc="-1">
                <a:solidFill>
                  <a:srgbClr val="000000"/>
                </a:solidFill>
                <a:uFill>
                  <a:solidFill>
                    <a:srgbClr val="FFFFFF"/>
                  </a:solidFill>
                </a:uFill>
                <a:latin typeface="Calibri"/>
              </a:rPr>
              <a:t>Chapter 7</a:t>
            </a:r>
            <a:endParaRPr lang="en-US" sz="1350" spc="-1">
              <a:solidFill>
                <a:srgbClr val="000000"/>
              </a:solidFill>
              <a:uFill>
                <a:solidFill>
                  <a:srgbClr val="FFFFFF"/>
                </a:solidFill>
              </a:uFill>
              <a:latin typeface="Arial"/>
            </a:endParaRPr>
          </a:p>
          <a:p>
            <a:pPr marL="214380" indent="-214110">
              <a:buClr>
                <a:srgbClr val="000000"/>
              </a:buClr>
              <a:buFont typeface="Arial"/>
              <a:buChar char="•"/>
            </a:pPr>
            <a:r>
              <a:rPr lang="en-US" sz="1050" spc="-1">
                <a:solidFill>
                  <a:srgbClr val="000000"/>
                </a:solidFill>
                <a:uFill>
                  <a:solidFill>
                    <a:srgbClr val="FFFFFF"/>
                  </a:solidFill>
                </a:uFill>
                <a:latin typeface="Calibri"/>
              </a:rPr>
              <a:t>Uncertainty</a:t>
            </a:r>
            <a:endParaRPr lang="en-US" sz="1350" spc="-1">
              <a:solidFill>
                <a:srgbClr val="000000"/>
              </a:solidFill>
              <a:uFill>
                <a:solidFill>
                  <a:srgbClr val="FFFFFF"/>
                </a:solidFill>
              </a:uFill>
              <a:latin typeface="Arial"/>
            </a:endParaRPr>
          </a:p>
          <a:p>
            <a:pPr marL="214380" indent="-214110">
              <a:buClr>
                <a:srgbClr val="000000"/>
              </a:buClr>
              <a:buFont typeface="Arial"/>
              <a:buChar char="•"/>
            </a:pPr>
            <a:r>
              <a:rPr lang="en-US" sz="1050" spc="-1">
                <a:solidFill>
                  <a:srgbClr val="000000"/>
                </a:solidFill>
                <a:uFill>
                  <a:solidFill>
                    <a:srgbClr val="FFFFFF"/>
                  </a:solidFill>
                </a:uFill>
                <a:latin typeface="Calibri"/>
              </a:rPr>
              <a:t>Risk aversion</a:t>
            </a:r>
            <a:endParaRPr lang="en-US" sz="1350" spc="-1">
              <a:solidFill>
                <a:srgbClr val="000000"/>
              </a:solidFill>
              <a:uFill>
                <a:solidFill>
                  <a:srgbClr val="FFFFFF"/>
                </a:solidFill>
              </a:uFill>
              <a:latin typeface="Arial"/>
            </a:endParaRPr>
          </a:p>
        </p:txBody>
      </p:sp>
      <p:sp>
        <p:nvSpPr>
          <p:cNvPr id="243" name="CustomShape 6"/>
          <p:cNvSpPr/>
          <p:nvPr/>
        </p:nvSpPr>
        <p:spPr>
          <a:xfrm>
            <a:off x="1243080" y="4370760"/>
            <a:ext cx="1999890" cy="433350"/>
          </a:xfrm>
          <a:prstGeom prst="rect">
            <a:avLst/>
          </a:prstGeom>
          <a:ln/>
        </p:spPr>
        <p:style>
          <a:lnRef idx="1">
            <a:schemeClr val="accent1"/>
          </a:lnRef>
          <a:fillRef idx="2">
            <a:schemeClr val="accent1"/>
          </a:fillRef>
          <a:effectRef idx="1">
            <a:schemeClr val="accent1"/>
          </a:effectRef>
          <a:fontRef idx="minor"/>
        </p:style>
        <p:txBody>
          <a:bodyPr lIns="67500" tIns="33750" rIns="67500" bIns="33750"/>
          <a:lstStyle/>
          <a:p>
            <a:pPr>
              <a:lnSpc>
                <a:spcPct val="100000"/>
              </a:lnSpc>
            </a:pPr>
            <a:r>
              <a:rPr lang="en-US" sz="1350" spc="-1">
                <a:solidFill>
                  <a:srgbClr val="000000"/>
                </a:solidFill>
                <a:uFill>
                  <a:solidFill>
                    <a:srgbClr val="FFFFFF"/>
                  </a:solidFill>
                </a:uFill>
                <a:latin typeface="Calibri"/>
              </a:rPr>
              <a:t>The Grossman model</a:t>
            </a:r>
            <a:endParaRPr lang="en-US" sz="1350" spc="-1">
              <a:solidFill>
                <a:srgbClr val="000000"/>
              </a:solidFill>
              <a:uFill>
                <a:solidFill>
                  <a:srgbClr val="FFFFFF"/>
                </a:solidFill>
              </a:uFill>
              <a:latin typeface="Arial"/>
            </a:endParaRPr>
          </a:p>
          <a:p>
            <a:pPr>
              <a:lnSpc>
                <a:spcPct val="100000"/>
              </a:lnSpc>
            </a:pPr>
            <a:r>
              <a:rPr lang="en-US" sz="1050" spc="-1">
                <a:solidFill>
                  <a:srgbClr val="000000"/>
                </a:solidFill>
                <a:uFill>
                  <a:solidFill>
                    <a:srgbClr val="FFFFFF"/>
                  </a:solidFill>
                </a:uFill>
                <a:latin typeface="Calibri"/>
              </a:rPr>
              <a:t>Chapter 3</a:t>
            </a:r>
            <a:endParaRPr lang="en-US" sz="1350" spc="-1">
              <a:solidFill>
                <a:srgbClr val="000000"/>
              </a:solidFill>
              <a:uFill>
                <a:solidFill>
                  <a:srgbClr val="FFFFFF"/>
                </a:solidFill>
              </a:uFill>
              <a:latin typeface="Arial"/>
            </a:endParaRPr>
          </a:p>
        </p:txBody>
      </p:sp>
      <p:sp>
        <p:nvSpPr>
          <p:cNvPr id="244" name="CustomShape 7"/>
          <p:cNvSpPr/>
          <p:nvPr/>
        </p:nvSpPr>
        <p:spPr>
          <a:xfrm>
            <a:off x="1200150" y="2423250"/>
            <a:ext cx="2007180" cy="524610"/>
          </a:xfrm>
          <a:prstGeom prst="rect">
            <a:avLst/>
          </a:prstGeom>
          <a:ln/>
        </p:spPr>
        <p:style>
          <a:lnRef idx="1">
            <a:schemeClr val="accent1"/>
          </a:lnRef>
          <a:fillRef idx="2">
            <a:schemeClr val="accent1"/>
          </a:fillRef>
          <a:effectRef idx="1">
            <a:schemeClr val="accent1"/>
          </a:effectRef>
          <a:fontRef idx="minor"/>
        </p:style>
        <p:txBody>
          <a:bodyPr lIns="67500" tIns="33750" rIns="67500" bIns="33750"/>
          <a:lstStyle/>
          <a:p>
            <a:pPr>
              <a:lnSpc>
                <a:spcPct val="100000"/>
              </a:lnSpc>
            </a:pPr>
            <a:r>
              <a:rPr lang="en-US" sz="1500" spc="-1">
                <a:solidFill>
                  <a:srgbClr val="000000"/>
                </a:solidFill>
                <a:uFill>
                  <a:solidFill>
                    <a:srgbClr val="FFFFFF"/>
                  </a:solidFill>
                </a:uFill>
                <a:latin typeface="Calibri"/>
              </a:rPr>
              <a:t>Intro (from my slides)</a:t>
            </a:r>
            <a:endParaRPr lang="en-US" sz="1350" spc="-1">
              <a:solidFill>
                <a:srgbClr val="000000"/>
              </a:solidFill>
              <a:uFill>
                <a:solidFill>
                  <a:srgbClr val="FFFFFF"/>
                </a:solidFill>
              </a:uFill>
              <a:latin typeface="Arial"/>
            </a:endParaRPr>
          </a:p>
        </p:txBody>
      </p:sp>
      <p:sp>
        <p:nvSpPr>
          <p:cNvPr id="245" name="CustomShape 8"/>
          <p:cNvSpPr/>
          <p:nvPr/>
        </p:nvSpPr>
        <p:spPr>
          <a:xfrm>
            <a:off x="1200150" y="1479330"/>
            <a:ext cx="1999890" cy="273510"/>
          </a:xfrm>
          <a:prstGeom prst="rect">
            <a:avLst/>
          </a:prstGeom>
          <a:ln/>
        </p:spPr>
        <p:style>
          <a:lnRef idx="1">
            <a:schemeClr val="accent1"/>
          </a:lnRef>
          <a:fillRef idx="2">
            <a:schemeClr val="accent1"/>
          </a:fillRef>
          <a:effectRef idx="1">
            <a:schemeClr val="accent1"/>
          </a:effectRef>
          <a:fontRef idx="minor"/>
        </p:style>
        <p:txBody>
          <a:bodyPr lIns="67500" tIns="33750" rIns="67500" bIns="33750"/>
          <a:lstStyle/>
          <a:p>
            <a:pPr>
              <a:lnSpc>
                <a:spcPct val="100000"/>
              </a:lnSpc>
            </a:pPr>
            <a:r>
              <a:rPr lang="en-US" sz="1350" spc="-1">
                <a:solidFill>
                  <a:srgbClr val="000000"/>
                </a:solidFill>
                <a:uFill>
                  <a:solidFill>
                    <a:srgbClr val="FFFFFF"/>
                  </a:solidFill>
                </a:uFill>
                <a:latin typeface="Calibri"/>
              </a:rPr>
              <a:t>Focus Midterm 1</a:t>
            </a:r>
            <a:endParaRPr lang="en-US" sz="1350" spc="-1">
              <a:solidFill>
                <a:srgbClr val="000000"/>
              </a:solidFill>
              <a:uFill>
                <a:solidFill>
                  <a:srgbClr val="FFFFFF"/>
                </a:solidFill>
              </a:uFill>
              <a:latin typeface="Arial"/>
            </a:endParaRPr>
          </a:p>
        </p:txBody>
      </p:sp>
      <p:sp>
        <p:nvSpPr>
          <p:cNvPr id="246" name="CustomShape 9"/>
          <p:cNvSpPr/>
          <p:nvPr/>
        </p:nvSpPr>
        <p:spPr>
          <a:xfrm>
            <a:off x="5794200" y="2535570"/>
            <a:ext cx="2114370" cy="639090"/>
          </a:xfrm>
          <a:prstGeom prst="rect">
            <a:avLst/>
          </a:prstGeom>
          <a:gradFill>
            <a:gsLst>
              <a:gs pos="0">
                <a:srgbClr val="91DD9F"/>
              </a:gs>
              <a:gs pos="50000">
                <a:srgbClr val="BDE8C5"/>
              </a:gs>
              <a:gs pos="100000">
                <a:srgbClr val="DEF3E3"/>
              </a:gs>
            </a:gsLst>
            <a:lin ang="5400000"/>
          </a:gradFill>
          <a:ln/>
        </p:spPr>
        <p:style>
          <a:lnRef idx="1">
            <a:schemeClr val="dk1"/>
          </a:lnRef>
          <a:fillRef idx="2">
            <a:schemeClr val="dk1"/>
          </a:fillRef>
          <a:effectRef idx="1">
            <a:schemeClr val="dk1"/>
          </a:effectRef>
          <a:fontRef idx="minor"/>
        </p:style>
        <p:txBody>
          <a:bodyPr lIns="67500" tIns="33750" rIns="67500" bIns="33750"/>
          <a:lstStyle/>
          <a:p>
            <a:pPr>
              <a:lnSpc>
                <a:spcPct val="100000"/>
              </a:lnSpc>
            </a:pPr>
            <a:r>
              <a:rPr lang="en-US" sz="1350" spc="-1">
                <a:solidFill>
                  <a:srgbClr val="000000"/>
                </a:solidFill>
                <a:uFill>
                  <a:solidFill>
                    <a:srgbClr val="FFFFFF"/>
                  </a:solidFill>
                </a:uFill>
                <a:latin typeface="Calibri"/>
              </a:rPr>
              <a:t>The health policy conundrum</a:t>
            </a:r>
            <a:endParaRPr lang="en-US" sz="1350" spc="-1">
              <a:solidFill>
                <a:srgbClr val="000000"/>
              </a:solidFill>
              <a:uFill>
                <a:solidFill>
                  <a:srgbClr val="FFFFFF"/>
                </a:solidFill>
              </a:uFill>
              <a:latin typeface="Arial"/>
            </a:endParaRPr>
          </a:p>
          <a:p>
            <a:pPr>
              <a:lnSpc>
                <a:spcPct val="100000"/>
              </a:lnSpc>
            </a:pPr>
            <a:r>
              <a:rPr lang="en-US" sz="1050" spc="-1">
                <a:solidFill>
                  <a:srgbClr val="000000"/>
                </a:solidFill>
                <a:uFill>
                  <a:solidFill>
                    <a:srgbClr val="FFFFFF"/>
                  </a:solidFill>
                </a:uFill>
                <a:latin typeface="Calibri"/>
              </a:rPr>
              <a:t>Chapter 15</a:t>
            </a:r>
            <a:endParaRPr lang="en-US" sz="1350" spc="-1">
              <a:solidFill>
                <a:srgbClr val="000000"/>
              </a:solidFill>
              <a:uFill>
                <a:solidFill>
                  <a:srgbClr val="FFFFFF"/>
                </a:solidFill>
              </a:uFill>
              <a:latin typeface="Arial"/>
            </a:endParaRPr>
          </a:p>
        </p:txBody>
      </p:sp>
      <p:sp>
        <p:nvSpPr>
          <p:cNvPr id="247" name="CustomShape 10"/>
          <p:cNvSpPr/>
          <p:nvPr/>
        </p:nvSpPr>
        <p:spPr>
          <a:xfrm>
            <a:off x="3486240" y="1485810"/>
            <a:ext cx="1999890" cy="273510"/>
          </a:xfrm>
          <a:prstGeom prst="rect">
            <a:avLst/>
          </a:prstGeom>
          <a:ln/>
        </p:spPr>
        <p:style>
          <a:lnRef idx="1">
            <a:schemeClr val="accent6"/>
          </a:lnRef>
          <a:fillRef idx="2">
            <a:schemeClr val="accent6"/>
          </a:fillRef>
          <a:effectRef idx="1">
            <a:schemeClr val="accent6"/>
          </a:effectRef>
          <a:fontRef idx="minor"/>
        </p:style>
        <p:txBody>
          <a:bodyPr lIns="67500" tIns="33750" rIns="67500" bIns="33750"/>
          <a:lstStyle/>
          <a:p>
            <a:pPr>
              <a:lnSpc>
                <a:spcPct val="100000"/>
              </a:lnSpc>
            </a:pPr>
            <a:r>
              <a:rPr lang="en-US" sz="1350" spc="-1">
                <a:solidFill>
                  <a:srgbClr val="000000"/>
                </a:solidFill>
                <a:uFill>
                  <a:solidFill>
                    <a:srgbClr val="FFFFFF"/>
                  </a:solidFill>
                </a:uFill>
                <a:latin typeface="Calibri"/>
              </a:rPr>
              <a:t>Focus Midterm 2</a:t>
            </a:r>
            <a:endParaRPr lang="en-US" sz="1350" spc="-1">
              <a:solidFill>
                <a:srgbClr val="000000"/>
              </a:solidFill>
              <a:uFill>
                <a:solidFill>
                  <a:srgbClr val="FFFFFF"/>
                </a:solidFill>
              </a:uFill>
              <a:latin typeface="Arial"/>
            </a:endParaRPr>
          </a:p>
        </p:txBody>
      </p:sp>
      <p:sp>
        <p:nvSpPr>
          <p:cNvPr id="248" name="CustomShape 11"/>
          <p:cNvSpPr/>
          <p:nvPr/>
        </p:nvSpPr>
        <p:spPr>
          <a:xfrm>
            <a:off x="5794200" y="1502280"/>
            <a:ext cx="2114370" cy="273510"/>
          </a:xfrm>
          <a:prstGeom prst="rect">
            <a:avLst/>
          </a:prstGeom>
          <a:gradFill>
            <a:gsLst>
              <a:gs pos="0">
                <a:srgbClr val="91DD9F"/>
              </a:gs>
              <a:gs pos="50000">
                <a:srgbClr val="BDE8C5"/>
              </a:gs>
              <a:gs pos="100000">
                <a:srgbClr val="DEF3E3"/>
              </a:gs>
            </a:gsLst>
            <a:lin ang="5400000"/>
          </a:gradFill>
          <a:ln/>
        </p:spPr>
        <p:style>
          <a:lnRef idx="1">
            <a:schemeClr val="dk1"/>
          </a:lnRef>
          <a:fillRef idx="2">
            <a:schemeClr val="dk1"/>
          </a:fillRef>
          <a:effectRef idx="1">
            <a:schemeClr val="dk1"/>
          </a:effectRef>
          <a:fontRef idx="minor"/>
        </p:style>
        <p:txBody>
          <a:bodyPr lIns="67500" tIns="33750" rIns="67500" bIns="33750"/>
          <a:lstStyle/>
          <a:p>
            <a:pPr>
              <a:lnSpc>
                <a:spcPct val="100000"/>
              </a:lnSpc>
            </a:pPr>
            <a:r>
              <a:rPr lang="en-US" sz="1350" spc="-1">
                <a:solidFill>
                  <a:srgbClr val="000000"/>
                </a:solidFill>
                <a:uFill>
                  <a:solidFill>
                    <a:srgbClr val="FFFFFF"/>
                  </a:solidFill>
                </a:uFill>
                <a:latin typeface="Calibri"/>
              </a:rPr>
              <a:t>Focus Final</a:t>
            </a:r>
            <a:endParaRPr lang="en-US" sz="1350" spc="-1">
              <a:solidFill>
                <a:srgbClr val="000000"/>
              </a:solidFill>
              <a:uFill>
                <a:solidFill>
                  <a:srgbClr val="FFFFFF"/>
                </a:solidFill>
              </a:uFill>
              <a:latin typeface="Arial"/>
            </a:endParaRPr>
          </a:p>
        </p:txBody>
      </p:sp>
      <p:sp>
        <p:nvSpPr>
          <p:cNvPr id="249" name="CustomShape 12"/>
          <p:cNvSpPr/>
          <p:nvPr/>
        </p:nvSpPr>
        <p:spPr>
          <a:xfrm>
            <a:off x="5794200" y="3247020"/>
            <a:ext cx="2114370" cy="410400"/>
          </a:xfrm>
          <a:prstGeom prst="rect">
            <a:avLst/>
          </a:prstGeom>
          <a:gradFill>
            <a:gsLst>
              <a:gs pos="0">
                <a:srgbClr val="91DD9F"/>
              </a:gs>
              <a:gs pos="50000">
                <a:srgbClr val="BDE8C5"/>
              </a:gs>
              <a:gs pos="100000">
                <a:srgbClr val="DEF3E3"/>
              </a:gs>
            </a:gsLst>
            <a:lin ang="5400000"/>
          </a:gradFill>
          <a:ln/>
        </p:spPr>
        <p:style>
          <a:lnRef idx="1">
            <a:schemeClr val="dk1"/>
          </a:lnRef>
          <a:fillRef idx="2">
            <a:schemeClr val="dk1"/>
          </a:fillRef>
          <a:effectRef idx="1">
            <a:schemeClr val="dk1"/>
          </a:effectRef>
          <a:fontRef idx="minor"/>
        </p:style>
        <p:txBody>
          <a:bodyPr lIns="67500" tIns="33750" rIns="67500" bIns="33750"/>
          <a:lstStyle/>
          <a:p>
            <a:pPr>
              <a:lnSpc>
                <a:spcPct val="100000"/>
              </a:lnSpc>
            </a:pPr>
            <a:r>
              <a:rPr lang="en-US" sz="1350" spc="-1">
                <a:solidFill>
                  <a:srgbClr val="000000"/>
                </a:solidFill>
                <a:uFill>
                  <a:solidFill>
                    <a:srgbClr val="FFFFFF"/>
                  </a:solidFill>
                </a:uFill>
                <a:latin typeface="Calibri"/>
              </a:rPr>
              <a:t>The Beveridge Model</a:t>
            </a:r>
            <a:endParaRPr lang="en-US" sz="1350" spc="-1">
              <a:solidFill>
                <a:srgbClr val="000000"/>
              </a:solidFill>
              <a:uFill>
                <a:solidFill>
                  <a:srgbClr val="FFFFFF"/>
                </a:solidFill>
              </a:uFill>
              <a:latin typeface="Arial"/>
            </a:endParaRPr>
          </a:p>
          <a:p>
            <a:pPr>
              <a:lnSpc>
                <a:spcPct val="100000"/>
              </a:lnSpc>
            </a:pPr>
            <a:r>
              <a:rPr lang="en-US" sz="900" spc="-1">
                <a:solidFill>
                  <a:srgbClr val="000000"/>
                </a:solidFill>
                <a:uFill>
                  <a:solidFill>
                    <a:srgbClr val="FFFFFF"/>
                  </a:solidFill>
                </a:uFill>
                <a:latin typeface="Calibri"/>
              </a:rPr>
              <a:t>Chapter 16</a:t>
            </a:r>
            <a:endParaRPr lang="en-US" sz="1350" spc="-1">
              <a:solidFill>
                <a:srgbClr val="000000"/>
              </a:solidFill>
              <a:uFill>
                <a:solidFill>
                  <a:srgbClr val="FFFFFF"/>
                </a:solidFill>
              </a:uFill>
              <a:latin typeface="Arial"/>
            </a:endParaRPr>
          </a:p>
        </p:txBody>
      </p:sp>
      <p:sp>
        <p:nvSpPr>
          <p:cNvPr id="250" name="CustomShape 13"/>
          <p:cNvSpPr/>
          <p:nvPr/>
        </p:nvSpPr>
        <p:spPr>
          <a:xfrm>
            <a:off x="5794200" y="3770010"/>
            <a:ext cx="2114370" cy="684990"/>
          </a:xfrm>
          <a:prstGeom prst="rect">
            <a:avLst/>
          </a:prstGeom>
          <a:gradFill>
            <a:gsLst>
              <a:gs pos="0">
                <a:srgbClr val="91DD9F"/>
              </a:gs>
              <a:gs pos="50000">
                <a:srgbClr val="BDE8C5"/>
              </a:gs>
              <a:gs pos="100000">
                <a:srgbClr val="DEF3E3"/>
              </a:gs>
            </a:gsLst>
            <a:lin ang="5400000"/>
          </a:gradFill>
          <a:ln/>
        </p:spPr>
        <p:style>
          <a:lnRef idx="1">
            <a:schemeClr val="dk1"/>
          </a:lnRef>
          <a:fillRef idx="2">
            <a:schemeClr val="dk1"/>
          </a:fillRef>
          <a:effectRef idx="1">
            <a:schemeClr val="dk1"/>
          </a:effectRef>
          <a:fontRef idx="minor"/>
        </p:style>
        <p:txBody>
          <a:bodyPr lIns="67500" tIns="33750" rIns="67500" bIns="33750"/>
          <a:lstStyle/>
          <a:p>
            <a:pPr>
              <a:lnSpc>
                <a:spcPct val="100000"/>
              </a:lnSpc>
            </a:pPr>
            <a:r>
              <a:rPr lang="en-US" sz="1350" spc="-1">
                <a:solidFill>
                  <a:srgbClr val="000000"/>
                </a:solidFill>
                <a:uFill>
                  <a:solidFill>
                    <a:srgbClr val="FFFFFF"/>
                  </a:solidFill>
                </a:uFill>
                <a:latin typeface="Calibri"/>
              </a:rPr>
              <a:t>The American Model</a:t>
            </a:r>
            <a:endParaRPr lang="en-US" sz="1350" spc="-1">
              <a:solidFill>
                <a:srgbClr val="000000"/>
              </a:solidFill>
              <a:uFill>
                <a:solidFill>
                  <a:srgbClr val="FFFFFF"/>
                </a:solidFill>
              </a:uFill>
              <a:latin typeface="Arial"/>
            </a:endParaRPr>
          </a:p>
          <a:p>
            <a:pPr>
              <a:lnSpc>
                <a:spcPct val="100000"/>
              </a:lnSpc>
            </a:pPr>
            <a:r>
              <a:rPr lang="en-US" sz="1350" spc="-1">
                <a:solidFill>
                  <a:srgbClr val="000000"/>
                </a:solidFill>
                <a:uFill>
                  <a:solidFill>
                    <a:srgbClr val="FFFFFF"/>
                  </a:solidFill>
                </a:uFill>
                <a:latin typeface="Calibri"/>
              </a:rPr>
              <a:t>Chapter 18 and slides provided (ACA) </a:t>
            </a:r>
            <a:endParaRPr lang="en-US" sz="1350" spc="-1">
              <a:solidFill>
                <a:srgbClr val="000000"/>
              </a:solidFill>
              <a:uFill>
                <a:solidFill>
                  <a:srgbClr val="FFFFFF"/>
                </a:solidFill>
              </a:uFill>
              <a:latin typeface="Arial"/>
            </a:endParaRPr>
          </a:p>
        </p:txBody>
      </p:sp>
      <p:sp>
        <p:nvSpPr>
          <p:cNvPr id="251" name="CustomShape 14"/>
          <p:cNvSpPr/>
          <p:nvPr/>
        </p:nvSpPr>
        <p:spPr>
          <a:xfrm>
            <a:off x="3519990" y="3397140"/>
            <a:ext cx="1999890" cy="1095120"/>
          </a:xfrm>
          <a:prstGeom prst="rect">
            <a:avLst/>
          </a:prstGeom>
          <a:ln/>
        </p:spPr>
        <p:style>
          <a:lnRef idx="1">
            <a:schemeClr val="accent6"/>
          </a:lnRef>
          <a:fillRef idx="2">
            <a:schemeClr val="accent6"/>
          </a:fillRef>
          <a:effectRef idx="1">
            <a:schemeClr val="accent6"/>
          </a:effectRef>
          <a:fontRef idx="minor"/>
        </p:style>
        <p:txBody>
          <a:bodyPr lIns="67500" tIns="33750" rIns="67500" bIns="33750"/>
          <a:lstStyle/>
          <a:p>
            <a:pPr>
              <a:lnSpc>
                <a:spcPct val="100000"/>
              </a:lnSpc>
            </a:pPr>
            <a:r>
              <a:rPr lang="en-US" sz="1500" spc="-1">
                <a:solidFill>
                  <a:srgbClr val="000000"/>
                </a:solidFill>
                <a:uFill>
                  <a:solidFill>
                    <a:srgbClr val="FFFFFF"/>
                  </a:solidFill>
                </a:uFill>
                <a:latin typeface="Calibri"/>
              </a:rPr>
              <a:t>Adverse selection</a:t>
            </a:r>
            <a:endParaRPr lang="en-US" sz="1350" spc="-1">
              <a:solidFill>
                <a:srgbClr val="000000"/>
              </a:solidFill>
              <a:uFill>
                <a:solidFill>
                  <a:srgbClr val="FFFFFF"/>
                </a:solidFill>
              </a:uFill>
              <a:latin typeface="Arial"/>
            </a:endParaRPr>
          </a:p>
          <a:p>
            <a:pPr>
              <a:lnSpc>
                <a:spcPct val="100000"/>
              </a:lnSpc>
            </a:pPr>
            <a:r>
              <a:rPr lang="en-US" sz="1050" spc="-1">
                <a:solidFill>
                  <a:srgbClr val="000000"/>
                </a:solidFill>
                <a:uFill>
                  <a:solidFill>
                    <a:srgbClr val="FFFFFF"/>
                  </a:solidFill>
                </a:uFill>
                <a:latin typeface="Calibri"/>
              </a:rPr>
              <a:t>Chapters 8 and 9</a:t>
            </a:r>
            <a:endParaRPr lang="en-US" sz="1350" spc="-1">
              <a:solidFill>
                <a:srgbClr val="000000"/>
              </a:solidFill>
              <a:uFill>
                <a:solidFill>
                  <a:srgbClr val="FFFFFF"/>
                </a:solidFill>
              </a:uFill>
              <a:latin typeface="Arial"/>
            </a:endParaRPr>
          </a:p>
          <a:p>
            <a:pPr marL="257310" indent="-257040">
              <a:buClr>
                <a:srgbClr val="000000"/>
              </a:buClr>
              <a:buFont typeface="Arial"/>
              <a:buChar char="•"/>
            </a:pPr>
            <a:r>
              <a:rPr lang="en-US" sz="1050" spc="-1">
                <a:solidFill>
                  <a:srgbClr val="000000"/>
                </a:solidFill>
                <a:uFill>
                  <a:solidFill>
                    <a:srgbClr val="FFFFFF"/>
                  </a:solidFill>
                </a:uFill>
                <a:latin typeface="Calibri"/>
              </a:rPr>
              <a:t>Akerlof’s market for lemons</a:t>
            </a:r>
            <a:endParaRPr lang="en-US" sz="1350" spc="-1">
              <a:solidFill>
                <a:srgbClr val="000000"/>
              </a:solidFill>
              <a:uFill>
                <a:solidFill>
                  <a:srgbClr val="FFFFFF"/>
                </a:solidFill>
              </a:uFill>
              <a:latin typeface="Arial"/>
            </a:endParaRPr>
          </a:p>
          <a:p>
            <a:pPr marL="257310" indent="-257040">
              <a:buClr>
                <a:srgbClr val="000000"/>
              </a:buClr>
              <a:buFont typeface="Arial"/>
              <a:buChar char="•"/>
            </a:pPr>
            <a:r>
              <a:rPr lang="en-US" sz="1050" spc="-1">
                <a:solidFill>
                  <a:srgbClr val="000000"/>
                </a:solidFill>
                <a:uFill>
                  <a:solidFill>
                    <a:srgbClr val="FFFFFF"/>
                  </a:solidFill>
                </a:uFill>
                <a:latin typeface="Calibri"/>
              </a:rPr>
              <a:t>Rothschild-Stiglitz model</a:t>
            </a:r>
            <a:endParaRPr lang="en-US" sz="1350" spc="-1">
              <a:solidFill>
                <a:srgbClr val="000000"/>
              </a:solidFill>
              <a:uFill>
                <a:solidFill>
                  <a:srgbClr val="FFFFFF"/>
                </a:solidFill>
              </a:uFill>
              <a:latin typeface="Arial"/>
            </a:endParaRPr>
          </a:p>
        </p:txBody>
      </p:sp>
      <p:sp>
        <p:nvSpPr>
          <p:cNvPr id="252" name="CustomShape 15"/>
          <p:cNvSpPr/>
          <p:nvPr/>
        </p:nvSpPr>
        <p:spPr>
          <a:xfrm>
            <a:off x="1243080" y="3822660"/>
            <a:ext cx="1999890" cy="684450"/>
          </a:xfrm>
          <a:prstGeom prst="rect">
            <a:avLst/>
          </a:prstGeom>
          <a:ln/>
        </p:spPr>
        <p:style>
          <a:lnRef idx="1">
            <a:schemeClr val="accent1"/>
          </a:lnRef>
          <a:fillRef idx="2">
            <a:schemeClr val="accent1"/>
          </a:fillRef>
          <a:effectRef idx="1">
            <a:schemeClr val="accent1"/>
          </a:effectRef>
          <a:fontRef idx="minor"/>
        </p:style>
        <p:txBody>
          <a:bodyPr lIns="67500" tIns="33750" rIns="67500" bIns="33750"/>
          <a:lstStyle/>
          <a:p>
            <a:pPr>
              <a:lnSpc>
                <a:spcPct val="100000"/>
              </a:lnSpc>
            </a:pPr>
            <a:r>
              <a:rPr lang="en-US" sz="1500" spc="-1">
                <a:solidFill>
                  <a:srgbClr val="000000"/>
                </a:solidFill>
                <a:uFill>
                  <a:solidFill>
                    <a:srgbClr val="FFFFFF"/>
                  </a:solidFill>
                </a:uFill>
                <a:latin typeface="Calibri"/>
              </a:rPr>
              <a:t>Demand for health care</a:t>
            </a:r>
            <a:endParaRPr lang="en-US" sz="1350" spc="-1">
              <a:solidFill>
                <a:srgbClr val="000000"/>
              </a:solidFill>
              <a:uFill>
                <a:solidFill>
                  <a:srgbClr val="FFFFFF"/>
                </a:solidFill>
              </a:uFill>
              <a:latin typeface="Arial"/>
            </a:endParaRPr>
          </a:p>
          <a:p>
            <a:pPr>
              <a:lnSpc>
                <a:spcPct val="100000"/>
              </a:lnSpc>
            </a:pPr>
            <a:r>
              <a:rPr lang="en-US" sz="1050" spc="-1">
                <a:solidFill>
                  <a:srgbClr val="000000"/>
                </a:solidFill>
                <a:uFill>
                  <a:solidFill>
                    <a:srgbClr val="FFFFFF"/>
                  </a:solidFill>
                </a:uFill>
                <a:latin typeface="Calibri"/>
              </a:rPr>
              <a:t>Chapter 2</a:t>
            </a:r>
            <a:endParaRPr lang="en-US" sz="1350" spc="-1">
              <a:solidFill>
                <a:srgbClr val="000000"/>
              </a:solidFill>
              <a:uFill>
                <a:solidFill>
                  <a:srgbClr val="FFFFFF"/>
                </a:solidFill>
              </a:uFill>
              <a:latin typeface="Arial"/>
            </a:endParaRPr>
          </a:p>
        </p:txBody>
      </p:sp>
      <p:sp>
        <p:nvSpPr>
          <p:cNvPr id="253" name="CustomShape 16"/>
          <p:cNvSpPr/>
          <p:nvPr/>
        </p:nvSpPr>
        <p:spPr>
          <a:xfrm>
            <a:off x="3519990" y="1809000"/>
            <a:ext cx="1999890" cy="700110"/>
          </a:xfrm>
          <a:prstGeom prst="rect">
            <a:avLst/>
          </a:prstGeom>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p:style>
        <p:txBody>
          <a:bodyPr lIns="67500" tIns="33750" rIns="67500" bIns="33750" anchor="ctr"/>
          <a:lstStyle/>
          <a:p>
            <a:pPr>
              <a:lnSpc>
                <a:spcPct val="100000"/>
              </a:lnSpc>
            </a:pPr>
            <a:r>
              <a:rPr lang="en-US" sz="1350" spc="-1">
                <a:solidFill>
                  <a:srgbClr val="000000"/>
                </a:solidFill>
                <a:uFill>
                  <a:solidFill>
                    <a:srgbClr val="FFFFFF"/>
                  </a:solidFill>
                </a:uFill>
                <a:latin typeface="Calibri"/>
              </a:rPr>
              <a:t>Socioeconomic</a:t>
            </a:r>
            <a:endParaRPr lang="en-US" sz="1350" spc="-1">
              <a:solidFill>
                <a:srgbClr val="000000"/>
              </a:solidFill>
              <a:uFill>
                <a:solidFill>
                  <a:srgbClr val="FFFFFF"/>
                </a:solidFill>
              </a:uFill>
              <a:latin typeface="Arial"/>
            </a:endParaRPr>
          </a:p>
          <a:p>
            <a:pPr>
              <a:lnSpc>
                <a:spcPct val="100000"/>
              </a:lnSpc>
            </a:pPr>
            <a:r>
              <a:rPr lang="en-US" sz="1350" spc="-1">
                <a:solidFill>
                  <a:srgbClr val="000000"/>
                </a:solidFill>
                <a:uFill>
                  <a:solidFill>
                    <a:srgbClr val="FFFFFF"/>
                  </a:solidFill>
                </a:uFill>
                <a:latin typeface="Calibri"/>
              </a:rPr>
              <a:t> Disparities  </a:t>
            </a:r>
            <a:endParaRPr lang="en-US" sz="1350" spc="-1">
              <a:solidFill>
                <a:srgbClr val="000000"/>
              </a:solidFill>
              <a:uFill>
                <a:solidFill>
                  <a:srgbClr val="FFFFFF"/>
                </a:solidFill>
              </a:uFill>
              <a:latin typeface="Arial"/>
            </a:endParaRPr>
          </a:p>
          <a:p>
            <a:pPr>
              <a:lnSpc>
                <a:spcPct val="100000"/>
              </a:lnSpc>
            </a:pPr>
            <a:r>
              <a:rPr lang="en-US" sz="1050" spc="-1">
                <a:solidFill>
                  <a:srgbClr val="000000"/>
                </a:solidFill>
                <a:uFill>
                  <a:solidFill>
                    <a:srgbClr val="FFFFFF"/>
                  </a:solidFill>
                </a:uFill>
                <a:latin typeface="Calibri"/>
              </a:rPr>
              <a:t>Chapter 4</a:t>
            </a:r>
            <a:endParaRPr lang="en-US" sz="1350" spc="-1">
              <a:solidFill>
                <a:srgbClr val="000000"/>
              </a:solidFill>
              <a:uFill>
                <a:solidFill>
                  <a:srgbClr val="FFFFFF"/>
                </a:solidFill>
              </a:uFill>
              <a:latin typeface="Arial"/>
            </a:endParaRPr>
          </a:p>
        </p:txBody>
      </p:sp>
      <p:sp>
        <p:nvSpPr>
          <p:cNvPr id="254" name="CustomShape 17"/>
          <p:cNvSpPr/>
          <p:nvPr/>
        </p:nvSpPr>
        <p:spPr>
          <a:xfrm>
            <a:off x="3519990" y="4257360"/>
            <a:ext cx="1999890" cy="685530"/>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p:style>
        <p:txBody>
          <a:bodyPr lIns="67500" tIns="33750" rIns="67500" bIns="33750" anchor="ctr"/>
          <a:lstStyle/>
          <a:p>
            <a:pPr>
              <a:lnSpc>
                <a:spcPct val="100000"/>
              </a:lnSpc>
            </a:pPr>
            <a:endParaRPr lang="en-US" sz="1350" spc="-1">
              <a:solidFill>
                <a:srgbClr val="000000"/>
              </a:solidFill>
              <a:uFill>
                <a:solidFill>
                  <a:srgbClr val="FFFFFF"/>
                </a:solidFill>
              </a:uFill>
              <a:latin typeface="Arial"/>
            </a:endParaRPr>
          </a:p>
          <a:p>
            <a:pPr>
              <a:lnSpc>
                <a:spcPct val="100000"/>
              </a:lnSpc>
            </a:pPr>
            <a:r>
              <a:rPr lang="en-US" sz="1500" spc="-1">
                <a:solidFill>
                  <a:srgbClr val="000000"/>
                </a:solidFill>
                <a:uFill>
                  <a:solidFill>
                    <a:srgbClr val="FFFFFF"/>
                  </a:solidFill>
                </a:uFill>
                <a:latin typeface="Calibri"/>
              </a:rPr>
              <a:t>Adverse Selection in</a:t>
            </a:r>
            <a:endParaRPr lang="en-US" sz="1350" spc="-1">
              <a:solidFill>
                <a:srgbClr val="000000"/>
              </a:solidFill>
              <a:uFill>
                <a:solidFill>
                  <a:srgbClr val="FFFFFF"/>
                </a:solidFill>
              </a:uFill>
              <a:latin typeface="Arial"/>
            </a:endParaRPr>
          </a:p>
          <a:p>
            <a:pPr algn="ctr">
              <a:lnSpc>
                <a:spcPct val="100000"/>
              </a:lnSpc>
            </a:pPr>
            <a:r>
              <a:rPr lang="en-US" sz="1500" spc="-1">
                <a:solidFill>
                  <a:srgbClr val="000000"/>
                </a:solidFill>
                <a:uFill>
                  <a:solidFill>
                    <a:srgbClr val="FFFFFF"/>
                  </a:solidFill>
                </a:uFill>
                <a:latin typeface="Calibri"/>
              </a:rPr>
              <a:t>Real market</a:t>
            </a:r>
            <a:endParaRPr lang="en-US" sz="1350" spc="-1">
              <a:solidFill>
                <a:srgbClr val="000000"/>
              </a:solidFill>
              <a:uFill>
                <a:solidFill>
                  <a:srgbClr val="FFFFFF"/>
                </a:solidFill>
              </a:uFill>
              <a:latin typeface="Arial"/>
            </a:endParaRPr>
          </a:p>
          <a:p>
            <a:pPr algn="ctr">
              <a:lnSpc>
                <a:spcPct val="100000"/>
              </a:lnSpc>
            </a:pPr>
            <a:r>
              <a:rPr lang="en-US" sz="1050" spc="-1">
                <a:solidFill>
                  <a:srgbClr val="000000"/>
                </a:solidFill>
                <a:uFill>
                  <a:solidFill>
                    <a:srgbClr val="FFFFFF"/>
                  </a:solidFill>
                </a:uFill>
                <a:latin typeface="Calibri"/>
              </a:rPr>
              <a:t>Chapter 10</a:t>
            </a:r>
            <a:endParaRPr lang="en-US" sz="1350" spc="-1">
              <a:solidFill>
                <a:srgbClr val="000000"/>
              </a:solidFill>
              <a:uFill>
                <a:solidFill>
                  <a:srgbClr val="FFFFFF"/>
                </a:solidFill>
              </a:uFill>
              <a:latin typeface="Arial"/>
            </a:endParaRPr>
          </a:p>
          <a:p>
            <a:pPr algn="ctr">
              <a:lnSpc>
                <a:spcPct val="100000"/>
              </a:lnSpc>
            </a:pPr>
            <a:endParaRPr lang="en-US" sz="1350" spc="-1">
              <a:solidFill>
                <a:srgbClr val="000000"/>
              </a:solidFill>
              <a:uFill>
                <a:solidFill>
                  <a:srgbClr val="FFFFFF"/>
                </a:solidFill>
              </a:uFill>
              <a:latin typeface="Arial"/>
            </a:endParaRPr>
          </a:p>
        </p:txBody>
      </p:sp>
      <p:sp>
        <p:nvSpPr>
          <p:cNvPr id="255" name="CustomShape 18"/>
          <p:cNvSpPr/>
          <p:nvPr/>
        </p:nvSpPr>
        <p:spPr>
          <a:xfrm>
            <a:off x="5794200" y="1885950"/>
            <a:ext cx="2117070" cy="544320"/>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p:style>
        <p:txBody>
          <a:bodyPr lIns="67500" tIns="33750" rIns="67500" bIns="33750" anchor="ctr"/>
          <a:lstStyle/>
          <a:p>
            <a:pPr>
              <a:lnSpc>
                <a:spcPct val="100000"/>
              </a:lnSpc>
            </a:pPr>
            <a:r>
              <a:rPr lang="en-US" sz="1350" spc="-1">
                <a:solidFill>
                  <a:srgbClr val="000000"/>
                </a:solidFill>
                <a:uFill>
                  <a:solidFill>
                    <a:srgbClr val="FFFFFF"/>
                  </a:solidFill>
                </a:uFill>
                <a:latin typeface="Calibri"/>
              </a:rPr>
              <a:t>Moral hazard  </a:t>
            </a:r>
            <a:endParaRPr lang="en-US" sz="1350" spc="-1">
              <a:solidFill>
                <a:srgbClr val="000000"/>
              </a:solidFill>
              <a:uFill>
                <a:solidFill>
                  <a:srgbClr val="FFFFFF"/>
                </a:solidFill>
              </a:uFill>
              <a:latin typeface="Arial"/>
            </a:endParaRPr>
          </a:p>
          <a:p>
            <a:pPr>
              <a:lnSpc>
                <a:spcPct val="100000"/>
              </a:lnSpc>
            </a:pPr>
            <a:r>
              <a:rPr lang="en-US" sz="1050" spc="-1">
                <a:solidFill>
                  <a:srgbClr val="000000"/>
                </a:solidFill>
                <a:uFill>
                  <a:solidFill>
                    <a:srgbClr val="FFFFFF"/>
                  </a:solidFill>
                </a:uFill>
                <a:latin typeface="Calibri"/>
              </a:rPr>
              <a:t>Chapter 11</a:t>
            </a:r>
            <a:endParaRPr lang="en-US" sz="1350" spc="-1">
              <a:solidFill>
                <a:srgbClr val="000000"/>
              </a:solidFill>
              <a:uFill>
                <a:solidFill>
                  <a:srgbClr val="FFFFFF"/>
                </a:solidFill>
              </a:uFill>
              <a:latin typeface="Arial"/>
            </a:endParaRPr>
          </a:p>
        </p:txBody>
      </p:sp>
      <p:sp>
        <p:nvSpPr>
          <p:cNvPr id="256" name="CustomShape 19"/>
          <p:cNvSpPr/>
          <p:nvPr/>
        </p:nvSpPr>
        <p:spPr>
          <a:xfrm>
            <a:off x="5797170" y="4509540"/>
            <a:ext cx="2071440" cy="832410"/>
          </a:xfrm>
          <a:prstGeom prst="rect">
            <a:avLst/>
          </a:prstGeom>
          <a:solidFill>
            <a:schemeClr val="accent3">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p:style>
        <p:txBody>
          <a:bodyPr lIns="67500" tIns="33750" rIns="67500" bIns="33750" anchor="ctr"/>
          <a:lstStyle/>
          <a:p>
            <a:pPr>
              <a:lnSpc>
                <a:spcPct val="100000"/>
              </a:lnSpc>
            </a:pPr>
            <a:r>
              <a:rPr lang="en-US" sz="1350" spc="-1">
                <a:solidFill>
                  <a:srgbClr val="000000"/>
                </a:solidFill>
                <a:uFill>
                  <a:solidFill>
                    <a:srgbClr val="FFFFFF"/>
                  </a:solidFill>
                </a:uFill>
                <a:latin typeface="Calibri"/>
              </a:rPr>
              <a:t>Special Topics (if time allows)  </a:t>
            </a:r>
            <a:endParaRPr lang="en-US" sz="1350" spc="-1">
              <a:solidFill>
                <a:srgbClr val="000000"/>
              </a:solidFill>
              <a:uFill>
                <a:solidFill>
                  <a:srgbClr val="FFFFFF"/>
                </a:solidFill>
              </a:uFill>
              <a:latin typeface="Arial"/>
            </a:endParaRPr>
          </a:p>
          <a:p>
            <a:pPr>
              <a:lnSpc>
                <a:spcPct val="100000"/>
              </a:lnSpc>
            </a:pPr>
            <a:r>
              <a:rPr lang="en-US" sz="1050" spc="-1">
                <a:solidFill>
                  <a:srgbClr val="000000"/>
                </a:solidFill>
                <a:uFill>
                  <a:solidFill>
                    <a:srgbClr val="FFFFFF"/>
                  </a:solidFill>
                </a:uFill>
                <a:latin typeface="Calibri"/>
              </a:rPr>
              <a:t>Chapter 20</a:t>
            </a:r>
            <a:endParaRPr lang="en-US" sz="1350" spc="-1">
              <a:solidFill>
                <a:srgbClr val="000000"/>
              </a:solidFill>
              <a:uFill>
                <a:solidFill>
                  <a:srgbClr val="FFFFFF"/>
                </a:solidFill>
              </a:uFill>
              <a:latin typeface="Arial"/>
            </a:endParaRPr>
          </a:p>
          <a:p>
            <a:pPr>
              <a:lnSpc>
                <a:spcPct val="100000"/>
              </a:lnSpc>
            </a:pPr>
            <a:r>
              <a:rPr lang="en-US" sz="1050" spc="-1">
                <a:solidFill>
                  <a:srgbClr val="000000"/>
                </a:solidFill>
                <a:uFill>
                  <a:solidFill>
                    <a:srgbClr val="FFFFFF"/>
                  </a:solidFill>
                </a:uFill>
                <a:latin typeface="Calibri"/>
              </a:rPr>
              <a:t>Slides provided</a:t>
            </a:r>
            <a:endParaRPr lang="en-US" sz="1350" spc="-1">
              <a:solidFill>
                <a:srgbClr val="000000"/>
              </a:solidFill>
              <a:uFill>
                <a:solidFill>
                  <a:srgbClr val="FFFFFF"/>
                </a:solidFill>
              </a:uFill>
              <a:latin typeface="Arial"/>
            </a:endParaRPr>
          </a:p>
        </p:txBody>
      </p:sp>
      <p:pic>
        <p:nvPicPr>
          <p:cNvPr id="257" name="Ink 10"/>
          <p:cNvPicPr/>
          <p:nvPr/>
        </p:nvPicPr>
        <p:blipFill>
          <a:blip r:embed="rId2"/>
          <a:stretch/>
        </p:blipFill>
        <p:spPr>
          <a:xfrm>
            <a:off x="3709530" y="4051620"/>
            <a:ext cx="1620810" cy="40770"/>
          </a:xfrm>
          <a:prstGeom prst="rect">
            <a:avLst/>
          </a:prstGeom>
          <a:ln>
            <a:noFill/>
          </a:ln>
        </p:spPr>
      </p:pic>
      <p:pic>
        <p:nvPicPr>
          <p:cNvPr id="258" name="Ink 17"/>
          <p:cNvPicPr/>
          <p:nvPr/>
        </p:nvPicPr>
        <p:blipFill>
          <a:blip r:embed="rId3"/>
          <a:stretch/>
        </p:blipFill>
        <p:spPr>
          <a:xfrm>
            <a:off x="4158270" y="3711150"/>
            <a:ext cx="367740" cy="58860"/>
          </a:xfrm>
          <a:prstGeom prst="rect">
            <a:avLst/>
          </a:prstGeom>
          <a:ln>
            <a:noFill/>
          </a:ln>
        </p:spPr>
      </p:pic>
      <p:pic>
        <p:nvPicPr>
          <p:cNvPr id="259" name="Ink 33"/>
          <p:cNvPicPr/>
          <p:nvPr/>
        </p:nvPicPr>
        <p:blipFill>
          <a:blip r:embed="rId4"/>
          <a:stretch/>
        </p:blipFill>
        <p:spPr>
          <a:xfrm>
            <a:off x="1203120" y="1961550"/>
            <a:ext cx="910170" cy="56430"/>
          </a:xfrm>
          <a:prstGeom prst="rect">
            <a:avLst/>
          </a:prstGeom>
          <a:ln>
            <a:noFill/>
          </a:ln>
        </p:spPr>
      </p:pic>
      <p:pic>
        <p:nvPicPr>
          <p:cNvPr id="260" name="Ink 35"/>
          <p:cNvPicPr/>
          <p:nvPr/>
        </p:nvPicPr>
        <p:blipFill>
          <a:blip r:embed="rId5"/>
          <a:stretch/>
        </p:blipFill>
        <p:spPr>
          <a:xfrm>
            <a:off x="1240650" y="2162700"/>
            <a:ext cx="1278450" cy="122040"/>
          </a:xfrm>
          <a:prstGeom prst="rect">
            <a:avLst/>
          </a:prstGeom>
          <a:ln>
            <a:noFill/>
          </a:ln>
        </p:spPr>
      </p:pic>
      <p:pic>
        <p:nvPicPr>
          <p:cNvPr id="261" name="Ink 37"/>
          <p:cNvPicPr/>
          <p:nvPr/>
        </p:nvPicPr>
        <p:blipFill>
          <a:blip r:embed="rId6"/>
          <a:stretch/>
        </p:blipFill>
        <p:spPr>
          <a:xfrm>
            <a:off x="1259280" y="2569590"/>
            <a:ext cx="1739340" cy="35370"/>
          </a:xfrm>
          <a:prstGeom prst="rect">
            <a:avLst/>
          </a:prstGeom>
          <a:ln>
            <a:noFill/>
          </a:ln>
        </p:spPr>
      </p:pic>
      <p:pic>
        <p:nvPicPr>
          <p:cNvPr id="262" name="Ink 39"/>
          <p:cNvPicPr/>
          <p:nvPr/>
        </p:nvPicPr>
        <p:blipFill>
          <a:blip r:embed="rId7"/>
          <a:stretch/>
        </p:blipFill>
        <p:spPr>
          <a:xfrm>
            <a:off x="1259280" y="3937140"/>
            <a:ext cx="1857870" cy="64800"/>
          </a:xfrm>
          <a:prstGeom prst="rect">
            <a:avLst/>
          </a:prstGeom>
          <a:ln>
            <a:noFill/>
          </a:ln>
        </p:spPr>
      </p:pic>
      <p:pic>
        <p:nvPicPr>
          <p:cNvPr id="263" name="Ink 41"/>
          <p:cNvPicPr/>
          <p:nvPr/>
        </p:nvPicPr>
        <p:blipFill>
          <a:blip r:embed="rId8"/>
          <a:stretch/>
        </p:blipFill>
        <p:spPr>
          <a:xfrm>
            <a:off x="1283040" y="4494420"/>
            <a:ext cx="1595970" cy="57240"/>
          </a:xfrm>
          <a:prstGeom prst="rect">
            <a:avLst/>
          </a:prstGeom>
          <a:ln>
            <a:noFill/>
          </a:ln>
        </p:spPr>
      </p:pic>
      <p:sp>
        <p:nvSpPr>
          <p:cNvPr id="264" name="CustomShape 20"/>
          <p:cNvSpPr/>
          <p:nvPr/>
        </p:nvSpPr>
        <p:spPr>
          <a:xfrm>
            <a:off x="1222560" y="2933550"/>
            <a:ext cx="1999890" cy="273510"/>
          </a:xfrm>
          <a:prstGeom prst="rect">
            <a:avLst/>
          </a:prstGeom>
          <a:ln/>
        </p:spPr>
        <p:style>
          <a:lnRef idx="1">
            <a:schemeClr val="accent1"/>
          </a:lnRef>
          <a:fillRef idx="2">
            <a:schemeClr val="accent1"/>
          </a:fillRef>
          <a:effectRef idx="1">
            <a:schemeClr val="accent1"/>
          </a:effectRef>
          <a:fontRef idx="minor"/>
        </p:style>
        <p:txBody>
          <a:bodyPr lIns="67500" tIns="33750" rIns="67500" bIns="33750"/>
          <a:lstStyle/>
          <a:p>
            <a:pPr>
              <a:lnSpc>
                <a:spcPct val="100000"/>
              </a:lnSpc>
            </a:pPr>
            <a:r>
              <a:rPr lang="en-US" sz="1350" spc="-1">
                <a:solidFill>
                  <a:srgbClr val="000000"/>
                </a:solidFill>
                <a:uFill>
                  <a:solidFill>
                    <a:srgbClr val="FFFFFF"/>
                  </a:solidFill>
                </a:uFill>
                <a:latin typeface="Calibri"/>
              </a:rPr>
              <a:t>Production of Health</a:t>
            </a:r>
            <a:endParaRPr lang="en-US" sz="1350" spc="-1">
              <a:solidFill>
                <a:srgbClr val="000000"/>
              </a:solidFill>
              <a:uFill>
                <a:solidFill>
                  <a:srgbClr val="FFFFFF"/>
                </a:solidFill>
              </a:uFill>
              <a:latin typeface="Arial"/>
            </a:endParaRPr>
          </a:p>
        </p:txBody>
      </p:sp>
      <p:pic>
        <p:nvPicPr>
          <p:cNvPr id="265" name="Ink 45"/>
          <p:cNvPicPr/>
          <p:nvPr/>
        </p:nvPicPr>
        <p:blipFill>
          <a:blip r:embed="rId9"/>
          <a:stretch/>
        </p:blipFill>
        <p:spPr>
          <a:xfrm>
            <a:off x="1265490" y="3054510"/>
            <a:ext cx="1595970" cy="87750"/>
          </a:xfrm>
          <a:prstGeom prst="rect">
            <a:avLst/>
          </a:prstGeom>
          <a:ln>
            <a:noFill/>
          </a:ln>
        </p:spPr>
      </p:pic>
      <p:pic>
        <p:nvPicPr>
          <p:cNvPr id="266" name="Ink 47"/>
          <p:cNvPicPr/>
          <p:nvPr/>
        </p:nvPicPr>
        <p:blipFill>
          <a:blip r:embed="rId10"/>
          <a:stretch/>
        </p:blipFill>
        <p:spPr>
          <a:xfrm>
            <a:off x="2743200" y="3855870"/>
            <a:ext cx="12420" cy="12420"/>
          </a:xfrm>
          <a:prstGeom prst="rect">
            <a:avLst/>
          </a:prstGeom>
          <a:ln>
            <a:noFill/>
          </a:ln>
        </p:spPr>
      </p:pic>
      <p:pic>
        <p:nvPicPr>
          <p:cNvPr id="267" name="Ink 49"/>
          <p:cNvPicPr/>
          <p:nvPr/>
        </p:nvPicPr>
        <p:blipFill>
          <a:blip r:embed="rId10"/>
          <a:stretch/>
        </p:blipFill>
        <p:spPr>
          <a:xfrm>
            <a:off x="3123360" y="3026700"/>
            <a:ext cx="12420" cy="12420"/>
          </a:xfrm>
          <a:prstGeom prst="rect">
            <a:avLst/>
          </a:prstGeom>
          <a:ln>
            <a:noFill/>
          </a:ln>
        </p:spPr>
      </p:pic>
      <p:pic>
        <p:nvPicPr>
          <p:cNvPr id="268" name="Ink 50"/>
          <p:cNvPicPr/>
          <p:nvPr/>
        </p:nvPicPr>
        <p:blipFill>
          <a:blip r:embed="rId10"/>
          <a:stretch/>
        </p:blipFill>
        <p:spPr>
          <a:xfrm>
            <a:off x="8485020" y="4734990"/>
            <a:ext cx="12420" cy="12420"/>
          </a:xfrm>
          <a:prstGeom prst="rect">
            <a:avLst/>
          </a:prstGeom>
          <a:ln>
            <a:noFill/>
          </a:ln>
        </p:spPr>
      </p:pic>
      <mc:AlternateContent xmlns:mc="http://schemas.openxmlformats.org/markup-compatibility/2006" xmlns:p14="http://schemas.microsoft.com/office/powerpoint/2010/main">
        <mc:Choice Requires="p14">
          <p:contentPart p14:bwMode="auto" r:id="rId11">
            <p14:nvContentPartPr>
              <p14:cNvPr id="2" name="Ink 1">
                <a:extLst>
                  <a:ext uri="{FF2B5EF4-FFF2-40B4-BE49-F238E27FC236}">
                    <a16:creationId xmlns:a16="http://schemas.microsoft.com/office/drawing/2014/main" id="{97FAB133-9464-434F-A440-B05BF2BB76A1}"/>
                  </a:ext>
                </a:extLst>
              </p14:cNvPr>
              <p14:cNvContentPartPr/>
              <p14:nvPr/>
            </p14:nvContentPartPr>
            <p14:xfrm>
              <a:off x="3561060" y="1946940"/>
              <a:ext cx="1101330" cy="73980"/>
            </p14:xfrm>
          </p:contentPart>
        </mc:Choice>
        <mc:Fallback xmlns="">
          <p:pic>
            <p:nvPicPr>
              <p:cNvPr id="2" name="Ink 1">
                <a:extLst>
                  <a:ext uri="{FF2B5EF4-FFF2-40B4-BE49-F238E27FC236}">
                    <a16:creationId xmlns:a16="http://schemas.microsoft.com/office/drawing/2014/main" id="{97FAB133-9464-434F-A440-B05BF2BB76A1}"/>
                  </a:ext>
                </a:extLst>
              </p:cNvPr>
              <p:cNvPicPr/>
              <p:nvPr/>
            </p:nvPicPr>
            <p:blipFill>
              <a:blip r:embed="rId12"/>
              <a:stretch>
                <a:fillRect/>
              </a:stretch>
            </p:blipFill>
            <p:spPr>
              <a:xfrm>
                <a:off x="3554941" y="1940835"/>
                <a:ext cx="1113567" cy="8619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 name="Ink 2">
                <a:extLst>
                  <a:ext uri="{FF2B5EF4-FFF2-40B4-BE49-F238E27FC236}">
                    <a16:creationId xmlns:a16="http://schemas.microsoft.com/office/drawing/2014/main" id="{2B8F00C4-8B01-465E-A9A4-983769697F55}"/>
                  </a:ext>
                </a:extLst>
              </p14:cNvPr>
              <p14:cNvContentPartPr/>
              <p14:nvPr/>
            </p14:nvContentPartPr>
            <p14:xfrm>
              <a:off x="3623970" y="2176980"/>
              <a:ext cx="748980" cy="71010"/>
            </p14:xfrm>
          </p:contentPart>
        </mc:Choice>
        <mc:Fallback xmlns="">
          <p:pic>
            <p:nvPicPr>
              <p:cNvPr id="3" name="Ink 2">
                <a:extLst>
                  <a:ext uri="{FF2B5EF4-FFF2-40B4-BE49-F238E27FC236}">
                    <a16:creationId xmlns:a16="http://schemas.microsoft.com/office/drawing/2014/main" id="{2B8F00C4-8B01-465E-A9A4-983769697F55}"/>
                  </a:ext>
                </a:extLst>
              </p:cNvPr>
              <p:cNvPicPr/>
              <p:nvPr/>
            </p:nvPicPr>
            <p:blipFill>
              <a:blip r:embed="rId14"/>
              <a:stretch>
                <a:fillRect/>
              </a:stretch>
            </p:blipFill>
            <p:spPr>
              <a:xfrm>
                <a:off x="3617851" y="2170883"/>
                <a:ext cx="761217" cy="83204"/>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 name="Ink 3">
                <a:extLst>
                  <a:ext uri="{FF2B5EF4-FFF2-40B4-BE49-F238E27FC236}">
                    <a16:creationId xmlns:a16="http://schemas.microsoft.com/office/drawing/2014/main" id="{0CA65840-FEC2-4BA0-8C25-A56A236908F6}"/>
                  </a:ext>
                </a:extLst>
              </p14:cNvPr>
              <p14:cNvContentPartPr/>
              <p14:nvPr/>
            </p14:nvContentPartPr>
            <p14:xfrm>
              <a:off x="3567540" y="2347350"/>
              <a:ext cx="578880" cy="63720"/>
            </p14:xfrm>
          </p:contentPart>
        </mc:Choice>
        <mc:Fallback xmlns="">
          <p:pic>
            <p:nvPicPr>
              <p:cNvPr id="4" name="Ink 3">
                <a:extLst>
                  <a:ext uri="{FF2B5EF4-FFF2-40B4-BE49-F238E27FC236}">
                    <a16:creationId xmlns:a16="http://schemas.microsoft.com/office/drawing/2014/main" id="{0CA65840-FEC2-4BA0-8C25-A56A236908F6}"/>
                  </a:ext>
                </a:extLst>
              </p:cNvPr>
              <p:cNvPicPr/>
              <p:nvPr/>
            </p:nvPicPr>
            <p:blipFill>
              <a:blip r:embed="rId16"/>
              <a:stretch>
                <a:fillRect/>
              </a:stretch>
            </p:blipFill>
            <p:spPr>
              <a:xfrm>
                <a:off x="3561424" y="2341230"/>
                <a:ext cx="591112"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5" name="Ink 4">
                <a:extLst>
                  <a:ext uri="{FF2B5EF4-FFF2-40B4-BE49-F238E27FC236}">
                    <a16:creationId xmlns:a16="http://schemas.microsoft.com/office/drawing/2014/main" id="{1712C5A8-D9BD-4EFB-AB98-D394846360AC}"/>
                  </a:ext>
                </a:extLst>
              </p14:cNvPr>
              <p14:cNvContentPartPr/>
              <p14:nvPr/>
            </p14:nvContentPartPr>
            <p14:xfrm>
              <a:off x="3548640" y="2667300"/>
              <a:ext cx="1736640" cy="93960"/>
            </p14:xfrm>
          </p:contentPart>
        </mc:Choice>
        <mc:Fallback xmlns="">
          <p:pic>
            <p:nvPicPr>
              <p:cNvPr id="5" name="Ink 4">
                <a:extLst>
                  <a:ext uri="{FF2B5EF4-FFF2-40B4-BE49-F238E27FC236}">
                    <a16:creationId xmlns:a16="http://schemas.microsoft.com/office/drawing/2014/main" id="{1712C5A8-D9BD-4EFB-AB98-D394846360AC}"/>
                  </a:ext>
                </a:extLst>
              </p:cNvPr>
              <p:cNvPicPr/>
              <p:nvPr/>
            </p:nvPicPr>
            <p:blipFill>
              <a:blip r:embed="rId18"/>
              <a:stretch>
                <a:fillRect/>
              </a:stretch>
            </p:blipFill>
            <p:spPr>
              <a:xfrm>
                <a:off x="3542521" y="2661180"/>
                <a:ext cx="1748877" cy="1062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6" name="Ink 5">
                <a:extLst>
                  <a:ext uri="{FF2B5EF4-FFF2-40B4-BE49-F238E27FC236}">
                    <a16:creationId xmlns:a16="http://schemas.microsoft.com/office/drawing/2014/main" id="{620E5E86-FD7B-49E9-8D23-14102B898EFE}"/>
                  </a:ext>
                </a:extLst>
              </p14:cNvPr>
              <p14:cNvContentPartPr/>
              <p14:nvPr/>
            </p14:nvContentPartPr>
            <p14:xfrm>
              <a:off x="3573750" y="2857920"/>
              <a:ext cx="598050" cy="54270"/>
            </p14:xfrm>
          </p:contentPart>
        </mc:Choice>
        <mc:Fallback xmlns="">
          <p:pic>
            <p:nvPicPr>
              <p:cNvPr id="6" name="Ink 5">
                <a:extLst>
                  <a:ext uri="{FF2B5EF4-FFF2-40B4-BE49-F238E27FC236}">
                    <a16:creationId xmlns:a16="http://schemas.microsoft.com/office/drawing/2014/main" id="{620E5E86-FD7B-49E9-8D23-14102B898EFE}"/>
                  </a:ext>
                </a:extLst>
              </p:cNvPr>
              <p:cNvPicPr/>
              <p:nvPr/>
            </p:nvPicPr>
            <p:blipFill>
              <a:blip r:embed="rId20"/>
              <a:stretch>
                <a:fillRect/>
              </a:stretch>
            </p:blipFill>
            <p:spPr>
              <a:xfrm>
                <a:off x="3567633" y="2851810"/>
                <a:ext cx="610284" cy="6649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7" name="Ink 6">
                <a:extLst>
                  <a:ext uri="{FF2B5EF4-FFF2-40B4-BE49-F238E27FC236}">
                    <a16:creationId xmlns:a16="http://schemas.microsoft.com/office/drawing/2014/main" id="{1EF67D20-748B-425E-8C2A-F05C1D27F636}"/>
                  </a:ext>
                </a:extLst>
              </p14:cNvPr>
              <p14:cNvContentPartPr/>
              <p14:nvPr/>
            </p14:nvContentPartPr>
            <p14:xfrm>
              <a:off x="3579960" y="3537510"/>
              <a:ext cx="1485270" cy="134190"/>
            </p14:xfrm>
          </p:contentPart>
        </mc:Choice>
        <mc:Fallback xmlns="">
          <p:pic>
            <p:nvPicPr>
              <p:cNvPr id="7" name="Ink 6">
                <a:extLst>
                  <a:ext uri="{FF2B5EF4-FFF2-40B4-BE49-F238E27FC236}">
                    <a16:creationId xmlns:a16="http://schemas.microsoft.com/office/drawing/2014/main" id="{1EF67D20-748B-425E-8C2A-F05C1D27F636}"/>
                  </a:ext>
                </a:extLst>
              </p:cNvPr>
              <p:cNvPicPr/>
              <p:nvPr/>
            </p:nvPicPr>
            <p:blipFill>
              <a:blip r:embed="rId22"/>
              <a:stretch>
                <a:fillRect/>
              </a:stretch>
            </p:blipFill>
            <p:spPr>
              <a:xfrm>
                <a:off x="3573842" y="3531394"/>
                <a:ext cx="1497506" cy="146422"/>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8" name="Ink 7">
                <a:extLst>
                  <a:ext uri="{FF2B5EF4-FFF2-40B4-BE49-F238E27FC236}">
                    <a16:creationId xmlns:a16="http://schemas.microsoft.com/office/drawing/2014/main" id="{D168C286-BC75-4B3C-9610-DBA3A6E9F2F3}"/>
                  </a:ext>
                </a:extLst>
              </p14:cNvPr>
              <p14:cNvContentPartPr/>
              <p14:nvPr/>
            </p14:nvContentPartPr>
            <p14:xfrm>
              <a:off x="3561060" y="4399080"/>
              <a:ext cx="1604610" cy="56970"/>
            </p14:xfrm>
          </p:contentPart>
        </mc:Choice>
        <mc:Fallback xmlns="">
          <p:pic>
            <p:nvPicPr>
              <p:cNvPr id="8" name="Ink 7">
                <a:extLst>
                  <a:ext uri="{FF2B5EF4-FFF2-40B4-BE49-F238E27FC236}">
                    <a16:creationId xmlns:a16="http://schemas.microsoft.com/office/drawing/2014/main" id="{D168C286-BC75-4B3C-9610-DBA3A6E9F2F3}"/>
                  </a:ext>
                </a:extLst>
              </p:cNvPr>
              <p:cNvPicPr/>
              <p:nvPr/>
            </p:nvPicPr>
            <p:blipFill>
              <a:blip r:embed="rId24"/>
              <a:stretch>
                <a:fillRect/>
              </a:stretch>
            </p:blipFill>
            <p:spPr>
              <a:xfrm>
                <a:off x="3554942" y="4392950"/>
                <a:ext cx="1616845" cy="69229"/>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9" name="Ink 8">
                <a:extLst>
                  <a:ext uri="{FF2B5EF4-FFF2-40B4-BE49-F238E27FC236}">
                    <a16:creationId xmlns:a16="http://schemas.microsoft.com/office/drawing/2014/main" id="{9A97F911-4EA8-4B06-913F-FC320B8D5C06}"/>
                  </a:ext>
                </a:extLst>
              </p14:cNvPr>
              <p14:cNvContentPartPr/>
              <p14:nvPr/>
            </p14:nvContentPartPr>
            <p14:xfrm>
              <a:off x="4039230" y="4581330"/>
              <a:ext cx="994410" cy="120420"/>
            </p14:xfrm>
          </p:contentPart>
        </mc:Choice>
        <mc:Fallback xmlns="">
          <p:pic>
            <p:nvPicPr>
              <p:cNvPr id="9" name="Ink 8">
                <a:extLst>
                  <a:ext uri="{FF2B5EF4-FFF2-40B4-BE49-F238E27FC236}">
                    <a16:creationId xmlns:a16="http://schemas.microsoft.com/office/drawing/2014/main" id="{9A97F911-4EA8-4B06-913F-FC320B8D5C06}"/>
                  </a:ext>
                </a:extLst>
              </p:cNvPr>
              <p:cNvPicPr/>
              <p:nvPr/>
            </p:nvPicPr>
            <p:blipFill>
              <a:blip r:embed="rId26"/>
              <a:stretch>
                <a:fillRect/>
              </a:stretch>
            </p:blipFill>
            <p:spPr>
              <a:xfrm>
                <a:off x="4033112" y="4575219"/>
                <a:ext cx="1006647" cy="132642"/>
              </a:xfrm>
              <a:prstGeom prst="rect">
                <a:avLst/>
              </a:prstGeom>
            </p:spPr>
          </p:pic>
        </mc:Fallback>
      </mc:AlternateContent>
    </p:spTree>
    <p:extLst>
      <p:ext uri="{BB962C8B-B14F-4D97-AF65-F5344CB8AC3E}">
        <p14:creationId xmlns:p14="http://schemas.microsoft.com/office/powerpoint/2010/main" val="238689799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8E363-2A41-44E7-A022-9E609BCC4148}"/>
              </a:ext>
            </a:extLst>
          </p:cNvPr>
          <p:cNvSpPr>
            <a:spLocks noGrp="1"/>
          </p:cNvSpPr>
          <p:nvPr>
            <p:ph type="title"/>
          </p:nvPr>
        </p:nvSpPr>
        <p:spPr/>
        <p:txBody>
          <a:bodyPr/>
          <a:lstStyle/>
          <a:p>
            <a:r>
              <a:rPr lang="en-US" dirty="0"/>
              <a:t>Average coverage rate by year</a:t>
            </a:r>
          </a:p>
        </p:txBody>
      </p:sp>
      <p:pic>
        <p:nvPicPr>
          <p:cNvPr id="4" name="Content Placeholder 3">
            <a:extLst>
              <a:ext uri="{FF2B5EF4-FFF2-40B4-BE49-F238E27FC236}">
                <a16:creationId xmlns:a16="http://schemas.microsoft.com/office/drawing/2014/main" id="{B412CA73-DE6B-4701-8322-B91E7E30AB93}"/>
              </a:ext>
            </a:extLst>
          </p:cNvPr>
          <p:cNvPicPr>
            <a:picLocks noGrp="1" noChangeAspect="1"/>
          </p:cNvPicPr>
          <p:nvPr>
            <p:ph idx="1"/>
          </p:nvPr>
        </p:nvPicPr>
        <p:blipFill>
          <a:blip r:embed="rId2"/>
          <a:stretch>
            <a:fillRect/>
          </a:stretch>
        </p:blipFill>
        <p:spPr>
          <a:xfrm>
            <a:off x="990600" y="1417638"/>
            <a:ext cx="6936948" cy="4525963"/>
          </a:xfrm>
          <a:prstGeom prst="rect">
            <a:avLst/>
          </a:prstGeom>
        </p:spPr>
      </p:pic>
      <p:sp>
        <p:nvSpPr>
          <p:cNvPr id="5" name="TextBox 4">
            <a:extLst>
              <a:ext uri="{FF2B5EF4-FFF2-40B4-BE49-F238E27FC236}">
                <a16:creationId xmlns:a16="http://schemas.microsoft.com/office/drawing/2014/main" id="{FE9E7A8A-20F5-4B38-A48F-236430ED4904}"/>
              </a:ext>
            </a:extLst>
          </p:cNvPr>
          <p:cNvSpPr txBox="1"/>
          <p:nvPr/>
        </p:nvSpPr>
        <p:spPr>
          <a:xfrm>
            <a:off x="3352800" y="5867400"/>
            <a:ext cx="3967753" cy="369332"/>
          </a:xfrm>
          <a:prstGeom prst="rect">
            <a:avLst/>
          </a:prstGeom>
          <a:noFill/>
        </p:spPr>
        <p:txBody>
          <a:bodyPr wrap="none" rtlCol="0">
            <a:spAutoFit/>
          </a:bodyPr>
          <a:lstStyle/>
          <a:p>
            <a:r>
              <a:rPr lang="en-US" dirty="0"/>
              <a:t>Source: </a:t>
            </a:r>
            <a:r>
              <a:rPr lang="en-US" dirty="0" err="1"/>
              <a:t>Kolstad</a:t>
            </a:r>
            <a:r>
              <a:rPr lang="en-US" dirty="0"/>
              <a:t> and Kowalski (2012)</a:t>
            </a:r>
          </a:p>
        </p:txBody>
      </p:sp>
    </p:spTree>
    <p:extLst>
      <p:ext uri="{BB962C8B-B14F-4D97-AF65-F5344CB8AC3E}">
        <p14:creationId xmlns:p14="http://schemas.microsoft.com/office/powerpoint/2010/main" val="24583811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can we learn from MA?</a:t>
            </a:r>
          </a:p>
        </p:txBody>
      </p:sp>
      <p:sp>
        <p:nvSpPr>
          <p:cNvPr id="3" name="Content Placeholder 2"/>
          <p:cNvSpPr>
            <a:spLocks noGrp="1"/>
          </p:cNvSpPr>
          <p:nvPr>
            <p:ph idx="1"/>
          </p:nvPr>
        </p:nvSpPr>
        <p:spPr>
          <a:xfrm>
            <a:off x="457200" y="1341437"/>
            <a:ext cx="8229600" cy="4830763"/>
          </a:xfrm>
        </p:spPr>
        <p:txBody>
          <a:bodyPr/>
          <a:lstStyle/>
          <a:p>
            <a:pPr marL="514350" indent="-514350">
              <a:buAutoNum type="arabicPeriod"/>
            </a:pPr>
            <a:r>
              <a:rPr lang="en-US" dirty="0"/>
              <a:t>Increase in coverage</a:t>
            </a:r>
          </a:p>
          <a:p>
            <a:pPr marL="914400" lvl="1" indent="-514350"/>
            <a:r>
              <a:rPr lang="en-US" dirty="0"/>
              <a:t>Over 40 percent reduction in uninsured population since 2006 to 2010</a:t>
            </a:r>
          </a:p>
          <a:p>
            <a:pPr marL="514350" indent="-514350">
              <a:buAutoNum type="arabicPeriod" startAt="2"/>
            </a:pPr>
            <a:r>
              <a:rPr lang="en-US" dirty="0"/>
              <a:t>Rise in access to care</a:t>
            </a:r>
          </a:p>
          <a:p>
            <a:pPr marL="514350" indent="-514350">
              <a:buAutoNum type="arabicPeriod" startAt="2"/>
            </a:pPr>
            <a:r>
              <a:rPr lang="en-US" dirty="0"/>
              <a:t>Rather than crowd out of private insurance by public insurance, has been crowd in of ESI</a:t>
            </a:r>
          </a:p>
          <a:p>
            <a:pPr marL="514350" indent="-514350">
              <a:buAutoNum type="arabicPeriod" startAt="2"/>
            </a:pPr>
            <a:r>
              <a:rPr lang="en-US" dirty="0"/>
              <a:t>Mandate implementation has been “smooth”</a:t>
            </a:r>
          </a:p>
          <a:p>
            <a:pPr marL="514350" indent="-514350">
              <a:buAutoNum type="arabicPeriod" startAt="2"/>
            </a:pPr>
            <a:r>
              <a:rPr lang="en-US" dirty="0"/>
              <a:t>Cost of the reform has been close to its projection ($750 mil. Versus $800 mil.)</a:t>
            </a:r>
            <a:br>
              <a:rPr lang="en-US" dirty="0"/>
            </a:br>
            <a:endParaRPr lang="en-US" dirty="0"/>
          </a:p>
          <a:p>
            <a:pPr marL="514350" indent="-514350">
              <a:buAutoNum type="arabicPeriod" startAt="2"/>
            </a:pPr>
            <a:endParaRPr lang="en-US" dirty="0"/>
          </a:p>
        </p:txBody>
      </p:sp>
    </p:spTree>
    <p:extLst>
      <p:ext uri="{BB962C8B-B14F-4D97-AF65-F5344CB8AC3E}">
        <p14:creationId xmlns:p14="http://schemas.microsoft.com/office/powerpoint/2010/main" val="36768637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2FE3E-6260-40CD-8ECA-39E9217CA283}"/>
              </a:ext>
            </a:extLst>
          </p:cNvPr>
          <p:cNvSpPr>
            <a:spLocks noGrp="1"/>
          </p:cNvSpPr>
          <p:nvPr>
            <p:ph type="title"/>
          </p:nvPr>
        </p:nvSpPr>
        <p:spPr/>
        <p:txBody>
          <a:bodyPr/>
          <a:lstStyle/>
          <a:p>
            <a:r>
              <a:rPr lang="en-US" dirty="0" err="1"/>
              <a:t>Kolstad</a:t>
            </a:r>
            <a:r>
              <a:rPr lang="en-US" dirty="0"/>
              <a:t> and Kowalski (2012)</a:t>
            </a:r>
          </a:p>
        </p:txBody>
      </p:sp>
      <p:sp>
        <p:nvSpPr>
          <p:cNvPr id="3" name="Content Placeholder 2">
            <a:extLst>
              <a:ext uri="{FF2B5EF4-FFF2-40B4-BE49-F238E27FC236}">
                <a16:creationId xmlns:a16="http://schemas.microsoft.com/office/drawing/2014/main" id="{05E37BBC-2BF8-453F-BF80-F854AF248643}"/>
              </a:ext>
            </a:extLst>
          </p:cNvPr>
          <p:cNvSpPr>
            <a:spLocks noGrp="1"/>
          </p:cNvSpPr>
          <p:nvPr>
            <p:ph idx="1"/>
          </p:nvPr>
        </p:nvSpPr>
        <p:spPr/>
        <p:txBody>
          <a:bodyPr/>
          <a:lstStyle/>
          <a:p>
            <a:r>
              <a:rPr lang="en-US" dirty="0"/>
              <a:t>Decreased </a:t>
            </a:r>
            <a:r>
              <a:rPr lang="en-US" dirty="0" err="1"/>
              <a:t>uninsurance</a:t>
            </a:r>
            <a:r>
              <a:rPr lang="en-US" dirty="0"/>
              <a:t> rate by 36 percent</a:t>
            </a:r>
          </a:p>
          <a:p>
            <a:pPr lvl="1"/>
            <a:r>
              <a:rPr lang="en-US" dirty="0"/>
              <a:t>Among hospital discharges </a:t>
            </a:r>
          </a:p>
          <a:p>
            <a:r>
              <a:rPr lang="en-US" dirty="0"/>
              <a:t>Decrease length of hospital stay and inpatient admission from the emergency room</a:t>
            </a:r>
          </a:p>
          <a:p>
            <a:r>
              <a:rPr lang="en-US" dirty="0"/>
              <a:t>Did not increase hospital cost</a:t>
            </a:r>
          </a:p>
          <a:p>
            <a:pPr>
              <a:buFont typeface="Wingdings" panose="05000000000000000000" pitchFamily="2" charset="2"/>
              <a:buChar char="Ø"/>
            </a:pPr>
            <a:r>
              <a:rPr lang="en-US" sz="3000" dirty="0"/>
              <a:t> </a:t>
            </a:r>
            <a:r>
              <a:rPr lang="en-US" sz="3000" i="1" dirty="0"/>
              <a:t>Provides an opportunity to study wage pass-through. </a:t>
            </a:r>
          </a:p>
          <a:p>
            <a:pPr lvl="1">
              <a:buFont typeface="Wingdings" panose="05000000000000000000" pitchFamily="2" charset="2"/>
              <a:buChar char="Ø"/>
            </a:pPr>
            <a:r>
              <a:rPr lang="en-US" sz="2200" i="1" dirty="0"/>
              <a:t>What share of full cost of health insurance is pass through to employees as lower wages?</a:t>
            </a:r>
          </a:p>
        </p:txBody>
      </p:sp>
    </p:spTree>
    <p:extLst>
      <p:ext uri="{BB962C8B-B14F-4D97-AF65-F5344CB8AC3E}">
        <p14:creationId xmlns:p14="http://schemas.microsoft.com/office/powerpoint/2010/main" val="34081140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9610F-383A-484F-9540-195DFD37A7CC}"/>
              </a:ext>
            </a:extLst>
          </p:cNvPr>
          <p:cNvSpPr>
            <a:spLocks noGrp="1"/>
          </p:cNvSpPr>
          <p:nvPr>
            <p:ph type="title"/>
          </p:nvPr>
        </p:nvSpPr>
        <p:spPr/>
        <p:txBody>
          <a:bodyPr/>
          <a:lstStyle/>
          <a:p>
            <a:r>
              <a:rPr lang="en-US" dirty="0"/>
              <a:t>Labor Market Effects of MA Health Insurance Reform</a:t>
            </a:r>
          </a:p>
        </p:txBody>
      </p:sp>
      <p:sp>
        <p:nvSpPr>
          <p:cNvPr id="3" name="Content Placeholder 2">
            <a:extLst>
              <a:ext uri="{FF2B5EF4-FFF2-40B4-BE49-F238E27FC236}">
                <a16:creationId xmlns:a16="http://schemas.microsoft.com/office/drawing/2014/main" id="{40AFA1A3-35BB-4293-A29A-AF9E0581C0C3}"/>
              </a:ext>
            </a:extLst>
          </p:cNvPr>
          <p:cNvSpPr>
            <a:spLocks noGrp="1"/>
          </p:cNvSpPr>
          <p:nvPr>
            <p:ph idx="1"/>
          </p:nvPr>
        </p:nvSpPr>
        <p:spPr/>
        <p:txBody>
          <a:bodyPr/>
          <a:lstStyle/>
          <a:p>
            <a:r>
              <a:rPr lang="en-US" sz="2800" dirty="0"/>
              <a:t>2004 panel of Survey of Income and Program Participation</a:t>
            </a:r>
          </a:p>
          <a:p>
            <a:pPr lvl="1"/>
            <a:r>
              <a:rPr lang="en-US" dirty="0"/>
              <a:t>Followed participants from 2003 to 2007</a:t>
            </a:r>
          </a:p>
          <a:p>
            <a:r>
              <a:rPr lang="en-US" sz="2800" dirty="0"/>
              <a:t>Full-time workers who gained coverage as a result of the reform earned $6,055 less per year compared to if they had not received ESI </a:t>
            </a:r>
          </a:p>
          <a:p>
            <a:r>
              <a:rPr lang="en-US" sz="2800" dirty="0"/>
              <a:t>Close to entire cost of health insurance to their employers </a:t>
            </a:r>
            <a:endParaRPr lang="en-US" sz="2400" dirty="0"/>
          </a:p>
          <a:p>
            <a:endParaRPr lang="en-US" sz="2800" dirty="0"/>
          </a:p>
        </p:txBody>
      </p:sp>
    </p:spTree>
    <p:extLst>
      <p:ext uri="{BB962C8B-B14F-4D97-AF65-F5344CB8AC3E}">
        <p14:creationId xmlns:p14="http://schemas.microsoft.com/office/powerpoint/2010/main" val="7552986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52FDCC6-101D-4294-92F1-0EE44EF595E6}"/>
              </a:ext>
            </a:extLst>
          </p:cNvPr>
          <p:cNvPicPr>
            <a:picLocks noChangeAspect="1"/>
          </p:cNvPicPr>
          <p:nvPr/>
        </p:nvPicPr>
        <p:blipFill>
          <a:blip r:embed="rId2"/>
          <a:stretch>
            <a:fillRect/>
          </a:stretch>
        </p:blipFill>
        <p:spPr>
          <a:xfrm>
            <a:off x="115287" y="228600"/>
            <a:ext cx="8913426" cy="5715000"/>
          </a:xfrm>
          <a:prstGeom prst="rect">
            <a:avLst/>
          </a:prstGeom>
        </p:spPr>
      </p:pic>
      <p:sp>
        <p:nvSpPr>
          <p:cNvPr id="5" name="TextBox 4">
            <a:extLst>
              <a:ext uri="{FF2B5EF4-FFF2-40B4-BE49-F238E27FC236}">
                <a16:creationId xmlns:a16="http://schemas.microsoft.com/office/drawing/2014/main" id="{AD7630E2-6577-4B93-8707-F56CE438E238}"/>
              </a:ext>
            </a:extLst>
          </p:cNvPr>
          <p:cNvSpPr txBox="1"/>
          <p:nvPr/>
        </p:nvSpPr>
        <p:spPr>
          <a:xfrm>
            <a:off x="3048000" y="6172200"/>
            <a:ext cx="3813865" cy="369332"/>
          </a:xfrm>
          <a:prstGeom prst="rect">
            <a:avLst/>
          </a:prstGeom>
          <a:noFill/>
        </p:spPr>
        <p:txBody>
          <a:bodyPr wrap="none" rtlCol="0">
            <a:spAutoFit/>
          </a:bodyPr>
          <a:lstStyle/>
          <a:p>
            <a:r>
              <a:rPr lang="en-US" dirty="0"/>
              <a:t>Source: </a:t>
            </a:r>
            <a:r>
              <a:rPr lang="en-US" dirty="0" err="1"/>
              <a:t>Kolstad</a:t>
            </a:r>
            <a:r>
              <a:rPr lang="en-US" dirty="0"/>
              <a:t> and Kowalski 2012</a:t>
            </a:r>
          </a:p>
        </p:txBody>
      </p:sp>
    </p:spTree>
    <p:extLst>
      <p:ext uri="{BB962C8B-B14F-4D97-AF65-F5344CB8AC3E}">
        <p14:creationId xmlns:p14="http://schemas.microsoft.com/office/powerpoint/2010/main" val="40484474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69FACD-9732-4894-B478-C955FA78A6C6}"/>
              </a:ext>
            </a:extLst>
          </p:cNvPr>
          <p:cNvSpPr>
            <a:spLocks noGrp="1"/>
          </p:cNvSpPr>
          <p:nvPr>
            <p:ph type="title"/>
          </p:nvPr>
        </p:nvSpPr>
        <p:spPr>
          <a:xfrm>
            <a:off x="304800" y="1371600"/>
            <a:ext cx="8229600" cy="2209800"/>
          </a:xfrm>
        </p:spPr>
        <p:txBody>
          <a:bodyPr/>
          <a:lstStyle/>
          <a:p>
            <a:r>
              <a:rPr lang="en-US" dirty="0"/>
              <a:t>The Patient Protection and Affordable Care Act (ACA)</a:t>
            </a:r>
            <a:br>
              <a:rPr lang="en-US" dirty="0"/>
            </a:br>
            <a:r>
              <a:rPr lang="en-US" i="1" dirty="0"/>
              <a:t>Obama Care</a:t>
            </a:r>
            <a:endParaRPr lang="en-US" dirty="0"/>
          </a:p>
        </p:txBody>
      </p:sp>
    </p:spTree>
    <p:extLst>
      <p:ext uri="{BB962C8B-B14F-4D97-AF65-F5344CB8AC3E}">
        <p14:creationId xmlns:p14="http://schemas.microsoft.com/office/powerpoint/2010/main" val="7480798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792162"/>
          </a:xfrm>
        </p:spPr>
        <p:txBody>
          <a:bodyPr/>
          <a:lstStyle/>
          <a:p>
            <a:r>
              <a:rPr lang="en-US" dirty="0"/>
              <a:t>A 3 Legged Stool</a:t>
            </a:r>
          </a:p>
        </p:txBody>
      </p:sp>
      <p:sp>
        <p:nvSpPr>
          <p:cNvPr id="6" name="Content Placeholder 5"/>
          <p:cNvSpPr>
            <a:spLocks noGrp="1"/>
          </p:cNvSpPr>
          <p:nvPr>
            <p:ph idx="1"/>
          </p:nvPr>
        </p:nvSpPr>
        <p:spPr>
          <a:xfrm>
            <a:off x="457200" y="1219200"/>
            <a:ext cx="8229600" cy="5562600"/>
          </a:xfrm>
        </p:spPr>
        <p:txBody>
          <a:bodyPr/>
          <a:lstStyle/>
          <a:p>
            <a:pPr marL="514350" indent="-514350">
              <a:buAutoNum type="arabicPeriod"/>
            </a:pPr>
            <a:r>
              <a:rPr lang="en-US" dirty="0"/>
              <a:t>What would happen if everyone is guaranteed insurance access at prices that are independent of their health status?</a:t>
            </a:r>
          </a:p>
          <a:p>
            <a:pPr lvl="1"/>
            <a:r>
              <a:rPr lang="en-US" dirty="0"/>
              <a:t>Limits on age bands (3:1), outlawing pre-existing conditions &amp; possibility of free riding (adverse selection)	</a:t>
            </a:r>
          </a:p>
          <a:p>
            <a:pPr marL="57150" indent="0">
              <a:buNone/>
            </a:pPr>
            <a:r>
              <a:rPr lang="en-US" dirty="0"/>
              <a:t>2. Requirement that individuals purchase   insurance (individual mandate)</a:t>
            </a:r>
          </a:p>
          <a:p>
            <a:pPr marL="57150" indent="0">
              <a:buNone/>
            </a:pPr>
            <a:r>
              <a:rPr lang="en-US" dirty="0"/>
              <a:t>3. How can someone purchase a health insurance if its not affordable?</a:t>
            </a:r>
          </a:p>
          <a:p>
            <a:pPr marL="914400" lvl="1" indent="-457200"/>
            <a:r>
              <a:rPr lang="en-US" dirty="0"/>
              <a:t>Expansion of Medicaid, and tax credits	</a:t>
            </a:r>
          </a:p>
          <a:p>
            <a:pPr marL="57150" indent="0">
              <a:buNone/>
            </a:pPr>
            <a:r>
              <a:rPr lang="en-US" dirty="0"/>
              <a:t> </a:t>
            </a:r>
          </a:p>
        </p:txBody>
      </p:sp>
    </p:spTree>
    <p:extLst>
      <p:ext uri="{BB962C8B-B14F-4D97-AF65-F5344CB8AC3E}">
        <p14:creationId xmlns:p14="http://schemas.microsoft.com/office/powerpoint/2010/main" val="14679112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55847" y="1524000"/>
            <a:ext cx="8763000" cy="5334000"/>
          </a:xfrm>
          <a:prstGeom prst="rect">
            <a:avLst/>
          </a:prstGeom>
        </p:spPr>
      </p:pic>
      <p:sp>
        <p:nvSpPr>
          <p:cNvPr id="2" name="Title 1">
            <a:extLst>
              <a:ext uri="{FF2B5EF4-FFF2-40B4-BE49-F238E27FC236}">
                <a16:creationId xmlns:a16="http://schemas.microsoft.com/office/drawing/2014/main" id="{853181A4-B77B-4EB9-AC9E-0EE547D04831}"/>
              </a:ext>
            </a:extLst>
          </p:cNvPr>
          <p:cNvSpPr>
            <a:spLocks noGrp="1"/>
          </p:cNvSpPr>
          <p:nvPr>
            <p:ph type="title"/>
          </p:nvPr>
        </p:nvSpPr>
        <p:spPr/>
        <p:txBody>
          <a:bodyPr/>
          <a:lstStyle/>
          <a:p>
            <a:r>
              <a:rPr lang="en-US" dirty="0"/>
              <a:t>ACA and the Goal</a:t>
            </a:r>
          </a:p>
        </p:txBody>
      </p:sp>
    </p:spTree>
    <p:extLst>
      <p:ext uri="{BB962C8B-B14F-4D97-AF65-F5344CB8AC3E}">
        <p14:creationId xmlns:p14="http://schemas.microsoft.com/office/powerpoint/2010/main" val="13294766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kaiserfamilyfoundation.files.wordpress.com/2017/11/8488-05_figure-1.png?w=735&amp;h=551&amp;crop=1">
            <a:extLst>
              <a:ext uri="{FF2B5EF4-FFF2-40B4-BE49-F238E27FC236}">
                <a16:creationId xmlns:a16="http://schemas.microsoft.com/office/drawing/2014/main" id="{C4705A85-22DC-4ABE-A417-0AB2DDAFDD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804862"/>
            <a:ext cx="7000875" cy="5248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2918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kaiserfamilyfoundation.files.wordpress.com/2017/11/8488-05_figure-2.png?w=735&amp;h=551&amp;crop=1">
            <a:extLst>
              <a:ext uri="{FF2B5EF4-FFF2-40B4-BE49-F238E27FC236}">
                <a16:creationId xmlns:a16="http://schemas.microsoft.com/office/drawing/2014/main" id="{DE138EBD-4350-4437-9BDA-8C0F180258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219200"/>
            <a:ext cx="7000875" cy="5248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6234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plan</a:t>
            </a:r>
          </a:p>
        </p:txBody>
      </p:sp>
      <p:sp>
        <p:nvSpPr>
          <p:cNvPr id="3" name="Content Placeholder 2"/>
          <p:cNvSpPr>
            <a:spLocks noGrp="1"/>
          </p:cNvSpPr>
          <p:nvPr>
            <p:ph idx="1"/>
          </p:nvPr>
        </p:nvSpPr>
        <p:spPr/>
        <p:txBody>
          <a:bodyPr/>
          <a:lstStyle/>
          <a:p>
            <a:r>
              <a:rPr lang="en-US" dirty="0"/>
              <a:t>Brief History of the US health care</a:t>
            </a:r>
          </a:p>
          <a:p>
            <a:r>
              <a:rPr lang="en-US" dirty="0"/>
              <a:t>Employer Sponsored health insurance</a:t>
            </a:r>
          </a:p>
          <a:p>
            <a:pPr lvl="1"/>
            <a:r>
              <a:rPr lang="en-US" dirty="0"/>
              <a:t>Job lock</a:t>
            </a:r>
          </a:p>
          <a:p>
            <a:r>
              <a:rPr lang="en-US" dirty="0"/>
              <a:t>The managed care</a:t>
            </a:r>
          </a:p>
          <a:p>
            <a:r>
              <a:rPr lang="en-US" dirty="0"/>
              <a:t>Medicare and Medicaid</a:t>
            </a:r>
          </a:p>
          <a:p>
            <a:r>
              <a:rPr lang="en-US" dirty="0"/>
              <a:t>Massachusetts Health Care Reform </a:t>
            </a:r>
          </a:p>
          <a:p>
            <a:r>
              <a:rPr lang="en-US" dirty="0"/>
              <a:t>Patient Protection and the Affordable Care Act</a:t>
            </a:r>
          </a:p>
          <a:p>
            <a:endParaRPr lang="en-US" dirty="0"/>
          </a:p>
        </p:txBody>
      </p:sp>
    </p:spTree>
    <p:extLst>
      <p:ext uri="{BB962C8B-B14F-4D97-AF65-F5344CB8AC3E}">
        <p14:creationId xmlns:p14="http://schemas.microsoft.com/office/powerpoint/2010/main" val="15562614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kaiserfamilyfoundation.files.wordpress.com/2017/11/8488-05_figure-3.png?w=735&amp;h=551&amp;crop=1">
            <a:extLst>
              <a:ext uri="{FF2B5EF4-FFF2-40B4-BE49-F238E27FC236}">
                <a16:creationId xmlns:a16="http://schemas.microsoft.com/office/drawing/2014/main" id="{FB568D02-8FF3-4741-9AE5-4F5253FEB3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1" y="804863"/>
            <a:ext cx="7467600" cy="5595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2227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kaiserfamilyfoundation.files.wordpress.com/2017/09/8488-05-figure-4.png?w=735&amp;h=551&amp;crop=1">
            <a:extLst>
              <a:ext uri="{FF2B5EF4-FFF2-40B4-BE49-F238E27FC236}">
                <a16:creationId xmlns:a16="http://schemas.microsoft.com/office/drawing/2014/main" id="{51236068-7551-4864-B58E-4D8A1E41BD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563" y="804863"/>
            <a:ext cx="6396037" cy="4910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48082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kaiserfamilyfoundation.files.wordpress.com/2017/09/8488-05_figure-5.png?w=735&amp;h=551&amp;crop=1">
            <a:extLst>
              <a:ext uri="{FF2B5EF4-FFF2-40B4-BE49-F238E27FC236}">
                <a16:creationId xmlns:a16="http://schemas.microsoft.com/office/drawing/2014/main" id="{6BB058C6-AFCC-4010-8B2C-3F3836DBF8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563" y="804863"/>
            <a:ext cx="7000875" cy="5248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00755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78273072-7635-48FA-BFED-97AA3DAC87F9}"/>
              </a:ext>
            </a:extLst>
          </p:cNvPr>
          <p:cNvPicPr/>
          <p:nvPr/>
        </p:nvPicPr>
        <p:blipFill>
          <a:blip r:embed="rId2"/>
          <a:stretch/>
        </p:blipFill>
        <p:spPr>
          <a:xfrm>
            <a:off x="838200" y="914400"/>
            <a:ext cx="4419600" cy="4572000"/>
          </a:xfrm>
          <a:prstGeom prst="rect">
            <a:avLst/>
          </a:prstGeom>
          <a:ln>
            <a:noFill/>
          </a:ln>
        </p:spPr>
      </p:pic>
      <p:sp>
        <p:nvSpPr>
          <p:cNvPr id="3" name="TextBox 2">
            <a:extLst>
              <a:ext uri="{FF2B5EF4-FFF2-40B4-BE49-F238E27FC236}">
                <a16:creationId xmlns:a16="http://schemas.microsoft.com/office/drawing/2014/main" id="{446D7627-B9B9-4358-ADD7-5863909E2714}"/>
              </a:ext>
            </a:extLst>
          </p:cNvPr>
          <p:cNvSpPr txBox="1"/>
          <p:nvPr/>
        </p:nvSpPr>
        <p:spPr>
          <a:xfrm>
            <a:off x="5838640" y="1828800"/>
            <a:ext cx="2142510" cy="369332"/>
          </a:xfrm>
          <a:prstGeom prst="rect">
            <a:avLst/>
          </a:prstGeom>
          <a:noFill/>
        </p:spPr>
        <p:txBody>
          <a:bodyPr wrap="none" rtlCol="0">
            <a:spAutoFit/>
          </a:bodyPr>
          <a:lstStyle/>
          <a:p>
            <a:r>
              <a:rPr lang="en-US" dirty="0"/>
              <a:t>ACA targets equity.</a:t>
            </a:r>
          </a:p>
        </p:txBody>
      </p:sp>
    </p:spTree>
    <p:extLst>
      <p:ext uri="{BB962C8B-B14F-4D97-AF65-F5344CB8AC3E}">
        <p14:creationId xmlns:p14="http://schemas.microsoft.com/office/powerpoint/2010/main" val="3215352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US"/>
              <a:t>Goals for Reform</a:t>
            </a:r>
          </a:p>
        </p:txBody>
      </p:sp>
      <p:sp>
        <p:nvSpPr>
          <p:cNvPr id="3075" name="Content Placeholder 2"/>
          <p:cNvSpPr>
            <a:spLocks noGrp="1"/>
          </p:cNvSpPr>
          <p:nvPr>
            <p:ph idx="1"/>
          </p:nvPr>
        </p:nvSpPr>
        <p:spPr>
          <a:xfrm>
            <a:off x="457200" y="1295400"/>
            <a:ext cx="8229600" cy="4830763"/>
          </a:xfrm>
        </p:spPr>
        <p:txBody>
          <a:bodyPr/>
          <a:lstStyle/>
          <a:p>
            <a:pPr eaLnBrk="1" hangingPunct="1">
              <a:spcBef>
                <a:spcPct val="50000"/>
              </a:spcBef>
            </a:pPr>
            <a:r>
              <a:rPr lang="en-US" sz="2800" dirty="0">
                <a:solidFill>
                  <a:srgbClr val="003366"/>
                </a:solidFill>
              </a:rPr>
              <a:t>Expand health insurance coverage</a:t>
            </a:r>
          </a:p>
          <a:p>
            <a:pPr lvl="1" eaLnBrk="1" hangingPunct="1">
              <a:spcBef>
                <a:spcPct val="50000"/>
              </a:spcBef>
            </a:pPr>
            <a:r>
              <a:rPr lang="en-US" sz="2400" dirty="0">
                <a:solidFill>
                  <a:srgbClr val="FF0000"/>
                </a:solidFill>
              </a:rPr>
              <a:t>48 million uninsured in 2012 (15.4% of population or 18% of under 65 population)</a:t>
            </a:r>
          </a:p>
          <a:p>
            <a:pPr eaLnBrk="1" hangingPunct="1">
              <a:spcBef>
                <a:spcPct val="50000"/>
              </a:spcBef>
            </a:pPr>
            <a:r>
              <a:rPr lang="en-US" sz="2800" dirty="0">
                <a:solidFill>
                  <a:srgbClr val="003366"/>
                </a:solidFill>
              </a:rPr>
              <a:t>Improve coverage for those with health insurance</a:t>
            </a:r>
          </a:p>
          <a:p>
            <a:pPr eaLnBrk="1" hangingPunct="1">
              <a:spcBef>
                <a:spcPct val="50000"/>
              </a:spcBef>
            </a:pPr>
            <a:r>
              <a:rPr lang="en-US" sz="2800" dirty="0">
                <a:solidFill>
                  <a:srgbClr val="003366"/>
                </a:solidFill>
              </a:rPr>
              <a:t>Improve access to and quality of care</a:t>
            </a:r>
          </a:p>
          <a:p>
            <a:pPr eaLnBrk="1" hangingPunct="1">
              <a:spcBef>
                <a:spcPct val="50000"/>
              </a:spcBef>
            </a:pPr>
            <a:r>
              <a:rPr lang="en-US" sz="2800" dirty="0">
                <a:solidFill>
                  <a:srgbClr val="003366"/>
                </a:solidFill>
              </a:rPr>
              <a:t>Control rising health care costs</a:t>
            </a:r>
          </a:p>
          <a:p>
            <a:pPr eaLnBrk="1" hangingPunct="1">
              <a:spcBef>
                <a:spcPct val="50000"/>
              </a:spcBef>
              <a:buFont typeface="Wingdings" panose="05000000000000000000" pitchFamily="2" charset="2"/>
              <a:buChar char="Ø"/>
            </a:pPr>
            <a:r>
              <a:rPr lang="en-US" sz="2800" i="1" dirty="0">
                <a:solidFill>
                  <a:srgbClr val="003366"/>
                </a:solidFill>
              </a:rPr>
              <a:t>CBO projects $940 billion in new spending, and $1,080 billion in spending reduction and revenue increases. </a:t>
            </a:r>
          </a:p>
          <a:p>
            <a:pPr eaLnBrk="1" hangingPunct="1"/>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2E8BD2-80AA-47AD-9886-74CAB556F9CF}"/>
              </a:ext>
            </a:extLst>
          </p:cNvPr>
          <p:cNvSpPr>
            <a:spLocks noGrp="1"/>
          </p:cNvSpPr>
          <p:nvPr>
            <p:ph type="title"/>
          </p:nvPr>
        </p:nvSpPr>
        <p:spPr/>
        <p:txBody>
          <a:bodyPr/>
          <a:lstStyle/>
          <a:p>
            <a:r>
              <a:rPr lang="en-US" dirty="0"/>
              <a:t>Problems when Expanding Insurance Coverage</a:t>
            </a:r>
          </a:p>
        </p:txBody>
      </p:sp>
      <p:sp>
        <p:nvSpPr>
          <p:cNvPr id="4" name="Content Placeholder 3">
            <a:extLst>
              <a:ext uri="{FF2B5EF4-FFF2-40B4-BE49-F238E27FC236}">
                <a16:creationId xmlns:a16="http://schemas.microsoft.com/office/drawing/2014/main" id="{3F184159-D813-47D6-990D-050D398184BA}"/>
              </a:ext>
            </a:extLst>
          </p:cNvPr>
          <p:cNvSpPr>
            <a:spLocks noGrp="1"/>
          </p:cNvSpPr>
          <p:nvPr>
            <p:ph idx="1"/>
          </p:nvPr>
        </p:nvSpPr>
        <p:spPr>
          <a:xfrm>
            <a:off x="457200" y="1600200"/>
            <a:ext cx="8229600" cy="4876800"/>
          </a:xfrm>
        </p:spPr>
        <p:txBody>
          <a:bodyPr/>
          <a:lstStyle/>
          <a:p>
            <a:pPr marL="514350" indent="-514350">
              <a:buAutoNum type="arabicPeriod"/>
            </a:pPr>
            <a:r>
              <a:rPr lang="en-US" dirty="0"/>
              <a:t>Adverse selection</a:t>
            </a:r>
          </a:p>
          <a:p>
            <a:pPr marL="914400" lvl="1" indent="-514350"/>
            <a:r>
              <a:rPr lang="en-US" dirty="0"/>
              <a:t>Adding relatively risky people into the pool </a:t>
            </a:r>
          </a:p>
          <a:p>
            <a:pPr marL="914400" lvl="1" indent="-514350"/>
            <a:r>
              <a:rPr lang="en-US" dirty="0"/>
              <a:t>Increase in risk increases premium</a:t>
            </a:r>
          </a:p>
          <a:p>
            <a:pPr marL="914400" lvl="1" indent="-514350"/>
            <a:r>
              <a:rPr lang="en-US" dirty="0"/>
              <a:t>Leads relatively health to drop out</a:t>
            </a:r>
          </a:p>
          <a:p>
            <a:pPr marL="914400" lvl="1" indent="-514350">
              <a:buFont typeface="Wingdings" panose="05000000000000000000" pitchFamily="2" charset="2"/>
              <a:buChar char="Ø"/>
            </a:pPr>
            <a:r>
              <a:rPr lang="en-US" i="1" dirty="0"/>
              <a:t>Mandatory health insurance coverage, expansion of dependent coverage mandate</a:t>
            </a:r>
          </a:p>
          <a:p>
            <a:pPr marL="514350" indent="-514350">
              <a:buAutoNum type="arabicPeriod"/>
            </a:pPr>
            <a:r>
              <a:rPr lang="en-US" dirty="0"/>
              <a:t>Moral Hazard</a:t>
            </a:r>
          </a:p>
          <a:p>
            <a:pPr marL="914400" lvl="1" indent="-514350"/>
            <a:r>
              <a:rPr lang="en-US" dirty="0"/>
              <a:t>Demand for health versus inflated demand </a:t>
            </a:r>
          </a:p>
          <a:p>
            <a:pPr marL="1314450" lvl="2" indent="-514350"/>
            <a:r>
              <a:rPr lang="en-US" dirty="0"/>
              <a:t>Just because you have health insurance coverage</a:t>
            </a:r>
          </a:p>
          <a:p>
            <a:pPr marL="1314450" lvl="2" indent="-514350"/>
            <a:r>
              <a:rPr lang="en-US" dirty="0"/>
              <a:t>Asymmetric information</a:t>
            </a:r>
          </a:p>
        </p:txBody>
      </p:sp>
    </p:spTree>
    <p:extLst>
      <p:ext uri="{BB962C8B-B14F-4D97-AF65-F5344CB8AC3E}">
        <p14:creationId xmlns:p14="http://schemas.microsoft.com/office/powerpoint/2010/main" val="18798176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a:t>Expanding Coverage</a:t>
            </a:r>
          </a:p>
        </p:txBody>
      </p:sp>
      <p:sp>
        <p:nvSpPr>
          <p:cNvPr id="4099" name="Content Placeholder 2"/>
          <p:cNvSpPr>
            <a:spLocks noGrp="1"/>
          </p:cNvSpPr>
          <p:nvPr>
            <p:ph idx="1"/>
          </p:nvPr>
        </p:nvSpPr>
        <p:spPr/>
        <p:txBody>
          <a:bodyPr/>
          <a:lstStyle/>
          <a:p>
            <a:pPr eaLnBrk="1" hangingPunct="1"/>
            <a:r>
              <a:rPr lang="en-US">
                <a:solidFill>
                  <a:srgbClr val="003366"/>
                </a:solidFill>
              </a:rPr>
              <a:t>Individual mandate</a:t>
            </a:r>
          </a:p>
          <a:p>
            <a:pPr eaLnBrk="1" hangingPunct="1"/>
            <a:r>
              <a:rPr lang="en-US">
                <a:solidFill>
                  <a:srgbClr val="003366"/>
                </a:solidFill>
              </a:rPr>
              <a:t>Employer mandate</a:t>
            </a:r>
          </a:p>
          <a:p>
            <a:pPr eaLnBrk="1" hangingPunct="1"/>
            <a:r>
              <a:rPr lang="en-US">
                <a:solidFill>
                  <a:srgbClr val="003366"/>
                </a:solidFill>
              </a:rPr>
              <a:t>Expansion of Medicaid</a:t>
            </a:r>
          </a:p>
          <a:p>
            <a:pPr eaLnBrk="1" hangingPunct="1"/>
            <a:r>
              <a:rPr lang="en-US">
                <a:solidFill>
                  <a:srgbClr val="003366"/>
                </a:solidFill>
              </a:rPr>
              <a:t>Changing rules of insurance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a:t>Individual mandate</a:t>
            </a:r>
          </a:p>
        </p:txBody>
      </p:sp>
      <p:sp>
        <p:nvSpPr>
          <p:cNvPr id="5123" name="Content Placeholder 2"/>
          <p:cNvSpPr>
            <a:spLocks noGrp="1"/>
          </p:cNvSpPr>
          <p:nvPr>
            <p:ph idx="1"/>
          </p:nvPr>
        </p:nvSpPr>
        <p:spPr/>
        <p:txBody>
          <a:bodyPr/>
          <a:lstStyle/>
          <a:p>
            <a:pPr eaLnBrk="1" hangingPunct="1"/>
            <a:r>
              <a:rPr lang="en-US" dirty="0">
                <a:solidFill>
                  <a:srgbClr val="003366"/>
                </a:solidFill>
              </a:rPr>
              <a:t>U.S. citizens and legal residents to have qualifying health insurance (mandate upheld by the supreme court).</a:t>
            </a:r>
          </a:p>
          <a:p>
            <a:pPr lvl="1" eaLnBrk="1" hangingPunct="1"/>
            <a:r>
              <a:rPr lang="en-US" dirty="0">
                <a:solidFill>
                  <a:srgbClr val="003366"/>
                </a:solidFill>
              </a:rPr>
              <a:t>Can be covered through:</a:t>
            </a:r>
          </a:p>
          <a:p>
            <a:pPr lvl="2" eaLnBrk="1" hangingPunct="1"/>
            <a:r>
              <a:rPr lang="en-US" dirty="0">
                <a:solidFill>
                  <a:srgbClr val="003366"/>
                </a:solidFill>
              </a:rPr>
              <a:t>A government program (Medicare, Medicaid, VA)</a:t>
            </a:r>
          </a:p>
          <a:p>
            <a:pPr lvl="2" eaLnBrk="1" hangingPunct="1"/>
            <a:r>
              <a:rPr lang="en-US" dirty="0">
                <a:solidFill>
                  <a:srgbClr val="003366"/>
                </a:solidFill>
              </a:rPr>
              <a:t>Employer</a:t>
            </a:r>
          </a:p>
          <a:p>
            <a:pPr lvl="2" eaLnBrk="1" hangingPunct="1"/>
            <a:r>
              <a:rPr lang="en-US" dirty="0">
                <a:solidFill>
                  <a:srgbClr val="003366"/>
                </a:solidFill>
              </a:rPr>
              <a:t>Self-purchased</a:t>
            </a:r>
          </a:p>
          <a:p>
            <a:pPr lvl="1" eaLnBrk="1" hangingPunct="1">
              <a:buFont typeface="Arial" charset="0"/>
              <a:buNone/>
            </a:pPr>
            <a:r>
              <a:rPr lang="en-US" dirty="0">
                <a:solidFill>
                  <a:srgbClr val="FF0000"/>
                </a:solidFill>
              </a:rPr>
              <a:t>How to make it affordable? </a:t>
            </a:r>
          </a:p>
          <a:p>
            <a:pPr eaLnBrk="1" hangingPunct="1"/>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https://image.slidesharecdn.com/modelingtheeffectsoftheindividualmandateonhealthinsurancecoverage-171114175447/95/modeling-the-effects-of-the-individual-mandate-on-health-insurance-coverage-5-638.jpg?cb=1510682156">
            <a:extLst>
              <a:ext uri="{FF2B5EF4-FFF2-40B4-BE49-F238E27FC236}">
                <a16:creationId xmlns:a16="http://schemas.microsoft.com/office/drawing/2014/main" id="{A6C49C0D-287C-4A5C-829A-D8F5781B4A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609601"/>
            <a:ext cx="7696200" cy="5100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2572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dirty="0"/>
              <a:t>Assistance for Individual Mandate</a:t>
            </a:r>
          </a:p>
        </p:txBody>
      </p:sp>
      <p:sp>
        <p:nvSpPr>
          <p:cNvPr id="6147" name="Content Placeholder 2"/>
          <p:cNvSpPr>
            <a:spLocks noGrp="1"/>
          </p:cNvSpPr>
          <p:nvPr>
            <p:ph idx="1"/>
          </p:nvPr>
        </p:nvSpPr>
        <p:spPr>
          <a:xfrm>
            <a:off x="457200" y="1447800"/>
            <a:ext cx="8229600" cy="4800600"/>
          </a:xfrm>
        </p:spPr>
        <p:txBody>
          <a:bodyPr/>
          <a:lstStyle/>
          <a:p>
            <a:pPr eaLnBrk="1" hangingPunct="1"/>
            <a:r>
              <a:rPr lang="en-US" sz="2600" dirty="0">
                <a:solidFill>
                  <a:srgbClr val="003366"/>
                </a:solidFill>
              </a:rPr>
              <a:t>Provides premium subsidies to eligible individuals and families with incomes up to 400% of the poverty level ($45,960/individual or $94,200/family of 4) through the Exchanges.</a:t>
            </a:r>
          </a:p>
          <a:p>
            <a:pPr lvl="1" eaLnBrk="1" hangingPunct="1"/>
            <a:r>
              <a:rPr lang="en-US" sz="2200" dirty="0">
                <a:solidFill>
                  <a:srgbClr val="FF0000"/>
                </a:solidFill>
              </a:rPr>
              <a:t>Example:  Premium contribution for family of 4 at 400% of Federal Poverty Level will be limited to 9.5% of income ($8,949)</a:t>
            </a:r>
          </a:p>
          <a:p>
            <a:pPr lvl="2" eaLnBrk="1" hangingPunct="1"/>
            <a:r>
              <a:rPr lang="en-US" sz="1800" dirty="0"/>
              <a:t>Note that average premium is $6,251 (single) and $17,545 (family) in 2015</a:t>
            </a:r>
          </a:p>
          <a:p>
            <a:pPr lvl="1" eaLnBrk="1" hangingPunct="1"/>
            <a:r>
              <a:rPr lang="en-US" sz="2200" dirty="0">
                <a:solidFill>
                  <a:srgbClr val="FF0000"/>
                </a:solidFill>
              </a:rPr>
              <a:t>Example:  Premium contribution for family of 4 at 133% of Federal Poverty Level will be limited to 2% of income ($626)</a:t>
            </a:r>
          </a:p>
          <a:p>
            <a:pPr eaLnBrk="1" hangingPunct="1"/>
            <a:r>
              <a:rPr lang="en-US" sz="2600" dirty="0">
                <a:solidFill>
                  <a:srgbClr val="003366"/>
                </a:solidFill>
              </a:rPr>
              <a:t>Provides cost sharing subsidies to the same groups.</a:t>
            </a:r>
          </a:p>
          <a:p>
            <a:pPr lvl="1" eaLnBrk="1" hangingPunct="1"/>
            <a:r>
              <a:rPr lang="en-US" sz="2200" i="1" dirty="0">
                <a:solidFill>
                  <a:srgbClr val="003366"/>
                </a:solidFill>
              </a:rPr>
              <a:t>To reduce out of pocket expenditures.</a:t>
            </a:r>
          </a:p>
          <a:p>
            <a:pPr eaLnBrk="1" hangingPunct="1"/>
            <a:r>
              <a:rPr lang="en-US" sz="2600" dirty="0">
                <a:solidFill>
                  <a:srgbClr val="003366"/>
                </a:solidFill>
              </a:rPr>
              <a:t> Create new Health Insurance Exchanges where individuals and small employers can purchase coverage</a:t>
            </a:r>
          </a:p>
          <a:p>
            <a:pPr eaLnBrk="1" hangingPunct="1"/>
            <a:endParaRPr lang="en-US" sz="2600" dirty="0">
              <a:solidFill>
                <a:srgbClr val="003366"/>
              </a:solidFill>
            </a:endParaRPr>
          </a:p>
          <a:p>
            <a:pPr lvl="1" eaLnBrk="1" hangingPunct="1"/>
            <a:endParaRPr lang="en-US" dirty="0">
              <a:solidFill>
                <a:srgbClr val="003366"/>
              </a:solidFill>
            </a:endParaRPr>
          </a:p>
          <a:p>
            <a:pPr lvl="1" eaLnBrk="1" hangingPunct="1"/>
            <a:endParaRPr lang="en-US" dirty="0">
              <a:solidFill>
                <a:srgbClr val="003366"/>
              </a:solidFill>
            </a:endParaRPr>
          </a:p>
          <a:p>
            <a:pPr eaLnBrk="1" hangingPunct="1"/>
            <a:endParaRPr lang="en-US" dirty="0">
              <a:solidFill>
                <a:srgbClr val="003366"/>
              </a:solidFill>
            </a:endParaRPr>
          </a:p>
          <a:p>
            <a:pPr eaLnBrk="1" hangingPunct="1"/>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U.S. Health Care</a:t>
            </a:r>
          </a:p>
        </p:txBody>
      </p:sp>
      <p:sp>
        <p:nvSpPr>
          <p:cNvPr id="3" name="Content Placeholder 2"/>
          <p:cNvSpPr>
            <a:spLocks noGrp="1"/>
          </p:cNvSpPr>
          <p:nvPr>
            <p:ph idx="1"/>
          </p:nvPr>
        </p:nvSpPr>
        <p:spPr/>
        <p:txBody>
          <a:bodyPr/>
          <a:lstStyle/>
          <a:p>
            <a:r>
              <a:rPr lang="en-US" dirty="0"/>
              <a:t>In 1943, during the depths of World War II</a:t>
            </a:r>
          </a:p>
          <a:p>
            <a:pPr lvl="1"/>
            <a:r>
              <a:rPr lang="en-US" dirty="0"/>
              <a:t>High inflation times </a:t>
            </a:r>
          </a:p>
          <a:p>
            <a:pPr lvl="1"/>
            <a:r>
              <a:rPr lang="en-US" dirty="0"/>
              <a:t>Freeze wages at the existing levels and employer could raise them even for the most productive ones </a:t>
            </a:r>
          </a:p>
          <a:p>
            <a:pPr lvl="1"/>
            <a:r>
              <a:rPr lang="en-US" dirty="0"/>
              <a:t>Employers started giving out health insurance as a non-wage perk </a:t>
            </a:r>
          </a:p>
          <a:p>
            <a:pPr lvl="2"/>
            <a:r>
              <a:rPr lang="en-US" dirty="0"/>
              <a:t>Not technically considered wages</a:t>
            </a:r>
          </a:p>
        </p:txBody>
      </p:sp>
    </p:spTree>
    <p:extLst>
      <p:ext uri="{BB962C8B-B14F-4D97-AF65-F5344CB8AC3E}">
        <p14:creationId xmlns:p14="http://schemas.microsoft.com/office/powerpoint/2010/main" val="25372388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dirty="0"/>
              <a:t>Insurance Exchanges</a:t>
            </a:r>
          </a:p>
        </p:txBody>
      </p:sp>
      <p:sp>
        <p:nvSpPr>
          <p:cNvPr id="3" name="Content Placeholder 2"/>
          <p:cNvSpPr>
            <a:spLocks noGrp="1"/>
          </p:cNvSpPr>
          <p:nvPr>
            <p:ph idx="1"/>
          </p:nvPr>
        </p:nvSpPr>
        <p:spPr>
          <a:xfrm>
            <a:off x="457200" y="1219200"/>
            <a:ext cx="8229600" cy="5029200"/>
          </a:xfrm>
        </p:spPr>
        <p:txBody>
          <a:bodyPr rtlCol="0">
            <a:normAutofit fontScale="70000" lnSpcReduction="20000"/>
          </a:bodyPr>
          <a:lstStyle/>
          <a:p>
            <a:pPr eaLnBrk="1" fontAlgn="auto" hangingPunct="1">
              <a:spcBef>
                <a:spcPts val="1200"/>
              </a:spcBef>
              <a:spcAft>
                <a:spcPts val="0"/>
              </a:spcAft>
              <a:buFont typeface="Arial" pitchFamily="34" charset="0"/>
              <a:buChar char="•"/>
              <a:defRPr/>
            </a:pPr>
            <a:r>
              <a:rPr lang="en-US" sz="2600" dirty="0">
                <a:solidFill>
                  <a:srgbClr val="003366"/>
                </a:solidFill>
              </a:rPr>
              <a:t>Designed by states, groups of states, or the Federal Government if states do not create one.	</a:t>
            </a:r>
          </a:p>
          <a:p>
            <a:pPr lvl="1" eaLnBrk="1" fontAlgn="auto" hangingPunct="1">
              <a:spcBef>
                <a:spcPts val="1200"/>
              </a:spcBef>
              <a:spcAft>
                <a:spcPts val="0"/>
              </a:spcAft>
              <a:buFont typeface="Arial" pitchFamily="34" charset="0"/>
              <a:buChar char="•"/>
              <a:defRPr/>
            </a:pPr>
            <a:r>
              <a:rPr lang="en-US" sz="2200" dirty="0">
                <a:solidFill>
                  <a:srgbClr val="003366"/>
                </a:solidFill>
              </a:rPr>
              <a:t>Usually state-wise, online marketplace when you can buy insurance</a:t>
            </a:r>
          </a:p>
          <a:p>
            <a:pPr lvl="1" eaLnBrk="1" fontAlgn="auto" hangingPunct="1">
              <a:spcBef>
                <a:spcPts val="1200"/>
              </a:spcBef>
              <a:spcAft>
                <a:spcPts val="0"/>
              </a:spcAft>
              <a:buFont typeface="Arial" pitchFamily="34" charset="0"/>
              <a:buChar char="•"/>
              <a:defRPr/>
            </a:pPr>
            <a:r>
              <a:rPr lang="en-US" sz="2200" dirty="0">
                <a:solidFill>
                  <a:srgbClr val="003366"/>
                </a:solidFill>
                <a:hlinkClick r:id="rId2"/>
              </a:rPr>
              <a:t>https://quote.affordable-health-insurance-plans.org/Exit/PreQuote?leadType=HEALTH&amp;trafficType=ZipSubmit&amp;as=0sha5nhavbhhnnt12addfmko</a:t>
            </a:r>
            <a:endParaRPr lang="en-US" sz="2200" dirty="0">
              <a:solidFill>
                <a:srgbClr val="003366"/>
              </a:solidFill>
            </a:endParaRPr>
          </a:p>
          <a:p>
            <a:pPr eaLnBrk="1" fontAlgn="auto" hangingPunct="1">
              <a:spcBef>
                <a:spcPts val="1200"/>
              </a:spcBef>
              <a:spcAft>
                <a:spcPts val="0"/>
              </a:spcAft>
              <a:buFont typeface="Arial" pitchFamily="34" charset="0"/>
              <a:buChar char="•"/>
              <a:defRPr/>
            </a:pPr>
            <a:r>
              <a:rPr lang="en-US" sz="2600" dirty="0">
                <a:solidFill>
                  <a:srgbClr val="003366"/>
                </a:solidFill>
              </a:rPr>
              <a:t>Individuals and small businesses (100 employees) can purchase insurance through the exchange.</a:t>
            </a:r>
          </a:p>
          <a:p>
            <a:pPr eaLnBrk="1" fontAlgn="auto" hangingPunct="1">
              <a:spcBef>
                <a:spcPts val="1200"/>
              </a:spcBef>
              <a:spcAft>
                <a:spcPts val="0"/>
              </a:spcAft>
              <a:buFont typeface="Arial" pitchFamily="34" charset="0"/>
              <a:buChar char="•"/>
              <a:defRPr/>
            </a:pPr>
            <a:r>
              <a:rPr lang="en-US" sz="2600" dirty="0">
                <a:solidFill>
                  <a:srgbClr val="003366"/>
                </a:solidFill>
              </a:rPr>
              <a:t>At least two multi-state plans must be offered. </a:t>
            </a:r>
            <a:r>
              <a:rPr lang="en-US" sz="2600" i="1" dirty="0">
                <a:solidFill>
                  <a:srgbClr val="FF0000"/>
                </a:solidFill>
              </a:rPr>
              <a:t>(Age rating band) </a:t>
            </a:r>
          </a:p>
          <a:p>
            <a:pPr eaLnBrk="1" fontAlgn="auto" hangingPunct="1">
              <a:spcBef>
                <a:spcPts val="1200"/>
              </a:spcBef>
              <a:spcAft>
                <a:spcPts val="0"/>
              </a:spcAft>
              <a:buFont typeface="Arial" pitchFamily="34" charset="0"/>
              <a:buChar char="•"/>
              <a:defRPr/>
            </a:pPr>
            <a:r>
              <a:rPr lang="en-US" sz="2600" dirty="0">
                <a:solidFill>
                  <a:srgbClr val="003366"/>
                </a:solidFill>
              </a:rPr>
              <a:t>At least one plan must be offered by a non-profit entity (ACA also provides incentives to foster the creation of these plans.)</a:t>
            </a:r>
          </a:p>
          <a:p>
            <a:pPr eaLnBrk="1" fontAlgn="auto" hangingPunct="1">
              <a:spcBef>
                <a:spcPts val="1200"/>
              </a:spcBef>
              <a:spcAft>
                <a:spcPts val="0"/>
              </a:spcAft>
              <a:buFont typeface="Arial" pitchFamily="34" charset="0"/>
              <a:buChar char="•"/>
              <a:defRPr/>
            </a:pPr>
            <a:r>
              <a:rPr lang="en-US" sz="2600" dirty="0">
                <a:solidFill>
                  <a:srgbClr val="003366"/>
                </a:solidFill>
              </a:rPr>
              <a:t>At least one plan must not provide abortion coverage beyond those permitted by federal law.</a:t>
            </a:r>
          </a:p>
          <a:p>
            <a:pPr eaLnBrk="1" fontAlgn="auto" hangingPunct="1">
              <a:spcBef>
                <a:spcPts val="1200"/>
              </a:spcBef>
              <a:spcAft>
                <a:spcPts val="0"/>
              </a:spcAft>
              <a:buFont typeface="Arial" pitchFamily="34" charset="0"/>
              <a:buChar char="•"/>
              <a:defRPr/>
            </a:pPr>
            <a:r>
              <a:rPr lang="en-US" sz="2600" dirty="0">
                <a:solidFill>
                  <a:srgbClr val="003366"/>
                </a:solidFill>
              </a:rPr>
              <a:t>Insurance companies can still sell plans outside of the exchange, but subject to most of the same rules. </a:t>
            </a:r>
          </a:p>
          <a:p>
            <a:pPr lvl="1" eaLnBrk="1" fontAlgn="auto" hangingPunct="1">
              <a:spcBef>
                <a:spcPts val="1200"/>
              </a:spcBef>
              <a:spcAft>
                <a:spcPts val="0"/>
              </a:spcAft>
              <a:buFont typeface="Arial" pitchFamily="34" charset="0"/>
              <a:buChar char="•"/>
              <a:defRPr/>
            </a:pPr>
            <a:r>
              <a:rPr lang="en-US" sz="2200" dirty="0">
                <a:solidFill>
                  <a:srgbClr val="003366"/>
                </a:solidFill>
              </a:rPr>
              <a:t>If a state has fewer standards or less scrutiny over practices, prices may be lower.</a:t>
            </a:r>
          </a:p>
          <a:p>
            <a:pPr lvl="1" eaLnBrk="1" fontAlgn="auto" hangingPunct="1">
              <a:spcBef>
                <a:spcPts val="1200"/>
              </a:spcBef>
              <a:spcAft>
                <a:spcPts val="0"/>
              </a:spcAft>
              <a:buFont typeface="Arial" pitchFamily="34" charset="0"/>
              <a:buChar char="•"/>
              <a:defRPr/>
            </a:pPr>
            <a:r>
              <a:rPr lang="en-US" sz="2200" dirty="0">
                <a:solidFill>
                  <a:srgbClr val="003366"/>
                </a:solidFill>
              </a:rPr>
              <a:t>Subsidies only available in the exchange.</a:t>
            </a:r>
          </a:p>
          <a:p>
            <a:pPr lvl="1" eaLnBrk="1" fontAlgn="auto" hangingPunct="1">
              <a:spcBef>
                <a:spcPts val="1200"/>
              </a:spcBef>
              <a:spcAft>
                <a:spcPts val="0"/>
              </a:spcAft>
              <a:buFont typeface="Arial" pitchFamily="34" charset="0"/>
              <a:buChar char="•"/>
              <a:defRPr/>
            </a:pPr>
            <a:endParaRPr lang="en-US" sz="2200" dirty="0">
              <a:solidFill>
                <a:srgbClr val="003366"/>
              </a:solidFill>
            </a:endParaRPr>
          </a:p>
          <a:p>
            <a:pPr eaLnBrk="1" fontAlgn="auto" hangingPunct="1">
              <a:spcBef>
                <a:spcPts val="1200"/>
              </a:spcBef>
              <a:spcAft>
                <a:spcPts val="0"/>
              </a:spcAft>
              <a:buNone/>
              <a:defRPr/>
            </a:pPr>
            <a:endParaRPr lang="en-US" sz="2600" dirty="0">
              <a:solidFill>
                <a:srgbClr val="003366"/>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a:t>Insurance Exchanges</a:t>
            </a:r>
          </a:p>
        </p:txBody>
      </p:sp>
      <p:sp>
        <p:nvSpPr>
          <p:cNvPr id="3" name="Content Placeholder 2"/>
          <p:cNvSpPr>
            <a:spLocks noGrp="1"/>
          </p:cNvSpPr>
          <p:nvPr>
            <p:ph idx="1"/>
          </p:nvPr>
        </p:nvSpPr>
        <p:spPr>
          <a:xfrm>
            <a:off x="457200" y="1600200"/>
            <a:ext cx="8686800" cy="4525963"/>
          </a:xfrm>
        </p:spPr>
        <p:txBody>
          <a:bodyPr rtlCol="0">
            <a:normAutofit fontScale="92500" lnSpcReduction="20000"/>
          </a:bodyPr>
          <a:lstStyle/>
          <a:p>
            <a:pPr eaLnBrk="1" fontAlgn="auto" hangingPunct="1">
              <a:spcAft>
                <a:spcPts val="0"/>
              </a:spcAft>
              <a:buFont typeface="Arial" pitchFamily="34" charset="0"/>
              <a:buChar char="•"/>
              <a:defRPr/>
            </a:pPr>
            <a:r>
              <a:rPr lang="en-US" sz="3000" dirty="0">
                <a:solidFill>
                  <a:srgbClr val="003366"/>
                </a:solidFill>
              </a:rPr>
              <a:t>Benefits offered in four categories, all provide essential health benefits but have different levels of cost sharing.  All subject to out-of-pocket maximums.</a:t>
            </a:r>
          </a:p>
          <a:p>
            <a:pPr lvl="1" eaLnBrk="1" fontAlgn="auto" hangingPunct="1">
              <a:spcAft>
                <a:spcPts val="0"/>
              </a:spcAft>
              <a:buFont typeface="Arial" pitchFamily="34" charset="0"/>
              <a:buChar char="–"/>
              <a:defRPr/>
            </a:pPr>
            <a:r>
              <a:rPr lang="en-US" dirty="0">
                <a:solidFill>
                  <a:srgbClr val="FF0000"/>
                </a:solidFill>
              </a:rPr>
              <a:t>Bronze (covers 60% of the benefit costs of the plan)</a:t>
            </a:r>
          </a:p>
          <a:p>
            <a:pPr lvl="2" eaLnBrk="1" fontAlgn="auto" hangingPunct="1">
              <a:spcAft>
                <a:spcPts val="0"/>
              </a:spcAft>
              <a:buFont typeface="Arial" pitchFamily="34" charset="0"/>
              <a:buChar char="–"/>
              <a:defRPr/>
            </a:pPr>
            <a:r>
              <a:rPr lang="en-US" dirty="0">
                <a:solidFill>
                  <a:srgbClr val="FF0000"/>
                </a:solidFill>
              </a:rPr>
              <a:t>60% of cost sharing on average</a:t>
            </a:r>
          </a:p>
          <a:p>
            <a:pPr lvl="2" eaLnBrk="1" fontAlgn="auto" hangingPunct="1">
              <a:spcAft>
                <a:spcPts val="0"/>
              </a:spcAft>
              <a:buFont typeface="Arial" pitchFamily="34" charset="0"/>
              <a:buChar char="–"/>
              <a:defRPr/>
            </a:pPr>
            <a:r>
              <a:rPr lang="en-US" dirty="0">
                <a:solidFill>
                  <a:srgbClr val="FF0000"/>
                </a:solidFill>
              </a:rPr>
              <a:t>Actuarial value (better AV means better </a:t>
            </a:r>
            <a:r>
              <a:rPr lang="en-US">
                <a:solidFill>
                  <a:srgbClr val="FF0000"/>
                </a:solidFill>
              </a:rPr>
              <a:t>cost sharing)</a:t>
            </a:r>
            <a:endParaRPr lang="en-US" dirty="0">
              <a:solidFill>
                <a:srgbClr val="FF0000"/>
              </a:solidFill>
            </a:endParaRPr>
          </a:p>
          <a:p>
            <a:pPr lvl="1" eaLnBrk="1" fontAlgn="auto" hangingPunct="1">
              <a:spcAft>
                <a:spcPts val="0"/>
              </a:spcAft>
              <a:buFont typeface="Arial" pitchFamily="34" charset="0"/>
              <a:buChar char="–"/>
              <a:defRPr/>
            </a:pPr>
            <a:r>
              <a:rPr lang="en-US" dirty="0">
                <a:solidFill>
                  <a:srgbClr val="FF0000"/>
                </a:solidFill>
              </a:rPr>
              <a:t>Silver (covers 70% of the benefit costs of the plan)</a:t>
            </a:r>
          </a:p>
          <a:p>
            <a:pPr lvl="1" eaLnBrk="1" fontAlgn="auto" hangingPunct="1">
              <a:spcAft>
                <a:spcPts val="0"/>
              </a:spcAft>
              <a:buFont typeface="Arial" pitchFamily="34" charset="0"/>
              <a:buChar char="–"/>
              <a:defRPr/>
            </a:pPr>
            <a:r>
              <a:rPr lang="en-US" dirty="0">
                <a:solidFill>
                  <a:srgbClr val="FF0000"/>
                </a:solidFill>
              </a:rPr>
              <a:t>Gold (covers 80% of the benefit costs of the plan)</a:t>
            </a:r>
          </a:p>
          <a:p>
            <a:pPr lvl="1" eaLnBrk="1" fontAlgn="auto" hangingPunct="1">
              <a:spcAft>
                <a:spcPts val="0"/>
              </a:spcAft>
              <a:buFont typeface="Arial" pitchFamily="34" charset="0"/>
              <a:buChar char="–"/>
              <a:defRPr/>
            </a:pPr>
            <a:r>
              <a:rPr lang="en-US" dirty="0">
                <a:solidFill>
                  <a:srgbClr val="FF0000"/>
                </a:solidFill>
              </a:rPr>
              <a:t>Platinum (covers 90% of the benefit costs of the plan)</a:t>
            </a:r>
          </a:p>
          <a:p>
            <a:pPr eaLnBrk="1" fontAlgn="auto" hangingPunct="1">
              <a:spcAft>
                <a:spcPts val="0"/>
              </a:spcAft>
              <a:buFont typeface="Arial" pitchFamily="34" charset="0"/>
              <a:buChar char="•"/>
              <a:defRPr/>
            </a:pPr>
            <a:r>
              <a:rPr lang="en-US" sz="3000" dirty="0">
                <a:solidFill>
                  <a:srgbClr val="003366"/>
                </a:solidFill>
              </a:rPr>
              <a:t>Catastrophic plan offered for those exempt from the mandate. </a:t>
            </a:r>
            <a:r>
              <a:rPr lang="en-US" sz="3000" i="1" dirty="0">
                <a:solidFill>
                  <a:srgbClr val="003366"/>
                </a:solidFill>
              </a:rPr>
              <a:t>Only available in individual market. </a:t>
            </a:r>
          </a:p>
          <a:p>
            <a:pPr lvl="1" eaLnBrk="1" fontAlgn="auto" hangingPunct="1">
              <a:spcAft>
                <a:spcPts val="0"/>
              </a:spcAft>
              <a:buFont typeface="Arial" pitchFamily="34" charset="0"/>
              <a:buChar char="–"/>
              <a:defRPr/>
            </a:pP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Insurance Benefits</a:t>
            </a:r>
          </a:p>
        </p:txBody>
      </p:sp>
      <p:sp>
        <p:nvSpPr>
          <p:cNvPr id="3" name="Content Placeholder 2"/>
          <p:cNvSpPr>
            <a:spLocks noGrp="1"/>
          </p:cNvSpPr>
          <p:nvPr>
            <p:ph idx="1"/>
          </p:nvPr>
        </p:nvSpPr>
        <p:spPr>
          <a:xfrm>
            <a:off x="457200" y="1295400"/>
            <a:ext cx="8229600" cy="4525963"/>
          </a:xfrm>
        </p:spPr>
        <p:txBody>
          <a:bodyPr/>
          <a:lstStyle/>
          <a:p>
            <a:r>
              <a:rPr lang="en-US" dirty="0"/>
              <a:t>Plans must offer the same set of essential health benefits.  Plans may offer more benefits.</a:t>
            </a:r>
          </a:p>
          <a:p>
            <a:pPr marL="568325"/>
            <a:r>
              <a:rPr lang="en-US" sz="1600" dirty="0"/>
              <a:t>Ambulatory patient services (outpatient care you get without being admitted to a hospital)</a:t>
            </a:r>
          </a:p>
          <a:p>
            <a:pPr marL="568325"/>
            <a:r>
              <a:rPr lang="en-US" sz="1600" dirty="0"/>
              <a:t>Emergency services</a:t>
            </a:r>
          </a:p>
          <a:p>
            <a:pPr marL="568325"/>
            <a:r>
              <a:rPr lang="en-US" sz="1600" dirty="0"/>
              <a:t>Hospitalization (such as surgery)</a:t>
            </a:r>
          </a:p>
          <a:p>
            <a:pPr marL="568325"/>
            <a:r>
              <a:rPr lang="en-US" sz="1600" dirty="0"/>
              <a:t>Maternity and newborn care</a:t>
            </a:r>
          </a:p>
          <a:p>
            <a:pPr marL="568325"/>
            <a:r>
              <a:rPr lang="en-US" sz="1600" dirty="0"/>
              <a:t>Mental health and substance use disorder services, including behavioral health treatment (this includes counseling and psychotherapy)</a:t>
            </a:r>
          </a:p>
          <a:p>
            <a:pPr marL="568325"/>
            <a:r>
              <a:rPr lang="en-US" sz="1600" dirty="0"/>
              <a:t>Prescription drugs</a:t>
            </a:r>
          </a:p>
          <a:p>
            <a:pPr marL="568325"/>
            <a:r>
              <a:rPr lang="en-US" sz="1600" dirty="0"/>
              <a:t>Rehabilitative and </a:t>
            </a:r>
            <a:r>
              <a:rPr lang="en-US" sz="1600" dirty="0" err="1"/>
              <a:t>habilitative</a:t>
            </a:r>
            <a:r>
              <a:rPr lang="en-US" sz="1600" dirty="0"/>
              <a:t> services and devices (services and devices to help people with injuries, disabilities, or chronic conditions gain or recover mental and physical skills)</a:t>
            </a:r>
          </a:p>
          <a:p>
            <a:pPr marL="568325"/>
            <a:r>
              <a:rPr lang="en-US" sz="1600" dirty="0"/>
              <a:t>Laboratory services</a:t>
            </a:r>
          </a:p>
          <a:p>
            <a:pPr marL="568325"/>
            <a:r>
              <a:rPr lang="en-US" sz="1600" dirty="0"/>
              <a:t>Preventive and wellness services and chronic disease management</a:t>
            </a:r>
          </a:p>
          <a:p>
            <a:pPr marL="568325"/>
            <a:r>
              <a:rPr lang="en-US" sz="1600" dirty="0"/>
              <a:t>Pediatric services</a:t>
            </a:r>
          </a:p>
          <a:p>
            <a:endParaRPr lang="en-US" sz="800" dirty="0"/>
          </a:p>
        </p:txBody>
      </p:sp>
    </p:spTree>
    <p:extLst>
      <p:ext uri="{BB962C8B-B14F-4D97-AF65-F5344CB8AC3E}">
        <p14:creationId xmlns:p14="http://schemas.microsoft.com/office/powerpoint/2010/main" val="38487888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a:t>Penalty for Not Insuring</a:t>
            </a:r>
          </a:p>
        </p:txBody>
      </p:sp>
      <p:sp>
        <p:nvSpPr>
          <p:cNvPr id="9219" name="Content Placeholder 2"/>
          <p:cNvSpPr>
            <a:spLocks noGrp="1"/>
          </p:cNvSpPr>
          <p:nvPr>
            <p:ph idx="1"/>
          </p:nvPr>
        </p:nvSpPr>
        <p:spPr/>
        <p:txBody>
          <a:bodyPr/>
          <a:lstStyle/>
          <a:p>
            <a:pPr eaLnBrk="1" hangingPunct="1"/>
            <a:r>
              <a:rPr lang="en-US" sz="2800">
                <a:solidFill>
                  <a:srgbClr val="003366"/>
                </a:solidFill>
              </a:rPr>
              <a:t>Individuals:</a:t>
            </a:r>
          </a:p>
          <a:p>
            <a:pPr lvl="1" eaLnBrk="1" hangingPunct="1"/>
            <a:r>
              <a:rPr lang="en-US">
                <a:solidFill>
                  <a:srgbClr val="FF0000"/>
                </a:solidFill>
              </a:rPr>
              <a:t>2014: 	Greater of $95 or 1% of taxable income</a:t>
            </a:r>
          </a:p>
          <a:p>
            <a:pPr lvl="1" eaLnBrk="1" hangingPunct="1"/>
            <a:r>
              <a:rPr lang="en-US">
                <a:solidFill>
                  <a:srgbClr val="FF0000"/>
                </a:solidFill>
              </a:rPr>
              <a:t>2015:	Greater of $325 or 2% of taxable income</a:t>
            </a:r>
          </a:p>
          <a:p>
            <a:pPr lvl="1" eaLnBrk="1" hangingPunct="1"/>
            <a:r>
              <a:rPr lang="en-US">
                <a:solidFill>
                  <a:srgbClr val="FF0000"/>
                </a:solidFill>
              </a:rPr>
              <a:t>2016:	Greater of $695 or 2.5% of taxable income </a:t>
            </a:r>
          </a:p>
          <a:p>
            <a:pPr lvl="1" eaLnBrk="1" hangingPunct="1"/>
            <a:r>
              <a:rPr lang="en-US">
                <a:solidFill>
                  <a:srgbClr val="FF0000"/>
                </a:solidFill>
              </a:rPr>
              <a:t>Beyond: ($695+ adjustment for inflation) or 2.5% of taxable income </a:t>
            </a:r>
          </a:p>
          <a:p>
            <a:pPr eaLnBrk="1" hangingPunct="1"/>
            <a:r>
              <a:rPr lang="en-US" sz="2800">
                <a:solidFill>
                  <a:srgbClr val="003366"/>
                </a:solidFill>
              </a:rPr>
              <a:t>Exemptions:  Financial hardship, religious objections, very low income,…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kaiserfamilyfoundation.files.wordpress.com/2017/11/8488-05_figure-1.png?w=735&amp;h=551&amp;crop=1">
            <a:extLst>
              <a:ext uri="{FF2B5EF4-FFF2-40B4-BE49-F238E27FC236}">
                <a16:creationId xmlns:a16="http://schemas.microsoft.com/office/drawing/2014/main" id="{C4705A85-22DC-4ABE-A417-0AB2DDAFDD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804862"/>
            <a:ext cx="7000875" cy="5248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14565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FF805-F85C-418D-930B-4FAA97110B20}"/>
              </a:ext>
            </a:extLst>
          </p:cNvPr>
          <p:cNvSpPr>
            <a:spLocks noGrp="1"/>
          </p:cNvSpPr>
          <p:nvPr>
            <p:ph type="title"/>
          </p:nvPr>
        </p:nvSpPr>
        <p:spPr/>
        <p:txBody>
          <a:bodyPr/>
          <a:lstStyle/>
          <a:p>
            <a:r>
              <a:rPr lang="en-US" sz="2200" dirty="0"/>
              <a:t>Percentage of Tax Returns with Reported Individual Mandate Penalties</a:t>
            </a:r>
          </a:p>
        </p:txBody>
      </p:sp>
      <p:pic>
        <p:nvPicPr>
          <p:cNvPr id="4" name="Picture 3">
            <a:extLst>
              <a:ext uri="{FF2B5EF4-FFF2-40B4-BE49-F238E27FC236}">
                <a16:creationId xmlns:a16="http://schemas.microsoft.com/office/drawing/2014/main" id="{8F0626AA-B222-46E2-AC58-3BADE98C4D15}"/>
              </a:ext>
            </a:extLst>
          </p:cNvPr>
          <p:cNvPicPr>
            <a:picLocks noChangeAspect="1"/>
          </p:cNvPicPr>
          <p:nvPr/>
        </p:nvPicPr>
        <p:blipFill>
          <a:blip r:embed="rId2"/>
          <a:stretch>
            <a:fillRect/>
          </a:stretch>
        </p:blipFill>
        <p:spPr>
          <a:xfrm>
            <a:off x="685800" y="1981200"/>
            <a:ext cx="7543800" cy="2074792"/>
          </a:xfrm>
          <a:prstGeom prst="rect">
            <a:avLst/>
          </a:prstGeom>
        </p:spPr>
      </p:pic>
      <p:sp>
        <p:nvSpPr>
          <p:cNvPr id="5" name="TextBox 4">
            <a:extLst>
              <a:ext uri="{FF2B5EF4-FFF2-40B4-BE49-F238E27FC236}">
                <a16:creationId xmlns:a16="http://schemas.microsoft.com/office/drawing/2014/main" id="{B0ECF000-F317-43D0-B797-A85BDD72E24C}"/>
              </a:ext>
            </a:extLst>
          </p:cNvPr>
          <p:cNvSpPr txBox="1"/>
          <p:nvPr/>
        </p:nvSpPr>
        <p:spPr>
          <a:xfrm>
            <a:off x="1752600" y="4800600"/>
            <a:ext cx="2967479" cy="369332"/>
          </a:xfrm>
          <a:prstGeom prst="rect">
            <a:avLst/>
          </a:prstGeom>
          <a:noFill/>
        </p:spPr>
        <p:txBody>
          <a:bodyPr wrap="none" rtlCol="0">
            <a:spAutoFit/>
          </a:bodyPr>
          <a:lstStyle/>
          <a:p>
            <a:r>
              <a:rPr lang="en-US" dirty="0"/>
              <a:t>Source: Mach, 2017 (CBO)</a:t>
            </a:r>
          </a:p>
        </p:txBody>
      </p:sp>
    </p:spTree>
    <p:extLst>
      <p:ext uri="{BB962C8B-B14F-4D97-AF65-F5344CB8AC3E}">
        <p14:creationId xmlns:p14="http://schemas.microsoft.com/office/powerpoint/2010/main" val="27300191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286BB-1130-4A6C-BAF6-61FF337DA278}"/>
              </a:ext>
            </a:extLst>
          </p:cNvPr>
          <p:cNvSpPr>
            <a:spLocks noGrp="1"/>
          </p:cNvSpPr>
          <p:nvPr>
            <p:ph type="title"/>
          </p:nvPr>
        </p:nvSpPr>
        <p:spPr>
          <a:xfrm>
            <a:off x="457200" y="2514600"/>
            <a:ext cx="8229600" cy="1143000"/>
          </a:xfrm>
        </p:spPr>
        <p:txBody>
          <a:bodyPr/>
          <a:lstStyle/>
          <a:p>
            <a:r>
              <a:rPr lang="en-US" dirty="0"/>
              <a:t>Who are the people affected by the penalty?</a:t>
            </a:r>
          </a:p>
        </p:txBody>
      </p:sp>
    </p:spTree>
    <p:extLst>
      <p:ext uri="{BB962C8B-B14F-4D97-AF65-F5344CB8AC3E}">
        <p14:creationId xmlns:p14="http://schemas.microsoft.com/office/powerpoint/2010/main" val="37153125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5D7C75-6B10-4291-8B77-787F9C0B0433}"/>
              </a:ext>
            </a:extLst>
          </p:cNvPr>
          <p:cNvSpPr>
            <a:spLocks noGrp="1"/>
          </p:cNvSpPr>
          <p:nvPr>
            <p:ph type="title"/>
          </p:nvPr>
        </p:nvSpPr>
        <p:spPr>
          <a:xfrm>
            <a:off x="381000" y="2743200"/>
            <a:ext cx="8229600" cy="1143000"/>
          </a:xfrm>
        </p:spPr>
        <p:txBody>
          <a:bodyPr/>
          <a:lstStyle/>
          <a:p>
            <a:r>
              <a:rPr lang="en-US" sz="2200" dirty="0">
                <a:hlinkClick r:id="rId2"/>
              </a:rPr>
              <a:t>https://www.washingtonpost.com/news/powerpost/paloma/the-health-202/2017/11/20/the-health-202-republicans-are-right-the-individual-mandate-is-a-tax-on-the-poor/5a0f2dc030fb045a2e003215/?utm_term=.995483ebfc6f</a:t>
            </a:r>
            <a:br>
              <a:rPr lang="en-US" sz="2200" dirty="0"/>
            </a:br>
            <a:br>
              <a:rPr lang="en-US" sz="2200" dirty="0"/>
            </a:br>
            <a:br>
              <a:rPr lang="en-US" sz="2200" dirty="0"/>
            </a:br>
            <a:r>
              <a:rPr lang="en-US" sz="2200" dirty="0">
                <a:hlinkClick r:id="rId3"/>
              </a:rPr>
              <a:t>https://www.washingtonpost.com/news/wonk/wp/2017/11/14/why-repealing-obamacares-individual-mandate-is-so-crucial-for-tax-reform/?utm_term=.f02b165e5714</a:t>
            </a:r>
            <a:endParaRPr lang="en-US" sz="2200" dirty="0"/>
          </a:p>
        </p:txBody>
      </p:sp>
    </p:spTree>
    <p:extLst>
      <p:ext uri="{BB962C8B-B14F-4D97-AF65-F5344CB8AC3E}">
        <p14:creationId xmlns:p14="http://schemas.microsoft.com/office/powerpoint/2010/main" val="28537410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2FE7E-4733-4C3E-B28A-AF8CCF563111}"/>
              </a:ext>
            </a:extLst>
          </p:cNvPr>
          <p:cNvSpPr>
            <a:spLocks noGrp="1"/>
          </p:cNvSpPr>
          <p:nvPr>
            <p:ph type="title"/>
          </p:nvPr>
        </p:nvSpPr>
        <p:spPr/>
        <p:txBody>
          <a:bodyPr/>
          <a:lstStyle/>
          <a:p>
            <a:r>
              <a:rPr lang="en-US" dirty="0"/>
              <a:t>What can happen if the individual mandate is repealed?</a:t>
            </a:r>
          </a:p>
        </p:txBody>
      </p:sp>
      <p:sp>
        <p:nvSpPr>
          <p:cNvPr id="3" name="Content Placeholder 2">
            <a:extLst>
              <a:ext uri="{FF2B5EF4-FFF2-40B4-BE49-F238E27FC236}">
                <a16:creationId xmlns:a16="http://schemas.microsoft.com/office/drawing/2014/main" id="{97D2C484-FDB2-4101-828E-02EF0009E8C8}"/>
              </a:ext>
            </a:extLst>
          </p:cNvPr>
          <p:cNvSpPr>
            <a:spLocks noGrp="1"/>
          </p:cNvSpPr>
          <p:nvPr>
            <p:ph idx="1"/>
          </p:nvPr>
        </p:nvSpPr>
        <p:spPr/>
        <p:txBody>
          <a:bodyPr/>
          <a:lstStyle/>
          <a:p>
            <a:r>
              <a:rPr lang="en-US" dirty="0"/>
              <a:t>Pros</a:t>
            </a:r>
          </a:p>
          <a:p>
            <a:endParaRPr lang="en-US" dirty="0"/>
          </a:p>
          <a:p>
            <a:endParaRPr lang="en-US" dirty="0"/>
          </a:p>
          <a:p>
            <a:endParaRPr lang="en-US" dirty="0"/>
          </a:p>
          <a:p>
            <a:r>
              <a:rPr lang="en-US" dirty="0"/>
              <a:t>Cons</a:t>
            </a:r>
          </a:p>
        </p:txBody>
      </p:sp>
    </p:spTree>
    <p:extLst>
      <p:ext uri="{BB962C8B-B14F-4D97-AF65-F5344CB8AC3E}">
        <p14:creationId xmlns:p14="http://schemas.microsoft.com/office/powerpoint/2010/main" val="39816243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a:t>Employer mandate</a:t>
            </a:r>
          </a:p>
        </p:txBody>
      </p:sp>
      <p:sp>
        <p:nvSpPr>
          <p:cNvPr id="10243" name="Content Placeholder 2"/>
          <p:cNvSpPr>
            <a:spLocks noGrp="1"/>
          </p:cNvSpPr>
          <p:nvPr>
            <p:ph idx="1"/>
          </p:nvPr>
        </p:nvSpPr>
        <p:spPr>
          <a:xfrm>
            <a:off x="381000" y="1295400"/>
            <a:ext cx="8229600" cy="4876800"/>
          </a:xfrm>
        </p:spPr>
        <p:txBody>
          <a:bodyPr/>
          <a:lstStyle/>
          <a:p>
            <a:pPr eaLnBrk="1" hangingPunct="1"/>
            <a:r>
              <a:rPr lang="en-US" dirty="0">
                <a:solidFill>
                  <a:srgbClr val="003366"/>
                </a:solidFill>
              </a:rPr>
              <a:t>Employers with 50+ full time employees must offer insurance to employees (effective Jan 1, 2015).  Employees do not have to accept coverage. “Employer Mandate”</a:t>
            </a:r>
          </a:p>
          <a:p>
            <a:pPr lvl="1" eaLnBrk="1" hangingPunct="1"/>
            <a:r>
              <a:rPr lang="en-US" dirty="0">
                <a:solidFill>
                  <a:srgbClr val="003366"/>
                </a:solidFill>
              </a:rPr>
              <a:t>But, employees who turn down the coverage are not eligible for the premium subsidies unless the employer sponsored plan is too expensive (as defined by the law).</a:t>
            </a:r>
          </a:p>
          <a:p>
            <a:pPr eaLnBrk="1" hangingPunct="1"/>
            <a:r>
              <a:rPr lang="en-US" dirty="0">
                <a:solidFill>
                  <a:srgbClr val="003366"/>
                </a:solidFill>
              </a:rPr>
              <a:t>No requirement or penalties for employers with less than 50 full time employees.</a:t>
            </a:r>
          </a:p>
          <a:p>
            <a:pPr lvl="1" eaLnBrk="1" hangingPunct="1">
              <a:buFont typeface="Arial" charset="0"/>
              <a:buNone/>
            </a:pPr>
            <a:endParaRPr lang="en-US" dirty="0">
              <a:solidFill>
                <a:srgbClr val="003366"/>
              </a:solidFill>
            </a:endParaRPr>
          </a:p>
          <a:p>
            <a:pPr eaLnBrk="1" hangingPunct="1"/>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After war and Truman’s Universal Health Insurance</a:t>
            </a:r>
          </a:p>
        </p:txBody>
      </p:sp>
      <p:sp>
        <p:nvSpPr>
          <p:cNvPr id="3" name="Content Placeholder 2"/>
          <p:cNvSpPr>
            <a:spLocks noGrp="1"/>
          </p:cNvSpPr>
          <p:nvPr>
            <p:ph idx="1"/>
          </p:nvPr>
        </p:nvSpPr>
        <p:spPr/>
        <p:txBody>
          <a:bodyPr/>
          <a:lstStyle/>
          <a:p>
            <a:r>
              <a:rPr lang="en-US" dirty="0"/>
              <a:t>Wage freeze lifted after the war</a:t>
            </a:r>
          </a:p>
          <a:p>
            <a:r>
              <a:rPr lang="en-US" dirty="0"/>
              <a:t>Harry Truman pushed universal health insurance (Fair Deal agenda in 1949)</a:t>
            </a:r>
          </a:p>
          <a:p>
            <a:r>
              <a:rPr lang="en-US" dirty="0"/>
              <a:t>Plan defeated</a:t>
            </a:r>
          </a:p>
          <a:p>
            <a:pPr lvl="1"/>
            <a:r>
              <a:rPr lang="en-US" dirty="0"/>
              <a:t>Lobbying effort from American Medical Association (AMA)</a:t>
            </a:r>
          </a:p>
          <a:p>
            <a:r>
              <a:rPr lang="en-US" dirty="0"/>
              <a:t>Obtaining health insurance for elderly difficult</a:t>
            </a:r>
          </a:p>
        </p:txBody>
      </p:sp>
    </p:spTree>
    <p:extLst>
      <p:ext uri="{BB962C8B-B14F-4D97-AF65-F5344CB8AC3E}">
        <p14:creationId xmlns:p14="http://schemas.microsoft.com/office/powerpoint/2010/main" val="27056297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a:t>Assistance for Employers</a:t>
            </a:r>
          </a:p>
        </p:txBody>
      </p:sp>
      <p:sp>
        <p:nvSpPr>
          <p:cNvPr id="11267" name="Content Placeholder 2"/>
          <p:cNvSpPr>
            <a:spLocks noGrp="1"/>
          </p:cNvSpPr>
          <p:nvPr>
            <p:ph idx="1"/>
          </p:nvPr>
        </p:nvSpPr>
        <p:spPr/>
        <p:txBody>
          <a:bodyPr/>
          <a:lstStyle/>
          <a:p>
            <a:pPr eaLnBrk="1" hangingPunct="1"/>
            <a:r>
              <a:rPr lang="en-US" dirty="0">
                <a:solidFill>
                  <a:srgbClr val="003366"/>
                </a:solidFill>
              </a:rPr>
              <a:t>Small employers who do buy health insurance for employees get a tax credit of up to 35% of the employer’s contribution to the premium.</a:t>
            </a:r>
          </a:p>
          <a:p>
            <a:pPr lvl="1" eaLnBrk="1" hangingPunct="1"/>
            <a:r>
              <a:rPr lang="en-US" dirty="0">
                <a:solidFill>
                  <a:srgbClr val="FF0000"/>
                </a:solidFill>
              </a:rPr>
              <a:t>Small is defined as 25 or less employees and average annual wages &lt;$50,000</a:t>
            </a:r>
          </a:p>
          <a:p>
            <a:pPr lvl="1" eaLnBrk="1" hangingPunct="1"/>
            <a:r>
              <a:rPr lang="en-US" dirty="0">
                <a:solidFill>
                  <a:srgbClr val="FF0000"/>
                </a:solidFill>
              </a:rPr>
              <a:t>In 2015, average employer contribution was </a:t>
            </a:r>
          </a:p>
          <a:p>
            <a:pPr marL="457200" lvl="1" indent="0" eaLnBrk="1" hangingPunct="1">
              <a:buNone/>
            </a:pPr>
            <a:r>
              <a:rPr lang="en-US" dirty="0">
                <a:solidFill>
                  <a:srgbClr val="FF0000"/>
                </a:solidFill>
              </a:rPr>
              <a:t>$12,591 out of $17,545 (family plan)</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a:t>Penalties for Employers</a:t>
            </a:r>
          </a:p>
        </p:txBody>
      </p:sp>
      <p:sp>
        <p:nvSpPr>
          <p:cNvPr id="3" name="Content Placeholder 2"/>
          <p:cNvSpPr>
            <a:spLocks noGrp="1"/>
          </p:cNvSpPr>
          <p:nvPr>
            <p:ph idx="1"/>
          </p:nvPr>
        </p:nvSpPr>
        <p:spPr>
          <a:xfrm>
            <a:off x="457200" y="1600200"/>
            <a:ext cx="8229600" cy="4724400"/>
          </a:xfrm>
        </p:spPr>
        <p:txBody>
          <a:bodyPr rtlCol="0">
            <a:normAutofit fontScale="77500" lnSpcReduction="20000"/>
          </a:bodyPr>
          <a:lstStyle/>
          <a:p>
            <a:pPr eaLnBrk="1" fontAlgn="auto" hangingPunct="1">
              <a:spcAft>
                <a:spcPts val="0"/>
              </a:spcAft>
              <a:buFont typeface="Arial" pitchFamily="34" charset="0"/>
              <a:buChar char="•"/>
              <a:defRPr/>
            </a:pPr>
            <a:r>
              <a:rPr lang="en-US" dirty="0">
                <a:solidFill>
                  <a:srgbClr val="003366"/>
                </a:solidFill>
              </a:rPr>
              <a:t>Penalty for non-offering:</a:t>
            </a:r>
          </a:p>
          <a:p>
            <a:pPr lvl="1" eaLnBrk="1" fontAlgn="auto" hangingPunct="1">
              <a:spcAft>
                <a:spcPts val="0"/>
              </a:spcAft>
              <a:buFont typeface="Arial" pitchFamily="34" charset="0"/>
              <a:buChar char="–"/>
              <a:defRPr/>
            </a:pPr>
            <a:r>
              <a:rPr lang="en-US" dirty="0">
                <a:solidFill>
                  <a:srgbClr val="003366"/>
                </a:solidFill>
              </a:rPr>
              <a:t>if any employee receives the premium subsidy then the employer owes $2000 per full time employee, excluding the first 30 employees from the assessment.</a:t>
            </a:r>
          </a:p>
          <a:p>
            <a:pPr eaLnBrk="1" fontAlgn="auto" hangingPunct="1">
              <a:spcAft>
                <a:spcPts val="0"/>
              </a:spcAft>
              <a:buFont typeface="Arial" pitchFamily="34" charset="0"/>
              <a:buChar char="•"/>
              <a:defRPr/>
            </a:pPr>
            <a:r>
              <a:rPr lang="en-US" dirty="0">
                <a:solidFill>
                  <a:srgbClr val="003366"/>
                </a:solidFill>
              </a:rPr>
              <a:t>Penalty for non-take up by employees (offer but too expensive):</a:t>
            </a:r>
          </a:p>
          <a:p>
            <a:pPr lvl="1" eaLnBrk="1" fontAlgn="auto" hangingPunct="1">
              <a:spcAft>
                <a:spcPts val="0"/>
              </a:spcAft>
              <a:buFont typeface="Arial" pitchFamily="34" charset="0"/>
              <a:buChar char="–"/>
              <a:defRPr/>
            </a:pPr>
            <a:r>
              <a:rPr lang="en-US" dirty="0">
                <a:solidFill>
                  <a:srgbClr val="003366"/>
                </a:solidFill>
              </a:rPr>
              <a:t>if any employee receives the premium subsidy then the employer owes the lesser of $3000 per employee getting a premium subsidy, or $2000 per full time employee, excluding the first 30 employees. </a:t>
            </a:r>
          </a:p>
          <a:p>
            <a:pPr eaLnBrk="1" fontAlgn="auto" hangingPunct="1">
              <a:spcAft>
                <a:spcPts val="0"/>
              </a:spcAft>
              <a:buFont typeface="Arial" pitchFamily="34" charset="0"/>
              <a:buChar char="•"/>
              <a:defRPr/>
            </a:pPr>
            <a:r>
              <a:rPr lang="en-US" dirty="0">
                <a:solidFill>
                  <a:srgbClr val="003366"/>
                </a:solidFill>
              </a:rPr>
              <a:t>Tax on high value health plans:  </a:t>
            </a:r>
          </a:p>
          <a:p>
            <a:pPr lvl="1" eaLnBrk="1" fontAlgn="auto" hangingPunct="1">
              <a:spcAft>
                <a:spcPts val="0"/>
              </a:spcAft>
              <a:buFont typeface="Arial" pitchFamily="34" charset="0"/>
              <a:buChar char="–"/>
              <a:defRPr/>
            </a:pPr>
            <a:r>
              <a:rPr lang="en-US" dirty="0">
                <a:solidFill>
                  <a:srgbClr val="003366"/>
                </a:solidFill>
              </a:rPr>
              <a:t>If the value exceeds $10,200 for individual or $27,500 for families then a 40% tax is imposed on the premium above these thresholds.  (Ex:  If a plan is valued at 11,200  the employer pays $400. ((11,200-10,200)* .40)</a:t>
            </a:r>
          </a:p>
          <a:p>
            <a:pPr eaLnBrk="1" fontAlgn="auto" hangingPunct="1">
              <a:spcAft>
                <a:spcPts val="0"/>
              </a:spcAft>
              <a:buFont typeface="Arial" pitchFamily="34" charset="0"/>
              <a:buChar char="•"/>
              <a:defRPr/>
            </a:pP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02F5AE6-D344-4E88-8DB2-790FB35D543C}"/>
              </a:ext>
            </a:extLst>
          </p:cNvPr>
          <p:cNvPicPr>
            <a:picLocks noChangeAspect="1"/>
          </p:cNvPicPr>
          <p:nvPr/>
        </p:nvPicPr>
        <p:blipFill>
          <a:blip r:embed="rId2"/>
          <a:stretch>
            <a:fillRect/>
          </a:stretch>
        </p:blipFill>
        <p:spPr>
          <a:xfrm>
            <a:off x="609600" y="76200"/>
            <a:ext cx="8153400" cy="6400800"/>
          </a:xfrm>
          <a:prstGeom prst="rect">
            <a:avLst/>
          </a:prstGeom>
        </p:spPr>
      </p:pic>
      <p:sp>
        <p:nvSpPr>
          <p:cNvPr id="5" name="TextBox 4">
            <a:extLst>
              <a:ext uri="{FF2B5EF4-FFF2-40B4-BE49-F238E27FC236}">
                <a16:creationId xmlns:a16="http://schemas.microsoft.com/office/drawing/2014/main" id="{76A83120-DF5D-4E67-AB9F-86836D3CB575}"/>
              </a:ext>
            </a:extLst>
          </p:cNvPr>
          <p:cNvSpPr txBox="1"/>
          <p:nvPr/>
        </p:nvSpPr>
        <p:spPr>
          <a:xfrm>
            <a:off x="1752600" y="6477000"/>
            <a:ext cx="3877985" cy="369332"/>
          </a:xfrm>
          <a:prstGeom prst="rect">
            <a:avLst/>
          </a:prstGeom>
          <a:noFill/>
        </p:spPr>
        <p:txBody>
          <a:bodyPr wrap="none" rtlCol="0">
            <a:spAutoFit/>
          </a:bodyPr>
          <a:lstStyle/>
          <a:p>
            <a:r>
              <a:rPr lang="en-US" dirty="0"/>
              <a:t>Source: </a:t>
            </a:r>
            <a:r>
              <a:rPr lang="en-US" dirty="0" err="1"/>
              <a:t>Kolstad</a:t>
            </a:r>
            <a:r>
              <a:rPr lang="en-US" dirty="0"/>
              <a:t> and Kowalski, 2016</a:t>
            </a:r>
          </a:p>
        </p:txBody>
      </p:sp>
    </p:spTree>
    <p:extLst>
      <p:ext uri="{BB962C8B-B14F-4D97-AF65-F5344CB8AC3E}">
        <p14:creationId xmlns:p14="http://schemas.microsoft.com/office/powerpoint/2010/main" val="40726899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55779-D014-41DB-9716-65DB1625B1B4}"/>
              </a:ext>
            </a:extLst>
          </p:cNvPr>
          <p:cNvSpPr>
            <a:spLocks noGrp="1"/>
          </p:cNvSpPr>
          <p:nvPr>
            <p:ph type="title"/>
          </p:nvPr>
        </p:nvSpPr>
        <p:spPr>
          <a:xfrm>
            <a:off x="381000" y="2312063"/>
            <a:ext cx="8229600" cy="1143000"/>
          </a:xfrm>
        </p:spPr>
        <p:txBody>
          <a:bodyPr/>
          <a:lstStyle/>
          <a:p>
            <a:r>
              <a:rPr lang="en-US" dirty="0"/>
              <a:t>What are the effects of employer sponsored mandate through ACA on labor market outcomes including wages?</a:t>
            </a:r>
            <a:br>
              <a:rPr lang="en-US" dirty="0"/>
            </a:br>
            <a:r>
              <a:rPr lang="en-US" dirty="0"/>
              <a:t> </a:t>
            </a:r>
          </a:p>
        </p:txBody>
      </p:sp>
    </p:spTree>
    <p:extLst>
      <p:ext uri="{BB962C8B-B14F-4D97-AF65-F5344CB8AC3E}">
        <p14:creationId xmlns:p14="http://schemas.microsoft.com/office/powerpoint/2010/main" val="15620583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4D37D-DC88-4B62-9457-A5A5EDB820BC}"/>
              </a:ext>
            </a:extLst>
          </p:cNvPr>
          <p:cNvSpPr>
            <a:spLocks noGrp="1"/>
          </p:cNvSpPr>
          <p:nvPr>
            <p:ph type="title"/>
          </p:nvPr>
        </p:nvSpPr>
        <p:spPr>
          <a:xfrm>
            <a:off x="457200" y="2286000"/>
            <a:ext cx="8229600" cy="1143000"/>
          </a:xfrm>
        </p:spPr>
        <p:txBody>
          <a:bodyPr/>
          <a:lstStyle/>
          <a:p>
            <a:r>
              <a:rPr lang="en-US" dirty="0"/>
              <a:t>Expansion of Medicaid</a:t>
            </a:r>
          </a:p>
        </p:txBody>
      </p:sp>
    </p:spTree>
    <p:extLst>
      <p:ext uri="{BB962C8B-B14F-4D97-AF65-F5344CB8AC3E}">
        <p14:creationId xmlns:p14="http://schemas.microsoft.com/office/powerpoint/2010/main" val="4565832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a:t>Expansion of Medicaid</a:t>
            </a:r>
          </a:p>
        </p:txBody>
      </p:sp>
      <p:sp>
        <p:nvSpPr>
          <p:cNvPr id="13315" name="Content Placeholder 2"/>
          <p:cNvSpPr>
            <a:spLocks noGrp="1"/>
          </p:cNvSpPr>
          <p:nvPr>
            <p:ph idx="1"/>
          </p:nvPr>
        </p:nvSpPr>
        <p:spPr>
          <a:xfrm>
            <a:off x="457200" y="1447800"/>
            <a:ext cx="8229600" cy="4800600"/>
          </a:xfrm>
        </p:spPr>
        <p:txBody>
          <a:bodyPr/>
          <a:lstStyle/>
          <a:p>
            <a:pPr eaLnBrk="1" hangingPunct="1">
              <a:spcBef>
                <a:spcPts val="1200"/>
              </a:spcBef>
            </a:pPr>
            <a:r>
              <a:rPr lang="en-US" sz="2800">
                <a:solidFill>
                  <a:srgbClr val="003366"/>
                </a:solidFill>
              </a:rPr>
              <a:t>Incentives to Expand Medicaid to all individuals under age 65 with incomes up to 133% of the poverty level ($14,856/individual or $60,657/family of 4)</a:t>
            </a:r>
          </a:p>
          <a:p>
            <a:pPr lvl="1" eaLnBrk="1" hangingPunct="1">
              <a:spcBef>
                <a:spcPts val="1200"/>
              </a:spcBef>
            </a:pPr>
            <a:r>
              <a:rPr lang="en-US">
                <a:solidFill>
                  <a:srgbClr val="003366"/>
                </a:solidFill>
              </a:rPr>
              <a:t>Standard benefit package</a:t>
            </a:r>
          </a:p>
          <a:p>
            <a:pPr eaLnBrk="1" hangingPunct="1">
              <a:spcBef>
                <a:spcPts val="1200"/>
              </a:spcBef>
            </a:pPr>
            <a:r>
              <a:rPr lang="en-US" sz="2800">
                <a:solidFill>
                  <a:srgbClr val="003366"/>
                </a:solidFill>
              </a:rPr>
              <a:t>Participation by states is voluntary via supreme court case.</a:t>
            </a:r>
          </a:p>
          <a:p>
            <a:pPr eaLnBrk="1" hangingPunct="1">
              <a:spcBef>
                <a:spcPts val="1200"/>
              </a:spcBef>
            </a:pPr>
            <a:r>
              <a:rPr lang="en-US" sz="2800">
                <a:solidFill>
                  <a:srgbClr val="003366"/>
                </a:solidFill>
              </a:rPr>
              <a:t>Incentives:  States receive 100% funding for new enrollees from 2014-2016, 95% in 2017, 94% in 2018, 93% in 2019 and 90% in 2020 and beyond.</a:t>
            </a:r>
          </a:p>
          <a:p>
            <a:pPr eaLnBrk="1" hangingPunct="1"/>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D6F8C-CE16-499A-B2D5-D658E74B4502}"/>
              </a:ext>
            </a:extLst>
          </p:cNvPr>
          <p:cNvSpPr>
            <a:spLocks noGrp="1"/>
          </p:cNvSpPr>
          <p:nvPr>
            <p:ph type="title"/>
          </p:nvPr>
        </p:nvSpPr>
        <p:spPr/>
        <p:txBody>
          <a:bodyPr/>
          <a:lstStyle/>
          <a:p>
            <a:r>
              <a:rPr lang="en-US" dirty="0"/>
              <a:t>Expansion of Medicaid</a:t>
            </a:r>
          </a:p>
        </p:txBody>
      </p:sp>
      <p:sp>
        <p:nvSpPr>
          <p:cNvPr id="3" name="Content Placeholder 2">
            <a:extLst>
              <a:ext uri="{FF2B5EF4-FFF2-40B4-BE49-F238E27FC236}">
                <a16:creationId xmlns:a16="http://schemas.microsoft.com/office/drawing/2014/main" id="{BB587134-4FE8-42B0-8052-C2100FC1ADEE}"/>
              </a:ext>
            </a:extLst>
          </p:cNvPr>
          <p:cNvSpPr>
            <a:spLocks noGrp="1"/>
          </p:cNvSpPr>
          <p:nvPr>
            <p:ph idx="1"/>
          </p:nvPr>
        </p:nvSpPr>
        <p:spPr/>
        <p:txBody>
          <a:bodyPr/>
          <a:lstStyle/>
          <a:p>
            <a:pPr marL="0" indent="0">
              <a:buNone/>
            </a:pPr>
            <a:r>
              <a:rPr lang="en-US" sz="2200" dirty="0">
                <a:hlinkClick r:id="rId2"/>
              </a:rPr>
              <a:t>https://www.kff.org/health-reform/state-indicator/state-activity-around-expanding-medicaid-under-the-affordable-care-act/?currentTimeframe=0&amp;sortModel=%7B%22colId%22:%22Location%22,%22sort%22:%22asc%22%7D</a:t>
            </a:r>
            <a:endParaRPr lang="en-US" sz="2200" dirty="0"/>
          </a:p>
        </p:txBody>
      </p:sp>
    </p:spTree>
    <p:extLst>
      <p:ext uri="{BB962C8B-B14F-4D97-AF65-F5344CB8AC3E}">
        <p14:creationId xmlns:p14="http://schemas.microsoft.com/office/powerpoint/2010/main" val="8834055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81018-EABB-42F2-A034-6141DFB9BA50}"/>
              </a:ext>
            </a:extLst>
          </p:cNvPr>
          <p:cNvSpPr>
            <a:spLocks noGrp="1"/>
          </p:cNvSpPr>
          <p:nvPr>
            <p:ph type="title"/>
          </p:nvPr>
        </p:nvSpPr>
        <p:spPr/>
        <p:txBody>
          <a:bodyPr/>
          <a:lstStyle/>
          <a:p>
            <a:r>
              <a:rPr lang="en-US" dirty="0"/>
              <a:t>ACA on Health Insurance Coverage</a:t>
            </a:r>
          </a:p>
        </p:txBody>
      </p:sp>
      <p:sp>
        <p:nvSpPr>
          <p:cNvPr id="3" name="Content Placeholder 2">
            <a:extLst>
              <a:ext uri="{FF2B5EF4-FFF2-40B4-BE49-F238E27FC236}">
                <a16:creationId xmlns:a16="http://schemas.microsoft.com/office/drawing/2014/main" id="{94417D2E-57C4-47E7-B8AD-F7EEB1ECB327}"/>
              </a:ext>
            </a:extLst>
          </p:cNvPr>
          <p:cNvSpPr>
            <a:spLocks noGrp="1"/>
          </p:cNvSpPr>
          <p:nvPr>
            <p:ph idx="1"/>
          </p:nvPr>
        </p:nvSpPr>
        <p:spPr/>
        <p:txBody>
          <a:bodyPr/>
          <a:lstStyle/>
          <a:p>
            <a:r>
              <a:rPr lang="en-US" sz="2200" dirty="0" err="1"/>
              <a:t>Courtermanche</a:t>
            </a:r>
            <a:r>
              <a:rPr lang="en-US" sz="2200" dirty="0"/>
              <a:t> et al. 2016 effects of ACA on insurance coverage across Medicaid expansion and non-expansion states </a:t>
            </a:r>
          </a:p>
          <a:p>
            <a:r>
              <a:rPr lang="en-US" sz="2200" dirty="0"/>
              <a:t>Full ACA increased insurance coverage by 5.9 percentage points </a:t>
            </a:r>
          </a:p>
          <a:p>
            <a:r>
              <a:rPr lang="en-US" sz="2200" dirty="0"/>
              <a:t>Only 3 percentage points in states without Medicaid expansion </a:t>
            </a:r>
          </a:p>
          <a:p>
            <a:r>
              <a:rPr lang="en-US" sz="2200" dirty="0"/>
              <a:t>Private insurance expansions from ACA both due to ESI and non-group coverage </a:t>
            </a:r>
          </a:p>
          <a:p>
            <a:r>
              <a:rPr lang="en-US" sz="2200" dirty="0"/>
              <a:t>Coverage gain largest</a:t>
            </a:r>
          </a:p>
          <a:p>
            <a:pPr lvl="1"/>
            <a:r>
              <a:rPr lang="en-US" sz="1800" dirty="0"/>
              <a:t>Low income </a:t>
            </a:r>
          </a:p>
          <a:p>
            <a:pPr lvl="1"/>
            <a:r>
              <a:rPr lang="en-US" sz="1800" dirty="0"/>
              <a:t>Non-whites</a:t>
            </a:r>
          </a:p>
          <a:p>
            <a:pPr lvl="1"/>
            <a:r>
              <a:rPr lang="en-US" sz="1800" dirty="0"/>
              <a:t>Young adults </a:t>
            </a:r>
          </a:p>
          <a:p>
            <a:pPr lvl="1"/>
            <a:r>
              <a:rPr lang="en-US" sz="1800" dirty="0"/>
              <a:t>Unmarried individuals </a:t>
            </a:r>
          </a:p>
        </p:txBody>
      </p:sp>
    </p:spTree>
    <p:extLst>
      <p:ext uri="{BB962C8B-B14F-4D97-AF65-F5344CB8AC3E}">
        <p14:creationId xmlns:p14="http://schemas.microsoft.com/office/powerpoint/2010/main" val="8930574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t>Changing Rules of Insurance</a:t>
            </a:r>
          </a:p>
        </p:txBody>
      </p:sp>
      <p:sp>
        <p:nvSpPr>
          <p:cNvPr id="14339" name="Content Placeholder 2"/>
          <p:cNvSpPr>
            <a:spLocks noGrp="1"/>
          </p:cNvSpPr>
          <p:nvPr>
            <p:ph idx="1"/>
          </p:nvPr>
        </p:nvSpPr>
        <p:spPr>
          <a:xfrm>
            <a:off x="457200" y="1447800"/>
            <a:ext cx="8229600" cy="4525963"/>
          </a:xfrm>
        </p:spPr>
        <p:txBody>
          <a:bodyPr/>
          <a:lstStyle/>
          <a:p>
            <a:pPr eaLnBrk="1" hangingPunct="1">
              <a:spcBef>
                <a:spcPts val="1200"/>
              </a:spcBef>
            </a:pPr>
            <a:r>
              <a:rPr lang="en-US" sz="2400" dirty="0">
                <a:solidFill>
                  <a:srgbClr val="003366"/>
                </a:solidFill>
              </a:rPr>
              <a:t>Allow adult children to remain on their parents’ health insurance policy until age 26.</a:t>
            </a:r>
          </a:p>
          <a:p>
            <a:pPr eaLnBrk="1" hangingPunct="1">
              <a:spcBef>
                <a:spcPts val="1200"/>
              </a:spcBef>
            </a:pPr>
            <a:r>
              <a:rPr lang="en-US" sz="2400" dirty="0">
                <a:solidFill>
                  <a:srgbClr val="003366"/>
                </a:solidFill>
              </a:rPr>
              <a:t>All plans are prohibited from placing lifetime and annual limits on coverage.  </a:t>
            </a:r>
          </a:p>
          <a:p>
            <a:pPr eaLnBrk="1" hangingPunct="1">
              <a:spcBef>
                <a:spcPts val="1200"/>
              </a:spcBef>
            </a:pPr>
            <a:r>
              <a:rPr lang="en-US" sz="2400" dirty="0">
                <a:solidFill>
                  <a:srgbClr val="003366"/>
                </a:solidFill>
              </a:rPr>
              <a:t>All plans are required to have guaranteed issue and renewability.  No pre-existing condition exclusions allowed.</a:t>
            </a:r>
          </a:p>
          <a:p>
            <a:pPr eaLnBrk="1" hangingPunct="1">
              <a:spcBef>
                <a:spcPts val="1200"/>
              </a:spcBef>
            </a:pPr>
            <a:r>
              <a:rPr lang="en-US" sz="2400" dirty="0">
                <a:solidFill>
                  <a:srgbClr val="003366"/>
                </a:solidFill>
              </a:rPr>
              <a:t>Simplify health insurance administration by establishing a standard set of rules of eligibility, enrollment, claims, and payments processes.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sz="4000" dirty="0"/>
              <a:t>Changing Rules of Insurance (Cont.)</a:t>
            </a:r>
          </a:p>
        </p:txBody>
      </p:sp>
      <p:sp>
        <p:nvSpPr>
          <p:cNvPr id="14339" name="Content Placeholder 2"/>
          <p:cNvSpPr>
            <a:spLocks noGrp="1"/>
          </p:cNvSpPr>
          <p:nvPr>
            <p:ph idx="1"/>
          </p:nvPr>
        </p:nvSpPr>
        <p:spPr>
          <a:xfrm>
            <a:off x="457200" y="1371600"/>
            <a:ext cx="8229600" cy="4724400"/>
          </a:xfrm>
        </p:spPr>
        <p:txBody>
          <a:bodyPr/>
          <a:lstStyle/>
          <a:p>
            <a:pPr eaLnBrk="1" hangingPunct="1">
              <a:spcBef>
                <a:spcPts val="1200"/>
              </a:spcBef>
            </a:pPr>
            <a:r>
              <a:rPr lang="en-US" sz="2000" dirty="0">
                <a:solidFill>
                  <a:srgbClr val="003366"/>
                </a:solidFill>
              </a:rPr>
              <a:t>Individual and small group market plans offered on a modified community rating basis (age (3:1), location, family size, plan design, tobacco use (1.5:1)).</a:t>
            </a:r>
          </a:p>
          <a:p>
            <a:pPr eaLnBrk="1" hangingPunct="1">
              <a:spcBef>
                <a:spcPts val="1200"/>
              </a:spcBef>
            </a:pPr>
            <a:r>
              <a:rPr lang="en-US" sz="2000" dirty="0">
                <a:solidFill>
                  <a:srgbClr val="003366"/>
                </a:solidFill>
              </a:rPr>
              <a:t>All plans must spend at least 80% of premiums on clinical services (85% if large group market).  If they do not, insurance companies must rebate the difference to the consumers.</a:t>
            </a:r>
          </a:p>
          <a:p>
            <a:pPr eaLnBrk="1" hangingPunct="1">
              <a:spcBef>
                <a:spcPts val="1200"/>
              </a:spcBef>
            </a:pPr>
            <a:r>
              <a:rPr lang="en-US" sz="2000" dirty="0">
                <a:solidFill>
                  <a:srgbClr val="003366"/>
                </a:solidFill>
              </a:rPr>
              <a:t>Any proposed rate increase by individual or small group market insurers at or above 10 percent will be scrutinized by independent experts to make sure it is justified. Insurance companies must publically provide easy to understand information about their reasons for unreasonable rate increases.  States can exclude these companies from the exchanges.</a:t>
            </a:r>
          </a:p>
          <a:p>
            <a:pPr eaLnBrk="1" hangingPunct="1">
              <a:spcBef>
                <a:spcPts val="1200"/>
              </a:spcBef>
            </a:pPr>
            <a:r>
              <a:rPr lang="en-US" sz="2000">
                <a:solidFill>
                  <a:srgbClr val="003366"/>
                </a:solidFill>
              </a:rPr>
              <a:t>The </a:t>
            </a:r>
            <a:r>
              <a:rPr lang="en-US" sz="2000" dirty="0">
                <a:solidFill>
                  <a:srgbClr val="003366"/>
                </a:solidFill>
              </a:rPr>
              <a:t>law requires the use of risk adjustment in the small group and individual markets to reallocate premium income among plans to account for differences in their enrollees’ aggregate health conditions.</a:t>
            </a:r>
          </a:p>
          <a:p>
            <a:pPr eaLnBrk="1" hangingPunct="1">
              <a:spcBef>
                <a:spcPts val="1200"/>
              </a:spcBef>
            </a:pPr>
            <a:endParaRPr lang="en-US" sz="2000" dirty="0">
              <a:solidFill>
                <a:srgbClr val="00336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t>Public Insurance</a:t>
            </a:r>
          </a:p>
        </p:txBody>
      </p:sp>
      <p:sp>
        <p:nvSpPr>
          <p:cNvPr id="3" name="Content Placeholder 2"/>
          <p:cNvSpPr>
            <a:spLocks noGrp="1"/>
          </p:cNvSpPr>
          <p:nvPr>
            <p:ph idx="1"/>
          </p:nvPr>
        </p:nvSpPr>
        <p:spPr>
          <a:xfrm>
            <a:off x="457200" y="1143000"/>
            <a:ext cx="8229600" cy="5334000"/>
          </a:xfrm>
        </p:spPr>
        <p:txBody>
          <a:bodyPr/>
          <a:lstStyle/>
          <a:p>
            <a:r>
              <a:rPr lang="en-US" dirty="0"/>
              <a:t>In 1960s, Lyndon adopted the plan to cover the elderly </a:t>
            </a:r>
          </a:p>
          <a:p>
            <a:r>
              <a:rPr lang="en-US" dirty="0"/>
              <a:t>Medicare and Medicaid enacted in 1964</a:t>
            </a:r>
          </a:p>
          <a:p>
            <a:pPr marL="0" indent="0">
              <a:buNone/>
            </a:pPr>
            <a:r>
              <a:rPr lang="en-US" dirty="0"/>
              <a:t>US insurance system</a:t>
            </a:r>
          </a:p>
          <a:p>
            <a:pPr marL="514350" indent="-514350">
              <a:buAutoNum type="arabicPeriod"/>
            </a:pPr>
            <a:r>
              <a:rPr lang="en-US" dirty="0"/>
              <a:t>Employer sponsored </a:t>
            </a:r>
          </a:p>
          <a:p>
            <a:pPr marL="514350" indent="-514350">
              <a:buAutoNum type="arabicPeriod"/>
            </a:pPr>
            <a:r>
              <a:rPr lang="en-US" dirty="0"/>
              <a:t>Individual health insurance</a:t>
            </a:r>
          </a:p>
          <a:p>
            <a:pPr marL="514350" indent="-514350">
              <a:buAutoNum type="arabicPeriod"/>
            </a:pPr>
            <a:r>
              <a:rPr lang="en-US" dirty="0"/>
              <a:t>Medicare and Medicaid</a:t>
            </a:r>
          </a:p>
          <a:p>
            <a:pPr marL="514350" indent="-514350">
              <a:buAutoNum type="arabicPeriod"/>
            </a:pPr>
            <a:r>
              <a:rPr lang="en-US" dirty="0"/>
              <a:t>Uninsured (50 million before ACA)</a:t>
            </a:r>
          </a:p>
          <a:p>
            <a:pPr marL="514350" indent="-514350">
              <a:buAutoNum type="arabicPeriod"/>
            </a:pPr>
            <a:r>
              <a:rPr lang="en-US" dirty="0"/>
              <a:t>ACA</a:t>
            </a:r>
          </a:p>
        </p:txBody>
      </p:sp>
    </p:spTree>
    <p:extLst>
      <p:ext uri="{BB962C8B-B14F-4D97-AF65-F5344CB8AC3E}">
        <p14:creationId xmlns:p14="http://schemas.microsoft.com/office/powerpoint/2010/main" val="22399465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a:t>How to pay for provisions of ACA</a:t>
            </a:r>
          </a:p>
        </p:txBody>
      </p:sp>
      <p:sp>
        <p:nvSpPr>
          <p:cNvPr id="15363" name="Content Placeholder 2"/>
          <p:cNvSpPr>
            <a:spLocks noGrp="1"/>
          </p:cNvSpPr>
          <p:nvPr>
            <p:ph idx="1"/>
          </p:nvPr>
        </p:nvSpPr>
        <p:spPr>
          <a:xfrm>
            <a:off x="457200" y="1417638"/>
            <a:ext cx="8229600" cy="5089525"/>
          </a:xfrm>
        </p:spPr>
        <p:txBody>
          <a:bodyPr/>
          <a:lstStyle/>
          <a:p>
            <a:pPr eaLnBrk="1" hangingPunct="1"/>
            <a:r>
              <a:rPr lang="en-US" sz="2500" dirty="0">
                <a:solidFill>
                  <a:srgbClr val="003366"/>
                </a:solidFill>
              </a:rPr>
              <a:t>Penalties on individuals and employers.</a:t>
            </a:r>
          </a:p>
          <a:p>
            <a:pPr eaLnBrk="1" hangingPunct="1"/>
            <a:r>
              <a:rPr lang="en-US" sz="2500" dirty="0">
                <a:solidFill>
                  <a:srgbClr val="003366"/>
                </a:solidFill>
              </a:rPr>
              <a:t>Increase the Medicare tax rate on wages by 0.9 percentage points (from 1.45% to 2.35%) only for individuals earning $200,000 or couples earning $250,000.</a:t>
            </a:r>
          </a:p>
          <a:p>
            <a:pPr eaLnBrk="1" hangingPunct="1"/>
            <a:r>
              <a:rPr lang="en-US" sz="2500" dirty="0">
                <a:solidFill>
                  <a:srgbClr val="003366"/>
                </a:solidFill>
              </a:rPr>
              <a:t>New 3.8% tax on unearned income (interest, dividends, capital gains) for these high income tax payers.</a:t>
            </a:r>
          </a:p>
          <a:p>
            <a:pPr eaLnBrk="1" hangingPunct="1"/>
            <a:r>
              <a:rPr lang="en-US" sz="2500" dirty="0">
                <a:solidFill>
                  <a:srgbClr val="003366"/>
                </a:solidFill>
              </a:rPr>
              <a:t>New annual fees on pharmaceutical manufactures and health insurers.</a:t>
            </a:r>
          </a:p>
          <a:p>
            <a:pPr eaLnBrk="1" hangingPunct="1"/>
            <a:r>
              <a:rPr lang="en-US" sz="2500" dirty="0">
                <a:solidFill>
                  <a:srgbClr val="003366"/>
                </a:solidFill>
              </a:rPr>
              <a:t>New 2.3% sales tax on medical devices.</a:t>
            </a:r>
          </a:p>
          <a:p>
            <a:pPr eaLnBrk="1" hangingPunct="1"/>
            <a:r>
              <a:rPr lang="en-US" sz="2500" dirty="0">
                <a:solidFill>
                  <a:srgbClr val="003366"/>
                </a:solidFill>
              </a:rPr>
              <a:t>New 10% sales tax on indoor tanning services.</a:t>
            </a:r>
          </a:p>
          <a:p>
            <a:pPr eaLnBrk="1" hangingPunct="1"/>
            <a:r>
              <a:rPr lang="en-US" sz="2500" dirty="0">
                <a:solidFill>
                  <a:srgbClr val="003366"/>
                </a:solidFill>
              </a:rPr>
              <a:t>Savings from Medicare (reduction in reimbursement to private “Medicare Advantage” programs</a:t>
            </a:r>
          </a:p>
          <a:p>
            <a:pPr eaLnBrk="1" hangingPunct="1"/>
            <a:endParaRPr lang="en-US" sz="2600" dirty="0"/>
          </a:p>
          <a:p>
            <a:pPr eaLnBrk="1" hangingPunct="1"/>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p:txBody>
          <a:bodyPr/>
          <a:lstStyle/>
          <a:p>
            <a:pPr eaLnBrk="1" hangingPunct="1"/>
            <a:r>
              <a:rPr lang="en-US" dirty="0"/>
              <a:t>Changes to Medicare</a:t>
            </a:r>
          </a:p>
        </p:txBody>
      </p:sp>
      <p:sp>
        <p:nvSpPr>
          <p:cNvPr id="16387" name="Rectangle 3"/>
          <p:cNvSpPr>
            <a:spLocks noGrp="1"/>
          </p:cNvSpPr>
          <p:nvPr>
            <p:ph type="body" idx="1"/>
          </p:nvPr>
        </p:nvSpPr>
        <p:spPr>
          <a:xfrm>
            <a:off x="457200" y="1295400"/>
            <a:ext cx="8229600" cy="4830763"/>
          </a:xfrm>
        </p:spPr>
        <p:txBody>
          <a:bodyPr/>
          <a:lstStyle/>
          <a:p>
            <a:pPr eaLnBrk="1" hangingPunct="1">
              <a:lnSpc>
                <a:spcPct val="80000"/>
              </a:lnSpc>
              <a:spcBef>
                <a:spcPts val="1200"/>
              </a:spcBef>
            </a:pPr>
            <a:r>
              <a:rPr lang="en-US" sz="2000" dirty="0">
                <a:solidFill>
                  <a:srgbClr val="003366"/>
                </a:solidFill>
              </a:rPr>
              <a:t>Reduce Medicare Disproportionate Share Hospital (DSH) payments.</a:t>
            </a:r>
          </a:p>
          <a:p>
            <a:pPr eaLnBrk="1" hangingPunct="1">
              <a:lnSpc>
                <a:spcPct val="80000"/>
              </a:lnSpc>
              <a:spcBef>
                <a:spcPts val="1200"/>
              </a:spcBef>
            </a:pPr>
            <a:r>
              <a:rPr lang="en-US" sz="2000" dirty="0">
                <a:solidFill>
                  <a:srgbClr val="003366"/>
                </a:solidFill>
              </a:rPr>
              <a:t>Reduction in reimbursement to private Medicare Advantage (HMO type plans)</a:t>
            </a:r>
          </a:p>
          <a:p>
            <a:pPr eaLnBrk="1" hangingPunct="1">
              <a:lnSpc>
                <a:spcPct val="80000"/>
              </a:lnSpc>
              <a:spcBef>
                <a:spcPts val="1200"/>
              </a:spcBef>
            </a:pPr>
            <a:r>
              <a:rPr lang="en-US" sz="2000" dirty="0">
                <a:solidFill>
                  <a:srgbClr val="003366"/>
                </a:solidFill>
              </a:rPr>
              <a:t>Freezing income related premium thresholds for Part B and reduce subsidy for Part D (drug coverage).</a:t>
            </a:r>
          </a:p>
          <a:p>
            <a:pPr eaLnBrk="1" hangingPunct="1">
              <a:lnSpc>
                <a:spcPct val="80000"/>
              </a:lnSpc>
              <a:spcBef>
                <a:spcPts val="1200"/>
              </a:spcBef>
            </a:pPr>
            <a:r>
              <a:rPr lang="en-US" sz="2000" dirty="0">
                <a:solidFill>
                  <a:srgbClr val="003366"/>
                </a:solidFill>
              </a:rPr>
              <a:t>Forms advisory board to recommend ways to reduce the rate of growth of spending</a:t>
            </a:r>
          </a:p>
          <a:p>
            <a:pPr eaLnBrk="1" hangingPunct="1">
              <a:lnSpc>
                <a:spcPct val="80000"/>
              </a:lnSpc>
              <a:spcBef>
                <a:spcPts val="1200"/>
              </a:spcBef>
            </a:pPr>
            <a:r>
              <a:rPr lang="en-US" sz="2000" dirty="0">
                <a:solidFill>
                  <a:srgbClr val="003366"/>
                </a:solidFill>
              </a:rPr>
              <a:t>Creates an Innovation Center to test and evaluate different payment structures with the goal of reducing costs and improving quality.</a:t>
            </a:r>
          </a:p>
          <a:p>
            <a:pPr eaLnBrk="1" hangingPunct="1">
              <a:lnSpc>
                <a:spcPct val="80000"/>
              </a:lnSpc>
              <a:spcBef>
                <a:spcPts val="1200"/>
              </a:spcBef>
            </a:pPr>
            <a:r>
              <a:rPr lang="en-US" sz="2000" dirty="0">
                <a:solidFill>
                  <a:srgbClr val="003366"/>
                </a:solidFill>
              </a:rPr>
              <a:t>Reduced payments to hospitals for preventable hospital admissions and for some hospital-acquired conditions.</a:t>
            </a:r>
          </a:p>
          <a:p>
            <a:pPr eaLnBrk="1" hangingPunct="1">
              <a:lnSpc>
                <a:spcPct val="80000"/>
              </a:lnSpc>
              <a:spcBef>
                <a:spcPts val="1200"/>
              </a:spcBef>
            </a:pPr>
            <a:r>
              <a:rPr lang="en-US" sz="2000" dirty="0">
                <a:solidFill>
                  <a:srgbClr val="003366"/>
                </a:solidFill>
              </a:rPr>
              <a:t>Fills in the doughnut hole.</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p:txBody>
          <a:bodyPr/>
          <a:lstStyle/>
          <a:p>
            <a:pPr eaLnBrk="1" hangingPunct="1"/>
            <a:r>
              <a:rPr lang="en-US"/>
              <a:t>Supply side incentives</a:t>
            </a:r>
          </a:p>
        </p:txBody>
      </p:sp>
      <p:sp>
        <p:nvSpPr>
          <p:cNvPr id="17411" name="Rectangle 3"/>
          <p:cNvSpPr>
            <a:spLocks noGrp="1"/>
          </p:cNvSpPr>
          <p:nvPr>
            <p:ph type="body" idx="1"/>
          </p:nvPr>
        </p:nvSpPr>
        <p:spPr>
          <a:xfrm>
            <a:off x="457200" y="1371600"/>
            <a:ext cx="8229600" cy="4754563"/>
          </a:xfrm>
        </p:spPr>
        <p:txBody>
          <a:bodyPr/>
          <a:lstStyle/>
          <a:p>
            <a:pPr eaLnBrk="1" hangingPunct="1">
              <a:lnSpc>
                <a:spcPct val="80000"/>
              </a:lnSpc>
              <a:spcBef>
                <a:spcPts val="1200"/>
              </a:spcBef>
            </a:pPr>
            <a:r>
              <a:rPr lang="en-US" sz="2400">
                <a:solidFill>
                  <a:srgbClr val="003366"/>
                </a:solidFill>
              </a:rPr>
              <a:t>Increase Medicaid payments for primary care services to the level of Medicare primary care.  Money comes from Federal Government.</a:t>
            </a:r>
          </a:p>
          <a:p>
            <a:pPr eaLnBrk="1" hangingPunct="1">
              <a:lnSpc>
                <a:spcPct val="80000"/>
              </a:lnSpc>
              <a:spcBef>
                <a:spcPts val="1200"/>
              </a:spcBef>
            </a:pPr>
            <a:r>
              <a:rPr lang="en-US" sz="2400">
                <a:solidFill>
                  <a:srgbClr val="003366"/>
                </a:solidFill>
              </a:rPr>
              <a:t>10% bonus to Medicare primary care physicians (2011-2015).</a:t>
            </a:r>
          </a:p>
          <a:p>
            <a:pPr eaLnBrk="1" hangingPunct="1">
              <a:lnSpc>
                <a:spcPct val="80000"/>
              </a:lnSpc>
              <a:spcBef>
                <a:spcPts val="1200"/>
              </a:spcBef>
            </a:pPr>
            <a:r>
              <a:rPr lang="en-US" sz="2400">
                <a:solidFill>
                  <a:srgbClr val="003366"/>
                </a:solidFill>
              </a:rPr>
              <a:t>10% bonus to Medicare primary care physicians and general surgeons in health professional shortage areas (2011-2015).</a:t>
            </a:r>
          </a:p>
          <a:p>
            <a:pPr eaLnBrk="1" hangingPunct="1">
              <a:lnSpc>
                <a:spcPct val="80000"/>
              </a:lnSpc>
              <a:spcBef>
                <a:spcPts val="1200"/>
              </a:spcBef>
            </a:pPr>
            <a:r>
              <a:rPr lang="en-US" sz="2400">
                <a:solidFill>
                  <a:srgbClr val="003366"/>
                </a:solidFill>
              </a:rPr>
              <a:t>Increasing the number of graduate medical education positions by redistributing currently unused slots.  Increase flexibility in laws to ensure availability of residence programs in underserved areas.  </a:t>
            </a:r>
          </a:p>
          <a:p>
            <a:pPr eaLnBrk="1" hangingPunct="1">
              <a:lnSpc>
                <a:spcPct val="80000"/>
              </a:lnSpc>
              <a:spcBef>
                <a:spcPts val="1200"/>
              </a:spcBef>
            </a:pPr>
            <a:r>
              <a:rPr lang="en-US" sz="2400">
                <a:solidFill>
                  <a:srgbClr val="003366"/>
                </a:solidFill>
              </a:rPr>
              <a:t>More scholarships and loans for health professional training.  More training facilities.  </a:t>
            </a:r>
          </a:p>
          <a:p>
            <a:pPr eaLnBrk="1" hangingPunct="1">
              <a:lnSpc>
                <a:spcPct val="80000"/>
              </a:lnSpc>
              <a:spcBef>
                <a:spcPts val="1200"/>
              </a:spcBef>
            </a:pPr>
            <a:r>
              <a:rPr lang="en-US" sz="2400">
                <a:solidFill>
                  <a:srgbClr val="003366"/>
                </a:solidFill>
              </a:rPr>
              <a:t>More funding for community and school based health centers.</a:t>
            </a:r>
          </a:p>
          <a:p>
            <a:pPr eaLnBrk="1" hangingPunct="1">
              <a:lnSpc>
                <a:spcPct val="80000"/>
              </a:lnSpc>
            </a:pPr>
            <a:endParaRPr lang="en-US" sz="2000"/>
          </a:p>
          <a:p>
            <a:pPr eaLnBrk="1" hangingPunct="1">
              <a:lnSpc>
                <a:spcPct val="80000"/>
              </a:lnSpc>
            </a:pPr>
            <a:endParaRPr lang="en-US" sz="20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p:txBody>
          <a:bodyPr/>
          <a:lstStyle/>
          <a:p>
            <a:pPr eaLnBrk="1" hangingPunct="1"/>
            <a:r>
              <a:rPr lang="en-US"/>
              <a:t>Support for Innovations</a:t>
            </a:r>
          </a:p>
        </p:txBody>
      </p:sp>
      <p:sp>
        <p:nvSpPr>
          <p:cNvPr id="18435" name="Rectangle 3"/>
          <p:cNvSpPr>
            <a:spLocks noGrp="1"/>
          </p:cNvSpPr>
          <p:nvPr>
            <p:ph type="body" idx="1"/>
          </p:nvPr>
        </p:nvSpPr>
        <p:spPr/>
        <p:txBody>
          <a:bodyPr/>
          <a:lstStyle/>
          <a:p>
            <a:pPr eaLnBrk="1" hangingPunct="1">
              <a:lnSpc>
                <a:spcPct val="90000"/>
              </a:lnSpc>
              <a:spcBef>
                <a:spcPts val="1200"/>
              </a:spcBef>
            </a:pPr>
            <a:r>
              <a:rPr lang="en-US" sz="2800" dirty="0">
                <a:solidFill>
                  <a:srgbClr val="003366"/>
                </a:solidFill>
              </a:rPr>
              <a:t>Forms a Patient-Centered Outcomes Research Institute to compare clinical effectiveness of medical treatments.</a:t>
            </a:r>
          </a:p>
          <a:p>
            <a:pPr eaLnBrk="1" hangingPunct="1">
              <a:lnSpc>
                <a:spcPct val="90000"/>
              </a:lnSpc>
              <a:spcBef>
                <a:spcPts val="1200"/>
              </a:spcBef>
            </a:pPr>
            <a:r>
              <a:rPr lang="en-US" sz="2800" dirty="0">
                <a:solidFill>
                  <a:srgbClr val="003366"/>
                </a:solidFill>
              </a:rPr>
              <a:t>Grants to states to develop and evaluate alternatives to current tort litigations for medical malpractice.  Emphasis on reducing medical errors.</a:t>
            </a:r>
          </a:p>
          <a:p>
            <a:pPr eaLnBrk="1" hangingPunct="1">
              <a:lnSpc>
                <a:spcPct val="90000"/>
              </a:lnSpc>
              <a:spcBef>
                <a:spcPts val="1200"/>
              </a:spcBef>
            </a:pPr>
            <a:r>
              <a:rPr lang="en-US" sz="2800" dirty="0">
                <a:solidFill>
                  <a:srgbClr val="003366"/>
                </a:solidFill>
              </a:rPr>
              <a:t>Medicare and Medicaid pilot programs for a bundled payment for an illness episode. </a:t>
            </a:r>
          </a:p>
          <a:p>
            <a:pPr lvl="1" eaLnBrk="1" hangingPunct="1">
              <a:lnSpc>
                <a:spcPct val="90000"/>
              </a:lnSpc>
              <a:spcBef>
                <a:spcPts val="1200"/>
              </a:spcBef>
            </a:pPr>
            <a:r>
              <a:rPr lang="en-US" sz="2400" dirty="0">
                <a:solidFill>
                  <a:srgbClr val="003366"/>
                </a:solidFill>
              </a:rPr>
              <a:t>Inpatient services, physician services, outpatient services</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p:txBody>
          <a:bodyPr/>
          <a:lstStyle/>
          <a:p>
            <a:pPr eaLnBrk="1" hangingPunct="1"/>
            <a:r>
              <a:rPr lang="en-US"/>
              <a:t>Wellness Incentives</a:t>
            </a:r>
          </a:p>
        </p:txBody>
      </p:sp>
      <p:sp>
        <p:nvSpPr>
          <p:cNvPr id="19459" name="Rectangle 3"/>
          <p:cNvSpPr>
            <a:spLocks noGrp="1"/>
          </p:cNvSpPr>
          <p:nvPr>
            <p:ph type="body" idx="1"/>
          </p:nvPr>
        </p:nvSpPr>
        <p:spPr/>
        <p:txBody>
          <a:bodyPr/>
          <a:lstStyle/>
          <a:p>
            <a:pPr eaLnBrk="1" hangingPunct="1">
              <a:lnSpc>
                <a:spcPct val="90000"/>
              </a:lnSpc>
              <a:spcBef>
                <a:spcPts val="1200"/>
              </a:spcBef>
              <a:buFont typeface="Wingdings" panose="05000000000000000000" pitchFamily="2" charset="2"/>
              <a:buChar char="Ø"/>
            </a:pPr>
            <a:r>
              <a:rPr lang="en-US" sz="2400" dirty="0">
                <a:solidFill>
                  <a:srgbClr val="003366"/>
                </a:solidFill>
              </a:rPr>
              <a:t>Develop a national strategy to improve the nation’s health</a:t>
            </a:r>
          </a:p>
          <a:p>
            <a:pPr eaLnBrk="1" hangingPunct="1">
              <a:lnSpc>
                <a:spcPct val="90000"/>
              </a:lnSpc>
              <a:spcBef>
                <a:spcPts val="1200"/>
              </a:spcBef>
            </a:pPr>
            <a:r>
              <a:rPr lang="en-US" sz="2400" dirty="0">
                <a:solidFill>
                  <a:srgbClr val="003366"/>
                </a:solidFill>
              </a:rPr>
              <a:t>Private insurance plans are required to provide preventative services at no cost sharing.  Includes immunizations and preventive care for children and screenings for women.</a:t>
            </a:r>
          </a:p>
          <a:p>
            <a:pPr eaLnBrk="1" hangingPunct="1">
              <a:lnSpc>
                <a:spcPct val="90000"/>
              </a:lnSpc>
              <a:spcBef>
                <a:spcPts val="1200"/>
              </a:spcBef>
            </a:pPr>
            <a:r>
              <a:rPr lang="en-US" sz="2400" dirty="0">
                <a:solidFill>
                  <a:srgbClr val="003366"/>
                </a:solidFill>
              </a:rPr>
              <a:t>No cost sharing for preventive services and some screening tests in Medicare.</a:t>
            </a:r>
          </a:p>
          <a:p>
            <a:pPr eaLnBrk="1" hangingPunct="1">
              <a:lnSpc>
                <a:spcPct val="90000"/>
              </a:lnSpc>
              <a:spcBef>
                <a:spcPts val="1200"/>
              </a:spcBef>
            </a:pPr>
            <a:r>
              <a:rPr lang="en-US" sz="2400" dirty="0">
                <a:solidFill>
                  <a:srgbClr val="003366"/>
                </a:solidFill>
              </a:rPr>
              <a:t>Grants for small employers to establish wellness programs.</a:t>
            </a:r>
          </a:p>
          <a:p>
            <a:pPr eaLnBrk="1" hangingPunct="1">
              <a:lnSpc>
                <a:spcPct val="90000"/>
              </a:lnSpc>
              <a:spcBef>
                <a:spcPts val="1200"/>
              </a:spcBef>
            </a:pPr>
            <a:r>
              <a:rPr lang="en-US" sz="2400" dirty="0">
                <a:solidFill>
                  <a:srgbClr val="003366"/>
                </a:solidFill>
              </a:rPr>
              <a:t>Employers can offer rewards to employees for participating in wellness programs.</a:t>
            </a:r>
          </a:p>
          <a:p>
            <a:pPr eaLnBrk="1" hangingPunct="1">
              <a:lnSpc>
                <a:spcPct val="90000"/>
              </a:lnSpc>
              <a:spcBef>
                <a:spcPts val="1200"/>
              </a:spcBef>
            </a:pPr>
            <a:r>
              <a:rPr lang="en-US" sz="2400" dirty="0">
                <a:solidFill>
                  <a:srgbClr val="003366"/>
                </a:solidFill>
              </a:rPr>
              <a:t>Requires chain restaurants and food sold in vending machines to disclose the nutritional content of each item.</a:t>
            </a:r>
          </a:p>
          <a:p>
            <a:pPr eaLnBrk="1" hangingPunct="1">
              <a:lnSpc>
                <a:spcPct val="90000"/>
              </a:lnSpc>
            </a:pPr>
            <a:endParaRPr lang="en-US" sz="24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Arrow 4"/>
          <p:cNvSpPr/>
          <p:nvPr/>
        </p:nvSpPr>
        <p:spPr>
          <a:xfrm>
            <a:off x="3581400" y="3124200"/>
            <a:ext cx="2761399" cy="449653"/>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a:solidFill>
                  <a:schemeClr val="tx1"/>
                </a:solidFill>
              </a:rPr>
              <a:t>Out of pocket payments</a:t>
            </a:r>
          </a:p>
        </p:txBody>
      </p:sp>
      <p:sp>
        <p:nvSpPr>
          <p:cNvPr id="6" name="Right Arrow 5"/>
          <p:cNvSpPr/>
          <p:nvPr/>
        </p:nvSpPr>
        <p:spPr>
          <a:xfrm rot="18704912">
            <a:off x="2966284" y="2259396"/>
            <a:ext cx="1512367" cy="345973"/>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a:solidFill>
                  <a:schemeClr val="tx1"/>
                </a:solidFill>
              </a:rPr>
              <a:t>Premiums</a:t>
            </a:r>
          </a:p>
        </p:txBody>
      </p:sp>
      <p:sp>
        <p:nvSpPr>
          <p:cNvPr id="7" name="Left Arrow 6"/>
          <p:cNvSpPr/>
          <p:nvPr/>
        </p:nvSpPr>
        <p:spPr>
          <a:xfrm>
            <a:off x="3581400" y="3505200"/>
            <a:ext cx="2743200" cy="381000"/>
          </a:xfrm>
          <a:prstGeom prst="left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a:t>Medical care services</a:t>
            </a:r>
          </a:p>
        </p:txBody>
      </p:sp>
      <p:sp>
        <p:nvSpPr>
          <p:cNvPr id="8" name="TextBox 7"/>
          <p:cNvSpPr txBox="1"/>
          <p:nvPr/>
        </p:nvSpPr>
        <p:spPr>
          <a:xfrm>
            <a:off x="1905000" y="3124199"/>
            <a:ext cx="1600199" cy="1005840"/>
          </a:xfrm>
          <a:prstGeom prst="rect">
            <a:avLst/>
          </a:prstGeom>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en-US" dirty="0"/>
              <a:t>Patients/</a:t>
            </a:r>
          </a:p>
          <a:p>
            <a:pPr algn="ctr"/>
            <a:r>
              <a:rPr lang="en-US" dirty="0"/>
              <a:t>Consumers</a:t>
            </a:r>
          </a:p>
        </p:txBody>
      </p:sp>
      <p:sp>
        <p:nvSpPr>
          <p:cNvPr id="9" name="TextBox 8"/>
          <p:cNvSpPr txBox="1"/>
          <p:nvPr/>
        </p:nvSpPr>
        <p:spPr>
          <a:xfrm>
            <a:off x="6400799" y="3200400"/>
            <a:ext cx="1219200" cy="92333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Providers (doctors, hospitals)</a:t>
            </a:r>
          </a:p>
        </p:txBody>
      </p:sp>
      <p:sp>
        <p:nvSpPr>
          <p:cNvPr id="10" name="TextBox 9"/>
          <p:cNvSpPr txBox="1"/>
          <p:nvPr/>
        </p:nvSpPr>
        <p:spPr>
          <a:xfrm>
            <a:off x="4267199" y="1143000"/>
            <a:ext cx="1295400" cy="646331"/>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Insurance companies</a:t>
            </a:r>
          </a:p>
        </p:txBody>
      </p:sp>
      <p:sp>
        <p:nvSpPr>
          <p:cNvPr id="11" name="Right Arrow 10"/>
          <p:cNvSpPr/>
          <p:nvPr/>
        </p:nvSpPr>
        <p:spPr>
          <a:xfrm rot="2898450">
            <a:off x="5558543" y="2179201"/>
            <a:ext cx="1705926" cy="345973"/>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a:solidFill>
                  <a:schemeClr val="tx1"/>
                </a:solidFill>
              </a:rPr>
              <a:t>Payments</a:t>
            </a:r>
          </a:p>
        </p:txBody>
      </p:sp>
      <p:sp>
        <p:nvSpPr>
          <p:cNvPr id="12" name="TextBox 11"/>
          <p:cNvSpPr txBox="1"/>
          <p:nvPr/>
        </p:nvSpPr>
        <p:spPr>
          <a:xfrm>
            <a:off x="3276600" y="6324600"/>
            <a:ext cx="2286000" cy="369332"/>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Government</a:t>
            </a:r>
          </a:p>
        </p:txBody>
      </p:sp>
      <p:sp>
        <p:nvSpPr>
          <p:cNvPr id="13" name="TextBox 12"/>
          <p:cNvSpPr txBox="1"/>
          <p:nvPr/>
        </p:nvSpPr>
        <p:spPr>
          <a:xfrm>
            <a:off x="5029199" y="4876800"/>
            <a:ext cx="1066800" cy="369332"/>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Charity</a:t>
            </a:r>
          </a:p>
        </p:txBody>
      </p:sp>
      <p:sp>
        <p:nvSpPr>
          <p:cNvPr id="15" name="Right Arrow 14"/>
          <p:cNvSpPr/>
          <p:nvPr/>
        </p:nvSpPr>
        <p:spPr>
          <a:xfrm rot="18841092">
            <a:off x="5973388" y="4349107"/>
            <a:ext cx="896464" cy="311863"/>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a:solidFill>
                  <a:schemeClr val="tx1"/>
                </a:solidFill>
              </a:rPr>
              <a:t>Payments</a:t>
            </a:r>
          </a:p>
        </p:txBody>
      </p:sp>
      <p:sp>
        <p:nvSpPr>
          <p:cNvPr id="17" name="Right Arrow 16"/>
          <p:cNvSpPr/>
          <p:nvPr/>
        </p:nvSpPr>
        <p:spPr>
          <a:xfrm rot="18187662">
            <a:off x="5172580" y="5197804"/>
            <a:ext cx="2430894" cy="384917"/>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a:solidFill>
                  <a:schemeClr val="tx1"/>
                </a:solidFill>
              </a:rPr>
              <a:t>Medicare/Medicaid Payments</a:t>
            </a:r>
          </a:p>
        </p:txBody>
      </p:sp>
      <p:sp>
        <p:nvSpPr>
          <p:cNvPr id="20" name="TextBox 19"/>
          <p:cNvSpPr txBox="1"/>
          <p:nvPr/>
        </p:nvSpPr>
        <p:spPr>
          <a:xfrm>
            <a:off x="990599" y="1295400"/>
            <a:ext cx="1905000" cy="369332"/>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Employers</a:t>
            </a:r>
          </a:p>
        </p:txBody>
      </p:sp>
      <p:sp>
        <p:nvSpPr>
          <p:cNvPr id="21" name="Right Arrow 20"/>
          <p:cNvSpPr/>
          <p:nvPr/>
        </p:nvSpPr>
        <p:spPr>
          <a:xfrm>
            <a:off x="3047999" y="1295400"/>
            <a:ext cx="1145142" cy="339172"/>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a:solidFill>
                  <a:schemeClr val="tx1"/>
                </a:solidFill>
              </a:rPr>
              <a:t>Premiums</a:t>
            </a:r>
          </a:p>
        </p:txBody>
      </p:sp>
      <p:sp>
        <p:nvSpPr>
          <p:cNvPr id="22" name="TextBox 21"/>
          <p:cNvSpPr txBox="1"/>
          <p:nvPr/>
        </p:nvSpPr>
        <p:spPr>
          <a:xfrm>
            <a:off x="2209800" y="228600"/>
            <a:ext cx="4724400" cy="646331"/>
          </a:xfrm>
          <a:prstGeom prst="rect">
            <a:avLst/>
          </a:prstGeom>
          <a:noFill/>
        </p:spPr>
        <p:txBody>
          <a:bodyPr wrap="square" rtlCol="0">
            <a:spAutoFit/>
          </a:bodyPr>
          <a:lstStyle/>
          <a:p>
            <a:pPr algn="ctr"/>
            <a:r>
              <a:rPr lang="en-US" b="1" dirty="0"/>
              <a:t>Flow of Dollars and Services, </a:t>
            </a:r>
          </a:p>
          <a:p>
            <a:pPr algn="ctr"/>
            <a:r>
              <a:rPr lang="en-US" b="1" dirty="0"/>
              <a:t>Before ACA</a:t>
            </a:r>
          </a:p>
        </p:txBody>
      </p:sp>
      <p:sp>
        <p:nvSpPr>
          <p:cNvPr id="23" name="Right Arrow 22"/>
          <p:cNvSpPr/>
          <p:nvPr/>
        </p:nvSpPr>
        <p:spPr>
          <a:xfrm rot="3162230">
            <a:off x="1614044" y="5078857"/>
            <a:ext cx="2335475" cy="339172"/>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a:solidFill>
                  <a:schemeClr val="tx1"/>
                </a:solidFill>
              </a:rPr>
              <a:t>Taxes</a:t>
            </a:r>
          </a:p>
        </p:txBody>
      </p:sp>
      <p:sp>
        <p:nvSpPr>
          <p:cNvPr id="24" name="Bent Arrow 23"/>
          <p:cNvSpPr/>
          <p:nvPr/>
        </p:nvSpPr>
        <p:spPr>
          <a:xfrm rot="10800000" flipH="1">
            <a:off x="1219200" y="1752600"/>
            <a:ext cx="1981201" cy="4953000"/>
          </a:xfrm>
          <a:prstGeom prst="bentArrow">
            <a:avLst>
              <a:gd name="adj1" fmla="val 9559"/>
              <a:gd name="adj2" fmla="val 8456"/>
              <a:gd name="adj3" fmla="val 13235"/>
              <a:gd name="adj4" fmla="val 4375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chemeClr val="tx1"/>
              </a:solidFill>
            </a:endParaRPr>
          </a:p>
        </p:txBody>
      </p:sp>
      <p:sp>
        <p:nvSpPr>
          <p:cNvPr id="26" name="TextBox 25"/>
          <p:cNvSpPr txBox="1"/>
          <p:nvPr/>
        </p:nvSpPr>
        <p:spPr>
          <a:xfrm rot="5400000">
            <a:off x="1090998" y="3389411"/>
            <a:ext cx="990600" cy="307777"/>
          </a:xfrm>
          <a:prstGeom prst="rect">
            <a:avLst/>
          </a:prstGeom>
          <a:noFill/>
        </p:spPr>
        <p:txBody>
          <a:bodyPr wrap="square" rtlCol="0">
            <a:spAutoFit/>
          </a:bodyPr>
          <a:lstStyle/>
          <a:p>
            <a:r>
              <a:rPr lang="en-US" sz="1400" dirty="0"/>
              <a:t>Taxes</a:t>
            </a:r>
          </a:p>
        </p:txBody>
      </p:sp>
      <p:sp>
        <p:nvSpPr>
          <p:cNvPr id="18" name="Left Arrow 17"/>
          <p:cNvSpPr/>
          <p:nvPr/>
        </p:nvSpPr>
        <p:spPr>
          <a:xfrm rot="1658199">
            <a:off x="3508059" y="4297104"/>
            <a:ext cx="1539271" cy="390929"/>
          </a:xfrm>
          <a:prstGeom prst="left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Medical care services</a:t>
            </a:r>
          </a:p>
        </p:txBody>
      </p:sp>
      <p:sp>
        <p:nvSpPr>
          <p:cNvPr id="19" name="Left Arrow 18"/>
          <p:cNvSpPr/>
          <p:nvPr/>
        </p:nvSpPr>
        <p:spPr>
          <a:xfrm rot="3197872">
            <a:off x="2071227" y="5001432"/>
            <a:ext cx="2215287" cy="385860"/>
          </a:xfrm>
          <a:prstGeom prst="left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a:t>VA medical care</a:t>
            </a:r>
          </a:p>
        </p:txBody>
      </p:sp>
      <p:sp>
        <p:nvSpPr>
          <p:cNvPr id="28" name="Right Arrow 27"/>
          <p:cNvSpPr/>
          <p:nvPr/>
        </p:nvSpPr>
        <p:spPr>
          <a:xfrm rot="1650616">
            <a:off x="3190625" y="4595313"/>
            <a:ext cx="1823472" cy="339172"/>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a:solidFill>
                  <a:schemeClr val="tx1"/>
                </a:solidFill>
              </a:rPr>
              <a:t>Donations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Arrow 4"/>
          <p:cNvSpPr/>
          <p:nvPr/>
        </p:nvSpPr>
        <p:spPr>
          <a:xfrm>
            <a:off x="3581400" y="3124200"/>
            <a:ext cx="2761399" cy="449653"/>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a:solidFill>
                  <a:schemeClr val="tx1"/>
                </a:solidFill>
              </a:rPr>
              <a:t>Out of pocket payments</a:t>
            </a:r>
          </a:p>
        </p:txBody>
      </p:sp>
      <p:sp>
        <p:nvSpPr>
          <p:cNvPr id="6" name="Right Arrow 5"/>
          <p:cNvSpPr/>
          <p:nvPr/>
        </p:nvSpPr>
        <p:spPr>
          <a:xfrm rot="18704912">
            <a:off x="3229191" y="2335169"/>
            <a:ext cx="1512367" cy="345973"/>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a:solidFill>
                  <a:schemeClr val="tx1"/>
                </a:solidFill>
              </a:rPr>
              <a:t>Premiums</a:t>
            </a:r>
          </a:p>
        </p:txBody>
      </p:sp>
      <p:sp>
        <p:nvSpPr>
          <p:cNvPr id="7" name="Left Arrow 6"/>
          <p:cNvSpPr/>
          <p:nvPr/>
        </p:nvSpPr>
        <p:spPr>
          <a:xfrm>
            <a:off x="3581400" y="3505200"/>
            <a:ext cx="2743200" cy="381000"/>
          </a:xfrm>
          <a:prstGeom prst="left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a:t>Medical care services</a:t>
            </a:r>
          </a:p>
        </p:txBody>
      </p:sp>
      <p:sp>
        <p:nvSpPr>
          <p:cNvPr id="8" name="TextBox 7"/>
          <p:cNvSpPr txBox="1"/>
          <p:nvPr/>
        </p:nvSpPr>
        <p:spPr>
          <a:xfrm>
            <a:off x="1905000" y="3124199"/>
            <a:ext cx="1600199" cy="1005840"/>
          </a:xfrm>
          <a:prstGeom prst="rect">
            <a:avLst/>
          </a:prstGeom>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en-US" dirty="0"/>
              <a:t>Patients/</a:t>
            </a:r>
          </a:p>
          <a:p>
            <a:pPr algn="ctr"/>
            <a:r>
              <a:rPr lang="en-US" dirty="0"/>
              <a:t>Consumers</a:t>
            </a:r>
          </a:p>
        </p:txBody>
      </p:sp>
      <p:sp>
        <p:nvSpPr>
          <p:cNvPr id="9" name="TextBox 8"/>
          <p:cNvSpPr txBox="1"/>
          <p:nvPr/>
        </p:nvSpPr>
        <p:spPr>
          <a:xfrm>
            <a:off x="6400799" y="3200400"/>
            <a:ext cx="1219200" cy="92333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Providers (doctors, hospitals)</a:t>
            </a:r>
          </a:p>
        </p:txBody>
      </p:sp>
      <p:sp>
        <p:nvSpPr>
          <p:cNvPr id="10" name="TextBox 9"/>
          <p:cNvSpPr txBox="1"/>
          <p:nvPr/>
        </p:nvSpPr>
        <p:spPr>
          <a:xfrm>
            <a:off x="4267199" y="1143000"/>
            <a:ext cx="1295400" cy="646331"/>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Insurance companies</a:t>
            </a:r>
          </a:p>
        </p:txBody>
      </p:sp>
      <p:sp>
        <p:nvSpPr>
          <p:cNvPr id="11" name="Right Arrow 10"/>
          <p:cNvSpPr/>
          <p:nvPr/>
        </p:nvSpPr>
        <p:spPr>
          <a:xfrm rot="2898450">
            <a:off x="5558543" y="2179201"/>
            <a:ext cx="1705926" cy="345973"/>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a:solidFill>
                  <a:schemeClr val="tx1"/>
                </a:solidFill>
              </a:rPr>
              <a:t>Payments</a:t>
            </a:r>
          </a:p>
        </p:txBody>
      </p:sp>
      <p:sp>
        <p:nvSpPr>
          <p:cNvPr id="12" name="TextBox 11"/>
          <p:cNvSpPr txBox="1"/>
          <p:nvPr/>
        </p:nvSpPr>
        <p:spPr>
          <a:xfrm>
            <a:off x="3276600" y="6324600"/>
            <a:ext cx="2286000" cy="369332"/>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Government</a:t>
            </a:r>
          </a:p>
        </p:txBody>
      </p:sp>
      <p:sp>
        <p:nvSpPr>
          <p:cNvPr id="13" name="TextBox 12"/>
          <p:cNvSpPr txBox="1"/>
          <p:nvPr/>
        </p:nvSpPr>
        <p:spPr>
          <a:xfrm>
            <a:off x="5029199" y="4876800"/>
            <a:ext cx="1066800" cy="369332"/>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Charity</a:t>
            </a:r>
          </a:p>
        </p:txBody>
      </p:sp>
      <p:sp>
        <p:nvSpPr>
          <p:cNvPr id="15" name="Right Arrow 14"/>
          <p:cNvSpPr/>
          <p:nvPr/>
        </p:nvSpPr>
        <p:spPr>
          <a:xfrm rot="18841092">
            <a:off x="5973388" y="4349107"/>
            <a:ext cx="896464" cy="311863"/>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a:solidFill>
                  <a:schemeClr val="tx1"/>
                </a:solidFill>
              </a:rPr>
              <a:t>Payments</a:t>
            </a:r>
          </a:p>
        </p:txBody>
      </p:sp>
      <p:sp>
        <p:nvSpPr>
          <p:cNvPr id="17" name="Right Arrow 16"/>
          <p:cNvSpPr/>
          <p:nvPr/>
        </p:nvSpPr>
        <p:spPr>
          <a:xfrm rot="18187662">
            <a:off x="5172580" y="5197804"/>
            <a:ext cx="2430894" cy="384917"/>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a:solidFill>
                  <a:schemeClr val="tx1"/>
                </a:solidFill>
              </a:rPr>
              <a:t>Medicare/Medicaid Payments</a:t>
            </a:r>
          </a:p>
        </p:txBody>
      </p:sp>
      <p:sp>
        <p:nvSpPr>
          <p:cNvPr id="20" name="TextBox 19"/>
          <p:cNvSpPr txBox="1"/>
          <p:nvPr/>
        </p:nvSpPr>
        <p:spPr>
          <a:xfrm>
            <a:off x="990599" y="1295400"/>
            <a:ext cx="1905000" cy="369332"/>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Employers</a:t>
            </a:r>
          </a:p>
        </p:txBody>
      </p:sp>
      <p:sp>
        <p:nvSpPr>
          <p:cNvPr id="21" name="Right Arrow 20"/>
          <p:cNvSpPr/>
          <p:nvPr/>
        </p:nvSpPr>
        <p:spPr>
          <a:xfrm>
            <a:off x="3047999" y="1295400"/>
            <a:ext cx="1145142" cy="339172"/>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a:solidFill>
                  <a:schemeClr val="tx1"/>
                </a:solidFill>
              </a:rPr>
              <a:t>Premiums</a:t>
            </a:r>
          </a:p>
        </p:txBody>
      </p:sp>
      <p:sp>
        <p:nvSpPr>
          <p:cNvPr id="22" name="TextBox 21"/>
          <p:cNvSpPr txBox="1"/>
          <p:nvPr/>
        </p:nvSpPr>
        <p:spPr>
          <a:xfrm>
            <a:off x="2209800" y="228600"/>
            <a:ext cx="4724400" cy="646331"/>
          </a:xfrm>
          <a:prstGeom prst="rect">
            <a:avLst/>
          </a:prstGeom>
          <a:noFill/>
        </p:spPr>
        <p:txBody>
          <a:bodyPr wrap="square" rtlCol="0">
            <a:spAutoFit/>
          </a:bodyPr>
          <a:lstStyle/>
          <a:p>
            <a:pPr algn="ctr"/>
            <a:r>
              <a:rPr lang="en-US" b="1" dirty="0"/>
              <a:t>Flow of Dollars and Services, </a:t>
            </a:r>
          </a:p>
          <a:p>
            <a:pPr algn="ctr"/>
            <a:r>
              <a:rPr lang="en-US" b="1" dirty="0"/>
              <a:t>After ACA</a:t>
            </a:r>
          </a:p>
        </p:txBody>
      </p:sp>
      <p:sp>
        <p:nvSpPr>
          <p:cNvPr id="23" name="Right Arrow 22"/>
          <p:cNvSpPr/>
          <p:nvPr/>
        </p:nvSpPr>
        <p:spPr>
          <a:xfrm rot="3162230">
            <a:off x="1614044" y="5078857"/>
            <a:ext cx="2335475" cy="339172"/>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a:solidFill>
                  <a:schemeClr val="tx1"/>
                </a:solidFill>
              </a:rPr>
              <a:t>Taxes</a:t>
            </a:r>
          </a:p>
        </p:txBody>
      </p:sp>
      <p:sp>
        <p:nvSpPr>
          <p:cNvPr id="24" name="Bent Arrow 23"/>
          <p:cNvSpPr/>
          <p:nvPr/>
        </p:nvSpPr>
        <p:spPr>
          <a:xfrm rot="10800000" flipH="1">
            <a:off x="1219200" y="1752600"/>
            <a:ext cx="1981201" cy="4953000"/>
          </a:xfrm>
          <a:prstGeom prst="bentArrow">
            <a:avLst>
              <a:gd name="adj1" fmla="val 9559"/>
              <a:gd name="adj2" fmla="val 8456"/>
              <a:gd name="adj3" fmla="val 13235"/>
              <a:gd name="adj4" fmla="val 4375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chemeClr val="tx1"/>
              </a:solidFill>
            </a:endParaRPr>
          </a:p>
        </p:txBody>
      </p:sp>
      <p:sp>
        <p:nvSpPr>
          <p:cNvPr id="26" name="TextBox 25"/>
          <p:cNvSpPr txBox="1"/>
          <p:nvPr/>
        </p:nvSpPr>
        <p:spPr>
          <a:xfrm rot="5400000">
            <a:off x="1090998" y="3389411"/>
            <a:ext cx="990600" cy="307777"/>
          </a:xfrm>
          <a:prstGeom prst="rect">
            <a:avLst/>
          </a:prstGeom>
          <a:noFill/>
        </p:spPr>
        <p:txBody>
          <a:bodyPr wrap="square" rtlCol="0">
            <a:spAutoFit/>
          </a:bodyPr>
          <a:lstStyle/>
          <a:p>
            <a:r>
              <a:rPr lang="en-US" sz="1400" dirty="0"/>
              <a:t>Taxes</a:t>
            </a:r>
          </a:p>
        </p:txBody>
      </p:sp>
      <p:sp>
        <p:nvSpPr>
          <p:cNvPr id="18" name="Left Arrow 17"/>
          <p:cNvSpPr/>
          <p:nvPr/>
        </p:nvSpPr>
        <p:spPr>
          <a:xfrm rot="1658199">
            <a:off x="3508059" y="4297104"/>
            <a:ext cx="1539271" cy="390929"/>
          </a:xfrm>
          <a:prstGeom prst="left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Medical care services</a:t>
            </a:r>
          </a:p>
        </p:txBody>
      </p:sp>
      <p:sp>
        <p:nvSpPr>
          <p:cNvPr id="19" name="Left Arrow 18"/>
          <p:cNvSpPr/>
          <p:nvPr/>
        </p:nvSpPr>
        <p:spPr>
          <a:xfrm rot="3197872">
            <a:off x="2071227" y="5001432"/>
            <a:ext cx="2215287" cy="385860"/>
          </a:xfrm>
          <a:prstGeom prst="left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a:t>VA medical care</a:t>
            </a:r>
          </a:p>
        </p:txBody>
      </p:sp>
      <p:sp>
        <p:nvSpPr>
          <p:cNvPr id="28" name="Right Arrow 27"/>
          <p:cNvSpPr/>
          <p:nvPr/>
        </p:nvSpPr>
        <p:spPr>
          <a:xfrm rot="1650616">
            <a:off x="3190625" y="4595313"/>
            <a:ext cx="1823472" cy="339172"/>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a:solidFill>
                  <a:schemeClr val="tx1"/>
                </a:solidFill>
              </a:rPr>
              <a:t>Donations</a:t>
            </a:r>
          </a:p>
        </p:txBody>
      </p:sp>
      <p:sp>
        <p:nvSpPr>
          <p:cNvPr id="27" name="TextBox 26"/>
          <p:cNvSpPr txBox="1"/>
          <p:nvPr/>
        </p:nvSpPr>
        <p:spPr>
          <a:xfrm>
            <a:off x="2438400" y="1828800"/>
            <a:ext cx="1295400" cy="646331"/>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Insurance Exchanges</a:t>
            </a:r>
          </a:p>
        </p:txBody>
      </p:sp>
      <p:sp>
        <p:nvSpPr>
          <p:cNvPr id="29" name="Right Arrow 28"/>
          <p:cNvSpPr/>
          <p:nvPr/>
        </p:nvSpPr>
        <p:spPr>
          <a:xfrm rot="1947789">
            <a:off x="1623660" y="1824074"/>
            <a:ext cx="864771" cy="339172"/>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100" dirty="0">
                <a:solidFill>
                  <a:schemeClr val="tx1"/>
                </a:solidFill>
              </a:rPr>
              <a:t>Premiums</a:t>
            </a:r>
          </a:p>
        </p:txBody>
      </p:sp>
      <p:sp>
        <p:nvSpPr>
          <p:cNvPr id="30" name="Right Arrow 29"/>
          <p:cNvSpPr/>
          <p:nvPr/>
        </p:nvSpPr>
        <p:spPr>
          <a:xfrm rot="18087745">
            <a:off x="2412553" y="2642957"/>
            <a:ext cx="649764" cy="303562"/>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700" dirty="0">
                <a:solidFill>
                  <a:schemeClr val="tx1"/>
                </a:solidFill>
              </a:rPr>
              <a:t>Premiums</a:t>
            </a:r>
          </a:p>
        </p:txBody>
      </p:sp>
      <p:sp>
        <p:nvSpPr>
          <p:cNvPr id="31" name="Right Arrow 30"/>
          <p:cNvSpPr/>
          <p:nvPr/>
        </p:nvSpPr>
        <p:spPr>
          <a:xfrm rot="19698127">
            <a:off x="3707953" y="1728558"/>
            <a:ext cx="649764" cy="303562"/>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700" dirty="0">
                <a:solidFill>
                  <a:schemeClr val="tx1"/>
                </a:solidFill>
              </a:rPr>
              <a:t>Premiums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p:txBody>
          <a:bodyPr/>
          <a:lstStyle/>
          <a:p>
            <a:pPr eaLnBrk="1" hangingPunct="1"/>
            <a:r>
              <a:rPr lang="en-US" dirty="0"/>
              <a:t>Questions to consider</a:t>
            </a:r>
          </a:p>
        </p:txBody>
      </p:sp>
      <p:sp>
        <p:nvSpPr>
          <p:cNvPr id="20483" name="Rectangle 3"/>
          <p:cNvSpPr>
            <a:spLocks noGrp="1"/>
          </p:cNvSpPr>
          <p:nvPr>
            <p:ph type="body" idx="1"/>
          </p:nvPr>
        </p:nvSpPr>
        <p:spPr/>
        <p:txBody>
          <a:bodyPr/>
          <a:lstStyle/>
          <a:p>
            <a:pPr eaLnBrk="1" hangingPunct="1"/>
            <a:r>
              <a:rPr lang="en-US" sz="2400" dirty="0"/>
              <a:t>Which of these provisions address the problems of adverse selection and are there any that worsen it?</a:t>
            </a:r>
          </a:p>
          <a:p>
            <a:pPr eaLnBrk="1" hangingPunct="1"/>
            <a:r>
              <a:rPr lang="en-US" sz="2400" dirty="0"/>
              <a:t>Which of these provisions address the problems of moral hazard and are there any that worsen it?</a:t>
            </a:r>
          </a:p>
          <a:p>
            <a:pPr eaLnBrk="1" hangingPunct="1"/>
            <a:r>
              <a:rPr lang="en-US" sz="2400" dirty="0"/>
              <a:t>Will the provisions of the ACA accomplish the goals of the act?  </a:t>
            </a:r>
          </a:p>
          <a:p>
            <a:pPr eaLnBrk="1" hangingPunct="1"/>
            <a:r>
              <a:rPr lang="en-US" sz="2400" dirty="0"/>
              <a:t>Which of the proposed solutions are market based solutions and which expand government regulation?</a:t>
            </a:r>
          </a:p>
          <a:p>
            <a:pPr eaLnBrk="1" hangingPunct="1"/>
            <a:r>
              <a:rPr lang="en-US" sz="2400" dirty="0"/>
              <a:t>Is government regulation necessary to make this market perform more efficiently?</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25-year-old.png"/>
          <p:cNvPicPr/>
          <p:nvPr/>
        </p:nvPicPr>
        <p:blipFill>
          <a:blip r:embed="rId2" cstate="print"/>
          <a:stretch>
            <a:fillRect/>
          </a:stretch>
        </p:blipFill>
        <p:spPr>
          <a:xfrm>
            <a:off x="990600" y="228600"/>
            <a:ext cx="7086600" cy="6172200"/>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457200" y="1066800"/>
            <a:ext cx="8231662" cy="5181600"/>
          </a:xfrm>
          <a:prstGeom prst="rect">
            <a:avLst/>
          </a:prstGeom>
          <a:noFill/>
          <a:ln w="9525">
            <a:noFill/>
            <a:miter lim="800000"/>
            <a:headEnd/>
            <a:tailEnd/>
          </a:ln>
        </p:spPr>
      </p:pic>
      <p:sp>
        <p:nvSpPr>
          <p:cNvPr id="6" name="TextBox 5"/>
          <p:cNvSpPr txBox="1"/>
          <p:nvPr/>
        </p:nvSpPr>
        <p:spPr>
          <a:xfrm>
            <a:off x="2590800" y="762000"/>
            <a:ext cx="4800600" cy="369332"/>
          </a:xfrm>
          <a:prstGeom prst="rect">
            <a:avLst/>
          </a:prstGeom>
          <a:noFill/>
        </p:spPr>
        <p:txBody>
          <a:bodyPr wrap="square" rtlCol="0">
            <a:spAutoFit/>
          </a:bodyPr>
          <a:lstStyle/>
          <a:p>
            <a:r>
              <a:rPr lang="en-US" dirty="0"/>
              <a:t>Florida data.  Does not include subsidies.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Employer Sponsored Health Insurance</a:t>
            </a:r>
          </a:p>
        </p:txBody>
      </p:sp>
      <p:sp>
        <p:nvSpPr>
          <p:cNvPr id="3" name="Content Placeholder 2"/>
          <p:cNvSpPr>
            <a:spLocks noGrp="1"/>
          </p:cNvSpPr>
          <p:nvPr>
            <p:ph idx="1"/>
          </p:nvPr>
        </p:nvSpPr>
        <p:spPr/>
        <p:txBody>
          <a:bodyPr/>
          <a:lstStyle/>
          <a:p>
            <a:pPr marL="0" indent="0">
              <a:buNone/>
            </a:pPr>
            <a:r>
              <a:rPr lang="en-US" sz="2200" dirty="0">
                <a:hlinkClick r:id="rId2"/>
              </a:rPr>
              <a:t>https://www.kff.org/other/state-indicator/total-population/?currentTimeframe=0&amp;sortModel=%7B%22colId%22:%22Location%22,%22sort%22:%22asc%22%7D</a:t>
            </a:r>
          </a:p>
          <a:p>
            <a:pPr marL="0" indent="0">
              <a:buNone/>
            </a:pPr>
            <a:endParaRPr lang="en-US" dirty="0">
              <a:hlinkClick r:id="rId2"/>
            </a:endParaRPr>
          </a:p>
          <a:p>
            <a:pPr marL="0" indent="0">
              <a:buNone/>
            </a:pPr>
            <a:r>
              <a:rPr lang="en-US" sz="2200" dirty="0">
                <a:hlinkClick r:id="rId2"/>
              </a:rPr>
              <a:t>https://www.kff.org/interactive/premiums-and-worker-contributions/#/?filter1=</a:t>
            </a:r>
            <a:endParaRPr lang="en-US" sz="2200" dirty="0"/>
          </a:p>
        </p:txBody>
      </p:sp>
    </p:spTree>
    <p:extLst>
      <p:ext uri="{BB962C8B-B14F-4D97-AF65-F5344CB8AC3E}">
        <p14:creationId xmlns:p14="http://schemas.microsoft.com/office/powerpoint/2010/main" val="378345589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3"/>
          <p:cNvSpPr>
            <a:spLocks noGrp="1"/>
          </p:cNvSpPr>
          <p:nvPr>
            <p:ph idx="1"/>
          </p:nvPr>
        </p:nvSpPr>
        <p:spPr>
          <a:prstGeom prst="rect">
            <a:avLst/>
          </a:prstGeom>
        </p:spPr>
        <p:txBody>
          <a:bodyPr>
            <a:spAutoFit/>
          </a:bodyPr>
          <a:lstStyle/>
          <a:p>
            <a:r>
              <a:rPr lang="en-US" dirty="0"/>
              <a:t>http://www.forbes.com/special-report/2013/what-will-obamacare-cost-you-map.html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Employer Sponsored Health Insurance</a:t>
            </a:r>
          </a:p>
        </p:txBody>
      </p:sp>
      <p:sp>
        <p:nvSpPr>
          <p:cNvPr id="3" name="Content Placeholder 2"/>
          <p:cNvSpPr>
            <a:spLocks noGrp="1"/>
          </p:cNvSpPr>
          <p:nvPr>
            <p:ph idx="1"/>
          </p:nvPr>
        </p:nvSpPr>
        <p:spPr>
          <a:xfrm>
            <a:off x="457200" y="1524000"/>
            <a:ext cx="8229600" cy="4602163"/>
          </a:xfrm>
        </p:spPr>
        <p:txBody>
          <a:bodyPr/>
          <a:lstStyle/>
          <a:p>
            <a:r>
              <a:rPr lang="en-US" dirty="0"/>
              <a:t>Around 50 percent of Americans receive ESI</a:t>
            </a:r>
          </a:p>
          <a:p>
            <a:r>
              <a:rPr lang="en-US" dirty="0"/>
              <a:t>Two parts</a:t>
            </a:r>
          </a:p>
          <a:p>
            <a:pPr marL="971550" lvl="1" indent="-514350">
              <a:buAutoNum type="arabicPeriod"/>
            </a:pPr>
            <a:r>
              <a:rPr lang="en-US" dirty="0"/>
              <a:t>Employer’s Contribution </a:t>
            </a:r>
          </a:p>
          <a:p>
            <a:pPr marL="971550" lvl="1" indent="-514350">
              <a:buAutoNum type="arabicPeriod"/>
            </a:pPr>
            <a:r>
              <a:rPr lang="en-US" dirty="0"/>
              <a:t>Worker’s Contribution</a:t>
            </a:r>
          </a:p>
          <a:p>
            <a:pPr marL="57150" indent="0">
              <a:buNone/>
            </a:pPr>
            <a:r>
              <a:rPr lang="en-US" sz="2200" i="1" dirty="0"/>
              <a:t>Wage pass-through: Phenomenon of insurance cost coming from worker’s wage.</a:t>
            </a:r>
          </a:p>
          <a:p>
            <a:r>
              <a:rPr lang="en-US" dirty="0"/>
              <a:t>Tax break </a:t>
            </a:r>
          </a:p>
          <a:p>
            <a:pPr lvl="1"/>
            <a:r>
              <a:rPr lang="en-US" dirty="0"/>
              <a:t>Worker’s contribution is not taxed</a:t>
            </a:r>
          </a:p>
        </p:txBody>
      </p:sp>
    </p:spTree>
    <p:extLst>
      <p:ext uri="{BB962C8B-B14F-4D97-AF65-F5344CB8AC3E}">
        <p14:creationId xmlns:p14="http://schemas.microsoft.com/office/powerpoint/2010/main" val="3138778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Employer Sponsored Health Insurance</a:t>
            </a:r>
          </a:p>
        </p:txBody>
      </p:sp>
      <p:sp>
        <p:nvSpPr>
          <p:cNvPr id="3" name="Content Placeholder 2"/>
          <p:cNvSpPr>
            <a:spLocks noGrp="1"/>
          </p:cNvSpPr>
          <p:nvPr>
            <p:ph idx="1"/>
          </p:nvPr>
        </p:nvSpPr>
        <p:spPr/>
        <p:txBody>
          <a:bodyPr/>
          <a:lstStyle/>
          <a:p>
            <a:r>
              <a:rPr lang="en-US" dirty="0"/>
              <a:t>Individual market and adverse selection </a:t>
            </a:r>
          </a:p>
          <a:p>
            <a:pPr lvl="1"/>
            <a:r>
              <a:rPr lang="en-US" dirty="0"/>
              <a:t>Prone to adverse selection</a:t>
            </a:r>
          </a:p>
          <a:p>
            <a:r>
              <a:rPr lang="en-US" dirty="0"/>
              <a:t>ESI</a:t>
            </a:r>
          </a:p>
          <a:p>
            <a:pPr lvl="1"/>
            <a:r>
              <a:rPr lang="en-US" dirty="0"/>
              <a:t>Combats adverse selection (pooling)</a:t>
            </a:r>
          </a:p>
          <a:p>
            <a:pPr lvl="1"/>
            <a:endParaRPr lang="en-US" dirty="0"/>
          </a:p>
        </p:txBody>
      </p:sp>
    </p:spTree>
    <p:extLst>
      <p:ext uri="{BB962C8B-B14F-4D97-AF65-F5344CB8AC3E}">
        <p14:creationId xmlns:p14="http://schemas.microsoft.com/office/powerpoint/2010/main" val="33630216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1353</TotalTime>
  <Words>2987</Words>
  <Application>Microsoft Office PowerPoint</Application>
  <PresentationFormat>On-screen Show (4:3)</PresentationFormat>
  <Paragraphs>388</Paragraphs>
  <Slides>70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70</vt:i4>
      </vt:variant>
    </vt:vector>
  </HeadingPairs>
  <TitlesOfParts>
    <vt:vector size="75" baseType="lpstr">
      <vt:lpstr>Arial</vt:lpstr>
      <vt:lpstr>Calibri</vt:lpstr>
      <vt:lpstr>Times New Roman</vt:lpstr>
      <vt:lpstr>Wingdings</vt:lpstr>
      <vt:lpstr>Office Theme</vt:lpstr>
      <vt:lpstr>The American Model</vt:lpstr>
      <vt:lpstr>PowerPoint Presentation</vt:lpstr>
      <vt:lpstr>Class plan</vt:lpstr>
      <vt:lpstr>The U.S. Health Care</vt:lpstr>
      <vt:lpstr>After war and Truman’s Universal Health Insurance</vt:lpstr>
      <vt:lpstr>Public Insurance</vt:lpstr>
      <vt:lpstr>Employer Sponsored Health Insurance</vt:lpstr>
      <vt:lpstr>Employer Sponsored Health Insurance</vt:lpstr>
      <vt:lpstr>Employer Sponsored Health Insurance</vt:lpstr>
      <vt:lpstr>Consider BHT Enterprise</vt:lpstr>
      <vt:lpstr>Wage pass-through</vt:lpstr>
      <vt:lpstr>Evidence of wage pass-through</vt:lpstr>
      <vt:lpstr>PowerPoint Presentation</vt:lpstr>
      <vt:lpstr>PowerPoint Presentation</vt:lpstr>
      <vt:lpstr>Massachusetts Health Care Reform</vt:lpstr>
      <vt:lpstr>MA Health Care Reform</vt:lpstr>
      <vt:lpstr>MA Health Care Reform</vt:lpstr>
      <vt:lpstr>MA Health Care Reform</vt:lpstr>
      <vt:lpstr>PowerPoint Presentation</vt:lpstr>
      <vt:lpstr>Average coverage rate by year</vt:lpstr>
      <vt:lpstr>What can we learn from MA?</vt:lpstr>
      <vt:lpstr>Kolstad and Kowalski (2012)</vt:lpstr>
      <vt:lpstr>Labor Market Effects of MA Health Insurance Reform</vt:lpstr>
      <vt:lpstr>PowerPoint Presentation</vt:lpstr>
      <vt:lpstr>The Patient Protection and Affordable Care Act (ACA) Obama Care</vt:lpstr>
      <vt:lpstr>A 3 Legged Stool</vt:lpstr>
      <vt:lpstr>ACA and the Goal</vt:lpstr>
      <vt:lpstr>PowerPoint Presentation</vt:lpstr>
      <vt:lpstr>PowerPoint Presentation</vt:lpstr>
      <vt:lpstr>PowerPoint Presentation</vt:lpstr>
      <vt:lpstr>PowerPoint Presentation</vt:lpstr>
      <vt:lpstr>PowerPoint Presentation</vt:lpstr>
      <vt:lpstr>PowerPoint Presentation</vt:lpstr>
      <vt:lpstr>Goals for Reform</vt:lpstr>
      <vt:lpstr>Problems when Expanding Insurance Coverage</vt:lpstr>
      <vt:lpstr>Expanding Coverage</vt:lpstr>
      <vt:lpstr>Individual mandate</vt:lpstr>
      <vt:lpstr>PowerPoint Presentation</vt:lpstr>
      <vt:lpstr>Assistance for Individual Mandate</vt:lpstr>
      <vt:lpstr>Insurance Exchanges</vt:lpstr>
      <vt:lpstr>Insurance Exchanges</vt:lpstr>
      <vt:lpstr>Insurance Benefits</vt:lpstr>
      <vt:lpstr>Penalty for Not Insuring</vt:lpstr>
      <vt:lpstr>PowerPoint Presentation</vt:lpstr>
      <vt:lpstr>Percentage of Tax Returns with Reported Individual Mandate Penalties</vt:lpstr>
      <vt:lpstr>Who are the people affected by the penalty?</vt:lpstr>
      <vt:lpstr>https://www.washingtonpost.com/news/powerpost/paloma/the-health-202/2017/11/20/the-health-202-republicans-are-right-the-individual-mandate-is-a-tax-on-the-poor/5a0f2dc030fb045a2e003215/?utm_term=.995483ebfc6f   https://www.washingtonpost.com/news/wonk/wp/2017/11/14/why-repealing-obamacares-individual-mandate-is-so-crucial-for-tax-reform/?utm_term=.f02b165e5714</vt:lpstr>
      <vt:lpstr>What can happen if the individual mandate is repealed?</vt:lpstr>
      <vt:lpstr>Employer mandate</vt:lpstr>
      <vt:lpstr>Assistance for Employers</vt:lpstr>
      <vt:lpstr>Penalties for Employers</vt:lpstr>
      <vt:lpstr>PowerPoint Presentation</vt:lpstr>
      <vt:lpstr>What are the effects of employer sponsored mandate through ACA on labor market outcomes including wages?  </vt:lpstr>
      <vt:lpstr>Expansion of Medicaid</vt:lpstr>
      <vt:lpstr>Expansion of Medicaid</vt:lpstr>
      <vt:lpstr>Expansion of Medicaid</vt:lpstr>
      <vt:lpstr>ACA on Health Insurance Coverage</vt:lpstr>
      <vt:lpstr>Changing Rules of Insurance</vt:lpstr>
      <vt:lpstr>Changing Rules of Insurance (Cont.)</vt:lpstr>
      <vt:lpstr>How to pay for provisions of ACA</vt:lpstr>
      <vt:lpstr>Changes to Medicare</vt:lpstr>
      <vt:lpstr>Supply side incentives</vt:lpstr>
      <vt:lpstr>Support for Innovations</vt:lpstr>
      <vt:lpstr>Wellness Incentives</vt:lpstr>
      <vt:lpstr>PowerPoint Presentation</vt:lpstr>
      <vt:lpstr>PowerPoint Presentation</vt:lpstr>
      <vt:lpstr>Questions to consider</vt:lpstr>
      <vt:lpstr>PowerPoint Presentation</vt:lpstr>
      <vt:lpstr>PowerPoint Presentation</vt:lpstr>
      <vt:lpstr>PowerPoint Presentation</vt:lpstr>
    </vt:vector>
  </TitlesOfParts>
  <Company>Emory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Patient Protection and Affordable Care Act (ACA)</dc:title>
  <dc:creator>Sara Markowitz</dc:creator>
  <cp:lastModifiedBy>Admin</cp:lastModifiedBy>
  <cp:revision>118</cp:revision>
  <dcterms:created xsi:type="dcterms:W3CDTF">2012-10-05T17:32:28Z</dcterms:created>
  <dcterms:modified xsi:type="dcterms:W3CDTF">2017-12-05T13:41:30Z</dcterms:modified>
</cp:coreProperties>
</file>