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7" r:id="rId3"/>
    <p:sldId id="257" r:id="rId4"/>
    <p:sldId id="258" r:id="rId5"/>
    <p:sldId id="259" r:id="rId6"/>
    <p:sldId id="266" r:id="rId7"/>
    <p:sldId id="260" r:id="rId8"/>
    <p:sldId id="268" r:id="rId9"/>
    <p:sldId id="261" r:id="rId10"/>
    <p:sldId id="270" r:id="rId11"/>
    <p:sldId id="262" r:id="rId12"/>
    <p:sldId id="269" r:id="rId13"/>
    <p:sldId id="263" r:id="rId14"/>
    <p:sldId id="264" r:id="rId15"/>
    <p:sldId id="265"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5" d="100"/>
          <a:sy n="115" d="100"/>
        </p:scale>
        <p:origin x="372"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D05C4A9E-A44F-4B9D-9C59-3692318AA37D}" type="datetimeFigureOut">
              <a:rPr lang="en-US" smtClean="0"/>
              <a:t>2/13/2018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E74B94-AE8D-4891-9DDA-296680027355}" type="slidenum">
              <a:rPr lang="en-US" smtClean="0"/>
              <a:t>‹#›</a:t>
            </a:fld>
            <a:endParaRPr lang="en-US"/>
          </a:p>
        </p:txBody>
      </p:sp>
    </p:spTree>
    <p:extLst>
      <p:ext uri="{BB962C8B-B14F-4D97-AF65-F5344CB8AC3E}">
        <p14:creationId xmlns:p14="http://schemas.microsoft.com/office/powerpoint/2010/main" val="21160913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05C4A9E-A44F-4B9D-9C59-3692318AA37D}" type="datetimeFigureOut">
              <a:rPr lang="en-US" smtClean="0"/>
              <a:t>2/13/2018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E74B94-AE8D-4891-9DDA-296680027355}" type="slidenum">
              <a:rPr lang="en-US" smtClean="0"/>
              <a:t>‹#›</a:t>
            </a:fld>
            <a:endParaRPr lang="en-US"/>
          </a:p>
        </p:txBody>
      </p:sp>
    </p:spTree>
    <p:extLst>
      <p:ext uri="{BB962C8B-B14F-4D97-AF65-F5344CB8AC3E}">
        <p14:creationId xmlns:p14="http://schemas.microsoft.com/office/powerpoint/2010/main" val="11589060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05C4A9E-A44F-4B9D-9C59-3692318AA37D}" type="datetimeFigureOut">
              <a:rPr lang="en-US" smtClean="0"/>
              <a:t>2/13/2018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E74B94-AE8D-4891-9DDA-296680027355}" type="slidenum">
              <a:rPr lang="en-US" smtClean="0"/>
              <a:t>‹#›</a:t>
            </a:fld>
            <a:endParaRPr lang="en-US"/>
          </a:p>
        </p:txBody>
      </p:sp>
    </p:spTree>
    <p:extLst>
      <p:ext uri="{BB962C8B-B14F-4D97-AF65-F5344CB8AC3E}">
        <p14:creationId xmlns:p14="http://schemas.microsoft.com/office/powerpoint/2010/main" val="8243328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05C4A9E-A44F-4B9D-9C59-3692318AA37D}" type="datetimeFigureOut">
              <a:rPr lang="en-US" smtClean="0"/>
              <a:t>2/13/2018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E74B94-AE8D-4891-9DDA-296680027355}" type="slidenum">
              <a:rPr lang="en-US" smtClean="0"/>
              <a:t>‹#›</a:t>
            </a:fld>
            <a:endParaRPr lang="en-US"/>
          </a:p>
        </p:txBody>
      </p:sp>
    </p:spTree>
    <p:extLst>
      <p:ext uri="{BB962C8B-B14F-4D97-AF65-F5344CB8AC3E}">
        <p14:creationId xmlns:p14="http://schemas.microsoft.com/office/powerpoint/2010/main" val="22656560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05C4A9E-A44F-4B9D-9C59-3692318AA37D}" type="datetimeFigureOut">
              <a:rPr lang="en-US" smtClean="0"/>
              <a:t>2/13/2018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E74B94-AE8D-4891-9DDA-296680027355}" type="slidenum">
              <a:rPr lang="en-US" smtClean="0"/>
              <a:t>‹#›</a:t>
            </a:fld>
            <a:endParaRPr lang="en-US"/>
          </a:p>
        </p:txBody>
      </p:sp>
    </p:spTree>
    <p:extLst>
      <p:ext uri="{BB962C8B-B14F-4D97-AF65-F5344CB8AC3E}">
        <p14:creationId xmlns:p14="http://schemas.microsoft.com/office/powerpoint/2010/main" val="25971805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05C4A9E-A44F-4B9D-9C59-3692318AA37D}" type="datetimeFigureOut">
              <a:rPr lang="en-US" smtClean="0"/>
              <a:t>2/13/2018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E74B94-AE8D-4891-9DDA-296680027355}" type="slidenum">
              <a:rPr lang="en-US" smtClean="0"/>
              <a:t>‹#›</a:t>
            </a:fld>
            <a:endParaRPr lang="en-US"/>
          </a:p>
        </p:txBody>
      </p:sp>
    </p:spTree>
    <p:extLst>
      <p:ext uri="{BB962C8B-B14F-4D97-AF65-F5344CB8AC3E}">
        <p14:creationId xmlns:p14="http://schemas.microsoft.com/office/powerpoint/2010/main" val="35294994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05C4A9E-A44F-4B9D-9C59-3692318AA37D}" type="datetimeFigureOut">
              <a:rPr lang="en-US" smtClean="0"/>
              <a:t>2/13/2018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BE74B94-AE8D-4891-9DDA-296680027355}" type="slidenum">
              <a:rPr lang="en-US" smtClean="0"/>
              <a:t>‹#›</a:t>
            </a:fld>
            <a:endParaRPr lang="en-US"/>
          </a:p>
        </p:txBody>
      </p:sp>
    </p:spTree>
    <p:extLst>
      <p:ext uri="{BB962C8B-B14F-4D97-AF65-F5344CB8AC3E}">
        <p14:creationId xmlns:p14="http://schemas.microsoft.com/office/powerpoint/2010/main" val="32832861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05C4A9E-A44F-4B9D-9C59-3692318AA37D}" type="datetimeFigureOut">
              <a:rPr lang="en-US" smtClean="0"/>
              <a:t>2/13/2018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BE74B94-AE8D-4891-9DDA-296680027355}" type="slidenum">
              <a:rPr lang="en-US" smtClean="0"/>
              <a:t>‹#›</a:t>
            </a:fld>
            <a:endParaRPr lang="en-US"/>
          </a:p>
        </p:txBody>
      </p:sp>
    </p:spTree>
    <p:extLst>
      <p:ext uri="{BB962C8B-B14F-4D97-AF65-F5344CB8AC3E}">
        <p14:creationId xmlns:p14="http://schemas.microsoft.com/office/powerpoint/2010/main" val="31010895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05C4A9E-A44F-4B9D-9C59-3692318AA37D}" type="datetimeFigureOut">
              <a:rPr lang="en-US" smtClean="0"/>
              <a:t>2/13/2018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BE74B94-AE8D-4891-9DDA-296680027355}" type="slidenum">
              <a:rPr lang="en-US" smtClean="0"/>
              <a:t>‹#›</a:t>
            </a:fld>
            <a:endParaRPr lang="en-US"/>
          </a:p>
        </p:txBody>
      </p:sp>
    </p:spTree>
    <p:extLst>
      <p:ext uri="{BB962C8B-B14F-4D97-AF65-F5344CB8AC3E}">
        <p14:creationId xmlns:p14="http://schemas.microsoft.com/office/powerpoint/2010/main" val="35932130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05C4A9E-A44F-4B9D-9C59-3692318AA37D}" type="datetimeFigureOut">
              <a:rPr lang="en-US" smtClean="0"/>
              <a:t>2/13/2018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E74B94-AE8D-4891-9DDA-296680027355}" type="slidenum">
              <a:rPr lang="en-US" smtClean="0"/>
              <a:t>‹#›</a:t>
            </a:fld>
            <a:endParaRPr lang="en-US"/>
          </a:p>
        </p:txBody>
      </p:sp>
    </p:spTree>
    <p:extLst>
      <p:ext uri="{BB962C8B-B14F-4D97-AF65-F5344CB8AC3E}">
        <p14:creationId xmlns:p14="http://schemas.microsoft.com/office/powerpoint/2010/main" val="22776825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05C4A9E-A44F-4B9D-9C59-3692318AA37D}" type="datetimeFigureOut">
              <a:rPr lang="en-US" smtClean="0"/>
              <a:t>2/13/2018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E74B94-AE8D-4891-9DDA-296680027355}" type="slidenum">
              <a:rPr lang="en-US" smtClean="0"/>
              <a:t>‹#›</a:t>
            </a:fld>
            <a:endParaRPr lang="en-US"/>
          </a:p>
        </p:txBody>
      </p:sp>
    </p:spTree>
    <p:extLst>
      <p:ext uri="{BB962C8B-B14F-4D97-AF65-F5344CB8AC3E}">
        <p14:creationId xmlns:p14="http://schemas.microsoft.com/office/powerpoint/2010/main" val="25516806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05C4A9E-A44F-4B9D-9C59-3692318AA37D}" type="datetimeFigureOut">
              <a:rPr lang="en-US" smtClean="0"/>
              <a:t>2/13/2018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BE74B94-AE8D-4891-9DDA-296680027355}" type="slidenum">
              <a:rPr lang="en-US" smtClean="0"/>
              <a:t>‹#›</a:t>
            </a:fld>
            <a:endParaRPr lang="en-US"/>
          </a:p>
        </p:txBody>
      </p:sp>
    </p:spTree>
    <p:extLst>
      <p:ext uri="{BB962C8B-B14F-4D97-AF65-F5344CB8AC3E}">
        <p14:creationId xmlns:p14="http://schemas.microsoft.com/office/powerpoint/2010/main" val="23218777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The Production of Health</a:t>
            </a:r>
            <a:br>
              <a:rPr lang="en-US" dirty="0"/>
            </a:br>
            <a:r>
              <a:rPr lang="en-US" dirty="0"/>
              <a:t>Lecture </a:t>
            </a:r>
          </a:p>
        </p:txBody>
      </p:sp>
      <p:sp>
        <p:nvSpPr>
          <p:cNvPr id="3" name="Subtitle 2"/>
          <p:cNvSpPr>
            <a:spLocks noGrp="1"/>
          </p:cNvSpPr>
          <p:nvPr>
            <p:ph type="subTitle" idx="1"/>
          </p:nvPr>
        </p:nvSpPr>
        <p:spPr/>
        <p:txBody>
          <a:bodyPr/>
          <a:lstStyle/>
          <a:p>
            <a:r>
              <a:rPr lang="en-US" dirty="0"/>
              <a:t>Vinish Shrestha</a:t>
            </a:r>
          </a:p>
        </p:txBody>
      </p:sp>
    </p:spTree>
    <p:extLst>
      <p:ext uri="{BB962C8B-B14F-4D97-AF65-F5344CB8AC3E}">
        <p14:creationId xmlns:p14="http://schemas.microsoft.com/office/powerpoint/2010/main" val="26998590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7776" y="1071191"/>
            <a:ext cx="8259328" cy="5325218"/>
          </a:xfrm>
          <a:prstGeom prst="rect">
            <a:avLst/>
          </a:prstGeom>
        </p:spPr>
      </p:pic>
    </p:spTree>
    <p:extLst>
      <p:ext uri="{BB962C8B-B14F-4D97-AF65-F5344CB8AC3E}">
        <p14:creationId xmlns:p14="http://schemas.microsoft.com/office/powerpoint/2010/main" val="27103176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Health Production Function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496291"/>
                <a:ext cx="10515600" cy="4680672"/>
              </a:xfrm>
            </p:spPr>
            <p:txBody>
              <a:bodyPr>
                <a:normAutofit/>
              </a:bodyPr>
              <a:lstStyle/>
              <a:p>
                <a:pPr marL="0" indent="0">
                  <a:buNone/>
                </a:pPr>
                <a:endParaRPr lang="en-US" b="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𝑂𝑢𝑡𝑝𝑢</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𝑖𝑗</m:t>
                          </m:r>
                        </m:sub>
                      </m:sSub>
                      <m:r>
                        <a:rPr lang="en-US" b="0" i="1" smtClean="0">
                          <a:latin typeface="Cambria Math" panose="02040503050406030204" pitchFamily="18" charset="0"/>
                        </a:rPr>
                        <m:t>=</m:t>
                      </m:r>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𝑙𝑎𝑏𝑜𝑟</m:t>
                          </m:r>
                          <m:r>
                            <a:rPr lang="en-US" b="0" i="1" smtClean="0">
                              <a:latin typeface="Cambria Math" panose="02040503050406030204" pitchFamily="18" charset="0"/>
                            </a:rPr>
                            <m:t>, </m:t>
                          </m:r>
                          <m:r>
                            <a:rPr lang="en-US" b="0" i="1" smtClean="0">
                              <a:latin typeface="Cambria Math" panose="02040503050406030204" pitchFamily="18" charset="0"/>
                            </a:rPr>
                            <m:t>𝑟𝑎𝑤</m:t>
                          </m:r>
                          <m:r>
                            <a:rPr lang="en-US" b="0" i="1" smtClean="0">
                              <a:latin typeface="Cambria Math" panose="02040503050406030204" pitchFamily="18" charset="0"/>
                            </a:rPr>
                            <m:t> </m:t>
                          </m:r>
                          <m:r>
                            <a:rPr lang="en-US" b="0" i="1" smtClean="0">
                              <a:latin typeface="Cambria Math" panose="02040503050406030204" pitchFamily="18" charset="0"/>
                            </a:rPr>
                            <m:t>𝑚𝑎𝑡𝑒𝑟𝑖𝑎𝑙</m:t>
                          </m:r>
                          <m:r>
                            <a:rPr lang="en-US" b="0" i="1" smtClean="0">
                              <a:latin typeface="Cambria Math" panose="02040503050406030204" pitchFamily="18" charset="0"/>
                            </a:rPr>
                            <m:t>, </m:t>
                          </m:r>
                          <m:r>
                            <a:rPr lang="en-US" b="0" i="1" smtClean="0">
                              <a:latin typeface="Cambria Math" panose="02040503050406030204" pitchFamily="18" charset="0"/>
                            </a:rPr>
                            <m:t>𝑐𝑎𝑝𝑖𝑡𝑎𝑙</m:t>
                          </m:r>
                        </m:e>
                      </m:d>
                    </m:oMath>
                  </m:oMathPara>
                </a14:m>
                <a:endParaRPr lang="en-US" b="0" dirty="0"/>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𝐻𝑒𝑎𝑙𝑡h𝑜𝑢𝑡𝑝𝑢</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𝑖𝑗</m:t>
                          </m:r>
                        </m:sub>
                      </m:sSub>
                      <m:r>
                        <a:rPr lang="en-US" b="0" i="1" smtClean="0">
                          <a:latin typeface="Cambria Math" panose="02040503050406030204" pitchFamily="18" charset="0"/>
                        </a:rPr>
                        <m:t>=</m:t>
                      </m:r>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𝑖𝑛𝑝𝑢</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1</m:t>
                          </m:r>
                        </m:sub>
                      </m:sSub>
                      <m:r>
                        <a:rPr lang="en-US" b="0" i="1" smtClean="0">
                          <a:latin typeface="Cambria Math" panose="02040503050406030204" pitchFamily="18" charset="0"/>
                        </a:rPr>
                        <m:t>, </m:t>
                      </m:r>
                      <m:r>
                        <a:rPr lang="en-US" b="0" i="1" smtClean="0">
                          <a:latin typeface="Cambria Math" panose="02040503050406030204" pitchFamily="18" charset="0"/>
                        </a:rPr>
                        <m:t>𝑖𝑛𝑝𝑢</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2</m:t>
                          </m:r>
                        </m:sub>
                      </m:sSub>
                      <m:r>
                        <a:rPr lang="en-US" b="0" i="1" smtClean="0">
                          <a:latin typeface="Cambria Math" panose="02040503050406030204" pitchFamily="18" charset="0"/>
                        </a:rPr>
                        <m:t>, …, </m:t>
                      </m:r>
                      <m:r>
                        <a:rPr lang="en-US" b="0" i="1" smtClean="0">
                          <a:latin typeface="Cambria Math" panose="02040503050406030204" pitchFamily="18" charset="0"/>
                        </a:rPr>
                        <m:t>𝑖𝑛𝑝𝑢</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𝑛</m:t>
                          </m:r>
                        </m:sub>
                      </m:sSub>
                      <m:r>
                        <a:rPr lang="en-US" b="0" i="1" smtClean="0">
                          <a:latin typeface="Cambria Math" panose="02040503050406030204" pitchFamily="18" charset="0"/>
                        </a:rPr>
                        <m:t>)</m:t>
                      </m:r>
                    </m:oMath>
                  </m:oMathPara>
                </a14:m>
                <a:endParaRPr lang="en-US" dirty="0"/>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r>
                        <m:rPr>
                          <m:sty m:val="p"/>
                        </m:rPr>
                        <a:rPr lang="en-US" i="1">
                          <a:latin typeface="Cambria Math" panose="02040503050406030204" pitchFamily="18" charset="0"/>
                        </a:rPr>
                        <m:t>B</m:t>
                      </m:r>
                      <m:r>
                        <a:rPr lang="en-US" b="0" i="1" smtClean="0">
                          <a:latin typeface="Cambria Math" panose="02040503050406030204" pitchFamily="18" charset="0"/>
                        </a:rPr>
                        <m:t>𝑖𝑟𝑡h𝑤𝑒𝑖𝑔h𝑡</m:t>
                      </m:r>
                      <m:r>
                        <a:rPr lang="en-US" b="0" i="1" smtClean="0">
                          <a:latin typeface="Cambria Math" panose="02040503050406030204" pitchFamily="18" charset="0"/>
                        </a:rPr>
                        <m:t>=</m:t>
                      </m:r>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𝑚𝑜𝑡h𝑒</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𝑟</m:t>
                          </m:r>
                        </m:e>
                        <m:sup>
                          <m:r>
                            <a:rPr lang="en-US" b="0" i="1" smtClean="0">
                              <a:latin typeface="Cambria Math" panose="02040503050406030204" pitchFamily="18" charset="0"/>
                            </a:rPr>
                            <m:t>′</m:t>
                          </m:r>
                        </m:sup>
                      </m:sSup>
                      <m:r>
                        <a:rPr lang="en-US" b="0" i="1" smtClean="0">
                          <a:latin typeface="Cambria Math" panose="02040503050406030204" pitchFamily="18" charset="0"/>
                        </a:rPr>
                        <m:t>𝑠</m:t>
                      </m:r>
                      <m:r>
                        <a:rPr lang="en-US" b="0" i="1" smtClean="0">
                          <a:latin typeface="Cambria Math" panose="02040503050406030204" pitchFamily="18" charset="0"/>
                        </a:rPr>
                        <m:t> </m:t>
                      </m:r>
                      <m:r>
                        <a:rPr lang="en-US" b="0" i="1" smtClean="0">
                          <a:latin typeface="Cambria Math" panose="02040503050406030204" pitchFamily="18" charset="0"/>
                        </a:rPr>
                        <m:t>𝑒𝑑𝑢𝑐𝑎𝑡𝑖𝑜𝑛</m:t>
                      </m:r>
                      <m:r>
                        <a:rPr lang="en-US" b="0" i="1" smtClean="0">
                          <a:latin typeface="Cambria Math" panose="02040503050406030204" pitchFamily="18" charset="0"/>
                        </a:rPr>
                        <m:t>, </m:t>
                      </m:r>
                      <m:r>
                        <a:rPr lang="en-US" b="0" i="1" smtClean="0">
                          <a:latin typeface="Cambria Math" panose="02040503050406030204" pitchFamily="18" charset="0"/>
                        </a:rPr>
                        <m:t>𝑖𝑛𝑐𝑜𝑚𝑒</m:t>
                      </m:r>
                      <m:r>
                        <a:rPr lang="en-US" b="0" i="1" smtClean="0">
                          <a:latin typeface="Cambria Math" panose="02040503050406030204" pitchFamily="18" charset="0"/>
                        </a:rPr>
                        <m:t>, </m:t>
                      </m:r>
                      <m:r>
                        <a:rPr lang="en-US" b="0" i="1" smtClean="0">
                          <a:latin typeface="Cambria Math" panose="02040503050406030204" pitchFamily="18" charset="0"/>
                        </a:rPr>
                        <m:t>𝑑𝑖𝑠𝑐𝑜𝑢𝑛𝑡𝑟𝑎𝑡𝑒</m:t>
                      </m:r>
                      <m:r>
                        <a:rPr lang="en-US" b="0" i="1" smtClean="0">
                          <a:latin typeface="Cambria Math" panose="02040503050406030204" pitchFamily="18" charset="0"/>
                        </a:rPr>
                        <m:t>, </m:t>
                      </m:r>
                    </m:oMath>
                  </m:oMathPara>
                </a14:m>
                <a:endParaRPr lang="en-US" b="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𝑒𝑛𝑣𝑖𝑟𝑜𝑚𝑒𝑛𝑡</m:t>
                      </m:r>
                      <m:r>
                        <a:rPr lang="en-US" b="0" i="1" smtClean="0">
                          <a:latin typeface="Cambria Math" panose="02040503050406030204" pitchFamily="18" charset="0"/>
                        </a:rPr>
                        <m:t>, </m:t>
                      </m:r>
                      <m:r>
                        <a:rPr lang="en-US" b="0" i="1" smtClean="0">
                          <a:latin typeface="Cambria Math" panose="02040503050406030204" pitchFamily="18" charset="0"/>
                        </a:rPr>
                        <m:t>𝑔𝑒𝑛𝑒𝑡𝑖𝑐𝑠</m:t>
                      </m:r>
                      <m:r>
                        <a:rPr lang="en-US" b="0" i="1" smtClean="0">
                          <a:latin typeface="Cambria Math" panose="02040503050406030204" pitchFamily="18" charset="0"/>
                        </a:rPr>
                        <m:t>, </m:t>
                      </m:r>
                      <m:r>
                        <a:rPr lang="en-US" b="0" i="1" smtClean="0">
                          <a:latin typeface="Cambria Math" panose="02040503050406030204" pitchFamily="18" charset="0"/>
                        </a:rPr>
                        <m:t>𝑚𝑒𝑑𝑖𝑐𝑎𝑙</m:t>
                      </m:r>
                      <m:r>
                        <a:rPr lang="en-US" b="0" i="1" smtClean="0">
                          <a:latin typeface="Cambria Math" panose="02040503050406030204" pitchFamily="18" charset="0"/>
                        </a:rPr>
                        <m:t> </m:t>
                      </m:r>
                      <m:r>
                        <a:rPr lang="en-US" b="0" i="1" smtClean="0">
                          <a:latin typeface="Cambria Math" panose="02040503050406030204" pitchFamily="18" charset="0"/>
                        </a:rPr>
                        <m:t>𝑠𝑒𝑟𝑣𝑖𝑐𝑒𝑠</m:t>
                      </m:r>
                      <m:r>
                        <a:rPr lang="en-US" b="0" i="1" smtClean="0">
                          <a:latin typeface="Cambria Math" panose="02040503050406030204" pitchFamily="18" charset="0"/>
                        </a:rPr>
                        <m:t>, </m:t>
                      </m:r>
                      <m:r>
                        <a:rPr lang="en-US" b="0" i="1" smtClean="0">
                          <a:latin typeface="Cambria Math" panose="02040503050406030204" pitchFamily="18" charset="0"/>
                        </a:rPr>
                        <m:t>𝑒𝑥𝑒𝑟𝑐𝑖𝑠𝑒</m:t>
                      </m:r>
                      <m:r>
                        <a:rPr lang="en-US" b="0" i="1" smtClean="0">
                          <a:latin typeface="Cambria Math" panose="02040503050406030204" pitchFamily="18" charset="0"/>
                        </a:rPr>
                        <m:t>)</m:t>
                      </m:r>
                    </m:oMath>
                  </m:oMathPara>
                </a14:m>
                <a:endParaRPr lang="en-US" dirty="0"/>
              </a:p>
              <a:p>
                <a:r>
                  <a:rPr lang="en-US" dirty="0"/>
                  <a:t>In above equation Birthweight is the outcome variable (which is being produced) and mother’s education, income …. are the outputs</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496291"/>
                <a:ext cx="10515600" cy="4680672"/>
              </a:xfrm>
              <a:blipFill>
                <a:blip r:embed="rId2"/>
                <a:stretch>
                  <a:fillRect l="-1043" r="-1507"/>
                </a:stretch>
              </a:blipFill>
            </p:spPr>
            <p:txBody>
              <a:bodyPr/>
              <a:lstStyle/>
              <a:p>
                <a:r>
                  <a:rPr lang="en-US">
                    <a:noFill/>
                  </a:rPr>
                  <a:t> </a:t>
                </a:r>
              </a:p>
            </p:txBody>
          </p:sp>
        </mc:Fallback>
      </mc:AlternateContent>
    </p:spTree>
    <p:extLst>
      <p:ext uri="{BB962C8B-B14F-4D97-AF65-F5344CB8AC3E}">
        <p14:creationId xmlns:p14="http://schemas.microsoft.com/office/powerpoint/2010/main" val="24238376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111DB63-F773-40E2-B6E5-11EDD84C21E6}"/>
              </a:ext>
            </a:extLst>
          </p:cNvPr>
          <p:cNvPicPr>
            <a:picLocks noChangeAspect="1"/>
          </p:cNvPicPr>
          <p:nvPr/>
        </p:nvPicPr>
        <p:blipFill>
          <a:blip r:embed="rId2"/>
          <a:stretch>
            <a:fillRect/>
          </a:stretch>
        </p:blipFill>
        <p:spPr>
          <a:xfrm>
            <a:off x="1656219" y="401216"/>
            <a:ext cx="8804915" cy="6858000"/>
          </a:xfrm>
          <a:prstGeom prst="rect">
            <a:avLst/>
          </a:prstGeom>
        </p:spPr>
      </p:pic>
    </p:spTree>
    <p:extLst>
      <p:ext uri="{BB962C8B-B14F-4D97-AF65-F5344CB8AC3E}">
        <p14:creationId xmlns:p14="http://schemas.microsoft.com/office/powerpoint/2010/main" val="16063535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046232"/>
          </a:xfrm>
        </p:spPr>
        <p:txBody>
          <a:bodyPr/>
          <a:lstStyle/>
          <a:p>
            <a:r>
              <a:rPr lang="en-US" dirty="0"/>
              <a:t>Diminishing Marginal Returns</a:t>
            </a:r>
          </a:p>
        </p:txBody>
      </p:sp>
      <p:pic>
        <p:nvPicPr>
          <p:cNvPr id="4" name="Picture 2"/>
          <p:cNvPicPr>
            <a:picLocks noGrp="1" noChangeAspect="1" noChangeArrowheads="1"/>
          </p:cNvPicPr>
          <p:nvPr>
            <p:ph idx="1"/>
          </p:nvPr>
        </p:nvPicPr>
        <p:blipFill>
          <a:blip r:embed="rId2" cstate="print"/>
          <a:srcRect/>
          <a:stretch>
            <a:fillRect/>
          </a:stretch>
        </p:blipFill>
        <p:spPr bwMode="auto">
          <a:xfrm>
            <a:off x="1898374" y="1411358"/>
            <a:ext cx="7146235" cy="4765605"/>
          </a:xfrm>
          <a:prstGeom prst="rect">
            <a:avLst/>
          </a:prstGeom>
          <a:noFill/>
          <a:ln w="9525">
            <a:noFill/>
            <a:miter lim="800000"/>
            <a:headEnd/>
            <a:tailEnd/>
          </a:ln>
          <a:effectLst/>
        </p:spPr>
      </p:pic>
    </p:spTree>
    <p:extLst>
      <p:ext uri="{BB962C8B-B14F-4D97-AF65-F5344CB8AC3E}">
        <p14:creationId xmlns:p14="http://schemas.microsoft.com/office/powerpoint/2010/main" val="19858638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Marginal Product of Health</a:t>
            </a:r>
          </a:p>
        </p:txBody>
      </p:sp>
      <p:sp>
        <p:nvSpPr>
          <p:cNvPr id="3" name="Content Placeholder 2"/>
          <p:cNvSpPr>
            <a:spLocks noGrp="1"/>
          </p:cNvSpPr>
          <p:nvPr>
            <p:ph idx="1"/>
          </p:nvPr>
        </p:nvSpPr>
        <p:spPr>
          <a:xfrm>
            <a:off x="838200" y="1571105"/>
            <a:ext cx="10515600" cy="4605858"/>
          </a:xfrm>
        </p:spPr>
        <p:txBody>
          <a:bodyPr/>
          <a:lstStyle/>
          <a:p>
            <a:r>
              <a:rPr lang="en-US" dirty="0"/>
              <a:t>Effect of every additional increase of health input (doctor visit) on health (birthweight)</a:t>
            </a:r>
          </a:p>
        </p:txBody>
      </p:sp>
    </p:spTree>
    <p:extLst>
      <p:ext uri="{BB962C8B-B14F-4D97-AF65-F5344CB8AC3E}">
        <p14:creationId xmlns:p14="http://schemas.microsoft.com/office/powerpoint/2010/main" val="21764483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measure health</a:t>
            </a:r>
          </a:p>
        </p:txBody>
      </p:sp>
      <p:sp>
        <p:nvSpPr>
          <p:cNvPr id="3" name="Content Placeholder 2"/>
          <p:cNvSpPr>
            <a:spLocks noGrp="1"/>
          </p:cNvSpPr>
          <p:nvPr>
            <p:ph idx="1"/>
          </p:nvPr>
        </p:nvSpPr>
        <p:spPr/>
        <p:txBody>
          <a:bodyPr/>
          <a:lstStyle/>
          <a:p>
            <a:r>
              <a:rPr lang="en-US" dirty="0"/>
              <a:t>Health as a latent concept, </a:t>
            </a:r>
            <a:r>
              <a:rPr lang="en-US" dirty="0">
                <a:solidFill>
                  <a:srgbClr val="FF0000"/>
                </a:solidFill>
              </a:rPr>
              <a:t>but can we measure health?</a:t>
            </a:r>
          </a:p>
          <a:p>
            <a:r>
              <a:rPr lang="en-US" dirty="0"/>
              <a:t>Some proxies</a:t>
            </a:r>
          </a:p>
          <a:p>
            <a:pPr lvl="1"/>
            <a:r>
              <a:rPr lang="en-US" dirty="0"/>
              <a:t>Number of healthy days </a:t>
            </a:r>
          </a:p>
          <a:p>
            <a:pPr lvl="1"/>
            <a:r>
              <a:rPr lang="en-US" dirty="0"/>
              <a:t>Health status</a:t>
            </a:r>
          </a:p>
          <a:p>
            <a:pPr lvl="1"/>
            <a:r>
              <a:rPr lang="en-US" dirty="0"/>
              <a:t>Life expectancy</a:t>
            </a:r>
          </a:p>
          <a:p>
            <a:pPr lvl="1"/>
            <a:r>
              <a:rPr lang="en-US" dirty="0"/>
              <a:t>Infant mortality</a:t>
            </a:r>
          </a:p>
          <a:p>
            <a:pPr lvl="1"/>
            <a:r>
              <a:rPr lang="en-US" dirty="0"/>
              <a:t>Biometric measures (Cholesterol level, BP, cotinine level)</a:t>
            </a:r>
          </a:p>
          <a:p>
            <a:r>
              <a:rPr lang="en-US" dirty="0"/>
              <a:t>What are some of the drawbacks of these measurements? </a:t>
            </a:r>
          </a:p>
        </p:txBody>
      </p:sp>
    </p:spTree>
    <p:extLst>
      <p:ext uri="{BB962C8B-B14F-4D97-AF65-F5344CB8AC3E}">
        <p14:creationId xmlns:p14="http://schemas.microsoft.com/office/powerpoint/2010/main" val="11079404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0" y="76200"/>
            <a:ext cx="8229600" cy="487362"/>
          </a:xfrm>
          <a:noFill/>
          <a:ln>
            <a:noFill/>
          </a:ln>
        </p:spPr>
        <p:style>
          <a:lnRef idx="2">
            <a:schemeClr val="accent4">
              <a:shade val="50000"/>
            </a:schemeClr>
          </a:lnRef>
          <a:fillRef idx="1">
            <a:schemeClr val="accent4"/>
          </a:fillRef>
          <a:effectRef idx="0">
            <a:schemeClr val="accent4"/>
          </a:effectRef>
          <a:fontRef idx="minor">
            <a:schemeClr val="lt1"/>
          </a:fontRef>
        </p:style>
        <p:txBody>
          <a:bodyPr>
            <a:normAutofit fontScale="90000"/>
          </a:bodyPr>
          <a:lstStyle/>
          <a:p>
            <a:r>
              <a:rPr lang="en-US" dirty="0">
                <a:solidFill>
                  <a:schemeClr val="tx1"/>
                </a:solidFill>
              </a:rPr>
              <a:t>Econ 339 - Roadmap</a:t>
            </a:r>
          </a:p>
        </p:txBody>
      </p:sp>
      <p:sp>
        <p:nvSpPr>
          <p:cNvPr id="4" name="Date Placeholder 3"/>
          <p:cNvSpPr>
            <a:spLocks noGrp="1"/>
          </p:cNvSpPr>
          <p:nvPr>
            <p:ph type="dt" sz="half" idx="10"/>
          </p:nvPr>
        </p:nvSpPr>
        <p:spPr/>
        <p:txBody>
          <a:bodyPr/>
          <a:lstStyle/>
          <a:p>
            <a:fld id="{3E03678E-6F1D-45F3-B638-C4A5654FD474}" type="datetime1">
              <a:rPr lang="en-US" altLang="zh-CN" smtClean="0"/>
              <a:pPr/>
              <a:t>2/13/2018</a:t>
            </a:fld>
            <a:endParaRPr lang="en-US" altLang="zh-CN"/>
          </a:p>
        </p:txBody>
      </p:sp>
      <p:sp>
        <p:nvSpPr>
          <p:cNvPr id="5" name="Footer Placeholder 4"/>
          <p:cNvSpPr>
            <a:spLocks noGrp="1"/>
          </p:cNvSpPr>
          <p:nvPr>
            <p:ph type="ftr" sz="quarter" idx="11"/>
          </p:nvPr>
        </p:nvSpPr>
        <p:spPr/>
        <p:txBody>
          <a:bodyPr/>
          <a:lstStyle/>
          <a:p>
            <a:r>
              <a:rPr lang="en-US" altLang="zh-CN" dirty="0"/>
              <a:t>Towson University – V. Shrestha</a:t>
            </a:r>
          </a:p>
        </p:txBody>
      </p:sp>
      <p:sp>
        <p:nvSpPr>
          <p:cNvPr id="7" name="TextBox 6"/>
          <p:cNvSpPr txBox="1"/>
          <p:nvPr/>
        </p:nvSpPr>
        <p:spPr>
          <a:xfrm>
            <a:off x="1600200" y="1371601"/>
            <a:ext cx="2667000" cy="646331"/>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dirty="0"/>
              <a:t>Review of Microeconomics</a:t>
            </a:r>
          </a:p>
        </p:txBody>
      </p:sp>
      <p:sp>
        <p:nvSpPr>
          <p:cNvPr id="12" name="TextBox 11"/>
          <p:cNvSpPr txBox="1"/>
          <p:nvPr/>
        </p:nvSpPr>
        <p:spPr>
          <a:xfrm>
            <a:off x="4638675" y="1299865"/>
            <a:ext cx="2667000" cy="1046440"/>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2000" dirty="0"/>
              <a:t>Demand for Insurance</a:t>
            </a:r>
          </a:p>
          <a:p>
            <a:pPr algn="l"/>
            <a:r>
              <a:rPr lang="en-US" sz="1400" dirty="0"/>
              <a:t>Chapter 7</a:t>
            </a:r>
          </a:p>
          <a:p>
            <a:pPr marL="285750" indent="-285750">
              <a:buFont typeface="Arial" panose="020B0604020202020204" pitchFamily="34" charset="0"/>
              <a:buChar char="•"/>
            </a:pPr>
            <a:r>
              <a:rPr lang="en-US" sz="1400" dirty="0"/>
              <a:t>Uncertainty</a:t>
            </a:r>
          </a:p>
          <a:p>
            <a:pPr marL="285750" indent="-285750">
              <a:buFont typeface="Arial" panose="020B0604020202020204" pitchFamily="34" charset="0"/>
              <a:buChar char="•"/>
            </a:pPr>
            <a:r>
              <a:rPr lang="en-US" sz="1400" dirty="0"/>
              <a:t>Risk aversion</a:t>
            </a:r>
          </a:p>
        </p:txBody>
      </p:sp>
      <p:sp>
        <p:nvSpPr>
          <p:cNvPr id="13" name="TextBox 12"/>
          <p:cNvSpPr txBox="1"/>
          <p:nvPr/>
        </p:nvSpPr>
        <p:spPr>
          <a:xfrm>
            <a:off x="1634892" y="4167358"/>
            <a:ext cx="2667000" cy="584775"/>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l"/>
            <a:r>
              <a:rPr lang="en-US" dirty="0"/>
              <a:t>The Grossman model</a:t>
            </a:r>
          </a:p>
          <a:p>
            <a:pPr algn="l"/>
            <a:r>
              <a:rPr lang="en-US" sz="1400" dirty="0"/>
              <a:t>Chapter 3</a:t>
            </a:r>
          </a:p>
        </p:txBody>
      </p:sp>
      <p:sp>
        <p:nvSpPr>
          <p:cNvPr id="14" name="TextBox 13"/>
          <p:cNvSpPr txBox="1"/>
          <p:nvPr/>
        </p:nvSpPr>
        <p:spPr>
          <a:xfrm>
            <a:off x="1600201" y="2087940"/>
            <a:ext cx="2676525" cy="400110"/>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2000" dirty="0"/>
              <a:t>Intro (from my slides)</a:t>
            </a:r>
          </a:p>
        </p:txBody>
      </p:sp>
      <p:sp>
        <p:nvSpPr>
          <p:cNvPr id="15" name="TextBox 14"/>
          <p:cNvSpPr txBox="1"/>
          <p:nvPr/>
        </p:nvSpPr>
        <p:spPr>
          <a:xfrm>
            <a:off x="1600200" y="829270"/>
            <a:ext cx="2667000" cy="369332"/>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dirty="0"/>
              <a:t>Focus Midterm 1</a:t>
            </a:r>
          </a:p>
        </p:txBody>
      </p:sp>
      <p:sp>
        <p:nvSpPr>
          <p:cNvPr id="17" name="TextBox 16"/>
          <p:cNvSpPr txBox="1"/>
          <p:nvPr/>
        </p:nvSpPr>
        <p:spPr>
          <a:xfrm>
            <a:off x="7600950" y="1457444"/>
            <a:ext cx="2819400" cy="1077218"/>
          </a:xfrm>
          <a:prstGeom prst="rect">
            <a:avLst/>
          </a:prstGeom>
          <a:gradFill flip="none" rotWithShape="1">
            <a:gsLst>
              <a:gs pos="0">
                <a:srgbClr val="00B050">
                  <a:tint val="66000"/>
                  <a:satMod val="160000"/>
                </a:srgbClr>
              </a:gs>
              <a:gs pos="50000">
                <a:srgbClr val="00B050">
                  <a:tint val="44500"/>
                  <a:satMod val="160000"/>
                </a:srgbClr>
              </a:gs>
              <a:gs pos="100000">
                <a:srgbClr val="00B050">
                  <a:tint val="23500"/>
                  <a:satMod val="160000"/>
                </a:srgbClr>
              </a:gs>
            </a:gsLst>
            <a:lin ang="5400000" scaled="1"/>
            <a:tileRect/>
          </a:gradFill>
        </p:spPr>
        <p:style>
          <a:lnRef idx="1">
            <a:schemeClr val="dk1"/>
          </a:lnRef>
          <a:fillRef idx="2">
            <a:schemeClr val="dk1"/>
          </a:fillRef>
          <a:effectRef idx="1">
            <a:schemeClr val="dk1"/>
          </a:effectRef>
          <a:fontRef idx="minor">
            <a:schemeClr val="dk1"/>
          </a:fontRef>
        </p:style>
        <p:txBody>
          <a:bodyPr wrap="square" rtlCol="0">
            <a:spAutoFit/>
          </a:bodyPr>
          <a:lstStyle/>
          <a:p>
            <a:r>
              <a:rPr lang="en-US" dirty="0"/>
              <a:t>The health policy conundrum</a:t>
            </a:r>
          </a:p>
          <a:p>
            <a:pPr algn="l"/>
            <a:r>
              <a:rPr lang="en-US" sz="1400" dirty="0"/>
              <a:t>Chapter 15</a:t>
            </a:r>
          </a:p>
          <a:p>
            <a:pPr marL="342900" indent="-342900">
              <a:buFont typeface="Arial" pitchFamily="34" charset="0"/>
              <a:buChar char="•"/>
            </a:pPr>
            <a:r>
              <a:rPr lang="en-US" sz="1400" dirty="0"/>
              <a:t>Capital stock K</a:t>
            </a:r>
          </a:p>
        </p:txBody>
      </p:sp>
      <p:sp>
        <p:nvSpPr>
          <p:cNvPr id="20" name="TextBox 19"/>
          <p:cNvSpPr txBox="1"/>
          <p:nvPr/>
        </p:nvSpPr>
        <p:spPr>
          <a:xfrm>
            <a:off x="4648200" y="838200"/>
            <a:ext cx="2667000" cy="369332"/>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dirty="0"/>
              <a:t>Focus Midterm 2</a:t>
            </a:r>
          </a:p>
        </p:txBody>
      </p:sp>
      <p:sp>
        <p:nvSpPr>
          <p:cNvPr id="21" name="TextBox 20"/>
          <p:cNvSpPr txBox="1"/>
          <p:nvPr/>
        </p:nvSpPr>
        <p:spPr>
          <a:xfrm>
            <a:off x="7620000" y="833735"/>
            <a:ext cx="2819400" cy="369332"/>
          </a:xfrm>
          <a:prstGeom prst="rect">
            <a:avLst/>
          </a:prstGeom>
          <a:gradFill flip="none" rotWithShape="1">
            <a:gsLst>
              <a:gs pos="0">
                <a:srgbClr val="00B050">
                  <a:tint val="66000"/>
                  <a:satMod val="160000"/>
                </a:srgbClr>
              </a:gs>
              <a:gs pos="50000">
                <a:srgbClr val="00B050">
                  <a:tint val="44500"/>
                  <a:satMod val="160000"/>
                </a:srgbClr>
              </a:gs>
              <a:gs pos="100000">
                <a:srgbClr val="00B050">
                  <a:tint val="23500"/>
                  <a:satMod val="160000"/>
                </a:srgbClr>
              </a:gs>
            </a:gsLst>
            <a:lin ang="5400000" scaled="1"/>
            <a:tileRect/>
          </a:gradFill>
        </p:spPr>
        <p:style>
          <a:lnRef idx="1">
            <a:schemeClr val="dk1"/>
          </a:lnRef>
          <a:fillRef idx="2">
            <a:schemeClr val="dk1"/>
          </a:fillRef>
          <a:effectRef idx="1">
            <a:schemeClr val="dk1"/>
          </a:effectRef>
          <a:fontRef idx="minor">
            <a:schemeClr val="dk1"/>
          </a:fontRef>
        </p:style>
        <p:txBody>
          <a:bodyPr wrap="square" rtlCol="0">
            <a:spAutoFit/>
          </a:bodyPr>
          <a:lstStyle/>
          <a:p>
            <a:r>
              <a:rPr lang="en-US" dirty="0"/>
              <a:t>Focus Final</a:t>
            </a:r>
          </a:p>
        </p:txBody>
      </p:sp>
      <p:sp>
        <p:nvSpPr>
          <p:cNvPr id="23" name="TextBox 22"/>
          <p:cNvSpPr txBox="1"/>
          <p:nvPr/>
        </p:nvSpPr>
        <p:spPr>
          <a:xfrm>
            <a:off x="7620000" y="2465456"/>
            <a:ext cx="2819400" cy="553998"/>
          </a:xfrm>
          <a:prstGeom prst="rect">
            <a:avLst/>
          </a:prstGeom>
          <a:gradFill flip="none" rotWithShape="1">
            <a:gsLst>
              <a:gs pos="0">
                <a:srgbClr val="00B050">
                  <a:tint val="66000"/>
                  <a:satMod val="160000"/>
                </a:srgbClr>
              </a:gs>
              <a:gs pos="50000">
                <a:srgbClr val="00B050">
                  <a:tint val="44500"/>
                  <a:satMod val="160000"/>
                </a:srgbClr>
              </a:gs>
              <a:gs pos="100000">
                <a:srgbClr val="00B050">
                  <a:tint val="23500"/>
                  <a:satMod val="160000"/>
                </a:srgbClr>
              </a:gs>
            </a:gsLst>
            <a:lin ang="5400000" scaled="1"/>
            <a:tileRect/>
          </a:gradFill>
        </p:spPr>
        <p:style>
          <a:lnRef idx="1">
            <a:schemeClr val="dk1"/>
          </a:lnRef>
          <a:fillRef idx="2">
            <a:schemeClr val="dk1"/>
          </a:fillRef>
          <a:effectRef idx="1">
            <a:schemeClr val="dk1"/>
          </a:effectRef>
          <a:fontRef idx="minor">
            <a:schemeClr val="dk1"/>
          </a:fontRef>
        </p:style>
        <p:txBody>
          <a:bodyPr wrap="square" rtlCol="0">
            <a:spAutoFit/>
          </a:bodyPr>
          <a:lstStyle/>
          <a:p>
            <a:r>
              <a:rPr lang="en-US" dirty="0"/>
              <a:t>The Beveridge Model</a:t>
            </a:r>
          </a:p>
          <a:p>
            <a:pPr algn="l"/>
            <a:r>
              <a:rPr lang="en-US" sz="1200" dirty="0"/>
              <a:t>Chapter 16</a:t>
            </a:r>
          </a:p>
        </p:txBody>
      </p:sp>
      <p:sp>
        <p:nvSpPr>
          <p:cNvPr id="24" name="TextBox 23"/>
          <p:cNvSpPr txBox="1"/>
          <p:nvPr/>
        </p:nvSpPr>
        <p:spPr>
          <a:xfrm>
            <a:off x="7620000" y="3425215"/>
            <a:ext cx="2819400" cy="923330"/>
          </a:xfrm>
          <a:prstGeom prst="rect">
            <a:avLst/>
          </a:prstGeom>
          <a:gradFill flip="none" rotWithShape="1">
            <a:gsLst>
              <a:gs pos="0">
                <a:srgbClr val="00B050">
                  <a:tint val="66000"/>
                  <a:satMod val="160000"/>
                </a:srgbClr>
              </a:gs>
              <a:gs pos="50000">
                <a:srgbClr val="00B050">
                  <a:tint val="44500"/>
                  <a:satMod val="160000"/>
                </a:srgbClr>
              </a:gs>
              <a:gs pos="100000">
                <a:srgbClr val="00B050">
                  <a:tint val="23500"/>
                  <a:satMod val="160000"/>
                </a:srgbClr>
              </a:gs>
            </a:gsLst>
            <a:lin ang="5400000" scaled="1"/>
            <a:tileRect/>
          </a:gradFill>
        </p:spPr>
        <p:style>
          <a:lnRef idx="1">
            <a:schemeClr val="dk1"/>
          </a:lnRef>
          <a:fillRef idx="2">
            <a:schemeClr val="dk1"/>
          </a:fillRef>
          <a:effectRef idx="1">
            <a:schemeClr val="dk1"/>
          </a:effectRef>
          <a:fontRef idx="minor">
            <a:schemeClr val="dk1"/>
          </a:fontRef>
        </p:style>
        <p:txBody>
          <a:bodyPr wrap="square" rtlCol="0">
            <a:spAutoFit/>
          </a:bodyPr>
          <a:lstStyle/>
          <a:p>
            <a:r>
              <a:rPr lang="en-US" dirty="0"/>
              <a:t>The American Model</a:t>
            </a:r>
          </a:p>
          <a:p>
            <a:r>
              <a:rPr lang="en-US" dirty="0"/>
              <a:t>Chapter 18 and slides provided (ACA) </a:t>
            </a:r>
          </a:p>
        </p:txBody>
      </p:sp>
      <p:sp>
        <p:nvSpPr>
          <p:cNvPr id="26" name="TextBox 25"/>
          <p:cNvSpPr txBox="1"/>
          <p:nvPr/>
        </p:nvSpPr>
        <p:spPr>
          <a:xfrm>
            <a:off x="4648200" y="2575947"/>
            <a:ext cx="2667000" cy="1046440"/>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algn="l"/>
            <a:r>
              <a:rPr lang="en-US" sz="2000" dirty="0"/>
              <a:t>Adverse selection</a:t>
            </a:r>
          </a:p>
          <a:p>
            <a:pPr algn="l"/>
            <a:r>
              <a:rPr lang="en-US" sz="1400" dirty="0"/>
              <a:t>Chapters 8 and 9</a:t>
            </a:r>
          </a:p>
          <a:p>
            <a:pPr marL="342900" indent="-342900">
              <a:buFont typeface="Arial" pitchFamily="34" charset="0"/>
              <a:buChar char="•"/>
            </a:pPr>
            <a:r>
              <a:rPr lang="en-US" sz="1400" dirty="0" err="1"/>
              <a:t>Akerlof’s</a:t>
            </a:r>
            <a:r>
              <a:rPr lang="en-US" sz="1400" dirty="0"/>
              <a:t> market for lemons</a:t>
            </a:r>
          </a:p>
          <a:p>
            <a:pPr marL="342900" indent="-342900">
              <a:buFont typeface="Arial" pitchFamily="34" charset="0"/>
              <a:buChar char="•"/>
            </a:pPr>
            <a:r>
              <a:rPr lang="en-US" sz="1400" dirty="0"/>
              <a:t>Rothschild-Stiglitz model</a:t>
            </a:r>
          </a:p>
        </p:txBody>
      </p:sp>
      <p:sp>
        <p:nvSpPr>
          <p:cNvPr id="19" name="TextBox 18"/>
          <p:cNvSpPr txBox="1"/>
          <p:nvPr/>
        </p:nvSpPr>
        <p:spPr>
          <a:xfrm>
            <a:off x="1634892" y="3425215"/>
            <a:ext cx="2667000" cy="615553"/>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2000" dirty="0"/>
              <a:t>Demand for health care</a:t>
            </a:r>
          </a:p>
          <a:p>
            <a:pPr algn="l"/>
            <a:r>
              <a:rPr lang="en-US" sz="1400" dirty="0"/>
              <a:t>Chapter 2</a:t>
            </a:r>
          </a:p>
        </p:txBody>
      </p:sp>
      <p:sp>
        <p:nvSpPr>
          <p:cNvPr id="8" name="Rectangle 7">
            <a:extLst>
              <a:ext uri="{FF2B5EF4-FFF2-40B4-BE49-F238E27FC236}">
                <a16:creationId xmlns:a16="http://schemas.microsoft.com/office/drawing/2014/main" id="{7AAF2C92-3368-461C-9C34-56E5220FC7CB}"/>
              </a:ext>
            </a:extLst>
          </p:cNvPr>
          <p:cNvSpPr/>
          <p:nvPr/>
        </p:nvSpPr>
        <p:spPr>
          <a:xfrm>
            <a:off x="1681556" y="4860121"/>
            <a:ext cx="2667000" cy="1050285"/>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dirty="0">
                <a:solidFill>
                  <a:schemeClr val="tx1"/>
                </a:solidFill>
              </a:rPr>
              <a:t>Socioeconomic</a:t>
            </a:r>
          </a:p>
          <a:p>
            <a:pPr algn="l"/>
            <a:r>
              <a:rPr lang="en-US" dirty="0">
                <a:solidFill>
                  <a:schemeClr val="tx1"/>
                </a:solidFill>
              </a:rPr>
              <a:t> Disparities  </a:t>
            </a:r>
          </a:p>
          <a:p>
            <a:pPr algn="l"/>
            <a:r>
              <a:rPr lang="en-US" sz="1400" dirty="0">
                <a:solidFill>
                  <a:schemeClr val="tx1"/>
                </a:solidFill>
              </a:rPr>
              <a:t>Chapter 4</a:t>
            </a:r>
          </a:p>
        </p:txBody>
      </p:sp>
      <p:sp>
        <p:nvSpPr>
          <p:cNvPr id="9" name="Rectangle 8">
            <a:extLst>
              <a:ext uri="{FF2B5EF4-FFF2-40B4-BE49-F238E27FC236}">
                <a16:creationId xmlns:a16="http://schemas.microsoft.com/office/drawing/2014/main" id="{BC0E898C-FA1D-48EC-B1DA-7D7B70EDA383}"/>
              </a:ext>
            </a:extLst>
          </p:cNvPr>
          <p:cNvSpPr/>
          <p:nvPr/>
        </p:nvSpPr>
        <p:spPr>
          <a:xfrm>
            <a:off x="4627446" y="3851215"/>
            <a:ext cx="2667000" cy="914400"/>
          </a:xfrm>
          <a:prstGeom prst="rect">
            <a:avLst/>
          </a:prstGeom>
          <a:solidFill>
            <a:schemeClr val="accent6">
              <a:lumMod val="60000"/>
              <a:lumOff val="4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solidFill>
                <a:schemeClr val="tx1"/>
              </a:solidFill>
            </a:endParaRPr>
          </a:p>
          <a:p>
            <a:r>
              <a:rPr lang="en-US" sz="2000" dirty="0">
                <a:solidFill>
                  <a:schemeClr val="tx1"/>
                </a:solidFill>
              </a:rPr>
              <a:t>Adverse Selection in</a:t>
            </a:r>
          </a:p>
          <a:p>
            <a:pPr algn="ctr"/>
            <a:r>
              <a:rPr lang="en-US" sz="2000" dirty="0">
                <a:solidFill>
                  <a:schemeClr val="tx1"/>
                </a:solidFill>
              </a:rPr>
              <a:t>Real market</a:t>
            </a:r>
          </a:p>
          <a:p>
            <a:pPr algn="ctr"/>
            <a:r>
              <a:rPr lang="en-US" sz="1400" dirty="0">
                <a:solidFill>
                  <a:schemeClr val="tx1"/>
                </a:solidFill>
              </a:rPr>
              <a:t>Chapter 10</a:t>
            </a:r>
          </a:p>
          <a:p>
            <a:pPr algn="ctr"/>
            <a:endParaRPr lang="en-US" dirty="0">
              <a:solidFill>
                <a:schemeClr val="tx1"/>
              </a:solidFill>
            </a:endParaRPr>
          </a:p>
        </p:txBody>
      </p:sp>
      <p:sp>
        <p:nvSpPr>
          <p:cNvPr id="25" name="Rectangle 24">
            <a:extLst>
              <a:ext uri="{FF2B5EF4-FFF2-40B4-BE49-F238E27FC236}">
                <a16:creationId xmlns:a16="http://schemas.microsoft.com/office/drawing/2014/main" id="{7E7B4E96-457D-4AF9-8852-A1AF66DBFFDB}"/>
              </a:ext>
            </a:extLst>
          </p:cNvPr>
          <p:cNvSpPr/>
          <p:nvPr/>
        </p:nvSpPr>
        <p:spPr>
          <a:xfrm>
            <a:off x="4667818" y="4942270"/>
            <a:ext cx="2667000" cy="925130"/>
          </a:xfrm>
          <a:prstGeom prst="rect">
            <a:avLst/>
          </a:prstGeom>
          <a:solidFill>
            <a:schemeClr val="accent6">
              <a:lumMod val="60000"/>
              <a:lumOff val="4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dirty="0">
                <a:solidFill>
                  <a:schemeClr val="tx1"/>
                </a:solidFill>
              </a:rPr>
              <a:t>Moral hazard  </a:t>
            </a:r>
          </a:p>
          <a:p>
            <a:pPr algn="l"/>
            <a:r>
              <a:rPr lang="en-US" sz="1400" dirty="0">
                <a:solidFill>
                  <a:schemeClr val="tx1"/>
                </a:solidFill>
              </a:rPr>
              <a:t>Chapter 11</a:t>
            </a:r>
          </a:p>
        </p:txBody>
      </p:sp>
      <p:sp>
        <p:nvSpPr>
          <p:cNvPr id="27" name="Rectangle 26">
            <a:extLst>
              <a:ext uri="{FF2B5EF4-FFF2-40B4-BE49-F238E27FC236}">
                <a16:creationId xmlns:a16="http://schemas.microsoft.com/office/drawing/2014/main" id="{6EA62766-0DE4-4E81-AE3E-8927A2AABF4B}"/>
              </a:ext>
            </a:extLst>
          </p:cNvPr>
          <p:cNvSpPr/>
          <p:nvPr/>
        </p:nvSpPr>
        <p:spPr>
          <a:xfrm>
            <a:off x="7654080" y="4757246"/>
            <a:ext cx="2762250" cy="1110155"/>
          </a:xfrm>
          <a:prstGeom prst="rect">
            <a:avLst/>
          </a:prstGeom>
          <a:solidFill>
            <a:schemeClr val="accent3">
              <a:lumMod val="20000"/>
              <a:lumOff val="8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dirty="0">
                <a:solidFill>
                  <a:schemeClr val="tx1"/>
                </a:solidFill>
              </a:rPr>
              <a:t>Special Topics (if time allows)  </a:t>
            </a:r>
          </a:p>
          <a:p>
            <a:pPr algn="l"/>
            <a:r>
              <a:rPr lang="en-US" sz="1400" dirty="0">
                <a:solidFill>
                  <a:schemeClr val="tx1"/>
                </a:solidFill>
              </a:rPr>
              <a:t>Chapter 20</a:t>
            </a:r>
          </a:p>
          <a:p>
            <a:pPr algn="l"/>
            <a:r>
              <a:rPr lang="en-US" sz="1400" dirty="0">
                <a:solidFill>
                  <a:schemeClr val="tx1"/>
                </a:solidFill>
              </a:rPr>
              <a:t>Slides provided</a:t>
            </a:r>
          </a:p>
        </p:txBody>
      </p:sp>
      <p:sp>
        <p:nvSpPr>
          <p:cNvPr id="28" name="TextBox 27"/>
          <p:cNvSpPr txBox="1"/>
          <p:nvPr/>
        </p:nvSpPr>
        <p:spPr>
          <a:xfrm>
            <a:off x="1602972" y="2606716"/>
            <a:ext cx="2676525" cy="707886"/>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2000" dirty="0"/>
              <a:t>Production of Health (from my slides)</a:t>
            </a:r>
          </a:p>
        </p:txBody>
      </p:sp>
    </p:spTree>
    <p:extLst>
      <p:ext uri="{BB962C8B-B14F-4D97-AF65-F5344CB8AC3E}">
        <p14:creationId xmlns:p14="http://schemas.microsoft.com/office/powerpoint/2010/main" val="29390246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Things to learn</a:t>
            </a:r>
          </a:p>
        </p:txBody>
      </p:sp>
      <p:sp>
        <p:nvSpPr>
          <p:cNvPr id="3" name="Content Placeholder 2"/>
          <p:cNvSpPr>
            <a:spLocks noGrp="1"/>
          </p:cNvSpPr>
          <p:nvPr>
            <p:ph idx="1"/>
          </p:nvPr>
        </p:nvSpPr>
        <p:spPr/>
        <p:txBody>
          <a:bodyPr/>
          <a:lstStyle/>
          <a:p>
            <a:pPr marL="514350" indent="-514350">
              <a:buAutoNum type="arabicPeriod"/>
            </a:pPr>
            <a:r>
              <a:rPr lang="en-US" dirty="0"/>
              <a:t>Some economic assumptions</a:t>
            </a:r>
          </a:p>
          <a:p>
            <a:pPr marL="514350" indent="-514350">
              <a:buAutoNum type="arabicPeriod"/>
            </a:pPr>
            <a:r>
              <a:rPr lang="en-US" dirty="0"/>
              <a:t>Forward looking behavior</a:t>
            </a:r>
          </a:p>
          <a:p>
            <a:pPr marL="514350" indent="-514350">
              <a:buAutoNum type="arabicPeriod"/>
            </a:pPr>
            <a:r>
              <a:rPr lang="en-US" dirty="0"/>
              <a:t>Why and how is health economics different?</a:t>
            </a:r>
          </a:p>
          <a:p>
            <a:pPr marL="514350" indent="-514350">
              <a:buAutoNum type="arabicPeriod"/>
            </a:pPr>
            <a:r>
              <a:rPr lang="en-US" dirty="0"/>
              <a:t>Health production function </a:t>
            </a:r>
          </a:p>
          <a:p>
            <a:pPr marL="514350" indent="-514350">
              <a:buAutoNum type="arabicPeriod"/>
            </a:pPr>
            <a:r>
              <a:rPr lang="en-US" dirty="0"/>
              <a:t>Demand for health services</a:t>
            </a:r>
          </a:p>
          <a:p>
            <a:pPr marL="514350" indent="-514350">
              <a:buAutoNum type="arabicPeriod"/>
            </a:pPr>
            <a:r>
              <a:rPr lang="en-US" dirty="0"/>
              <a:t>Health behavior (derived demand)</a:t>
            </a:r>
          </a:p>
          <a:p>
            <a:pPr marL="514350" indent="-514350">
              <a:buAutoNum type="arabicPeriod"/>
            </a:pPr>
            <a:r>
              <a:rPr lang="en-US" dirty="0"/>
              <a:t>Marginal Product of Health</a:t>
            </a:r>
          </a:p>
        </p:txBody>
      </p:sp>
    </p:spTree>
    <p:extLst>
      <p:ext uri="{BB962C8B-B14F-4D97-AF65-F5344CB8AC3E}">
        <p14:creationId xmlns:p14="http://schemas.microsoft.com/office/powerpoint/2010/main" val="5182917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Some Economic Assumptions</a:t>
            </a:r>
          </a:p>
        </p:txBody>
      </p:sp>
      <p:sp>
        <p:nvSpPr>
          <p:cNvPr id="3" name="Content Placeholder 2"/>
          <p:cNvSpPr>
            <a:spLocks noGrp="1"/>
          </p:cNvSpPr>
          <p:nvPr>
            <p:ph idx="1"/>
          </p:nvPr>
        </p:nvSpPr>
        <p:spPr/>
        <p:txBody>
          <a:bodyPr/>
          <a:lstStyle/>
          <a:p>
            <a:pPr marL="514350" indent="-514350">
              <a:buAutoNum type="arabicPeriod"/>
            </a:pPr>
            <a:r>
              <a:rPr lang="en-US" dirty="0"/>
              <a:t>Rationality</a:t>
            </a:r>
          </a:p>
          <a:p>
            <a:pPr lvl="1"/>
            <a:r>
              <a:rPr lang="en-US" dirty="0"/>
              <a:t>Individuals use all relevant information available when weighing benefits and costs</a:t>
            </a:r>
          </a:p>
          <a:p>
            <a:pPr lvl="1"/>
            <a:r>
              <a:rPr lang="en-US" dirty="0"/>
              <a:t>For example, Decision to attend school (benefits &amp; </a:t>
            </a:r>
            <a:r>
              <a:rPr lang="en-US" dirty="0">
                <a:solidFill>
                  <a:srgbClr val="FF0000"/>
                </a:solidFill>
              </a:rPr>
              <a:t>costs) </a:t>
            </a:r>
          </a:p>
          <a:p>
            <a:pPr lvl="1"/>
            <a:r>
              <a:rPr lang="en-US" dirty="0">
                <a:solidFill>
                  <a:srgbClr val="FF0000"/>
                </a:solidFill>
              </a:rPr>
              <a:t>What are some costs </a:t>
            </a:r>
          </a:p>
          <a:p>
            <a:pPr marL="514350" indent="-514350">
              <a:buAutoNum type="arabicPeriod" startAt="2"/>
            </a:pPr>
            <a:r>
              <a:rPr lang="en-US" dirty="0"/>
              <a:t>Forward Looking</a:t>
            </a:r>
          </a:p>
          <a:p>
            <a:pPr lvl="1"/>
            <a:r>
              <a:rPr lang="en-US" dirty="0"/>
              <a:t>Economists not only consider the present costs but also future ones</a:t>
            </a:r>
          </a:p>
          <a:p>
            <a:pPr lvl="1"/>
            <a:r>
              <a:rPr lang="en-US" dirty="0"/>
              <a:t>Example, $1 today is worth more than $1 benefit tomorrow </a:t>
            </a:r>
            <a:r>
              <a:rPr lang="en-US" i="1" dirty="0"/>
              <a:t>(Time Value of Money)</a:t>
            </a:r>
          </a:p>
          <a:p>
            <a:pPr lvl="1"/>
            <a:r>
              <a:rPr lang="en-US" dirty="0"/>
              <a:t>The trade-off between today’s and tomorrow depends on individual’s time preference</a:t>
            </a:r>
          </a:p>
        </p:txBody>
      </p:sp>
    </p:spTree>
    <p:extLst>
      <p:ext uri="{BB962C8B-B14F-4D97-AF65-F5344CB8AC3E}">
        <p14:creationId xmlns:p14="http://schemas.microsoft.com/office/powerpoint/2010/main" val="35960933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Some Economic Assumptions</a:t>
            </a:r>
          </a:p>
        </p:txBody>
      </p:sp>
      <p:sp>
        <p:nvSpPr>
          <p:cNvPr id="3" name="Content Placeholder 2"/>
          <p:cNvSpPr>
            <a:spLocks noGrp="1"/>
          </p:cNvSpPr>
          <p:nvPr>
            <p:ph idx="1"/>
          </p:nvPr>
        </p:nvSpPr>
        <p:spPr/>
        <p:txBody>
          <a:bodyPr/>
          <a:lstStyle/>
          <a:p>
            <a:r>
              <a:rPr lang="en-US" dirty="0"/>
              <a:t>$1 tomorrow is worth $1/(1+r)</a:t>
            </a:r>
          </a:p>
          <a:p>
            <a:r>
              <a:rPr lang="en-US" dirty="0"/>
              <a:t>r = rate of individual’s time preference “discount rate”</a:t>
            </a:r>
          </a:p>
          <a:p>
            <a:r>
              <a:rPr lang="en-US" dirty="0"/>
              <a:t>Higher discount rate would mean that you do not value future so much </a:t>
            </a:r>
          </a:p>
          <a:p>
            <a:pPr marL="0" indent="0">
              <a:buNone/>
            </a:pPr>
            <a:endParaRPr lang="en-US" dirty="0"/>
          </a:p>
          <a:p>
            <a:pPr marL="514350" indent="-514350">
              <a:buAutoNum type="arabicPeriod" startAt="3"/>
            </a:pPr>
            <a:r>
              <a:rPr lang="en-US" dirty="0"/>
              <a:t>Time consistent</a:t>
            </a:r>
          </a:p>
          <a:p>
            <a:r>
              <a:rPr lang="en-US" dirty="0"/>
              <a:t> Apply the same discount rate throughout the life cycle</a:t>
            </a:r>
          </a:p>
        </p:txBody>
      </p:sp>
    </p:spTree>
    <p:extLst>
      <p:ext uri="{BB962C8B-B14F-4D97-AF65-F5344CB8AC3E}">
        <p14:creationId xmlns:p14="http://schemas.microsoft.com/office/powerpoint/2010/main" val="41130682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Health Economics as a different form of economics (Kenneth Arrow, 1963)</a:t>
            </a:r>
          </a:p>
        </p:txBody>
      </p:sp>
      <p:sp>
        <p:nvSpPr>
          <p:cNvPr id="3" name="Content Placeholder 2"/>
          <p:cNvSpPr>
            <a:spLocks noGrp="1"/>
          </p:cNvSpPr>
          <p:nvPr>
            <p:ph idx="1"/>
          </p:nvPr>
        </p:nvSpPr>
        <p:spPr/>
        <p:txBody>
          <a:bodyPr>
            <a:normAutofit lnSpcReduction="10000"/>
          </a:bodyPr>
          <a:lstStyle/>
          <a:p>
            <a:pPr marL="0" indent="0">
              <a:buNone/>
            </a:pPr>
            <a:r>
              <a:rPr lang="en-US" dirty="0"/>
              <a:t>1. </a:t>
            </a:r>
            <a:r>
              <a:rPr lang="en-US" u="sng" dirty="0"/>
              <a:t>Uncertainty</a:t>
            </a:r>
            <a:r>
              <a:rPr lang="en-US" dirty="0"/>
              <a:t> </a:t>
            </a:r>
          </a:p>
          <a:p>
            <a:pPr lvl="1"/>
            <a:r>
              <a:rPr lang="en-US" dirty="0"/>
              <a:t>Might know how many bananas you will purchase tomorrow, but it is uncertain as to consumption of medical services</a:t>
            </a:r>
          </a:p>
          <a:p>
            <a:pPr marL="457200" lvl="1" indent="0">
              <a:buNone/>
            </a:pPr>
            <a:endParaRPr lang="en-US" dirty="0"/>
          </a:p>
          <a:p>
            <a:pPr marL="0" indent="0">
              <a:buNone/>
            </a:pPr>
            <a:r>
              <a:rPr lang="en-US" dirty="0"/>
              <a:t>2. High externalities </a:t>
            </a:r>
          </a:p>
          <a:p>
            <a:pPr lvl="1"/>
            <a:r>
              <a:rPr lang="en-US" dirty="0"/>
              <a:t>Contagious</a:t>
            </a:r>
          </a:p>
          <a:p>
            <a:pPr lvl="1"/>
            <a:r>
              <a:rPr lang="en-US" dirty="0"/>
              <a:t>Flu shots </a:t>
            </a:r>
          </a:p>
          <a:p>
            <a:pPr marL="457200" lvl="1" indent="0">
              <a:buNone/>
            </a:pPr>
            <a:endParaRPr lang="en-US" dirty="0"/>
          </a:p>
          <a:p>
            <a:pPr marL="0" indent="0">
              <a:buNone/>
            </a:pPr>
            <a:r>
              <a:rPr lang="en-US" dirty="0"/>
              <a:t>3. Provision of insurance </a:t>
            </a:r>
          </a:p>
          <a:p>
            <a:pPr lvl="1"/>
            <a:r>
              <a:rPr lang="en-US" dirty="0"/>
              <a:t>Adverse selection </a:t>
            </a:r>
          </a:p>
          <a:p>
            <a:pPr lvl="1"/>
            <a:r>
              <a:rPr lang="en-US" dirty="0"/>
              <a:t>Moral hazard</a:t>
            </a:r>
          </a:p>
          <a:p>
            <a:endParaRPr lang="en-US" dirty="0"/>
          </a:p>
        </p:txBody>
      </p:sp>
    </p:spTree>
    <p:extLst>
      <p:ext uri="{BB962C8B-B14F-4D97-AF65-F5344CB8AC3E}">
        <p14:creationId xmlns:p14="http://schemas.microsoft.com/office/powerpoint/2010/main" val="30960915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Asymmetric Information</a:t>
            </a:r>
          </a:p>
        </p:txBody>
      </p:sp>
      <p:sp>
        <p:nvSpPr>
          <p:cNvPr id="3" name="Content Placeholder 2"/>
          <p:cNvSpPr>
            <a:spLocks noGrp="1"/>
          </p:cNvSpPr>
          <p:nvPr>
            <p:ph idx="1"/>
          </p:nvPr>
        </p:nvSpPr>
        <p:spPr>
          <a:xfrm>
            <a:off x="838200" y="1400961"/>
            <a:ext cx="10515600" cy="4776002"/>
          </a:xfrm>
        </p:spPr>
        <p:txBody>
          <a:bodyPr>
            <a:normAutofit fontScale="92500" lnSpcReduction="10000"/>
          </a:bodyPr>
          <a:lstStyle/>
          <a:p>
            <a:r>
              <a:rPr lang="en-US" dirty="0"/>
              <a:t>Gap in information between two parties </a:t>
            </a:r>
          </a:p>
          <a:p>
            <a:pPr lvl="1"/>
            <a:r>
              <a:rPr lang="en-US" dirty="0"/>
              <a:t>Say, buying a car in craigslist. Do they have same level of information?</a:t>
            </a:r>
          </a:p>
          <a:p>
            <a:pPr lvl="2"/>
            <a:r>
              <a:rPr lang="en-US" i="1" u="sng" dirty="0"/>
              <a:t>Lemons will drive away the good cars from the market (George </a:t>
            </a:r>
            <a:r>
              <a:rPr lang="en-US" i="1" u="sng" dirty="0" err="1"/>
              <a:t>Akerlof</a:t>
            </a:r>
            <a:r>
              <a:rPr lang="en-US" i="1" u="sng" dirty="0"/>
              <a:t> 1970)</a:t>
            </a:r>
            <a:r>
              <a:rPr lang="en-US" i="1" dirty="0"/>
              <a:t>. Sellers have more information compared to consumers. Consumers do not want to pay high prices for uncertain car quality. Sellers would never want to sell good cars for low prices. Low prices that consumers want to pay drives good cars away from the market. Only lemons remain. </a:t>
            </a:r>
          </a:p>
          <a:p>
            <a:pPr lvl="1"/>
            <a:r>
              <a:rPr lang="en-US" dirty="0"/>
              <a:t>Always a gap between patient’s and doctor’s information</a:t>
            </a:r>
          </a:p>
          <a:p>
            <a:pPr lvl="1"/>
            <a:r>
              <a:rPr lang="en-US" dirty="0"/>
              <a:t>If a physician acts totally in favor a patient, a well-informed physician can make decision for the patient</a:t>
            </a:r>
          </a:p>
          <a:p>
            <a:r>
              <a:rPr lang="en-US" dirty="0"/>
              <a:t>Information asymmetry in health insurance market </a:t>
            </a:r>
          </a:p>
          <a:p>
            <a:pPr lvl="1"/>
            <a:r>
              <a:rPr lang="en-US" dirty="0"/>
              <a:t>Health insurance customers tend to know more about their health risks than the insurance companies </a:t>
            </a:r>
          </a:p>
          <a:p>
            <a:pPr lvl="1"/>
            <a:r>
              <a:rPr lang="en-US" dirty="0"/>
              <a:t>Whether a customer gets insurance can depend crucially in one’s health status, due to strong self interest of lying </a:t>
            </a:r>
          </a:p>
          <a:p>
            <a:pPr lvl="1"/>
            <a:r>
              <a:rPr lang="en-US" dirty="0"/>
              <a:t>Asymmetric information leads to </a:t>
            </a:r>
            <a:r>
              <a:rPr lang="en-US" u="sng" dirty="0"/>
              <a:t>adverse selection</a:t>
            </a:r>
          </a:p>
        </p:txBody>
      </p:sp>
    </p:spTree>
    <p:extLst>
      <p:ext uri="{BB962C8B-B14F-4D97-AF65-F5344CB8AC3E}">
        <p14:creationId xmlns:p14="http://schemas.microsoft.com/office/powerpoint/2010/main" val="14650963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D9073-BF05-4F0E-A3AE-BF011DCBD8AF}"/>
              </a:ext>
            </a:extLst>
          </p:cNvPr>
          <p:cNvSpPr>
            <a:spLocks noGrp="1"/>
          </p:cNvSpPr>
          <p:nvPr>
            <p:ph type="title"/>
          </p:nvPr>
        </p:nvSpPr>
        <p:spPr/>
        <p:txBody>
          <a:bodyPr/>
          <a:lstStyle/>
          <a:p>
            <a:r>
              <a:rPr lang="en-US" dirty="0"/>
              <a:t>Can a private insurance market for people &gt;65 be sustainable?</a:t>
            </a:r>
          </a:p>
        </p:txBody>
      </p:sp>
      <p:sp>
        <p:nvSpPr>
          <p:cNvPr id="3" name="Content Placeholder 2">
            <a:extLst>
              <a:ext uri="{FF2B5EF4-FFF2-40B4-BE49-F238E27FC236}">
                <a16:creationId xmlns:a16="http://schemas.microsoft.com/office/drawing/2014/main" id="{AC279B71-2C75-4431-AEA6-E3DE7D3D66D8}"/>
              </a:ext>
            </a:extLst>
          </p:cNvPr>
          <p:cNvSpPr>
            <a:spLocks noGrp="1"/>
          </p:cNvSpPr>
          <p:nvPr>
            <p:ph idx="1"/>
          </p:nvPr>
        </p:nvSpPr>
        <p:spPr>
          <a:xfrm>
            <a:off x="838200" y="1825625"/>
            <a:ext cx="10515600" cy="4650676"/>
          </a:xfrm>
        </p:spPr>
        <p:txBody>
          <a:bodyPr>
            <a:normAutofit fontScale="92500" lnSpcReduction="20000"/>
          </a:bodyPr>
          <a:lstStyle/>
          <a:p>
            <a:r>
              <a:rPr lang="en-US" dirty="0"/>
              <a:t>People over 65 have higher risks (from an insurance company’s perspective)</a:t>
            </a:r>
          </a:p>
          <a:p>
            <a:r>
              <a:rPr lang="en-US" u="sng" dirty="0"/>
              <a:t>Why doesn’t prices (premiums) rise to match such risk?</a:t>
            </a:r>
          </a:p>
          <a:p>
            <a:pPr marL="514350" indent="-514350">
              <a:buAutoNum type="arabicPeriod"/>
            </a:pPr>
            <a:r>
              <a:rPr lang="en-US" dirty="0"/>
              <a:t>Variation in risk (some prone to illness, some not so). The people (potential insurance buyer) will know one’s level of risk.</a:t>
            </a:r>
          </a:p>
          <a:p>
            <a:pPr marL="514350" indent="-514350">
              <a:buAutoNum type="arabicPeriod"/>
            </a:pPr>
            <a:r>
              <a:rPr lang="en-US" dirty="0"/>
              <a:t>There is a gap of information between buyer and insurance company (</a:t>
            </a:r>
            <a:r>
              <a:rPr lang="en-US" u="sng" dirty="0"/>
              <a:t>asymmetric information</a:t>
            </a:r>
            <a:r>
              <a:rPr lang="en-US" dirty="0"/>
              <a:t>)</a:t>
            </a:r>
          </a:p>
          <a:p>
            <a:pPr marL="514350" indent="-514350">
              <a:buAutoNum type="arabicPeriod"/>
            </a:pPr>
            <a:r>
              <a:rPr lang="en-US" dirty="0"/>
              <a:t>For higher prices charged by insurance companies, will drive out relatively healthy. </a:t>
            </a:r>
          </a:p>
          <a:p>
            <a:pPr marL="514350" indent="-514350">
              <a:buAutoNum type="arabicPeriod"/>
            </a:pPr>
            <a:r>
              <a:rPr lang="en-US" dirty="0"/>
              <a:t>Then insurance company will have to increase prices more. Drive another batch of relatively healthy. </a:t>
            </a:r>
          </a:p>
          <a:p>
            <a:pPr marL="514350" indent="-514350">
              <a:buAutoNum type="arabicPeriod"/>
            </a:pPr>
            <a:r>
              <a:rPr lang="en-US" u="sng" dirty="0"/>
              <a:t>Adverse selection</a:t>
            </a:r>
            <a:r>
              <a:rPr lang="en-US" dirty="0"/>
              <a:t>. Hence, Medicare.</a:t>
            </a:r>
          </a:p>
        </p:txBody>
      </p:sp>
    </p:spTree>
    <p:extLst>
      <p:ext uri="{BB962C8B-B14F-4D97-AF65-F5344CB8AC3E}">
        <p14:creationId xmlns:p14="http://schemas.microsoft.com/office/powerpoint/2010/main" val="39200936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Health Production</a:t>
            </a:r>
          </a:p>
        </p:txBody>
      </p:sp>
      <p:sp>
        <p:nvSpPr>
          <p:cNvPr id="3" name="Content Placeholder 2"/>
          <p:cNvSpPr>
            <a:spLocks noGrp="1"/>
          </p:cNvSpPr>
          <p:nvPr>
            <p:ph idx="1"/>
          </p:nvPr>
        </p:nvSpPr>
        <p:spPr>
          <a:xfrm>
            <a:off x="838200" y="1438102"/>
            <a:ext cx="10515600" cy="4738861"/>
          </a:xfrm>
        </p:spPr>
        <p:txBody>
          <a:bodyPr/>
          <a:lstStyle/>
          <a:p>
            <a:r>
              <a:rPr lang="en-US" dirty="0"/>
              <a:t> Production Function relationship between input and output </a:t>
            </a:r>
          </a:p>
          <a:p>
            <a:r>
              <a:rPr lang="en-US" dirty="0"/>
              <a:t>The idea is to treat health as an output</a:t>
            </a:r>
          </a:p>
          <a:p>
            <a:r>
              <a:rPr lang="en-US" i="1" dirty="0"/>
              <a:t>What creates a shift in </a:t>
            </a:r>
            <a:r>
              <a:rPr lang="en-US" i="1" dirty="0">
                <a:solidFill>
                  <a:srgbClr val="FF0000"/>
                </a:solidFill>
              </a:rPr>
              <a:t>health production function</a:t>
            </a:r>
            <a:r>
              <a:rPr lang="en-US" i="1" dirty="0"/>
              <a:t>?</a:t>
            </a:r>
          </a:p>
          <a:p>
            <a:endParaRPr lang="en-US" dirty="0"/>
          </a:p>
          <a:p>
            <a:endParaRPr lang="en-US" dirty="0"/>
          </a:p>
        </p:txBody>
      </p:sp>
      <p:grpSp>
        <p:nvGrpSpPr>
          <p:cNvPr id="4" name="Group 24"/>
          <p:cNvGrpSpPr>
            <a:grpSpLocks noGrp="1"/>
          </p:cNvGrpSpPr>
          <p:nvPr/>
        </p:nvGrpSpPr>
        <p:grpSpPr bwMode="auto">
          <a:xfrm>
            <a:off x="1812918" y="2875722"/>
            <a:ext cx="7334396" cy="3588634"/>
            <a:chOff x="619" y="269"/>
            <a:chExt cx="2309" cy="1474"/>
          </a:xfrm>
        </p:grpSpPr>
        <p:sp>
          <p:nvSpPr>
            <p:cNvPr id="5" name="Line 6"/>
            <p:cNvSpPr>
              <a:spLocks noChangeShapeType="1"/>
            </p:cNvSpPr>
            <p:nvPr/>
          </p:nvSpPr>
          <p:spPr bwMode="auto">
            <a:xfrm>
              <a:off x="864" y="336"/>
              <a:ext cx="0" cy="1152"/>
            </a:xfrm>
            <a:prstGeom prst="line">
              <a:avLst/>
            </a:prstGeom>
            <a:noFill/>
            <a:ln w="9525">
              <a:solidFill>
                <a:schemeClr val="tx1"/>
              </a:solidFill>
              <a:round/>
              <a:headEnd type="triangle" w="med" len="med"/>
              <a:tailEnd type="none" w="med" len="med"/>
            </a:ln>
            <a:effectLst/>
          </p:spPr>
          <p:txBody>
            <a:bodyPr/>
            <a:lstStyle/>
            <a:p>
              <a:endParaRPr lang="en-US"/>
            </a:p>
          </p:txBody>
        </p:sp>
        <p:sp>
          <p:nvSpPr>
            <p:cNvPr id="6" name="Line 7"/>
            <p:cNvSpPr>
              <a:spLocks noChangeShapeType="1"/>
            </p:cNvSpPr>
            <p:nvPr/>
          </p:nvSpPr>
          <p:spPr bwMode="auto">
            <a:xfrm>
              <a:off x="864" y="1488"/>
              <a:ext cx="1344" cy="0"/>
            </a:xfrm>
            <a:prstGeom prst="line">
              <a:avLst/>
            </a:prstGeom>
            <a:noFill/>
            <a:ln w="9525">
              <a:solidFill>
                <a:schemeClr val="tx1"/>
              </a:solidFill>
              <a:round/>
              <a:headEnd type="none" w="med" len="med"/>
              <a:tailEnd type="triangle" w="med" len="med"/>
            </a:ln>
            <a:effectLst/>
          </p:spPr>
          <p:txBody>
            <a:bodyPr/>
            <a:lstStyle/>
            <a:p>
              <a:endParaRPr lang="en-US"/>
            </a:p>
          </p:txBody>
        </p:sp>
        <p:sp>
          <p:nvSpPr>
            <p:cNvPr id="7" name="Freeform 8"/>
            <p:cNvSpPr>
              <a:spLocks/>
            </p:cNvSpPr>
            <p:nvPr/>
          </p:nvSpPr>
          <p:spPr bwMode="auto">
            <a:xfrm>
              <a:off x="869" y="577"/>
              <a:ext cx="995" cy="744"/>
            </a:xfrm>
            <a:custGeom>
              <a:avLst/>
              <a:gdLst/>
              <a:ahLst/>
              <a:cxnLst>
                <a:cxn ang="0">
                  <a:pos x="0" y="745"/>
                </a:cxn>
                <a:cxn ang="0">
                  <a:pos x="215" y="439"/>
                </a:cxn>
                <a:cxn ang="0">
                  <a:pos x="590" y="174"/>
                </a:cxn>
                <a:cxn ang="0">
                  <a:pos x="1303" y="0"/>
                </a:cxn>
              </a:cxnLst>
              <a:rect l="0" t="0" r="r" b="b"/>
              <a:pathLst>
                <a:path w="1303" h="745">
                  <a:moveTo>
                    <a:pt x="0" y="745"/>
                  </a:moveTo>
                  <a:cubicBezTo>
                    <a:pt x="36" y="694"/>
                    <a:pt x="117" y="534"/>
                    <a:pt x="215" y="439"/>
                  </a:cubicBezTo>
                  <a:cubicBezTo>
                    <a:pt x="313" y="344"/>
                    <a:pt x="409" y="247"/>
                    <a:pt x="590" y="174"/>
                  </a:cubicBezTo>
                  <a:cubicBezTo>
                    <a:pt x="771" y="101"/>
                    <a:pt x="1154" y="36"/>
                    <a:pt x="1303" y="0"/>
                  </a:cubicBezTo>
                </a:path>
              </a:pathLst>
            </a:custGeom>
            <a:noFill/>
            <a:ln w="9525">
              <a:solidFill>
                <a:schemeClr val="tx1"/>
              </a:solidFill>
              <a:round/>
              <a:headEnd/>
              <a:tailEnd/>
            </a:ln>
            <a:effectLst/>
          </p:spPr>
          <p:txBody>
            <a:bodyPr/>
            <a:lstStyle/>
            <a:p>
              <a:endParaRPr lang="en-US"/>
            </a:p>
          </p:txBody>
        </p:sp>
        <p:sp>
          <p:nvSpPr>
            <p:cNvPr id="8" name="Text Box 9"/>
            <p:cNvSpPr txBox="1">
              <a:spLocks noChangeArrowheads="1"/>
            </p:cNvSpPr>
            <p:nvPr/>
          </p:nvSpPr>
          <p:spPr bwMode="auto">
            <a:xfrm>
              <a:off x="619" y="269"/>
              <a:ext cx="240" cy="126"/>
            </a:xfrm>
            <a:prstGeom prst="rect">
              <a:avLst/>
            </a:prstGeom>
            <a:noFill/>
            <a:ln w="9525">
              <a:noFill/>
              <a:miter lim="800000"/>
              <a:headEnd/>
              <a:tailEnd/>
            </a:ln>
            <a:effectLst/>
          </p:spPr>
          <p:txBody>
            <a:bodyPr wrap="square">
              <a:spAutoFit/>
            </a:bodyPr>
            <a:lstStyle/>
            <a:p>
              <a:pPr>
                <a:spcBef>
                  <a:spcPct val="50000"/>
                </a:spcBef>
              </a:pPr>
              <a:r>
                <a:rPr lang="en-US" sz="1400" dirty="0" smtClean="0"/>
                <a:t>Health</a:t>
              </a:r>
              <a:endParaRPr lang="en-US" sz="1400" dirty="0"/>
            </a:p>
          </p:txBody>
        </p:sp>
        <p:sp>
          <p:nvSpPr>
            <p:cNvPr id="9" name="Text Box 10"/>
            <p:cNvSpPr txBox="1">
              <a:spLocks noChangeArrowheads="1"/>
            </p:cNvSpPr>
            <p:nvPr/>
          </p:nvSpPr>
          <p:spPr bwMode="auto">
            <a:xfrm>
              <a:off x="2112" y="1488"/>
              <a:ext cx="768" cy="255"/>
            </a:xfrm>
            <a:prstGeom prst="rect">
              <a:avLst/>
            </a:prstGeom>
            <a:noFill/>
            <a:ln w="9525">
              <a:noFill/>
              <a:miter lim="800000"/>
              <a:headEnd/>
              <a:tailEnd/>
            </a:ln>
            <a:effectLst/>
          </p:spPr>
          <p:txBody>
            <a:bodyPr>
              <a:spAutoFit/>
            </a:bodyPr>
            <a:lstStyle/>
            <a:p>
              <a:pPr>
                <a:spcBef>
                  <a:spcPct val="50000"/>
                </a:spcBef>
              </a:pPr>
              <a:r>
                <a:rPr lang="en-US" sz="1400"/>
                <a:t>Health care</a:t>
              </a:r>
            </a:p>
          </p:txBody>
        </p:sp>
        <p:sp>
          <p:nvSpPr>
            <p:cNvPr id="10" name="Text Box 11"/>
            <p:cNvSpPr txBox="1">
              <a:spLocks noChangeArrowheads="1"/>
            </p:cNvSpPr>
            <p:nvPr/>
          </p:nvSpPr>
          <p:spPr bwMode="auto">
            <a:xfrm>
              <a:off x="1635" y="704"/>
              <a:ext cx="1293" cy="126"/>
            </a:xfrm>
            <a:prstGeom prst="rect">
              <a:avLst/>
            </a:prstGeom>
            <a:noFill/>
            <a:ln w="9525">
              <a:noFill/>
              <a:miter lim="800000"/>
              <a:headEnd/>
              <a:tailEnd/>
            </a:ln>
            <a:effectLst/>
          </p:spPr>
          <p:txBody>
            <a:bodyPr wrap="square">
              <a:spAutoFit/>
            </a:bodyPr>
            <a:lstStyle/>
            <a:p>
              <a:pPr>
                <a:spcBef>
                  <a:spcPct val="50000"/>
                </a:spcBef>
              </a:pPr>
              <a:r>
                <a:rPr lang="en-US" sz="1400" i="1" dirty="0"/>
                <a:t>f(</a:t>
              </a:r>
              <a:r>
                <a:rPr lang="en-US" sz="1400" b="1" i="1" dirty="0"/>
                <a:t>health care</a:t>
              </a:r>
              <a:r>
                <a:rPr lang="en-US" sz="1400" i="1" dirty="0"/>
                <a:t>, lifestyle, environment, genetics)</a:t>
              </a:r>
            </a:p>
          </p:txBody>
        </p:sp>
      </p:grpSp>
      <p:sp>
        <p:nvSpPr>
          <p:cNvPr id="11" name="Arc 10"/>
          <p:cNvSpPr/>
          <p:nvPr/>
        </p:nvSpPr>
        <p:spPr>
          <a:xfrm>
            <a:off x="2607028" y="3182484"/>
            <a:ext cx="5351248" cy="3860282"/>
          </a:xfrm>
          <a:prstGeom prst="arc">
            <a:avLst>
              <a:gd name="adj1" fmla="val 10986770"/>
              <a:gd name="adj2" fmla="val 16867833"/>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8233142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1627</TotalTime>
  <Words>734</Words>
  <Application>Microsoft Office PowerPoint</Application>
  <PresentationFormat>Widescreen</PresentationFormat>
  <Paragraphs>123</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Calibri Light</vt:lpstr>
      <vt:lpstr>Cambria Math</vt:lpstr>
      <vt:lpstr>等线</vt:lpstr>
      <vt:lpstr>Office Theme</vt:lpstr>
      <vt:lpstr>The Production of Health Lecture </vt:lpstr>
      <vt:lpstr>Econ 339 - Roadmap</vt:lpstr>
      <vt:lpstr>Things to learn</vt:lpstr>
      <vt:lpstr>Some Economic Assumptions</vt:lpstr>
      <vt:lpstr>Some Economic Assumptions</vt:lpstr>
      <vt:lpstr>Health Economics as a different form of economics (Kenneth Arrow, 1963)</vt:lpstr>
      <vt:lpstr>Asymmetric Information</vt:lpstr>
      <vt:lpstr>Can a private insurance market for people &gt;65 be sustainable?</vt:lpstr>
      <vt:lpstr>Health Production</vt:lpstr>
      <vt:lpstr>PowerPoint Presentation</vt:lpstr>
      <vt:lpstr>Health Production Function</vt:lpstr>
      <vt:lpstr>PowerPoint Presentation</vt:lpstr>
      <vt:lpstr>Diminishing Marginal Returns</vt:lpstr>
      <vt:lpstr>Marginal Product of Health</vt:lpstr>
      <vt:lpstr>How to measure health</vt:lpstr>
    </vt:vector>
  </TitlesOfParts>
  <Company>Towson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Production of Health</dc:title>
  <dc:creator>Shrestha, Vinish</dc:creator>
  <cp:lastModifiedBy>Shrestha, Vinish</cp:lastModifiedBy>
  <cp:revision>19</cp:revision>
  <dcterms:created xsi:type="dcterms:W3CDTF">2017-08-09T21:49:06Z</dcterms:created>
  <dcterms:modified xsi:type="dcterms:W3CDTF">2018-02-13T17:44:45Z</dcterms:modified>
</cp:coreProperties>
</file>