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670" r:id="rId5"/>
    <p:sldId id="694" r:id="rId6"/>
    <p:sldId id="695" r:id="rId7"/>
    <p:sldId id="685" r:id="rId8"/>
    <p:sldId id="675" r:id="rId9"/>
    <p:sldId id="671" r:id="rId10"/>
    <p:sldId id="684" r:id="rId11"/>
    <p:sldId id="686" r:id="rId12"/>
    <p:sldId id="676" r:id="rId13"/>
    <p:sldId id="687" r:id="rId14"/>
    <p:sldId id="677" r:id="rId15"/>
    <p:sldId id="678" r:id="rId16"/>
    <p:sldId id="688" r:id="rId17"/>
    <p:sldId id="689" r:id="rId18"/>
    <p:sldId id="690" r:id="rId19"/>
    <p:sldId id="691" r:id="rId20"/>
    <p:sldId id="679" r:id="rId21"/>
    <p:sldId id="692" r:id="rId22"/>
    <p:sldId id="680" r:id="rId23"/>
    <p:sldId id="682" r:id="rId24"/>
    <p:sldId id="693" r:id="rId25"/>
    <p:sldId id="683" r:id="rId26"/>
    <p:sldId id="674" r:id="rId27"/>
    <p:sldId id="696" r:id="rId28"/>
    <p:sldId id="697" r:id="rId29"/>
  </p:sldIdLst>
  <p:sldSz cx="9144000" cy="6858000" type="screen4x3"/>
  <p:notesSz cx="6858000" cy="91170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0000"/>
    <a:srgbClr val="FF3300"/>
    <a:srgbClr val="0100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1423" autoAdjust="0"/>
  </p:normalViewPr>
  <p:slideViewPr>
    <p:cSldViewPr>
      <p:cViewPr varScale="1">
        <p:scale>
          <a:sx n="63" d="100"/>
          <a:sy n="63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78BA140-4991-4813-8583-E67021366F62}"/>
    <pc:docChg chg="modSld">
      <pc:chgData name="" userId="" providerId="" clId="Web-{B78BA140-4991-4813-8583-E67021366F62}" dt="2021-08-20T22:11:07.027" v="0" actId="20577"/>
      <pc:docMkLst>
        <pc:docMk/>
      </pc:docMkLst>
      <pc:sldChg chg="modSp">
        <pc:chgData name="" userId="" providerId="" clId="Web-{B78BA140-4991-4813-8583-E67021366F62}" dt="2021-08-20T22:11:07.027" v="0" actId="20577"/>
        <pc:sldMkLst>
          <pc:docMk/>
          <pc:sldMk cId="0" sldId="694"/>
        </pc:sldMkLst>
        <pc:spChg chg="mod">
          <ac:chgData name="" userId="" providerId="" clId="Web-{B78BA140-4991-4813-8583-E67021366F62}" dt="2021-08-20T22:11:07.027" v="0" actId="20577"/>
          <ac:spMkLst>
            <pc:docMk/>
            <pc:sldMk cId="0" sldId="694"/>
            <ac:spMk id="6146" creationId="{5DDAA82D-0431-4427-A818-38D9F6D2ACD7}"/>
          </ac:spMkLst>
        </pc:spChg>
      </pc:sldChg>
    </pc:docChg>
  </pc:docChgLst>
  <pc:docChgLst>
    <pc:chgData name="Matheus Henrique Braga Julidori" userId="S::m.henrique@ges.inatel.br::a8700b3a-30b6-469e-9455-40339aad31c6" providerId="AD" clId="Web-{D593042C-C245-961F-E2DB-7F518E527D11}"/>
    <pc:docChg chg="addSld modSld">
      <pc:chgData name="Matheus Henrique Braga Julidori" userId="S::m.henrique@ges.inatel.br::a8700b3a-30b6-469e-9455-40339aad31c6" providerId="AD" clId="Web-{D593042C-C245-961F-E2DB-7F518E527D11}" dt="2021-08-18T00:22:04.583" v="264" actId="1076"/>
      <pc:docMkLst>
        <pc:docMk/>
      </pc:docMkLst>
      <pc:sldChg chg="addSp delSp modSp add replId">
        <pc:chgData name="Matheus Henrique Braga Julidori" userId="S::m.henrique@ges.inatel.br::a8700b3a-30b6-469e-9455-40339aad31c6" providerId="AD" clId="Web-{D593042C-C245-961F-E2DB-7F518E527D11}" dt="2021-08-18T00:15:19.384" v="137" actId="1076"/>
        <pc:sldMkLst>
          <pc:docMk/>
          <pc:sldMk cId="2057913698" sldId="696"/>
        </pc:sldMkLst>
        <pc:spChg chg="add mod">
          <ac:chgData name="Matheus Henrique Braga Julidori" userId="S::m.henrique@ges.inatel.br::a8700b3a-30b6-469e-9455-40339aad31c6" providerId="AD" clId="Web-{D593042C-C245-961F-E2DB-7F518E527D11}" dt="2021-08-18T00:14:18.882" v="103" actId="14100"/>
          <ac:spMkLst>
            <pc:docMk/>
            <pc:sldMk cId="2057913698" sldId="696"/>
            <ac:spMk id="2" creationId="{1CE885D4-EDB2-4CB3-AE7E-2F8C26F3C0F2}"/>
          </ac:spMkLst>
        </pc:spChg>
        <pc:spChg chg="add mod">
          <ac:chgData name="Matheus Henrique Braga Julidori" userId="S::m.henrique@ges.inatel.br::a8700b3a-30b6-469e-9455-40339aad31c6" providerId="AD" clId="Web-{D593042C-C245-961F-E2DB-7F518E527D11}" dt="2021-08-18T00:14:36.492" v="114" actId="20577"/>
          <ac:spMkLst>
            <pc:docMk/>
            <pc:sldMk cId="2057913698" sldId="696"/>
            <ac:spMk id="3" creationId="{214BEE02-7979-44C5-A60C-BAA792CFE963}"/>
          </ac:spMkLst>
        </pc:spChg>
        <pc:spChg chg="add mod">
          <ac:chgData name="Matheus Henrique Braga Julidori" userId="S::m.henrique@ges.inatel.br::a8700b3a-30b6-469e-9455-40339aad31c6" providerId="AD" clId="Web-{D593042C-C245-961F-E2DB-7F518E527D11}" dt="2021-08-18T00:15:19.384" v="137" actId="1076"/>
          <ac:spMkLst>
            <pc:docMk/>
            <pc:sldMk cId="2057913698" sldId="696"/>
            <ac:spMk id="4" creationId="{EB4FC101-ECE1-419C-8837-0AA5A4627548}"/>
          </ac:spMkLst>
        </pc:spChg>
        <pc:spChg chg="mod">
          <ac:chgData name="Matheus Henrique Braga Julidori" userId="S::m.henrique@ges.inatel.br::a8700b3a-30b6-469e-9455-40339aad31c6" providerId="AD" clId="Web-{D593042C-C245-961F-E2DB-7F518E527D11}" dt="2021-08-18T00:10:01.687" v="6" actId="1076"/>
          <ac:spMkLst>
            <pc:docMk/>
            <pc:sldMk cId="2057913698" sldId="696"/>
            <ac:spMk id="30722" creationId="{A6014138-7F9B-4CB8-AFBC-4D94697AE1D3}"/>
          </ac:spMkLst>
        </pc:spChg>
        <pc:picChg chg="del">
          <ac:chgData name="Matheus Henrique Braga Julidori" userId="S::m.henrique@ges.inatel.br::a8700b3a-30b6-469e-9455-40339aad31c6" providerId="AD" clId="Web-{D593042C-C245-961F-E2DB-7F518E527D11}" dt="2021-08-18T00:09:59.656" v="5"/>
          <ac:picMkLst>
            <pc:docMk/>
            <pc:sldMk cId="2057913698" sldId="696"/>
            <ac:picMk id="30723" creationId="{27FEB1BB-2BC2-4722-9156-4F5D4F67A0D6}"/>
          </ac:picMkLst>
        </pc:picChg>
      </pc:sldChg>
      <pc:sldChg chg="addSp delSp modSp add replId">
        <pc:chgData name="Matheus Henrique Braga Julidori" userId="S::m.henrique@ges.inatel.br::a8700b3a-30b6-469e-9455-40339aad31c6" providerId="AD" clId="Web-{D593042C-C245-961F-E2DB-7F518E527D11}" dt="2021-08-18T00:22:04.583" v="264" actId="1076"/>
        <pc:sldMkLst>
          <pc:docMk/>
          <pc:sldMk cId="3364026682" sldId="697"/>
        </pc:sldMkLst>
        <pc:spChg chg="mod">
          <ac:chgData name="Matheus Henrique Braga Julidori" userId="S::m.henrique@ges.inatel.br::a8700b3a-30b6-469e-9455-40339aad31c6" providerId="AD" clId="Web-{D593042C-C245-961F-E2DB-7F518E527D11}" dt="2021-08-18T00:21:40.723" v="237" actId="1076"/>
          <ac:spMkLst>
            <pc:docMk/>
            <pc:sldMk cId="3364026682" sldId="697"/>
            <ac:spMk id="2" creationId="{1CE885D4-EDB2-4CB3-AE7E-2F8C26F3C0F2}"/>
          </ac:spMkLst>
        </pc:spChg>
        <pc:spChg chg="mod">
          <ac:chgData name="Matheus Henrique Braga Julidori" userId="S::m.henrique@ges.inatel.br::a8700b3a-30b6-469e-9455-40339aad31c6" providerId="AD" clId="Web-{D593042C-C245-961F-E2DB-7F518E527D11}" dt="2021-08-18T00:21:43.129" v="238" actId="1076"/>
          <ac:spMkLst>
            <pc:docMk/>
            <pc:sldMk cId="3364026682" sldId="697"/>
            <ac:spMk id="3" creationId="{214BEE02-7979-44C5-A60C-BAA792CFE963}"/>
          </ac:spMkLst>
        </pc:spChg>
        <pc:spChg chg="mod">
          <ac:chgData name="Matheus Henrique Braga Julidori" userId="S::m.henrique@ges.inatel.br::a8700b3a-30b6-469e-9455-40339aad31c6" providerId="AD" clId="Web-{D593042C-C245-961F-E2DB-7F518E527D11}" dt="2021-08-18T00:22:04.583" v="264" actId="1076"/>
          <ac:spMkLst>
            <pc:docMk/>
            <pc:sldMk cId="3364026682" sldId="697"/>
            <ac:spMk id="4" creationId="{EB4FC101-ECE1-419C-8837-0AA5A4627548}"/>
          </ac:spMkLst>
        </pc:spChg>
        <pc:spChg chg="add del mod">
          <ac:chgData name="Matheus Henrique Braga Julidori" userId="S::m.henrique@ges.inatel.br::a8700b3a-30b6-469e-9455-40339aad31c6" providerId="AD" clId="Web-{D593042C-C245-961F-E2DB-7F518E527D11}" dt="2021-08-18T00:21:51.926" v="242"/>
          <ac:spMkLst>
            <pc:docMk/>
            <pc:sldMk cId="3364026682" sldId="697"/>
            <ac:spMk id="5" creationId="{86044412-435E-40EF-810B-E519D563AA69}"/>
          </ac:spMkLst>
        </pc:spChg>
      </pc:sldChg>
    </pc:docChg>
  </pc:docChgLst>
  <pc:docChgLst>
    <pc:chgData name="Gabriel Magalhães Reis" userId="fc4c54b7-fa96-4ec9-8712-8b45cbb5a0a1" providerId="ADAL" clId="{4E9E4203-DC36-4E7F-9E6F-A302C0C45757}"/>
    <pc:docChg chg="modSld">
      <pc:chgData name="Gabriel Magalhães Reis" userId="fc4c54b7-fa96-4ec9-8712-8b45cbb5a0a1" providerId="ADAL" clId="{4E9E4203-DC36-4E7F-9E6F-A302C0C45757}" dt="2022-02-23T23:02:09.356" v="1" actId="20577"/>
      <pc:docMkLst>
        <pc:docMk/>
      </pc:docMkLst>
      <pc:sldChg chg="modSp mod">
        <pc:chgData name="Gabriel Magalhães Reis" userId="fc4c54b7-fa96-4ec9-8712-8b45cbb5a0a1" providerId="ADAL" clId="{4E9E4203-DC36-4E7F-9E6F-A302C0C45757}" dt="2022-02-23T23:02:09.356" v="1" actId="20577"/>
        <pc:sldMkLst>
          <pc:docMk/>
          <pc:sldMk cId="0" sldId="692"/>
        </pc:sldMkLst>
        <pc:graphicFrameChg chg="modGraphic">
          <ac:chgData name="Gabriel Magalhães Reis" userId="fc4c54b7-fa96-4ec9-8712-8b45cbb5a0a1" providerId="ADAL" clId="{4E9E4203-DC36-4E7F-9E6F-A302C0C45757}" dt="2022-02-23T23:02:09.356" v="1" actId="20577"/>
          <ac:graphicFrameMkLst>
            <pc:docMk/>
            <pc:sldMk cId="0" sldId="692"/>
            <ac:graphicFrameMk id="6" creationId="{DFF4D70F-DDA8-45C4-BB17-B598F00A91C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93C46920-2DA6-468E-AE34-B5304927F1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81A0E704-72F3-46E4-B70D-ACA1B9D004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D0AC1DE8-BEDC-4075-AF76-641E1870F8F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0A51CDD2-44D5-43B3-A04A-4DFD0A006D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pPr>
              <a:defRPr/>
            </a:pPr>
            <a:fld id="{F3AC9902-9C36-418B-9587-99770D003F4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ABF7945-BB98-43EA-9EDD-63EB3C4604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49844E4-3A7F-43FC-B0B2-185D219A61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78396DA-A733-40DD-8F92-8ED37DFF00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217D1CA0-C432-49B4-AFC4-C7217F2726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1A1A96E0-4E84-4968-841B-CC50989628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7AC30450-9C66-4D58-8C39-13DE2BBBE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b="0"/>
            </a:lvl1pPr>
          </a:lstStyle>
          <a:p>
            <a:pPr>
              <a:defRPr/>
            </a:pPr>
            <a:fld id="{EBE7227D-4813-4DA3-802B-670444DCF6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402762B-C807-4053-8672-54D9EBE18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fld id="{907E6C4D-E5AD-403D-A9F3-68118FF30CEB}" type="slidenum">
              <a:rPr lang="pt-BR" altLang="pt-BR" smtClean="0"/>
              <a:pPr>
                <a:spcBef>
                  <a:spcPct val="50000"/>
                </a:spcBef>
              </a:pPr>
              <a:t>1</a:t>
            </a:fld>
            <a:endParaRPr lang="pt-BR" altLang="pt-B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6F5C2C8-6706-475E-8DA8-A7C2EA73D9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5189566-D2E1-4368-ADA4-FCAD80816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309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648CBD3-33BD-48FD-AE66-F688B9FAE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fld id="{7727B4FC-FFBD-49F9-A1FC-E7520FC64147}" type="slidenum">
              <a:rPr lang="pt-BR" altLang="pt-BR" smtClean="0"/>
              <a:pPr>
                <a:spcBef>
                  <a:spcPct val="50000"/>
                </a:spcBef>
              </a:pPr>
              <a:t>2</a:t>
            </a:fld>
            <a:endParaRPr lang="pt-BR" altLang="pt-BR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AC0688B-6E52-4CDD-A2FC-7C54EA9A39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BF80C0D-3185-4056-BAC4-266754CDB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309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845D953-D351-45A6-8A52-79F67078B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fld id="{82110568-4C8E-4296-A06B-CE0AFD3A3C2A}" type="slidenum">
              <a:rPr lang="pt-BR" altLang="pt-BR" smtClean="0"/>
              <a:pPr>
                <a:spcBef>
                  <a:spcPct val="50000"/>
                </a:spcBef>
              </a:pPr>
              <a:t>3</a:t>
            </a:fld>
            <a:endParaRPr lang="pt-BR" altLang="pt-BR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FDEA3B6-DBC3-4B25-8419-07F688658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158D899-83D3-4BE9-A81F-9784CADAC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309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>
            <a:extLst>
              <a:ext uri="{FF2B5EF4-FFF2-40B4-BE49-F238E27FC236}">
                <a16:creationId xmlns:a16="http://schemas.microsoft.com/office/drawing/2014/main" id="{EA0F85C5-EB69-499B-ACE2-C222C912D4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Espaço Reservado para Anotações 2">
            <a:extLst>
              <a:ext uri="{FF2B5EF4-FFF2-40B4-BE49-F238E27FC236}">
                <a16:creationId xmlns:a16="http://schemas.microsoft.com/office/drawing/2014/main" id="{2D50310C-C593-4EB9-8D96-C47B647F4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92C9AACF-BBCB-4A56-8B70-1390BC79E5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99CFAA1-7223-4B75-96C1-028E5E341533}" type="slidenum">
              <a:rPr lang="pt-BR" altLang="pt-BR" b="0" smtClean="0"/>
              <a:pPr/>
              <a:t>12</a:t>
            </a:fld>
            <a:endParaRPr lang="pt-BR" altLang="pt-BR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D07258-9FA9-4B30-9B6A-30A229E12F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CABA82-7FEB-4A90-9817-D32D60889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81DDEA-1047-4B3A-96BB-48EB8844E0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DFA2B-F11A-4621-B956-8CF877ADD66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87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A5E0AE-A6CB-4C97-951A-EF211D150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6550D7-8E57-41EE-BB20-5D2F48A60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649918-65E5-4D3D-8B79-9E9DD7A52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CAE1E-5D3F-4DFE-A214-16B85014DAF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925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1943100" cy="4648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47800"/>
            <a:ext cx="5676900" cy="4648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02080D-9FC6-44EC-8094-27FC6428D5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99F2E3-7357-4CE1-AF6F-653A13C80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BEA921-1600-4393-91D6-EA8FDADCF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8C54F-669C-402A-B34D-CD6A1DFB03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274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E241FC-7535-41DC-A772-47A3359DE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A6C0B5-705A-43BE-B711-9D9698863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37E498-BABD-48AF-A871-0E4F4A4075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467B1-EA8C-4F32-BBB8-3B73693DBB3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958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3F831A-89A3-4BD4-A095-4BE2834CD8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DA835A-78A4-42A3-BDBC-5EDC77516D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580E31-7CDF-40D7-9A4E-4474322BF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0D84D-A59C-4C81-823B-9E95510B6CD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4641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35BA8-8317-4AC3-ADA3-F5A44B572D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3AED0-CC70-421B-B652-F8AB6FDE50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9EF95-A8C4-4D6F-BF91-A74866BCD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B457B-DB26-4EBD-941B-8121A4BB66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793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E9BC0B-756D-437E-A7CD-5FDC13A25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126176-B1EF-4D37-862B-1DC4B18ECD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C286B71-DDE1-49BE-8160-0014C48FA1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3F538-7473-4641-8F12-D7817B06981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803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3DCF19-CD41-4D59-8610-5EED2EB65F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35175C-D26C-4739-9CC7-B98E976809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0ECB3D-1D7F-4F7F-943C-A08420177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F0D2C-0A00-4FA4-8010-FAF4CA0714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253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9F41387-209E-436A-95DD-0D405D098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7465C4-F090-4A7A-B1FB-414603C636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1DC8BF-DD12-4E5F-BFCC-020F23854F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D8DC1-4EA4-4FE7-B1F3-4711A4EDBB8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110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E69E5-71E9-462B-B738-F6A015E24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A570B-2631-44D5-8A9D-8B8543464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C4862F-AE88-421D-8D20-1670AE167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EC88D-3B62-4B66-AFEA-FE406F0E7A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789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285AA-50C0-4B24-BF78-4E0006A8B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8577F-EF14-4E8A-BBC2-4FB93CDD08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30F60-E608-4C06-98A5-BBD0FF8157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323FF-94BC-464B-BC8E-A694805AEA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7873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A5C01EC-6AC6-445D-9E36-2E0129449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47800"/>
            <a:ext cx="746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441789-2E08-4D18-98B2-07A245586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83CBEB1-50B6-496E-8713-60C0E9BB43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C4A1AA-402C-43E0-B797-C25699026A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5F11CD-42EE-4C36-A542-950CFAFEAE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1ACA3B5-8E50-449A-BBA4-433CBB6216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1" name="Text Box 8">
            <a:extLst>
              <a:ext uri="{FF2B5EF4-FFF2-40B4-BE49-F238E27FC236}">
                <a16:creationId xmlns:a16="http://schemas.microsoft.com/office/drawing/2014/main" id="{C2D9B83B-6339-4E0A-B6F4-6925A1666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 b="0">
              <a:cs typeface="+mn-cs"/>
            </a:endParaRPr>
          </a:p>
        </p:txBody>
      </p:sp>
      <p:grpSp>
        <p:nvGrpSpPr>
          <p:cNvPr id="1032" name="Group 9">
            <a:extLst>
              <a:ext uri="{FF2B5EF4-FFF2-40B4-BE49-F238E27FC236}">
                <a16:creationId xmlns:a16="http://schemas.microsoft.com/office/drawing/2014/main" id="{92C959D5-5E6D-4948-8EC2-89811E4DBF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1B8EB404-F549-4267-AD1A-667EFF430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E1D1D1CA-66DF-4D8E-8B62-0ABDFE761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69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pic>
          <p:nvPicPr>
            <p:cNvPr id="1036" name="Picture 12" descr="Logotipo INATEL Sombriado 3">
              <a:extLst>
                <a:ext uri="{FF2B5EF4-FFF2-40B4-BE49-F238E27FC236}">
                  <a16:creationId xmlns:a16="http://schemas.microsoft.com/office/drawing/2014/main" id="{893B69D9-A5A0-40B5-A232-3D026AD97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36"/>
              <a:ext cx="1638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7" name="Text Box 13">
              <a:extLst>
                <a:ext uri="{FF2B5EF4-FFF2-40B4-BE49-F238E27FC236}">
                  <a16:creationId xmlns:a16="http://schemas.microsoft.com/office/drawing/2014/main" id="{C945C8B9-8B3B-4090-BAC6-BC57D9047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82" y="2349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6CE35DED-FBEE-4CC0-AA38-EFCEE2528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4"/>
              <a:ext cx="300" cy="3456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9" name="Text Box 15">
              <a:extLst>
                <a:ext uri="{FF2B5EF4-FFF2-40B4-BE49-F238E27FC236}">
                  <a16:creationId xmlns:a16="http://schemas.microsoft.com/office/drawing/2014/main" id="{155F17DC-100B-48DC-8F3B-603FAA11B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82" y="2313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3B9CE288-2060-4AF2-BE36-368A11A8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60"/>
              <a:ext cx="300" cy="408"/>
            </a:xfrm>
            <a:prstGeom prst="rect">
              <a:avLst/>
            </a:prstGeom>
            <a:gradFill rotWithShape="0">
              <a:gsLst>
                <a:gs pos="0">
                  <a:srgbClr val="D7E5F9"/>
                </a:gs>
                <a:gs pos="100000">
                  <a:srgbClr val="003399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</p:grpSp>
      <p:sp>
        <p:nvSpPr>
          <p:cNvPr id="1033" name="Text Box 17">
            <a:extLst>
              <a:ext uri="{FF2B5EF4-FFF2-40B4-BE49-F238E27FC236}">
                <a16:creationId xmlns:a16="http://schemas.microsoft.com/office/drawing/2014/main" id="{FFB4CA02-2ABE-4900-85A4-EB9BC23B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ítulo 1">
            <a:extLst>
              <a:ext uri="{FF2B5EF4-FFF2-40B4-BE49-F238E27FC236}">
                <a16:creationId xmlns:a16="http://schemas.microsoft.com/office/drawing/2014/main" id="{74601262-E80D-4D3A-8230-C552FD8048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11238" y="2312988"/>
            <a:ext cx="7121525" cy="2232025"/>
          </a:xfrm>
        </p:spPr>
        <p:txBody>
          <a:bodyPr/>
          <a:lstStyle/>
          <a:p>
            <a:pPr eaLnBrk="1" hangingPunct="1"/>
            <a:r>
              <a:rPr lang="pt-BR" altLang="pt-BR" sz="6000" b="1">
                <a:latin typeface="Calibri" panose="020F0502020204030204" pitchFamily="34" charset="0"/>
              </a:rPr>
              <a:t>Análise de complexidade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16DDCFF6-79BC-4925-88DC-6E511A0D9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GNU Profiler(gprof)</a:t>
            </a:r>
            <a:endParaRPr lang="pt-BR" alt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3C146-4BC0-4C6E-95CB-0716FFA3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pt-BR" sz="2400" dirty="0">
                <a:latin typeface="Arial Rounded MT Bold" panose="020B0604020202020204" pitchFamily="34" charset="0"/>
              </a:rPr>
              <a:t>Para usar o </a:t>
            </a:r>
            <a:r>
              <a:rPr lang="pt-BR" altLang="pt-BR" sz="2400" dirty="0" err="1">
                <a:latin typeface="Arial Rounded MT Bold" panose="020B0604020202020204" pitchFamily="34" charset="0"/>
              </a:rPr>
              <a:t>gprof</a:t>
            </a:r>
            <a:r>
              <a:rPr lang="pt-BR" altLang="pt-BR" sz="2400" dirty="0">
                <a:latin typeface="Arial Rounded MT Bold" panose="020B0604020202020204" pitchFamily="34" charset="0"/>
              </a:rPr>
              <a:t>, precisamos seguir os seguintes pontos:</a:t>
            </a:r>
          </a:p>
          <a:p>
            <a:pPr marL="0" indent="0">
              <a:buFontTx/>
              <a:buNone/>
              <a:defRPr/>
            </a:pPr>
            <a:endParaRPr lang="pt-BR" sz="2400" dirty="0">
              <a:latin typeface="Arial Rounded MT Bold" panose="020B0604020202020204" pitchFamily="34" charset="0"/>
            </a:endParaRPr>
          </a:p>
          <a:p>
            <a:pPr>
              <a:buFontTx/>
              <a:buChar char="-"/>
              <a:defRPr/>
            </a:pPr>
            <a:r>
              <a:rPr lang="pt-BR" sz="2400" dirty="0">
                <a:latin typeface="Arial Rounded MT Bold" panose="020B0604020202020204" pitchFamily="34" charset="0"/>
              </a:rPr>
              <a:t>Ativar a ferramenta de profile no processo de compilação;</a:t>
            </a:r>
          </a:p>
          <a:p>
            <a:pPr>
              <a:buFontTx/>
              <a:buChar char="-"/>
              <a:defRPr/>
            </a:pPr>
            <a:r>
              <a:rPr lang="pt-BR" sz="2400" dirty="0">
                <a:latin typeface="Arial Rounded MT Bold" panose="020B0604020202020204" pitchFamily="34" charset="0"/>
              </a:rPr>
              <a:t>Executar o programa para gerar os </a:t>
            </a:r>
            <a:r>
              <a:rPr lang="pt-BR" sz="2400" dirty="0" err="1">
                <a:latin typeface="Arial Rounded MT Bold" panose="020B0604020202020204" pitchFamily="34" charset="0"/>
              </a:rPr>
              <a:t>profilers</a:t>
            </a:r>
            <a:r>
              <a:rPr lang="pt-BR" sz="2400" dirty="0">
                <a:latin typeface="Arial Rounded MT Bold" panose="020B0604020202020204" pitchFamily="34" charset="0"/>
              </a:rPr>
              <a:t>;</a:t>
            </a:r>
          </a:p>
          <a:p>
            <a:pPr>
              <a:buFontTx/>
              <a:buChar char="-"/>
              <a:defRPr/>
            </a:pPr>
            <a:r>
              <a:rPr lang="pt-BR" sz="2400" dirty="0">
                <a:latin typeface="Arial Rounded MT Bold" panose="020B0604020202020204" pitchFamily="34" charset="0"/>
              </a:rPr>
              <a:t>Rodar a ferramenta de </a:t>
            </a:r>
            <a:r>
              <a:rPr lang="pt-BR" sz="2400" dirty="0" err="1">
                <a:latin typeface="Arial Rounded MT Bold" panose="020B0604020202020204" pitchFamily="34" charset="0"/>
              </a:rPr>
              <a:t>gprof</a:t>
            </a:r>
            <a:r>
              <a:rPr lang="pt-BR" sz="2400" dirty="0">
                <a:latin typeface="Arial Rounded MT Bold" panose="020B0604020202020204" pitchFamily="34" charset="0"/>
              </a:rPr>
              <a:t> no arquivo de </a:t>
            </a:r>
            <a:r>
              <a:rPr lang="pt-BR" sz="2400" dirty="0" err="1">
                <a:latin typeface="Arial Rounded MT Bold" panose="020B0604020202020204" pitchFamily="34" charset="0"/>
              </a:rPr>
              <a:t>profiling</a:t>
            </a:r>
            <a:r>
              <a:rPr lang="pt-BR" sz="2400" dirty="0">
                <a:latin typeface="Arial Rounded MT Bold" panose="020B0604020202020204" pitchFamily="34" charset="0"/>
              </a:rPr>
              <a:t> gerado no passo anterior.</a:t>
            </a:r>
          </a:p>
          <a:p>
            <a:pPr>
              <a:buFontTx/>
              <a:buChar char="-"/>
              <a:defRPr/>
            </a:pPr>
            <a:endParaRPr lang="pt-B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4E750DF1-6326-4743-9636-8D876C6BD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gprof no Windows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13244A-19A9-4F80-93AC-39FEFABF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arenR"/>
              <a:defRPr/>
            </a:pP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Abrir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o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diretório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do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programa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no terminal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os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seguintes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comandos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g++ –g –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pg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–o main.exe main.cpp</a:t>
            </a:r>
            <a:endParaRPr lang="pt-BR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BR" sz="2000" dirty="0">
                <a:latin typeface="Consolas" panose="020B0609020204030204" pitchFamily="49" charset="0"/>
                <a:cs typeface="Courier New" panose="02070309020205020404" pitchFamily="49" charset="0"/>
              </a:rPr>
              <a:t>main.exe</a:t>
            </a:r>
          </a:p>
          <a:p>
            <a:pPr marL="0" indent="0">
              <a:buFontTx/>
              <a:buNone/>
              <a:defRPr/>
            </a:pPr>
            <a:r>
              <a:rPr lang="pt-B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gprof</a:t>
            </a:r>
            <a:r>
              <a:rPr lang="pt-BR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main.exe &gt; log.txt</a:t>
            </a:r>
          </a:p>
          <a:p>
            <a:pPr marL="0" indent="0">
              <a:buFontTx/>
              <a:buNone/>
              <a:defRPr/>
            </a:pPr>
            <a:endParaRPr lang="pt-BR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BR" sz="1200" dirty="0">
                <a:latin typeface="Consolas" panose="020B0609020204030204" pitchFamily="49" charset="0"/>
                <a:cs typeface="Courier New" panose="02070309020205020404" pitchFamily="49" charset="0"/>
              </a:rPr>
              <a:t>-g -&gt; Gerar código com símbolos de debug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pg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-&gt; Profiling das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infos</a:t>
            </a: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-o -&gt;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Especificar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forma/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nome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do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arquivo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saida</a:t>
            </a:r>
            <a:endParaRPr lang="pt-BR" sz="1200" i="1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 u="sng" dirty="0">
                <a:latin typeface="Arial Rounded MT Bold" panose="020B0604020202020204" pitchFamily="34" charset="0"/>
              </a:rPr>
              <a:t>Para saber mais:</a:t>
            </a:r>
            <a:r>
              <a:rPr lang="pt-BR" altLang="pt-BR" sz="2400" dirty="0">
                <a:latin typeface="Arial Rounded MT Bold" panose="020B0604020202020204" pitchFamily="34" charset="0"/>
              </a:rPr>
              <a:t> Link com as flags do g++:</a:t>
            </a:r>
            <a:br>
              <a:rPr lang="pt-BR" altLang="pt-BR" sz="2400" dirty="0">
                <a:latin typeface="Arial Rounded MT Bold" panose="020B0604020202020204" pitchFamily="34" charset="0"/>
              </a:rPr>
            </a:br>
            <a:r>
              <a:rPr lang="pt-BR" altLang="pt-BR" sz="2400" dirty="0">
                <a:latin typeface="Arial Rounded MT Bold" panose="020B0604020202020204" pitchFamily="34" charset="0"/>
              </a:rPr>
              <a:t>https://caiorss.github.io/C-Cpp-Notes/compiler-flags-options.html</a:t>
            </a:r>
            <a:endParaRPr lang="pt-BR" sz="2400" i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5D02ADD1-D0E2-49A9-A37B-C36B93BBF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gprof no Linux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C24E2-4C1D-4B6A-8782-4139E70B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arenR"/>
              <a:defRPr/>
            </a:pP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Abrir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o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diretório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do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programa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no terminal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os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seguintes</a:t>
            </a:r>
            <a:r>
              <a:rPr lang="en-US" sz="2000" dirty="0">
                <a:latin typeface="Arial Rounded MT Bold" panose="020F0704030504030204" pitchFamily="34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commandos: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g++ –g –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pg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–o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main.out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main.cpp</a:t>
            </a:r>
            <a:endParaRPr lang="pt-BR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BR" sz="2000" dirty="0">
                <a:latin typeface="Consolas" panose="020B0609020204030204" pitchFamily="49" charset="0"/>
                <a:cs typeface="Courier New" panose="02070309020205020404" pitchFamily="49" charset="0"/>
              </a:rPr>
              <a:t>./</a:t>
            </a:r>
            <a:r>
              <a:rPr lang="pt-B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main.out</a:t>
            </a:r>
            <a:endParaRPr lang="pt-BR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B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gprof</a:t>
            </a:r>
            <a:r>
              <a:rPr lang="pt-BR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main.out</a:t>
            </a:r>
            <a:r>
              <a:rPr lang="pt-B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&gt; log.txt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pt-BR" sz="2400" i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1030FDF2-61AC-46E2-B938-A9266DBFA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GNU Profiler(gprof)</a:t>
            </a:r>
            <a:endParaRPr lang="pt-BR" altLang="pt-BR"/>
          </a:p>
        </p:txBody>
      </p:sp>
      <p:pic>
        <p:nvPicPr>
          <p:cNvPr id="20483" name="Espaço Reservado para Conteúdo 4">
            <a:extLst>
              <a:ext uri="{FF2B5EF4-FFF2-40B4-BE49-F238E27FC236}">
                <a16:creationId xmlns:a16="http://schemas.microsoft.com/office/drawing/2014/main" id="{1FE2F4C7-C429-420E-A521-C4B6068996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205038"/>
            <a:ext cx="5895975" cy="26765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23799E41-C579-4DD3-889F-7DE1D95DF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GNU Profiler(gprof)</a:t>
            </a:r>
            <a:endParaRPr lang="pt-BR" altLang="pt-BR"/>
          </a:p>
        </p:txBody>
      </p:sp>
      <p:pic>
        <p:nvPicPr>
          <p:cNvPr id="21507" name="Espaço Reservado para Conteúdo 4">
            <a:extLst>
              <a:ext uri="{FF2B5EF4-FFF2-40B4-BE49-F238E27FC236}">
                <a16:creationId xmlns:a16="http://schemas.microsoft.com/office/drawing/2014/main" id="{271EA2D2-4261-498D-8B98-0CEAC80DE9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3675" y="2060575"/>
            <a:ext cx="3676650" cy="1668463"/>
          </a:xfrm>
        </p:spPr>
      </p:pic>
      <p:sp>
        <p:nvSpPr>
          <p:cNvPr id="21508" name="CaixaDeTexto 2">
            <a:extLst>
              <a:ext uri="{FF2B5EF4-FFF2-40B4-BE49-F238E27FC236}">
                <a16:creationId xmlns:a16="http://schemas.microsoft.com/office/drawing/2014/main" id="{3567779D-CFE8-42E7-B43A-17F6D24BA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221163"/>
            <a:ext cx="72009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%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 -&gt; Porcentagem do tempo total que o programa gastou naquela função;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Cumulative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 -&gt; Tempo total,em segundos, gastos pelo programa até aquele ponto;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Self 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-&gt; Tempo total gasto naquela parte específica do programa;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Calls 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-&gt; Quantas vezes uma função(não main) foi chamada;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Self s/ call 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-&gt; Tempo total gasto rodando códigos APENAS daquela função, por chamada;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Total s/ call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 -&gt; Tempo total gasto na função, por chamada;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  <a:ea typeface="Adobe Heiti Std R" pitchFamily="34" charset="-128"/>
              </a:rPr>
              <a:t>Name </a:t>
            </a:r>
            <a:r>
              <a:rPr lang="en-US" altLang="pt-BR" sz="1200" b="0">
                <a:latin typeface="Arial" panose="020B0604020202020204" pitchFamily="34" charset="0"/>
                <a:ea typeface="Adobe Heiti Std R" pitchFamily="34" charset="-128"/>
              </a:rPr>
              <a:t>-&gt; Nome da função;</a:t>
            </a:r>
            <a:endParaRPr lang="en-US" altLang="pt-BR" sz="1200">
              <a:latin typeface="Arial" panose="020B0604020202020204" pitchFamily="34" charset="0"/>
              <a:ea typeface="Adobe Heiti Std R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ea typeface="Adobe Heiti Std R" pitchFamily="34" charset="-128"/>
              </a:rPr>
              <a:t> </a:t>
            </a:r>
            <a:endParaRPr lang="pt-BR" altLang="pt-BR" sz="1200" b="0">
              <a:ea typeface="Adobe Heiti Std R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Espaço Reservado para Conteúdo 4">
            <a:extLst>
              <a:ext uri="{FF2B5EF4-FFF2-40B4-BE49-F238E27FC236}">
                <a16:creationId xmlns:a16="http://schemas.microsoft.com/office/drawing/2014/main" id="{1680579B-15FC-454E-945B-E177D4DD6C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813" y="2159000"/>
            <a:ext cx="4543425" cy="828675"/>
          </a:xfrm>
        </p:spPr>
      </p:pic>
      <p:sp>
        <p:nvSpPr>
          <p:cNvPr id="22531" name="Título 1">
            <a:extLst>
              <a:ext uri="{FF2B5EF4-FFF2-40B4-BE49-F238E27FC236}">
                <a16:creationId xmlns:a16="http://schemas.microsoft.com/office/drawing/2014/main" id="{5AE6527A-4B9D-43D9-84C9-2C130CA20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GNU Profiler(gprof)</a:t>
            </a:r>
            <a:endParaRPr lang="pt-BR" altLang="pt-BR"/>
          </a:p>
        </p:txBody>
      </p:sp>
      <p:pic>
        <p:nvPicPr>
          <p:cNvPr id="18436" name="Imagem 7">
            <a:extLst>
              <a:ext uri="{FF2B5EF4-FFF2-40B4-BE49-F238E27FC236}">
                <a16:creationId xmlns:a16="http://schemas.microsoft.com/office/drawing/2014/main" id="{C443E62B-12A8-49CF-A519-CF912AC9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133600"/>
            <a:ext cx="328295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64D1D9-DF06-47DD-B6EF-BB163AE0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90888"/>
            <a:ext cx="3816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Por que o tempo Total /s call da func1 foi 30.75s 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512532-CDA8-4C1F-AE11-05DEFB2E8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4027488"/>
            <a:ext cx="2468562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0002FE6E-179A-4922-8EF9-AE223C432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GNU Profiler(gprof)</a:t>
            </a:r>
            <a:endParaRPr lang="pt-BR" altLang="pt-BR"/>
          </a:p>
        </p:txBody>
      </p:sp>
      <p:pic>
        <p:nvPicPr>
          <p:cNvPr id="23555" name="Imagem 7">
            <a:extLst>
              <a:ext uri="{FF2B5EF4-FFF2-40B4-BE49-F238E27FC236}">
                <a16:creationId xmlns:a16="http://schemas.microsoft.com/office/drawing/2014/main" id="{6BB834AB-B73E-4552-9513-28E692FA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1" t="13506" r="-900" b="47812"/>
          <a:stretch>
            <a:fillRect/>
          </a:stretch>
        </p:blipFill>
        <p:spPr bwMode="auto">
          <a:xfrm>
            <a:off x="4953000" y="3141663"/>
            <a:ext cx="421640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CaixaDeTexto 1">
            <a:extLst>
              <a:ext uri="{FF2B5EF4-FFF2-40B4-BE49-F238E27FC236}">
                <a16:creationId xmlns:a16="http://schemas.microsoft.com/office/drawing/2014/main" id="{B0B5940D-801A-42B2-B32B-D15D953F0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133600"/>
            <a:ext cx="3816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Por que o tempo Total /s call da func1 foi 30.75s 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B00847D-ACEF-4086-96E1-4E5B258F4797}"/>
              </a:ext>
            </a:extLst>
          </p:cNvPr>
          <p:cNvSpPr/>
          <p:nvPr/>
        </p:nvSpPr>
        <p:spPr bwMode="auto">
          <a:xfrm>
            <a:off x="5651500" y="4797425"/>
            <a:ext cx="1081088" cy="144463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  <a:defRPr/>
            </a:pPr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94A6158-B898-450E-B3FC-61D3662E1F56}"/>
              </a:ext>
            </a:extLst>
          </p:cNvPr>
          <p:cNvCxnSpPr>
            <a:cxnSpLocks noChangeShapeType="1"/>
            <a:stCxn id="23555" idx="1"/>
          </p:cNvCxnSpPr>
          <p:nvPr/>
        </p:nvCxnSpPr>
        <p:spPr bwMode="auto">
          <a:xfrm flipH="1" flipV="1">
            <a:off x="3563938" y="3789363"/>
            <a:ext cx="1389062" cy="427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A2FE1BAD-5237-4BCD-8455-C3239F7E2F1F}"/>
              </a:ext>
            </a:extLst>
          </p:cNvPr>
          <p:cNvSpPr/>
          <p:nvPr/>
        </p:nvSpPr>
        <p:spPr bwMode="auto">
          <a:xfrm>
            <a:off x="971550" y="3141663"/>
            <a:ext cx="2447925" cy="87471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76CF98-DB31-4481-A781-469186BFC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433763"/>
            <a:ext cx="2184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/>
              <a:t>Processo de execução da func1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4C5486F-4288-4354-9B9A-83C163610E1C}"/>
              </a:ext>
            </a:extLst>
          </p:cNvPr>
          <p:cNvSpPr/>
          <p:nvPr/>
        </p:nvSpPr>
        <p:spPr bwMode="auto">
          <a:xfrm>
            <a:off x="971550" y="4292600"/>
            <a:ext cx="2447925" cy="10001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FA7BCAF-5752-49A5-9925-66961436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4664075"/>
            <a:ext cx="25685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/>
              <a:t>Processo de execução da new_func1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4B266FA6-251E-4CF3-BE5F-6F246B8C72CA}"/>
              </a:ext>
            </a:extLst>
          </p:cNvPr>
          <p:cNvCxnSpPr>
            <a:cxnSpLocks/>
            <a:stCxn id="13" idx="1"/>
            <a:endCxn id="21" idx="1"/>
          </p:cNvCxnSpPr>
          <p:nvPr/>
        </p:nvCxnSpPr>
        <p:spPr bwMode="auto">
          <a:xfrm rot="10800000" flipV="1">
            <a:off x="944563" y="3578225"/>
            <a:ext cx="26987" cy="1223963"/>
          </a:xfrm>
          <a:prstGeom prst="bentConnector3">
            <a:avLst>
              <a:gd name="adj1" fmla="val 95605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5DBD781-8F5B-4F8B-9F1B-0B781CA36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2214563"/>
            <a:ext cx="3586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chemeClr val="accent2"/>
                </a:solidFill>
              </a:rPr>
              <a:t>Porque é a soma do tempo de execução</a:t>
            </a:r>
            <a:br>
              <a:rPr lang="pt-BR" altLang="pt-BR" sz="1600">
                <a:solidFill>
                  <a:schemeClr val="accent2"/>
                </a:solidFill>
              </a:rPr>
            </a:br>
            <a:r>
              <a:rPr lang="pt-BR" altLang="pt-BR" sz="1600">
                <a:solidFill>
                  <a:schemeClr val="accent2"/>
                </a:solidFill>
              </a:rPr>
              <a:t> da func1 e da new_func1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4" grpId="0"/>
      <p:bldP spid="14" grpId="1"/>
      <p:bldP spid="17" grpId="0" animBg="1"/>
      <p:bldP spid="17" grpId="1" animBg="1"/>
      <p:bldP spid="21" grpId="0"/>
      <p:bldP spid="21" grpId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87D7A53D-24D2-42CA-BC51-87F4F9C0D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Modelo 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16001-3BFC-4746-8354-361C9541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Faz o estudo teórico de cada linha do código;</a:t>
            </a:r>
          </a:p>
          <a:p>
            <a:pPr lvl="1">
              <a:defRPr/>
            </a:pPr>
            <a:r>
              <a:rPr lang="pt-BR" sz="2000" dirty="0">
                <a:latin typeface="Arial Rounded MT Bold" panose="020F0704030504030204" pitchFamily="34" charset="0"/>
              </a:rPr>
              <a:t>Operações;</a:t>
            </a:r>
          </a:p>
          <a:p>
            <a:pPr lvl="1">
              <a:defRPr/>
            </a:pPr>
            <a:r>
              <a:rPr lang="pt-BR" sz="2000" dirty="0">
                <a:latin typeface="Arial Rounded MT Bold" panose="020F0704030504030204" pitchFamily="34" charset="0"/>
              </a:rPr>
              <a:t>Acessos de memória;</a:t>
            </a:r>
          </a:p>
          <a:p>
            <a:pPr lvl="1">
              <a:defRPr/>
            </a:pPr>
            <a:r>
              <a:rPr lang="pt-BR" sz="2000" dirty="0">
                <a:latin typeface="Arial Rounded MT Bold" panose="020F0704030504030204" pitchFamily="34" charset="0"/>
              </a:rPr>
              <a:t>Quantas vezes a linha vai ser executada.</a:t>
            </a:r>
          </a:p>
          <a:p>
            <a:pPr marL="0" indent="0">
              <a:buFontTx/>
              <a:buNone/>
              <a:defRPr/>
            </a:pPr>
            <a:endParaRPr lang="pt-BR" sz="24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sz="24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CBE767D4-0E9E-474C-8194-1B1FCBAD9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Modelo 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C0BE9-5702-4388-A1FE-AF26C0CC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Cada comando tem um “custo”</a:t>
            </a:r>
          </a:p>
          <a:p>
            <a:pPr marL="0" indent="0">
              <a:buFontTx/>
              <a:buNone/>
              <a:defRPr/>
            </a:pPr>
            <a:endParaRPr lang="pt-BR" sz="24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FF4D70F-DDA8-45C4-BB17-B598F00A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3137"/>
              </p:ext>
            </p:extLst>
          </p:nvPr>
        </p:nvGraphicFramePr>
        <p:xfrm>
          <a:off x="827088" y="2781300"/>
          <a:ext cx="7772400" cy="36449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2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Operações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Custo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r>
                        <a:rPr lang="pt-BR" sz="2000" baseline="0">
                          <a:latin typeface="Arial Rounded MT Bold" panose="020F0704030504030204" pitchFamily="34" charset="0"/>
                        </a:rPr>
                        <a:t>Atribuição: =</a:t>
                      </a:r>
                      <a:endParaRPr lang="pt-BR" sz="2000">
                        <a:latin typeface="Arial Rounded MT Bold" panose="020F0704030504030204" pitchFamily="34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aseline="0" dirty="0">
                          <a:latin typeface="Arial Rounded MT Bold" panose="020F0704030504030204" pitchFamily="34" charset="0"/>
                        </a:rPr>
                        <a:t>Aritméticas: </a:t>
                      </a:r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+,-,*,/,%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Leitura/escrita: </a:t>
                      </a:r>
                      <a:r>
                        <a:rPr lang="pt-BR" sz="2000" dirty="0" err="1">
                          <a:latin typeface="Arial Rounded MT Bold" panose="020F0704030504030204" pitchFamily="34" charset="0"/>
                        </a:rPr>
                        <a:t>cin</a:t>
                      </a:r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pt-BR" sz="2000" dirty="0" err="1">
                          <a:latin typeface="Arial Rounded MT Bold" panose="020F0704030504030204" pitchFamily="34" charset="0"/>
                        </a:rPr>
                        <a:t>cout</a:t>
                      </a:r>
                      <a:endParaRPr lang="pt-BR" sz="2000" dirty="0">
                        <a:latin typeface="Arial Rounded MT Bold" panose="020F0704030504030204" pitchFamily="34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Comparação:</a:t>
                      </a:r>
                      <a:r>
                        <a:rPr lang="pt-BR" sz="2000" baseline="0" dirty="0">
                          <a:latin typeface="Arial Rounded MT Bold" panose="020F0704030504030204" pitchFamily="34" charset="0"/>
                        </a:rPr>
                        <a:t> ==, !=, &lt;. &gt;, &lt;=, &gt;=</a:t>
                      </a:r>
                      <a:endParaRPr lang="pt-BR" sz="2000" dirty="0">
                        <a:latin typeface="Arial Rounded MT Bold" panose="020F0704030504030204" pitchFamily="34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Lógicas: &amp;&amp;, ||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Acesso à memória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Incremento: i++, ++</a:t>
                      </a:r>
                      <a:r>
                        <a:rPr lang="pt-BR" sz="2000" dirty="0" err="1">
                          <a:latin typeface="Arial Rounded MT Bold" panose="020F0704030504030204" pitchFamily="34" charset="0"/>
                        </a:rPr>
                        <a:t>i,i</a:t>
                      </a:r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--,</a:t>
                      </a:r>
                      <a:r>
                        <a:rPr lang="pt-BR" sz="2000" baseline="0" dirty="0">
                          <a:latin typeface="Arial Rounded MT Bold" panose="020F0704030504030204" pitchFamily="34" charset="0"/>
                        </a:rPr>
                        <a:t> --i</a:t>
                      </a:r>
                      <a:endParaRPr lang="pt-BR" sz="2000" dirty="0">
                        <a:latin typeface="Arial Rounded MT Bold" panose="020F0704030504030204" pitchFamily="34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1618C68A-9F7B-4E63-9811-D9148CE4D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Modelo RAM</a:t>
            </a:r>
          </a:p>
        </p:txBody>
      </p:sp>
      <p:sp>
        <p:nvSpPr>
          <p:cNvPr id="26627" name="Espaço Reservado para Conteúdo 2">
            <a:extLst>
              <a:ext uri="{FF2B5EF4-FFF2-40B4-BE49-F238E27FC236}">
                <a16:creationId xmlns:a16="http://schemas.microsoft.com/office/drawing/2014/main" id="{B8F604F7-B8B6-4E4D-AAB0-6222A9C2C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016125"/>
            <a:ext cx="7772400" cy="4652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Exemplo:       </a:t>
            </a:r>
            <a:r>
              <a:rPr lang="pt-BR" altLang="pt-BR" sz="2400">
                <a:solidFill>
                  <a:srgbClr val="000099"/>
                </a:solidFill>
                <a:latin typeface="Lucida Console" panose="020B0609040504020204" pitchFamily="49" charset="0"/>
              </a:rPr>
              <a:t>Vezes rodadas/</a:t>
            </a:r>
            <a:r>
              <a:rPr lang="pt-BR" altLang="pt-BR" sz="2400">
                <a:solidFill>
                  <a:srgbClr val="FF0000"/>
                </a:solidFill>
                <a:latin typeface="Lucida Console" panose="020B0609040504020204" pitchFamily="49" charset="0"/>
              </a:rPr>
              <a:t>Custo da linha</a:t>
            </a:r>
            <a:br>
              <a:rPr lang="pt-BR" altLang="pt-BR" sz="2400">
                <a:latin typeface="Lucida Console" panose="020B0609040504020204" pitchFamily="49" charset="0"/>
              </a:rPr>
            </a:br>
            <a:r>
              <a:rPr lang="pt-BR" altLang="pt-BR" sz="2400">
                <a:latin typeface="Arial Rounded MT Bold" panose="020F0704030504030204" pitchFamily="34" charset="0"/>
              </a:rPr>
              <a:t> </a:t>
            </a: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i = 0;     </a:t>
            </a:r>
            <a:r>
              <a:rPr lang="pt-BR" altLang="pt-BR" sz="2000">
                <a:solidFill>
                  <a:srgbClr val="000099"/>
                </a:solidFill>
                <a:latin typeface="Lucida Console" panose="020B0609040504020204" pitchFamily="49" charset="0"/>
              </a:rPr>
              <a:t>1</a:t>
            </a:r>
            <a:r>
              <a:rPr lang="pt-BR" altLang="pt-BR" sz="2000">
                <a:latin typeface="Lucida Console" panose="020B0609040504020204" pitchFamily="49" charset="0"/>
              </a:rPr>
              <a:t> * </a:t>
            </a:r>
            <a:r>
              <a:rPr lang="pt-BR" altLang="pt-BR" sz="2000">
                <a:solidFill>
                  <a:srgbClr val="FF0000"/>
                </a:solidFill>
                <a:latin typeface="Lucida Console" panose="020B0609040504020204" pitchFamily="49" charset="0"/>
              </a:rPr>
              <a:t>1 </a:t>
            </a:r>
            <a:r>
              <a:rPr lang="pt-BR" altLang="pt-BR" sz="2000">
                <a:latin typeface="Lucida Console" panose="020B0609040504020204" pitchFamily="49" charset="0"/>
              </a:rPr>
              <a:t>(atribuição)</a:t>
            </a:r>
            <a:br>
              <a:rPr lang="pt-BR" altLang="pt-BR" sz="2000">
                <a:latin typeface="Lucida Console" panose="020B0609040504020204" pitchFamily="49" charset="0"/>
              </a:rPr>
            </a:br>
            <a:r>
              <a:rPr lang="pt-BR" altLang="pt-BR" sz="2000">
                <a:latin typeface="Lucida Console" panose="020B0609040504020204" pitchFamily="49" charset="0"/>
              </a:rPr>
              <a:t>x = 2 * n; </a:t>
            </a:r>
            <a:r>
              <a:rPr lang="pt-BR" altLang="pt-BR" sz="2000">
                <a:solidFill>
                  <a:srgbClr val="000099"/>
                </a:solidFill>
                <a:latin typeface="Lucida Console" panose="020B0609040504020204" pitchFamily="49" charset="0"/>
              </a:rPr>
              <a:t>1</a:t>
            </a:r>
            <a:r>
              <a:rPr lang="pt-BR" altLang="pt-BR" sz="2000">
                <a:latin typeface="Lucida Console" panose="020B0609040504020204" pitchFamily="49" charset="0"/>
              </a:rPr>
              <a:t> * </a:t>
            </a:r>
            <a:r>
              <a:rPr lang="pt-BR" altLang="pt-BR" sz="200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pt-BR" altLang="pt-BR" sz="2000">
                <a:latin typeface="Lucida Console" panose="020B0609040504020204" pitchFamily="49" charset="0"/>
              </a:rPr>
              <a:t> (acesso à memória do n, multiplicação, atribuição) </a:t>
            </a:r>
            <a:endParaRPr lang="pt-BR" altLang="pt-BR" sz="20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While(i &lt; x) </a:t>
            </a:r>
            <a:r>
              <a:rPr lang="pt-BR" altLang="pt-BR" sz="2000">
                <a:solidFill>
                  <a:srgbClr val="000099"/>
                </a:solidFill>
                <a:latin typeface="Lucida Console" panose="020B0609040504020204" pitchFamily="49" charset="0"/>
              </a:rPr>
              <a:t>(2*n + 1) </a:t>
            </a:r>
            <a:r>
              <a:rPr lang="pt-BR" altLang="pt-BR" sz="2000">
                <a:latin typeface="Lucida Console" panose="020B0609040504020204" pitchFamily="49" charset="0"/>
              </a:rPr>
              <a:t>* </a:t>
            </a:r>
            <a:r>
              <a:rPr lang="pt-BR" altLang="pt-BR" sz="2000">
                <a:solidFill>
                  <a:srgbClr val="FF0000"/>
                </a:solidFill>
                <a:latin typeface="Lucida Console" panose="020B0609040504020204" pitchFamily="49" charset="0"/>
              </a:rPr>
              <a:t>3 </a:t>
            </a:r>
            <a:r>
              <a:rPr lang="pt-BR" altLang="pt-BR" sz="1400">
                <a:latin typeface="Lucida Console" panose="020B0609040504020204" pitchFamily="49" charset="0"/>
              </a:rPr>
              <a:t>(acesso à memória do x, acesso à memória do i, comparação)</a:t>
            </a:r>
            <a:endParaRPr lang="pt-BR" altLang="pt-BR" sz="14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	a++; </a:t>
            </a:r>
            <a:r>
              <a:rPr lang="pt-BR" altLang="pt-BR" sz="2000">
                <a:solidFill>
                  <a:srgbClr val="000099"/>
                </a:solidFill>
                <a:latin typeface="Lucida Console" panose="020B0609040504020204" pitchFamily="49" charset="0"/>
              </a:rPr>
              <a:t>(2*n)</a:t>
            </a:r>
            <a:r>
              <a:rPr lang="pt-BR" altLang="pt-BR" sz="2000">
                <a:latin typeface="Lucida Console" panose="020B0609040504020204" pitchFamily="49" charset="0"/>
              </a:rPr>
              <a:t> * </a:t>
            </a:r>
            <a:r>
              <a:rPr lang="pt-BR" altLang="pt-BR" sz="2000">
                <a:solidFill>
                  <a:srgbClr val="FF0000"/>
                </a:solidFill>
                <a:latin typeface="Lucida Console" panose="020B0609040504020204" pitchFamily="49" charset="0"/>
              </a:rPr>
              <a:t>1 </a:t>
            </a:r>
            <a:r>
              <a:rPr lang="pt-BR" altLang="pt-BR" sz="2000">
                <a:latin typeface="Lucida Console" panose="020B0609040504020204" pitchFamily="49" charset="0"/>
              </a:rPr>
              <a:t>(incremento) </a:t>
            </a:r>
            <a:endParaRPr lang="pt-BR" altLang="pt-BR" sz="20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	i++; </a:t>
            </a:r>
            <a:r>
              <a:rPr lang="pt-BR" altLang="pt-BR" sz="2000">
                <a:solidFill>
                  <a:srgbClr val="000099"/>
                </a:solidFill>
                <a:latin typeface="Lucida Console" panose="020B0609040504020204" pitchFamily="49" charset="0"/>
              </a:rPr>
              <a:t>(2*n)</a:t>
            </a:r>
            <a:r>
              <a:rPr lang="pt-BR" altLang="pt-BR" sz="2000">
                <a:latin typeface="Lucida Console" panose="020B0609040504020204" pitchFamily="49" charset="0"/>
              </a:rPr>
              <a:t> * </a:t>
            </a:r>
            <a:r>
              <a:rPr lang="pt-BR" altLang="pt-BR" sz="2000">
                <a:solidFill>
                  <a:srgbClr val="FF0000"/>
                </a:solidFill>
                <a:latin typeface="Lucida Console" panose="020B0609040504020204" pitchFamily="49" charset="0"/>
              </a:rPr>
              <a:t>1 </a:t>
            </a:r>
            <a:r>
              <a:rPr lang="pt-BR" altLang="pt-BR" sz="2000">
                <a:latin typeface="Lucida Console" panose="020B0609040504020204" pitchFamily="49" charset="0"/>
              </a:rPr>
              <a:t>(incremento) </a:t>
            </a:r>
            <a:endParaRPr lang="pt-BR" altLang="pt-BR" sz="20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pt-BR" altLang="pt-BR" sz="2000">
                <a:latin typeface="Lucida Console" panose="020B0609040504020204" pitchFamily="49" charset="0"/>
              </a:rPr>
              <a:t>T(n) = 1 + 3 + (2n+1)*3 + 2n + 2n</a:t>
            </a:r>
            <a:br>
              <a:rPr lang="pt-BR" altLang="pt-BR" sz="2000">
                <a:latin typeface="Lucida Console" panose="020B0609040504020204" pitchFamily="49" charset="0"/>
              </a:rPr>
            </a:br>
            <a:r>
              <a:rPr lang="pt-BR" altLang="pt-BR" sz="2000">
                <a:latin typeface="Lucida Console" panose="020B0609040504020204" pitchFamily="49" charset="0"/>
              </a:rPr>
              <a:t>T(n) = 7 + 10n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ítulo 1">
            <a:extLst>
              <a:ext uri="{FF2B5EF4-FFF2-40B4-BE49-F238E27FC236}">
                <a16:creationId xmlns:a16="http://schemas.microsoft.com/office/drawing/2014/main" id="{5DDAA82D-0431-4427-A818-38D9F6D2AC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11238" y="1484313"/>
            <a:ext cx="7121525" cy="1223962"/>
          </a:xfrm>
        </p:spPr>
        <p:txBody>
          <a:bodyPr/>
          <a:lstStyle/>
          <a:p>
            <a:pPr eaLnBrk="1" hangingPunct="1"/>
            <a:r>
              <a:rPr lang="pt-BR" altLang="pt-BR" sz="6000" b="1" dirty="0">
                <a:latin typeface="Calibri"/>
                <a:cs typeface="Calibri"/>
              </a:rPr>
              <a:t>Por que aprender?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6C814E-3034-463B-BD9D-EED94978EF98}"/>
              </a:ext>
            </a:extLst>
          </p:cNvPr>
          <p:cNvSpPr txBox="1"/>
          <p:nvPr/>
        </p:nvSpPr>
        <p:spPr>
          <a:xfrm>
            <a:off x="1258888" y="3068638"/>
            <a:ext cx="6985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Habilidade essencial para um desenvolvedor;</a:t>
            </a:r>
          </a:p>
          <a:p>
            <a:pPr marL="285750" indent="-285750">
              <a:buFontTx/>
              <a:buChar char="-"/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Decidir qual algoritmo rodar para cada problema; </a:t>
            </a:r>
          </a:p>
          <a:p>
            <a:pPr marL="285750" indent="-285750">
              <a:buFontTx/>
              <a:buChar char="-"/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Entender o que pode estar causando lentidões</a:t>
            </a:r>
            <a:br>
              <a:rPr lang="pt-BR" sz="2400" dirty="0">
                <a:latin typeface="+mn-lt"/>
                <a:ea typeface="Times New Roman" panose="02020603050405020304" pitchFamily="18" charset="0"/>
              </a:rPr>
            </a:br>
            <a:r>
              <a:rPr lang="pt-BR" sz="2400" dirty="0">
                <a:latin typeface="+mn-lt"/>
                <a:ea typeface="Times New Roman" panose="02020603050405020304" pitchFamily="18" charset="0"/>
              </a:rPr>
              <a:t> na execução do projeto.</a:t>
            </a:r>
          </a:p>
          <a:p>
            <a:pPr>
              <a:defRPr/>
            </a:pPr>
            <a:endParaRPr lang="pt-BR" sz="240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366649A-56DD-4FB8-97D8-EFEF2D1FC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2553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Gcov</a:t>
            </a:r>
          </a:p>
        </p:txBody>
      </p:sp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FC5EBD71-4BF7-4D8F-AD88-3679B8DB4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496300" cy="48974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- Ferramenta inclusa no GCC(Compilador), feita para ajudar no profiling e teste de cobertura do código.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  <a:cs typeface="Courier New" panose="02070309020205020404" pitchFamily="49" charset="0"/>
              </a:rPr>
              <a:t>- Segue o Modelo RAM, tendo como principal característica a indicação de quantas vezes uma linha foi executada.</a:t>
            </a:r>
            <a:endParaRPr lang="pt-BR" altLang="pt-BR" sz="20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227FAD-2290-4F13-B95E-9E9E9C31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 t="-4443" r="1115" b="4443"/>
          <a:stretch>
            <a:fillRect/>
          </a:stretch>
        </p:blipFill>
        <p:spPr bwMode="auto">
          <a:xfrm>
            <a:off x="3167063" y="3213100"/>
            <a:ext cx="3241675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>
            <a:extLst>
              <a:ext uri="{FF2B5EF4-FFF2-40B4-BE49-F238E27FC236}">
                <a16:creationId xmlns:a16="http://schemas.microsoft.com/office/drawing/2014/main" id="{A80C8818-8B17-4A99-B269-015D7A9E6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2553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Gcov (Windows)</a:t>
            </a:r>
          </a:p>
        </p:txBody>
      </p:sp>
      <p:sp>
        <p:nvSpPr>
          <p:cNvPr id="28675" name="Espaço Reservado para Conteúdo 2">
            <a:extLst>
              <a:ext uri="{FF2B5EF4-FFF2-40B4-BE49-F238E27FC236}">
                <a16:creationId xmlns:a16="http://schemas.microsoft.com/office/drawing/2014/main" id="{94DC43AE-9F3D-4B3B-8EBF-579D3F00B4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496300" cy="48974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400" b="1">
                <a:latin typeface="Arial Rounded MT Bold" panose="020F0704030504030204" pitchFamily="34" charset="0"/>
              </a:rPr>
              <a:t>1) </a:t>
            </a:r>
            <a:r>
              <a:rPr lang="pt-BR" altLang="pt-BR" sz="2400">
                <a:latin typeface="Arial Rounded MT Bold" panose="020F0704030504030204" pitchFamily="34" charset="0"/>
              </a:rPr>
              <a:t>Para executar</a:t>
            </a:r>
            <a:endParaRPr lang="pt-BR" altLang="pt-BR" sz="2400" b="1">
              <a:latin typeface="Arial Rounded MT Bold" panose="020F070403050403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g++ -fprofile-arcs -ftest-coverage –o main.exe main.cpp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main.exe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type main.cpp.gcov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pt-BR" altLang="pt-BR" sz="2400" b="1">
              <a:latin typeface="Arial Rounded MT Bold" panose="020F07040305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pt-BR" altLang="pt-BR" sz="20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28676" name="Imagem 2">
            <a:extLst>
              <a:ext uri="{FF2B5EF4-FFF2-40B4-BE49-F238E27FC236}">
                <a16:creationId xmlns:a16="http://schemas.microsoft.com/office/drawing/2014/main" id="{A06A358E-B8DA-4874-9842-405BB66BD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2997200"/>
            <a:ext cx="5292725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07A4092F-F41B-46CE-ADDA-DD1D6A045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2553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Gcov(Linux)</a:t>
            </a:r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AADE6916-C36D-4347-B787-CCA855AF2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496300" cy="48974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400" b="1">
                <a:latin typeface="Arial Rounded MT Bold" panose="020F0704030504030204" pitchFamily="34" charset="0"/>
              </a:rPr>
              <a:t>1) </a:t>
            </a:r>
            <a:r>
              <a:rPr lang="pt-BR" altLang="pt-BR" sz="2400">
                <a:latin typeface="Arial Rounded MT Bold" panose="020F0704030504030204" pitchFamily="34" charset="0"/>
              </a:rPr>
              <a:t>Para executar</a:t>
            </a:r>
            <a:endParaRPr lang="pt-BR" altLang="pt-BR" sz="2400" b="1">
              <a:latin typeface="Arial Rounded MT Bold" panose="020F070403050403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g++ -fprofile-arcs -ftest-coverage –o main.out main.cpp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./main.out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pt-BR" altLang="pt-BR" sz="2000">
                <a:latin typeface="Consolas" panose="020B0609020204030204" pitchFamily="49" charset="0"/>
                <a:cs typeface="Courier New" panose="02070309020205020404" pitchFamily="49" charset="0"/>
              </a:rPr>
              <a:t>gedit main.cpp.gcov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pt-BR" altLang="pt-BR" sz="20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A6014138-7F9B-4CB8-AFBC-4D94697AE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0750" y="5949950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Dúvidas?</a:t>
            </a:r>
          </a:p>
        </p:txBody>
      </p:sp>
      <p:pic>
        <p:nvPicPr>
          <p:cNvPr id="30723" name="Picture 6" descr="Causando duvida? - Home | Facebook">
            <a:extLst>
              <a:ext uri="{FF2B5EF4-FFF2-40B4-BE49-F238E27FC236}">
                <a16:creationId xmlns:a16="http://schemas.microsoft.com/office/drawing/2014/main" id="{27FEB1BB-2BC2-4722-9156-4F5D4F67A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766888"/>
            <a:ext cx="58832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A6014138-7F9B-4CB8-AFBC-4D94697AE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8901" y="1349195"/>
            <a:ext cx="7467600" cy="304800"/>
          </a:xfrm>
        </p:spPr>
        <p:txBody>
          <a:bodyPr/>
          <a:lstStyle/>
          <a:p>
            <a:r>
              <a:rPr lang="pt-BR" altLang="pt-BR" dirty="0">
                <a:latin typeface="Arial Rounded MT Bold"/>
              </a:rPr>
              <a:t>Exercícios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885D4-EDB2-4CB3-AE7E-2F8C26F3C0F2}"/>
              </a:ext>
            </a:extLst>
          </p:cNvPr>
          <p:cNvSpPr txBox="1"/>
          <p:nvPr/>
        </p:nvSpPr>
        <p:spPr>
          <a:xfrm>
            <a:off x="713117" y="2409646"/>
            <a:ext cx="603561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 err="1">
                <a:latin typeface="Courier New"/>
                <a:cs typeface="Courier New"/>
              </a:rPr>
              <a:t>int</a:t>
            </a:r>
            <a:r>
              <a:rPr lang="pt-BR" sz="2400" b="0" dirty="0">
                <a:latin typeface="Courier New"/>
                <a:cs typeface="Courier New"/>
              </a:rPr>
              <a:t> n = 8;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 err="1">
                <a:latin typeface="Courier New"/>
                <a:cs typeface="Courier New"/>
              </a:rPr>
              <a:t>int</a:t>
            </a:r>
            <a:r>
              <a:rPr lang="pt-BR" sz="2400" b="0" dirty="0">
                <a:latin typeface="Courier New"/>
                <a:cs typeface="Courier New"/>
              </a:rPr>
              <a:t> i = 0; </a:t>
            </a:r>
            <a:endParaRPr lang="en-US" sz="2400" b="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 err="1">
                <a:latin typeface="Courier New"/>
                <a:cs typeface="Courier New"/>
              </a:rPr>
              <a:t>while</a:t>
            </a:r>
            <a:r>
              <a:rPr lang="pt-BR" sz="2400" b="0" dirty="0">
                <a:latin typeface="Courier New"/>
                <a:cs typeface="Courier New"/>
              </a:rPr>
              <a:t> (i &lt; n)      </a:t>
            </a:r>
            <a:endParaRPr lang="en-US" sz="2400" b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{</a:t>
            </a:r>
            <a:endParaRPr lang="en-US" sz="2400" b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    i = calcula(i);        </a:t>
            </a:r>
            <a:endParaRPr lang="en-US" sz="2400" b="0" dirty="0">
              <a:latin typeface="Times New Roman"/>
              <a:cs typeface="Times New Roman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 err="1">
                <a:latin typeface="Courier New"/>
                <a:cs typeface="Courier New"/>
              </a:rPr>
              <a:t>return</a:t>
            </a:r>
            <a:r>
              <a:rPr lang="pt-BR" sz="2400" b="0" dirty="0">
                <a:latin typeface="Courier New"/>
                <a:cs typeface="Courier New"/>
              </a:rPr>
              <a:t> 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BEE02-7979-44C5-A60C-BAA792CFE963}"/>
              </a:ext>
            </a:extLst>
          </p:cNvPr>
          <p:cNvSpPr txBox="1"/>
          <p:nvPr/>
        </p:nvSpPr>
        <p:spPr>
          <a:xfrm>
            <a:off x="4809765" y="3257011"/>
            <a:ext cx="42815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    x = 2*i;</a:t>
            </a:r>
            <a:endParaRPr lang="en-US" sz="2400" b="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latin typeface="Times New Roman"/>
                <a:cs typeface="Times New Roman"/>
              </a:rPr>
              <a:t>          </a:t>
            </a:r>
            <a:r>
              <a:rPr lang="pt-BR" sz="2400" b="0" dirty="0" err="1">
                <a:latin typeface="Courier New"/>
                <a:cs typeface="Courier New"/>
              </a:rPr>
              <a:t>cout</a:t>
            </a:r>
            <a:r>
              <a:rPr lang="pt-BR" sz="2400" b="0" dirty="0">
                <a:latin typeface="Courier New"/>
                <a:cs typeface="Courier New"/>
              </a:rPr>
              <a:t>&lt;&lt;x&lt;&lt;</a:t>
            </a:r>
            <a:r>
              <a:rPr lang="pt-BR" sz="2400" b="0" dirty="0" err="1">
                <a:latin typeface="Courier New"/>
                <a:cs typeface="Courier New"/>
              </a:rPr>
              <a:t>endl</a:t>
            </a:r>
            <a:r>
              <a:rPr lang="pt-BR" sz="2400" b="0" dirty="0">
                <a:latin typeface="Courier New"/>
                <a:cs typeface="Courier New"/>
              </a:rPr>
              <a:t>;</a:t>
            </a:r>
            <a:endParaRPr lang="en-US" sz="2400" b="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    </a:t>
            </a:r>
            <a:r>
              <a:rPr lang="pt-BR" sz="2400" b="0" dirty="0" err="1">
                <a:latin typeface="Courier New"/>
                <a:cs typeface="Courier New"/>
              </a:rPr>
              <a:t>return</a:t>
            </a:r>
            <a:r>
              <a:rPr lang="pt-BR" sz="2400" b="0" dirty="0">
                <a:latin typeface="Courier New"/>
                <a:cs typeface="Courier New"/>
              </a:rPr>
              <a:t> (i+1);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FC101-ECE1-419C-8837-0AA5A4627548}"/>
              </a:ext>
            </a:extLst>
          </p:cNvPr>
          <p:cNvSpPr txBox="1"/>
          <p:nvPr/>
        </p:nvSpPr>
        <p:spPr>
          <a:xfrm>
            <a:off x="3299244" y="1775245"/>
            <a:ext cx="37927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Arial"/>
              </a:rPr>
              <a:t>Gcov</a:t>
            </a:r>
            <a:r>
              <a:rPr lang="en-US" sz="2000" dirty="0">
                <a:latin typeface="Times New Roman"/>
                <a:cs typeface="Arial"/>
              </a:rPr>
              <a:t> + </a:t>
            </a:r>
            <a:r>
              <a:rPr lang="en-US" sz="2000" dirty="0" err="1">
                <a:latin typeface="Times New Roman"/>
                <a:cs typeface="Arial"/>
              </a:rPr>
              <a:t>custo</a:t>
            </a:r>
            <a:r>
              <a:rPr lang="en-US" sz="2000" dirty="0">
                <a:latin typeface="Times New Roman"/>
                <a:cs typeface="Arial"/>
              </a:rPr>
              <a:t> do </a:t>
            </a:r>
            <a:r>
              <a:rPr lang="en-US" sz="2000" dirty="0" err="1">
                <a:latin typeface="Times New Roman"/>
                <a:cs typeface="Arial"/>
              </a:rPr>
              <a:t>programa</a:t>
            </a:r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057913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A6014138-7F9B-4CB8-AFBC-4D94697AE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8901" y="1349195"/>
            <a:ext cx="7467600" cy="304800"/>
          </a:xfrm>
        </p:spPr>
        <p:txBody>
          <a:bodyPr/>
          <a:lstStyle/>
          <a:p>
            <a:r>
              <a:rPr lang="pt-BR" altLang="pt-BR" dirty="0">
                <a:latin typeface="Arial Rounded MT Bold"/>
              </a:rPr>
              <a:t>Exercícios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885D4-EDB2-4CB3-AE7E-2F8C26F3C0F2}"/>
              </a:ext>
            </a:extLst>
          </p:cNvPr>
          <p:cNvSpPr txBox="1"/>
          <p:nvPr/>
        </p:nvSpPr>
        <p:spPr>
          <a:xfrm>
            <a:off x="741872" y="2884099"/>
            <a:ext cx="60356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 err="1">
                <a:latin typeface="Courier New"/>
                <a:cs typeface="Courier New"/>
              </a:rPr>
              <a:t>int</a:t>
            </a:r>
            <a:r>
              <a:rPr lang="pt-BR" sz="2400" b="0" dirty="0">
                <a:latin typeface="Courier New"/>
                <a:cs typeface="Courier New"/>
              </a:rPr>
              <a:t> n = 50000;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recursivo(n);</a:t>
            </a:r>
            <a:endParaRPr lang="en-US" sz="2400" b="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 err="1">
                <a:latin typeface="Courier New"/>
                <a:cs typeface="Courier New"/>
              </a:rPr>
              <a:t>return</a:t>
            </a:r>
            <a:r>
              <a:rPr lang="pt-BR" sz="2400" b="0" dirty="0">
                <a:latin typeface="Courier New"/>
                <a:cs typeface="Courier New"/>
              </a:rPr>
              <a:t> 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BEE02-7979-44C5-A60C-BAA792CFE963}"/>
              </a:ext>
            </a:extLst>
          </p:cNvPr>
          <p:cNvSpPr txBox="1"/>
          <p:nvPr/>
        </p:nvSpPr>
        <p:spPr>
          <a:xfrm>
            <a:off x="3760218" y="3070105"/>
            <a:ext cx="53311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    </a:t>
            </a:r>
            <a:r>
              <a:rPr lang="pt-BR" sz="2400" b="0" dirty="0" err="1">
                <a:latin typeface="Courier New"/>
                <a:cs typeface="Courier New"/>
              </a:rPr>
              <a:t>if</a:t>
            </a:r>
            <a:r>
              <a:rPr lang="pt-BR" sz="2400" b="0" dirty="0">
                <a:latin typeface="Courier New"/>
                <a:cs typeface="Courier New"/>
              </a:rPr>
              <a:t>(n!=0) recursivo(n-1);</a:t>
            </a:r>
            <a:endParaRPr lang="en-US" sz="2400" b="0" dirty="0"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latin typeface="Courier New"/>
                <a:cs typeface="Courier New"/>
              </a:rPr>
              <a:t>    </a:t>
            </a:r>
            <a:r>
              <a:rPr lang="pt-BR" sz="2400" b="0" dirty="0" err="1">
                <a:latin typeface="Courier New"/>
                <a:cs typeface="Courier New"/>
              </a:rPr>
              <a:t>cout</a:t>
            </a:r>
            <a:r>
              <a:rPr lang="pt-BR" sz="2400" b="0" dirty="0">
                <a:latin typeface="Courier New"/>
                <a:cs typeface="Courier New"/>
              </a:rPr>
              <a:t>&lt;&lt;n&lt;&lt;</a:t>
            </a:r>
            <a:r>
              <a:rPr lang="pt-BR" sz="2400" b="0" dirty="0" err="1">
                <a:latin typeface="Courier New"/>
                <a:cs typeface="Courier New"/>
              </a:rPr>
              <a:t>endl</a:t>
            </a:r>
            <a:r>
              <a:rPr lang="pt-BR" sz="2400" b="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FC101-ECE1-419C-8837-0AA5A4627548}"/>
              </a:ext>
            </a:extLst>
          </p:cNvPr>
          <p:cNvSpPr txBox="1"/>
          <p:nvPr/>
        </p:nvSpPr>
        <p:spPr>
          <a:xfrm>
            <a:off x="2738527" y="1789622"/>
            <a:ext cx="55324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Arial"/>
              </a:rPr>
              <a:t>Gprof</a:t>
            </a:r>
            <a:r>
              <a:rPr lang="en-US" sz="2000" dirty="0">
                <a:latin typeface="Times New Roman"/>
                <a:cs typeface="Arial"/>
              </a:rPr>
              <a:t> + </a:t>
            </a:r>
            <a:r>
              <a:rPr lang="en-US" sz="2000" dirty="0" err="1">
                <a:latin typeface="Times New Roman"/>
                <a:cs typeface="Arial"/>
              </a:rPr>
              <a:t>interpretar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dirty="0" err="1">
                <a:latin typeface="Times New Roman"/>
                <a:cs typeface="Arial"/>
              </a:rPr>
              <a:t>valores</a:t>
            </a:r>
            <a:r>
              <a:rPr lang="en-US" sz="2000" dirty="0">
                <a:latin typeface="Times New Roman"/>
                <a:cs typeface="Arial"/>
              </a:rPr>
              <a:t> de </a:t>
            </a:r>
            <a:r>
              <a:rPr lang="en-US" sz="2000">
                <a:latin typeface="Times New Roman"/>
                <a:cs typeface="Arial"/>
              </a:rPr>
              <a:t>saída</a:t>
            </a:r>
            <a:r>
              <a:rPr lang="en-US" sz="2000" dirty="0">
                <a:latin typeface="Times New Roman"/>
                <a:cs typeface="Arial"/>
              </a:rPr>
              <a:t>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402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1">
            <a:extLst>
              <a:ext uri="{FF2B5EF4-FFF2-40B4-BE49-F238E27FC236}">
                <a16:creationId xmlns:a16="http://schemas.microsoft.com/office/drawing/2014/main" id="{B871F8E0-A8F7-4D5F-A1C6-FF7E3C419B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11238" y="1484313"/>
            <a:ext cx="7121525" cy="1081087"/>
          </a:xfrm>
        </p:spPr>
        <p:txBody>
          <a:bodyPr/>
          <a:lstStyle/>
          <a:p>
            <a:pPr eaLnBrk="1" hangingPunct="1"/>
            <a:r>
              <a:rPr lang="pt-BR" altLang="pt-BR" sz="6000" b="1">
                <a:latin typeface="Calibri" panose="020F0502020204030204" pitchFamily="34" charset="0"/>
              </a:rPr>
              <a:t>Objetivos da aula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8523C6-F23D-46F6-9FDC-ECA448B39E60}"/>
              </a:ext>
            </a:extLst>
          </p:cNvPr>
          <p:cNvSpPr txBox="1"/>
          <p:nvPr/>
        </p:nvSpPr>
        <p:spPr>
          <a:xfrm>
            <a:off x="1331913" y="2852738"/>
            <a:ext cx="7272337" cy="2678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Ao final da aula:</a:t>
            </a:r>
          </a:p>
          <a:p>
            <a:pPr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-   Analisar códigos seguindo método experimental;</a:t>
            </a:r>
          </a:p>
          <a:p>
            <a:pPr marL="285750" indent="-285750">
              <a:buFontTx/>
              <a:buChar char="-"/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Analisar códigos seguindo modelo RAM;</a:t>
            </a:r>
          </a:p>
          <a:p>
            <a:pPr marL="285750" indent="-285750">
              <a:buFontTx/>
              <a:buChar char="-"/>
              <a:defRPr/>
            </a:pPr>
            <a:r>
              <a:rPr lang="pt-BR" sz="2400" dirty="0">
                <a:latin typeface="+mn-lt"/>
                <a:ea typeface="Times New Roman" panose="02020603050405020304" pitchFamily="18" charset="0"/>
              </a:rPr>
              <a:t>Executar as ferramentas </a:t>
            </a:r>
            <a:r>
              <a:rPr lang="pt-BR" sz="2400" dirty="0" err="1">
                <a:latin typeface="+mn-lt"/>
                <a:ea typeface="Times New Roman" panose="02020603050405020304" pitchFamily="18" charset="0"/>
              </a:rPr>
              <a:t>Gcov</a:t>
            </a:r>
            <a:r>
              <a:rPr lang="pt-BR" sz="2400" dirty="0">
                <a:latin typeface="+mn-lt"/>
                <a:ea typeface="Times New Roman" panose="02020603050405020304" pitchFamily="18" charset="0"/>
              </a:rPr>
              <a:t> e </a:t>
            </a:r>
            <a:r>
              <a:rPr lang="pt-BR" sz="2400" dirty="0" err="1">
                <a:latin typeface="+mn-lt"/>
                <a:ea typeface="Times New Roman" panose="02020603050405020304" pitchFamily="18" charset="0"/>
              </a:rPr>
              <a:t>Gprof</a:t>
            </a:r>
            <a:r>
              <a:rPr lang="pt-BR" sz="2400" dirty="0">
                <a:latin typeface="+mn-lt"/>
                <a:ea typeface="Times New Roman" panose="02020603050405020304" pitchFamily="18" charset="0"/>
              </a:rPr>
              <a:t> e interpretar os resultados.</a:t>
            </a:r>
          </a:p>
          <a:p>
            <a:pPr marL="285750" indent="-285750">
              <a:buFontTx/>
              <a:buChar char="-"/>
              <a:defRPr/>
            </a:pPr>
            <a:endParaRPr lang="pt-BR" sz="2400" dirty="0">
              <a:latin typeface="+mn-lt"/>
              <a:ea typeface="Times New Roman" panose="02020603050405020304" pitchFamily="18" charset="0"/>
            </a:endParaRPr>
          </a:p>
          <a:p>
            <a:pPr>
              <a:defRPr/>
            </a:pPr>
            <a:endParaRPr lang="pt-BR" sz="24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34899959-33BE-423E-B5F4-2FAC320B8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latin typeface="Arial Rounded MT Bold" panose="020F070403050403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51B13-8C13-46A3-AA07-EBD56CEE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latin typeface="Arial Rounded MT Bold" panose="020F0704030504030204" pitchFamily="34" charset="0"/>
              </a:rPr>
              <a:t>É uma ferramenta útil para escolha e/ou desenvolvimento do melhor algoritmo a ser utilizado para</a:t>
            </a:r>
          </a:p>
          <a:p>
            <a:pPr marL="0" indent="0">
              <a:buFontTx/>
              <a:buNone/>
              <a:defRPr/>
            </a:pPr>
            <a:r>
              <a:rPr lang="pt-BR" dirty="0">
                <a:latin typeface="Arial Rounded MT Bold" panose="020F0704030504030204" pitchFamily="34" charset="0"/>
              </a:rPr>
              <a:t>   resolver determinado problema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481F0-CEF9-4F3B-9596-38C65D3C0C41}"/>
              </a:ext>
            </a:extLst>
          </p:cNvPr>
          <p:cNvSpPr/>
          <p:nvPr/>
        </p:nvSpPr>
        <p:spPr bwMode="auto">
          <a:xfrm>
            <a:off x="1555750" y="4941888"/>
            <a:ext cx="2016125" cy="574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pt-BR" sz="2400" dirty="0">
                <a:solidFill>
                  <a:schemeClr val="tx1"/>
                </a:solidFill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Eficiência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3DB2A9-410B-4D17-A8D5-C2BD5019D2BD}"/>
              </a:ext>
            </a:extLst>
          </p:cNvPr>
          <p:cNvSpPr/>
          <p:nvPr/>
        </p:nvSpPr>
        <p:spPr bwMode="auto">
          <a:xfrm>
            <a:off x="5321300" y="4941888"/>
            <a:ext cx="2016125" cy="574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pt-BR" sz="2400" dirty="0">
                <a:solidFill>
                  <a:schemeClr val="tx1"/>
                </a:solidFill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Eficácia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50" name="Cruz 5">
            <a:extLst>
              <a:ext uri="{FF2B5EF4-FFF2-40B4-BE49-F238E27FC236}">
                <a16:creationId xmlns:a16="http://schemas.microsoft.com/office/drawing/2014/main" id="{BDB9D002-4270-48C8-B383-0BCC0472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5049838"/>
            <a:ext cx="358775" cy="360362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pt-BR" altLang="pt-BR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1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D41E3927-3D44-48D3-ABC4-9505BD259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989888" cy="252413"/>
          </a:xfrm>
        </p:spPr>
        <p:txBody>
          <a:bodyPr/>
          <a:lstStyle/>
          <a:p>
            <a:r>
              <a:rPr lang="pt-BR" altLang="pt-BR" sz="4000" b="1">
                <a:latin typeface="Arial Rounded MT Bold" panose="020F0704030504030204" pitchFamily="34" charset="0"/>
              </a:rPr>
              <a:t>Como escolher um algoritmo?</a:t>
            </a:r>
          </a:p>
        </p:txBody>
      </p:sp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AC8A47D8-BD36-4C63-B749-BDEE0E39E2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pt-BR" altLang="pt-BR" sz="2400">
                <a:latin typeface="Arial Rounded MT Bold" panose="020F0704030504030204" pitchFamily="34" charset="0"/>
              </a:rPr>
              <a:t>Tempo de processamento: Um algoritmo que realiza uma tarefa em 10 horas é melhor que outro que realiza em 10 dias </a:t>
            </a:r>
          </a:p>
          <a:p>
            <a:endParaRPr lang="pt-BR" altLang="pt-BR" sz="2400">
              <a:latin typeface="Arial Rounded MT Bold" panose="020F0704030504030204" pitchFamily="34" charset="0"/>
            </a:endParaRPr>
          </a:p>
          <a:p>
            <a:r>
              <a:rPr lang="pt-BR" altLang="pt-BR" sz="2400">
                <a:latin typeface="Arial Rounded MT Bold" panose="020F0704030504030204" pitchFamily="34" charset="0"/>
              </a:rPr>
              <a:t>Quantidade de memória necessária: Um algoritmo que usa 1MB de memória RAM é melhor que outro que usa 1GB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F28E359F-EE82-467C-8615-366BD8C55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Análise de complexidade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48141A-6B1F-4A79-AEB3-65AEA987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Estudo da eficiência de um código.</a:t>
            </a:r>
          </a:p>
          <a:p>
            <a:pPr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Método experimental</a:t>
            </a:r>
          </a:p>
          <a:p>
            <a:pPr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Modelo RAM</a:t>
            </a:r>
          </a:p>
          <a:p>
            <a:pPr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Análise assintótica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45DD3481-C6B9-4948-AED4-C3B148F3C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Método experimental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163E3782-5432-4B88-BFE7-CE033542F7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>
                <a:latin typeface="Arial Rounded MT Bold" panose="020F0704030504030204" pitchFamily="34" charset="0"/>
              </a:rPr>
              <a:t>Testar programas de terceiros</a:t>
            </a:r>
          </a:p>
          <a:p>
            <a:r>
              <a:rPr lang="pt-BR" altLang="pt-BR" sz="2400">
                <a:latin typeface="Arial Rounded MT Bold" panose="020F0704030504030204" pitchFamily="34" charset="0"/>
              </a:rPr>
              <a:t>Varia de máquina pra máquina</a:t>
            </a:r>
          </a:p>
          <a:p>
            <a:r>
              <a:rPr lang="pt-BR" altLang="pt-BR" sz="2400">
                <a:latin typeface="Arial Rounded MT Bold" panose="020F0704030504030204" pitchFamily="34" charset="0"/>
              </a:rPr>
              <a:t>Estuda o tempo que cada código leva para ser executado</a:t>
            </a:r>
          </a:p>
          <a:p>
            <a:endParaRPr lang="pt-BR" altLang="pt-BR" sz="24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BF7A2493-C2E0-445F-963F-C91157D1D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Método experimental</a:t>
            </a:r>
          </a:p>
        </p:txBody>
      </p:sp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06E3319B-A80B-42ED-ACAF-C5EEDC958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>
                <a:latin typeface="Arial Rounded MT Bold" panose="020F0704030504030204" pitchFamily="34" charset="0"/>
              </a:rPr>
              <a:t>Não é o mais indicado;</a:t>
            </a:r>
          </a:p>
          <a:p>
            <a:r>
              <a:rPr lang="pt-BR" altLang="pt-BR" sz="2400">
                <a:latin typeface="Arial Rounded MT Bold" panose="020F0704030504030204" pitchFamily="34" charset="0"/>
              </a:rPr>
              <a:t>É necessário levar em considerações algumas variáveis na hora de comparar algoritmos experimentalmente: máquinas, compiladores, sistemas e entradas problemáticas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DD76BA44-8A66-49DE-AB68-040EB261C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GNU Profiler(gprof)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C63C18DA-7227-427E-8603-ECBADCF26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Uso de </a:t>
            </a:r>
            <a:r>
              <a:rPr lang="pt-BR" altLang="pt-BR" sz="2400" i="1">
                <a:latin typeface="Arial Rounded MT Bold" panose="020F0704030504030204" pitchFamily="34" charset="0"/>
              </a:rPr>
              <a:t>profilers </a:t>
            </a:r>
            <a:r>
              <a:rPr lang="pt-BR" altLang="pt-BR" sz="2400">
                <a:latin typeface="Arial Rounded MT Bold" panose="020F0704030504030204" pitchFamily="34" charset="0"/>
              </a:rPr>
              <a:t>para analisar o tempo consumido para rodar cada função de um código</a:t>
            </a:r>
            <a:r>
              <a:rPr lang="pt-BR" altLang="pt-BR" sz="2400" i="1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FontTx/>
              <a:buNone/>
            </a:pPr>
            <a:endParaRPr lang="pt-BR" altLang="pt-BR" sz="2400" i="1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 u="sng">
                <a:latin typeface="Arial Rounded MT Bold" panose="020F0704030504030204" pitchFamily="34" charset="0"/>
              </a:rPr>
              <a:t>Para saber mais:</a:t>
            </a:r>
            <a:r>
              <a:rPr lang="pt-BR" altLang="pt-BR" sz="2400">
                <a:latin typeface="Arial Rounded MT Bold" panose="020F0704030504030204" pitchFamily="34" charset="0"/>
              </a:rPr>
              <a:t> </a:t>
            </a:r>
            <a:r>
              <a:rPr lang="pt-BR" altLang="pt-BR" sz="2400" i="1">
                <a:latin typeface="Arial Rounded MT Bold" panose="020F0704030504030204" pitchFamily="34" charset="0"/>
              </a:rPr>
              <a:t>Profilers </a:t>
            </a:r>
            <a:r>
              <a:rPr lang="pt-BR" altLang="pt-BR" sz="2400">
                <a:latin typeface="Arial Rounded MT Bold" panose="020F0704030504030204" pitchFamily="34" charset="0"/>
              </a:rPr>
              <a:t>ou um </a:t>
            </a:r>
            <a:r>
              <a:rPr lang="pt-BR" altLang="pt-BR" sz="2400" i="1">
                <a:latin typeface="Arial Rounded MT Bold" panose="020F0704030504030204" pitchFamily="34" charset="0"/>
              </a:rPr>
              <a:t>profiler</a:t>
            </a:r>
            <a:r>
              <a:rPr lang="pt-BR" altLang="pt-BR" sz="2400">
                <a:latin typeface="Arial Rounded MT Bold" panose="020F0704030504030204" pitchFamily="34" charset="0"/>
              </a:rPr>
              <a:t> é uma ferramenta que possibilita a coleta de dados e exibição de informação sobre o código compilado/executado. O gprof faz parte da GNU Binary Utility (binutils).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CITEL 2016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93967727E46942B0B3AC170EB7EE6C" ma:contentTypeVersion="0" ma:contentTypeDescription="Crie um novo documento." ma:contentTypeScope="" ma:versionID="23f3d7b8bbc5797b86193445db984c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802FEE-D1A4-45BE-B162-F280CE3201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8843DE-140D-43DE-9CDE-D39056BB4C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C9FB5-C650-436E-8EAC-CF7B2185784C}"/>
</file>

<file path=docProps/app.xml><?xml version="1.0" encoding="utf-8"?>
<Properties xmlns="http://schemas.openxmlformats.org/officeDocument/2006/extended-properties" xmlns:vt="http://schemas.openxmlformats.org/officeDocument/2006/docPropsVTypes">
  <Template>INCITEL 2016</Template>
  <TotalTime>2373</TotalTime>
  <Words>1032</Words>
  <Application>Microsoft Office PowerPoint</Application>
  <PresentationFormat>Apresentação na tela (4:3)</PresentationFormat>
  <Paragraphs>147</Paragraphs>
  <Slides>25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6" baseType="lpstr">
      <vt:lpstr>Abadi</vt:lpstr>
      <vt:lpstr>Arial</vt:lpstr>
      <vt:lpstr>Arial Rounded MT Bold</vt:lpstr>
      <vt:lpstr>Calibri</vt:lpstr>
      <vt:lpstr>Consolas</vt:lpstr>
      <vt:lpstr>Courier New</vt:lpstr>
      <vt:lpstr>Lucida Console</vt:lpstr>
      <vt:lpstr>Swis721 BT</vt:lpstr>
      <vt:lpstr>Swis721 Md BT</vt:lpstr>
      <vt:lpstr>Times New Roman</vt:lpstr>
      <vt:lpstr>INCITEL 2016</vt:lpstr>
      <vt:lpstr>Apresentação do PowerPoint</vt:lpstr>
      <vt:lpstr>Apresentação do PowerPoint</vt:lpstr>
      <vt:lpstr>Apresentação do PowerPoint</vt:lpstr>
      <vt:lpstr>Introdução</vt:lpstr>
      <vt:lpstr>Como escolher um algoritmo?</vt:lpstr>
      <vt:lpstr>Análise de complexidade</vt:lpstr>
      <vt:lpstr>Método experimental</vt:lpstr>
      <vt:lpstr>Método experimental</vt:lpstr>
      <vt:lpstr>GNU Profiler(gprof)</vt:lpstr>
      <vt:lpstr>GNU Profiler(gprof)</vt:lpstr>
      <vt:lpstr>gprof no Windows</vt:lpstr>
      <vt:lpstr>gprof no Linux</vt:lpstr>
      <vt:lpstr>GNU Profiler(gprof)</vt:lpstr>
      <vt:lpstr>GNU Profiler(gprof)</vt:lpstr>
      <vt:lpstr>GNU Profiler(gprof)</vt:lpstr>
      <vt:lpstr>GNU Profiler(gprof)</vt:lpstr>
      <vt:lpstr>Modelo RAM</vt:lpstr>
      <vt:lpstr>Modelo RAM</vt:lpstr>
      <vt:lpstr>Modelo RAM</vt:lpstr>
      <vt:lpstr>Gcov</vt:lpstr>
      <vt:lpstr>Gcov (Windows)</vt:lpstr>
      <vt:lpstr>Gcov(Linux)</vt:lpstr>
      <vt:lpstr>Dúvidas?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Marina da Silva Vilela</dc:creator>
  <cp:lastModifiedBy>Gabriel Magalhães Reis</cp:lastModifiedBy>
  <cp:revision>193</cp:revision>
  <cp:lastPrinted>2003-10-14T19:29:53Z</cp:lastPrinted>
  <dcterms:created xsi:type="dcterms:W3CDTF">2016-05-02T00:57:27Z</dcterms:created>
  <dcterms:modified xsi:type="dcterms:W3CDTF">2022-02-23T23:02:12Z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0x0101004593967727E46942B0B3AC170EB7EE6C</vt:lpwstr>
  </property>
</Properties>
</file>