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70" r:id="rId2"/>
    <p:sldId id="676" r:id="rId3"/>
    <p:sldId id="754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4" r:id="rId13"/>
    <p:sldId id="765" r:id="rId14"/>
    <p:sldId id="767" r:id="rId15"/>
    <p:sldId id="768" r:id="rId16"/>
    <p:sldId id="769" r:id="rId17"/>
    <p:sldId id="771" r:id="rId18"/>
    <p:sldId id="772" r:id="rId19"/>
    <p:sldId id="773" r:id="rId20"/>
    <p:sldId id="774" r:id="rId21"/>
    <p:sldId id="775" r:id="rId22"/>
    <p:sldId id="776" r:id="rId23"/>
    <p:sldId id="777" r:id="rId24"/>
    <p:sldId id="778" r:id="rId25"/>
    <p:sldId id="779" r:id="rId26"/>
    <p:sldId id="780" r:id="rId27"/>
    <p:sldId id="782" r:id="rId28"/>
    <p:sldId id="781" r:id="rId29"/>
    <p:sldId id="783" r:id="rId30"/>
    <p:sldId id="784" r:id="rId31"/>
    <p:sldId id="785" r:id="rId32"/>
    <p:sldId id="786" r:id="rId33"/>
    <p:sldId id="787" r:id="rId34"/>
    <p:sldId id="788" r:id="rId35"/>
    <p:sldId id="789" r:id="rId36"/>
    <p:sldId id="791" r:id="rId37"/>
    <p:sldId id="792" r:id="rId38"/>
    <p:sldId id="793" r:id="rId39"/>
    <p:sldId id="794" r:id="rId40"/>
    <p:sldId id="795" r:id="rId41"/>
    <p:sldId id="796" r:id="rId42"/>
    <p:sldId id="797" r:id="rId43"/>
    <p:sldId id="798" r:id="rId44"/>
    <p:sldId id="799" r:id="rId45"/>
    <p:sldId id="800" r:id="rId46"/>
    <p:sldId id="801" r:id="rId47"/>
    <p:sldId id="804" r:id="rId48"/>
    <p:sldId id="802" r:id="rId49"/>
    <p:sldId id="803" r:id="rId50"/>
    <p:sldId id="805" r:id="rId51"/>
    <p:sldId id="807" r:id="rId52"/>
    <p:sldId id="806" r:id="rId53"/>
  </p:sldIdLst>
  <p:sldSz cx="9144000" cy="6858000" type="screen4x3"/>
  <p:notesSz cx="6858000" cy="91170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0099"/>
    <a:srgbClr val="000099"/>
    <a:srgbClr val="000000"/>
    <a:srgbClr val="FF33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8D3BD-BF80-E320-9691-B6CCF8B7A494}" v="87" dt="2020-11-12T12:45:52.852"/>
    <p1510:client id="{5097EF9E-389A-54D4-E097-092EA192F6C1}" v="1432" dt="2020-11-13T13:27:43.387"/>
    <p1510:client id="{69585C7C-A99C-7BC8-FDCE-5C51B7A29567}" v="414" dt="2020-11-11T14:18:32.332"/>
    <p1510:client id="{C470E04D-6F35-016E-6D5B-8AFD08BF95D7}" v="950" dt="2020-11-11T13:23:02.663"/>
    <p1510:client id="{FFA7A40D-7DD3-0FE1-EBF2-728FDACC97B9}" v="56" dt="2020-11-12T11:31:53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216A0C67-4DBF-4F59-A5D0-B0CCFE1A84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86C3CFBE-FA66-4D56-85DC-9C2F1EC244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86E1FAB3-EF5F-4A6E-80CF-A1EB60C3A3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B9C9497B-E9C0-47E6-8AD3-25E9600930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fld id="{BAA306A8-7AFC-4852-A867-36B0AE8632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6A723AD-A75C-4A2D-AF66-3BB965481F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45035EC-A678-4158-AF36-A1B8AAE17E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EE1C6E4-565B-4F7B-B0DD-6D9BD40A0D7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F43A3C17-8544-412E-A799-D9F54F3CB8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D9A75662-FF73-4776-B7F0-825FE39D64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900481C9-0575-4455-AF2D-6F1BF7027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b="0"/>
            </a:lvl1pPr>
          </a:lstStyle>
          <a:p>
            <a:pPr>
              <a:defRPr/>
            </a:pPr>
            <a:fld id="{952055C9-E57C-493D-BA69-39B5FBEBA1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0E9522A-69F4-4EED-A067-FBD53B805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AAED3C23-8F14-4EE2-93D8-FBDAF30B83F2}" type="slidenum">
              <a:rPr lang="pt-BR" altLang="pt-BR" smtClean="0"/>
              <a:pPr>
                <a:spcBef>
                  <a:spcPct val="50000"/>
                </a:spcBef>
              </a:pPr>
              <a:t>1</a:t>
            </a:fld>
            <a:endParaRPr lang="pt-BR" altLang="pt-B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6979154-D856-4CFE-8B1E-7973E7706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FC6FE39-557E-496C-BE73-2181A40EB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2055C9-E57C-493D-BA69-39B5FBEBA1F6}" type="slidenum">
              <a:rPr lang="pt-BR" altLang="pt-BR" smtClean="0"/>
              <a:pPr>
                <a:defRPr/>
              </a:pPr>
              <a:t>52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404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4C6D12-BF8A-459D-ADA4-9380AAFCB9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EE96B5-B0BB-4089-B6FD-6A568F742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F2D74D-C604-479B-A43D-B1D913ED1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91F7A-9E46-4226-B538-3C025ABFA1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717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78681B-242D-42AD-9D81-E8E0CC609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D287DF-6DF2-4F99-8312-31C7BA64A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D71890-F71F-4A0A-A2D0-F13316810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91D54-C790-4005-BE5C-BEF23BDCDA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931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1943100" cy="4648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5676900" cy="4648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19CFA6-8C14-4298-A2A6-48C0962F0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45D193-087B-4FBC-961F-10BC4465D5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6B01A1-94F3-409B-8AEE-BB441E755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0FCB7-2A40-44C1-A47E-AF25AF0B4E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8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5D523-417D-4DBF-9863-0ED4D1A7A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3CDBA1-97DF-424C-8107-0A09F5D2F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1EEE1-F685-4D9E-93C4-4BD32655E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831E6-2E78-4082-9AF3-0C208BF403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63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148207-5444-45CC-BAA8-60C0A8147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454207-22E8-46F6-A1C3-6431C584C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81DDF3-E9C7-429A-995F-D8D3CE3DA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CCD3-5CEF-46C8-8561-5090467624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699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5E985-090D-4CC8-8399-FF4B2EA7B2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D60ED-BF1D-4F97-9574-E72A63B67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A2F56-E105-4C78-B497-E2C91810B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773EA-31C5-4612-A9D1-57AF475D160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13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24F140-4798-453A-81EA-98DCFA007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01954B-5353-4498-A6C6-9D547EBD1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38E516-25B3-487D-B89C-52A63B267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33D3-0886-4834-BB70-35830D2E1E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132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1C54C2-3CE9-4EAA-80BD-06979B82E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F3F6ED-685F-4F8C-A60D-56FD8C5FE2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0416A7-338B-4EE7-A801-721161747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2EFD-CF8E-4C7F-85F7-BA21128775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990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55DB27-3E4A-4079-82CC-1E01682E4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1737927-3941-45E3-A23F-CE343BCF5D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55229F-F10E-4115-A875-F9618852E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EB264-2217-492E-8EE1-CCAF662F6B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231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10017-4B45-48E3-AEA0-1FF1010D0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3D536-8C3B-4604-B109-4A89EA8F60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50CAF-6951-4A6A-8004-50BFC148A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D8FA1-82F3-4695-A5AB-09C5088C92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49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471E9-D8C8-4852-8347-C74411A2D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A9A79-40FE-423F-A3FA-7D6BF1193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05683-D118-4A41-A2CF-2178AE8AA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838A9-B78A-461C-B201-0979B90258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455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9CC63F-0F0D-4AE0-9CDB-237B722C3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DF80DA-73A2-4C51-9A48-E99B742BB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D90F2EB-B719-4134-9D80-10F33B2EBD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F33B51-432C-419F-BFDC-B4E58B558F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18A029-135C-44EE-944A-BC13C13EC5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212BA39-2BAC-4658-9AC6-8E424960A9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816999CF-D720-4FC5-8A9B-2CF73F3F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b="0">
              <a:cs typeface="+mn-cs"/>
            </a:endParaRPr>
          </a:p>
        </p:txBody>
      </p:sp>
      <p:grpSp>
        <p:nvGrpSpPr>
          <p:cNvPr id="1032" name="Group 9">
            <a:extLst>
              <a:ext uri="{FF2B5EF4-FFF2-40B4-BE49-F238E27FC236}">
                <a16:creationId xmlns:a16="http://schemas.microsoft.com/office/drawing/2014/main" id="{9647E101-F87D-4007-9269-C5C337B6357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D3E671C9-A682-4647-A6D8-26AFB016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25F64797-5116-4C7D-8726-DB8B1058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9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pic>
          <p:nvPicPr>
            <p:cNvPr id="1036" name="Picture 12" descr="Logotipo INATEL Sombriado 3">
              <a:extLst>
                <a:ext uri="{FF2B5EF4-FFF2-40B4-BE49-F238E27FC236}">
                  <a16:creationId xmlns:a16="http://schemas.microsoft.com/office/drawing/2014/main" id="{AE59935E-71B4-4CD5-9B5F-8938CFF5B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36"/>
              <a:ext cx="1638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Text Box 13">
              <a:extLst>
                <a:ext uri="{FF2B5EF4-FFF2-40B4-BE49-F238E27FC236}">
                  <a16:creationId xmlns:a16="http://schemas.microsoft.com/office/drawing/2014/main" id="{5D658184-3D95-4CC9-B649-10A45350E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78" y="2349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D7C8EF7F-FD36-4207-B76B-89A5DC255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300" cy="3456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9" name="Text Box 15">
              <a:extLst>
                <a:ext uri="{FF2B5EF4-FFF2-40B4-BE49-F238E27FC236}">
                  <a16:creationId xmlns:a16="http://schemas.microsoft.com/office/drawing/2014/main" id="{60C9FBA1-0776-4CB0-9681-5F7EC493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78" y="2313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995A5463-D7FE-4170-AD9B-AB485B09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60"/>
              <a:ext cx="300" cy="408"/>
            </a:xfrm>
            <a:prstGeom prst="rect">
              <a:avLst/>
            </a:prstGeom>
            <a:gradFill rotWithShape="0">
              <a:gsLst>
                <a:gs pos="0">
                  <a:srgbClr val="D7E5F9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</p:grpSp>
      <p:sp>
        <p:nvSpPr>
          <p:cNvPr id="1033" name="Text Box 17">
            <a:extLst>
              <a:ext uri="{FF2B5EF4-FFF2-40B4-BE49-F238E27FC236}">
                <a16:creationId xmlns:a16="http://schemas.microsoft.com/office/drawing/2014/main" id="{68E8529C-0B9F-4667-880B-B4716EAE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ítulo 1">
            <a:extLst>
              <a:ext uri="{FF2B5EF4-FFF2-40B4-BE49-F238E27FC236}">
                <a16:creationId xmlns:a16="http://schemas.microsoft.com/office/drawing/2014/main" id="{04998FA0-6C21-4AD7-8FCF-7454D2A73E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2312988"/>
            <a:ext cx="7121525" cy="2232025"/>
          </a:xfrm>
        </p:spPr>
        <p:txBody>
          <a:bodyPr/>
          <a:lstStyle/>
          <a:p>
            <a:pPr eaLnBrk="1" hangingPunct="1"/>
            <a:r>
              <a:rPr lang="pt-BR" altLang="pt-BR" sz="6000" b="1">
                <a:latin typeface="Arial Rounded MT Bold" panose="020F0704030504030204" pitchFamily="34" charset="0"/>
              </a:rPr>
              <a:t>String</a:t>
            </a:r>
          </a:p>
          <a:p>
            <a:pPr eaLnBrk="1" hangingPunct="1"/>
            <a:r>
              <a:rPr lang="pt-BR" altLang="pt-BR" sz="6000" b="1">
                <a:latin typeface="Arial Rounded MT Bold" panose="020F0704030504030204" pitchFamily="34" charset="0"/>
              </a:rPr>
              <a:t>Matching</a:t>
            </a:r>
          </a:p>
          <a:p>
            <a:pPr eaLnBrk="1" hangingPunct="1"/>
            <a:endParaRPr lang="pt-BR" altLang="pt-BR" sz="6000" b="1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95EDEF51-A59F-4EFF-990F-5201411C1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1BE5B879-EEAF-4938-8C7C-71DBF3CF2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4340" name="Imagem 1">
            <a:extLst>
              <a:ext uri="{FF2B5EF4-FFF2-40B4-BE49-F238E27FC236}">
                <a16:creationId xmlns:a16="http://schemas.microsoft.com/office/drawing/2014/main" id="{25D5B2E6-4823-4D64-A743-3F618B03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Imagem 2">
            <a:extLst>
              <a:ext uri="{FF2B5EF4-FFF2-40B4-BE49-F238E27FC236}">
                <a16:creationId xmlns:a16="http://schemas.microsoft.com/office/drawing/2014/main" id="{E0579EB8-C867-4D65-9D26-D789145A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D031C9FC-25D6-4FD8-8912-8037902AF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5459B4E6-F36F-47DD-916B-CA9C88378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pt-BR" altLang="pt-BR" sz="2400">
                <a:latin typeface="Arial Rounded MT Bold" panose="020F0704030504030204" pitchFamily="34" charset="0"/>
              </a:rPr>
              <a:t>(</a:t>
            </a:r>
            <a:r>
              <a:rPr lang="pt-BR" altLang="pt-BR" sz="240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</a:t>
            </a:r>
            <a:r>
              <a:rPr lang="pt-BR" altLang="pt-BR" sz="2400">
                <a:latin typeface="Arial Rounded MT Bold" panose="020F0704030504030204" pitchFamily="34" charset="0"/>
              </a:rPr>
              <a:t> i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0;i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&lt;=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err="1">
                <a:latin typeface="Arial Rounded MT Bold" panose="020F0704030504030204" pitchFamily="34" charset="0"/>
              </a:rPr>
              <a:t>tamT-tamP</a:t>
            </a:r>
            <a:r>
              <a:rPr lang="pt-BR" altLang="pt-BR" sz="2400">
                <a:latin typeface="Arial Rounded MT Bold" panose="020F0704030504030204" pitchFamily="34" charset="0"/>
              </a:rPr>
              <a:t>; i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++</a:t>
            </a:r>
            <a:r>
              <a:rPr lang="pt-BR" altLang="pt-BR" sz="240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</a:t>
            </a: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pt-BR" altLang="pt-BR" sz="2400">
                <a:latin typeface="Arial Rounded MT Bold" panose="020F0704030504030204" pitchFamily="34" charset="0"/>
              </a:rPr>
              <a:t>(</a:t>
            </a:r>
            <a:r>
              <a:rPr lang="pt-BR" altLang="pt-BR" sz="240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</a:t>
            </a:r>
            <a:r>
              <a:rPr lang="pt-BR" altLang="pt-BR" sz="2400">
                <a:latin typeface="Arial Rounded MT Bold" panose="020F0704030504030204" pitchFamily="34" charset="0"/>
              </a:rPr>
              <a:t> j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0;j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&lt;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err="1">
                <a:latin typeface="Arial Rounded MT Bold" panose="020F0704030504030204" pitchFamily="34" charset="0"/>
              </a:rPr>
              <a:t>tamP;j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++</a:t>
            </a:r>
            <a:r>
              <a:rPr lang="pt-BR" altLang="pt-BR" sz="240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 {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</a:t>
            </a:r>
            <a:r>
              <a:rPr lang="pt-BR" altLang="pt-BR" sz="240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if</a:t>
            </a:r>
            <a:r>
              <a:rPr lang="pt-BR" altLang="pt-BR" sz="2400">
                <a:latin typeface="Arial Rounded MT Bold" panose="020F0704030504030204" pitchFamily="34" charset="0"/>
              </a:rPr>
              <a:t>(T[</a:t>
            </a:r>
            <a:r>
              <a:rPr lang="pt-BR" altLang="pt-BR" sz="2400" err="1">
                <a:latin typeface="Arial Rounded MT Bold" panose="020F0704030504030204" pitchFamily="34" charset="0"/>
              </a:rPr>
              <a:t>i+j</a:t>
            </a:r>
            <a:r>
              <a:rPr lang="pt-BR" altLang="pt-BR" sz="2400">
                <a:latin typeface="Arial Rounded MT Bold" panose="020F0704030504030204" pitchFamily="34" charset="0"/>
              </a:rPr>
              <a:t>]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!=</a:t>
            </a:r>
            <a:r>
              <a:rPr lang="pt-BR" altLang="pt-BR" sz="2400">
                <a:latin typeface="Arial Rounded MT Bold" panose="020F0704030504030204" pitchFamily="34" charset="0"/>
              </a:rPr>
              <a:t> P[j])    </a:t>
            </a:r>
            <a:r>
              <a:rPr lang="pt-BR" altLang="pt-BR" sz="2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// Se houver um </a:t>
            </a:r>
            <a:r>
              <a:rPr lang="pt-BR" altLang="pt-BR" sz="240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mismatch</a:t>
            </a:r>
            <a:endParaRPr lang="pt-BR" altLang="pt-BR" sz="240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	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break</a:t>
            </a:r>
            <a:r>
              <a:rPr lang="pt-BR" altLang="pt-BR" sz="2400">
                <a:latin typeface="Arial Rounded MT Bold" panose="020F0704030504030204" pitchFamily="34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</a:t>
            </a:r>
            <a:r>
              <a:rPr lang="pt-BR" altLang="pt-BR" sz="240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if</a:t>
            </a:r>
            <a:r>
              <a:rPr lang="pt-BR" altLang="pt-BR" sz="2400">
                <a:latin typeface="Arial Rounded MT Bold" panose="020F0704030504030204" pitchFamily="34" charset="0"/>
              </a:rPr>
              <a:t>(j </a:t>
            </a:r>
            <a:r>
              <a:rPr lang="pt-BR" altLang="pt-BR" sz="240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==</a:t>
            </a:r>
            <a:r>
              <a:rPr lang="pt-BR" altLang="pt-BR" sz="2400">
                <a:latin typeface="Arial Rounded MT Bold" panose="020F0704030504030204" pitchFamily="34" charset="0"/>
              </a:rPr>
              <a:t> tamP-1)    </a:t>
            </a:r>
            <a:r>
              <a:rPr lang="pt-BR" altLang="pt-BR" sz="2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// Padrão encontrado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		</a:t>
            </a:r>
            <a:r>
              <a:rPr lang="pt-BR" altLang="pt-BR" sz="2400" err="1">
                <a:latin typeface="Arial Rounded MT Bold" panose="020F0704030504030204" pitchFamily="34" charset="0"/>
              </a:rPr>
              <a:t>cout</a:t>
            </a:r>
            <a:r>
              <a:rPr lang="pt-BR" altLang="pt-BR" sz="2400">
                <a:latin typeface="Arial Rounded MT Bold" panose="020F0704030504030204" pitchFamily="34" charset="0"/>
              </a:rPr>
              <a:t> &lt;&lt; i &lt;&lt; </a:t>
            </a:r>
            <a:r>
              <a:rPr lang="pt-BR" altLang="pt-BR" sz="2400" err="1">
                <a:latin typeface="Arial Rounded MT Bold" panose="020F0704030504030204" pitchFamily="34" charset="0"/>
              </a:rPr>
              <a:t>endl</a:t>
            </a:r>
            <a:r>
              <a:rPr lang="pt-BR" altLang="pt-BR" sz="2400">
                <a:latin typeface="Arial Rounded MT Bold" panose="020F0704030504030204" pitchFamily="34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}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F7651CFE-6C12-4ED0-A6C3-07B5A305E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41F0EC7F-98FD-4BFE-8459-D6A785E85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Mais rápido que a busca ingênua (contudo, ainda tem complexidade O(tamT*tamP));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“É mais rápido comparar números que comparar strings completas”;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- Calcula valor de hash do padrão e de cada parte do texto;</a:t>
            </a:r>
          </a:p>
          <a:p>
            <a:pPr marL="0" indent="0">
              <a:buFontTx/>
              <a:buNone/>
            </a:pPr>
            <a:r>
              <a:rPr lang="pt-BR" altLang="pt-BR" sz="2400" b="1">
                <a:solidFill>
                  <a:srgbClr val="FF0000"/>
                </a:solidFill>
                <a:latin typeface="Arial Rounded MT Bold" panose="020F0704030504030204" pitchFamily="34" charset="0"/>
              </a:rPr>
              <a:t>- Só iremos comparar a STRING, se o valor de hash for igual!!!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7588ADB0-9268-4D56-AAB6-5D11CB1F5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pic>
        <p:nvPicPr>
          <p:cNvPr id="17411" name="Espaço Reservado para Conteúdo 1">
            <a:extLst>
              <a:ext uri="{FF2B5EF4-FFF2-40B4-BE49-F238E27FC236}">
                <a16:creationId xmlns:a16="http://schemas.microsoft.com/office/drawing/2014/main" id="{0EFAB95D-35AA-4226-95AA-B4C3468389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" y="3044825"/>
            <a:ext cx="8194675" cy="2844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6F70F5E9-F75A-4C93-9ED0-2738A694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95064B3D-4097-4AE1-8FFF-AB3480A6A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Convertendo o padrão para inteiro </a:t>
            </a:r>
            <a:r>
              <a:rPr lang="pt-BR" altLang="pt-BR" sz="2400" err="1">
                <a:latin typeface="Arial Rounded MT Bold" panose="020F0704030504030204" pitchFamily="34" charset="0"/>
              </a:rPr>
              <a:t>mod</a:t>
            </a:r>
            <a:r>
              <a:rPr lang="pt-BR" altLang="pt-BR" sz="2400">
                <a:latin typeface="Arial Rounded MT Bold" panose="020F0704030504030204" pitchFamily="34" charset="0"/>
              </a:rPr>
              <a:t> 13: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P[ ] =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“31415”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 = 3 * 10^4 + 1 * 10^3 + 4 * 10^2 + 1 * 10^1 + 5 * 10^0</a:t>
            </a: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Convertendo a primeira parte do texto para inteiro </a:t>
            </a:r>
            <a:r>
              <a:rPr lang="pt-BR" altLang="pt-BR" sz="2400" err="1">
                <a:latin typeface="Arial Rounded MT Bold" panose="020F0704030504030204" pitchFamily="34" charset="0"/>
              </a:rPr>
              <a:t>mod</a:t>
            </a:r>
            <a:r>
              <a:rPr lang="pt-BR" altLang="pt-BR" sz="2400">
                <a:latin typeface="Arial Rounded MT Bold" panose="020F0704030504030204" pitchFamily="34" charset="0"/>
              </a:rPr>
              <a:t> 13: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T[ ] = “23590”   </a:t>
            </a: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-&gt; vamos chamar de “t0”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t = 3 * 10^4 + 1 * 10^3 + 4 * 10^2 + 1 * 10^1 + 5 * 10^0</a:t>
            </a: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// lembrando que  d = 10 e q = 13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for</a:t>
            </a:r>
            <a:r>
              <a:rPr lang="pt-BR" altLang="pt-BR" sz="2400">
                <a:latin typeface="Arial Rounded MT Bold" panose="020F0704030504030204" pitchFamily="34" charset="0"/>
              </a:rPr>
              <a:t>(</a:t>
            </a:r>
            <a:r>
              <a:rPr lang="pt-BR" altLang="pt-BR" sz="240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int</a:t>
            </a:r>
            <a:r>
              <a:rPr lang="pt-BR" altLang="pt-BR" sz="2400">
                <a:latin typeface="Arial Rounded MT Bold" panose="020F0704030504030204" pitchFamily="34" charset="0"/>
              </a:rPr>
              <a:t> i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0; i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&lt;</a:t>
            </a:r>
            <a:r>
              <a:rPr lang="pt-BR" altLang="pt-BR" sz="2400">
                <a:latin typeface="Arial Rounded MT Bold" panose="020F0704030504030204" pitchFamily="34" charset="0"/>
              </a:rPr>
              <a:t> </a:t>
            </a:r>
            <a:r>
              <a:rPr lang="pt-BR" altLang="pt-BR" sz="2400" err="1">
                <a:latin typeface="Arial Rounded MT Bold" panose="020F0704030504030204" pitchFamily="34" charset="0"/>
              </a:rPr>
              <a:t>tamP</a:t>
            </a:r>
            <a:r>
              <a:rPr lang="pt-BR" altLang="pt-BR" sz="2400">
                <a:latin typeface="Arial Rounded MT Bold" panose="020F0704030504030204" pitchFamily="34" charset="0"/>
              </a:rPr>
              <a:t>; i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++</a:t>
            </a:r>
            <a:r>
              <a:rPr lang="pt-BR" altLang="pt-BR" sz="2400">
                <a:latin typeface="Arial Rounded MT Bold" panose="020F070403050403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p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(d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*</a:t>
            </a:r>
            <a:r>
              <a:rPr lang="pt-BR" altLang="pt-BR" sz="2400">
                <a:latin typeface="Arial Rounded MT Bold" panose="020F0704030504030204" pitchFamily="34" charset="0"/>
              </a:rPr>
              <a:t> p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+</a:t>
            </a:r>
            <a:r>
              <a:rPr lang="pt-BR" altLang="pt-BR" sz="2400">
                <a:latin typeface="Arial Rounded MT Bold" panose="020F0704030504030204" pitchFamily="34" charset="0"/>
              </a:rPr>
              <a:t> (P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pt-BR" altLang="pt-BR" sz="2400">
                <a:latin typeface="Arial Rounded MT Bold" panose="020F0704030504030204" pitchFamily="34" charset="0"/>
              </a:rPr>
              <a:t>i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  <a:r>
              <a:rPr lang="pt-BR" altLang="pt-BR" sz="2400">
                <a:latin typeface="Arial Rounded MT Bold" panose="020F0704030504030204" pitchFamily="34" charset="0"/>
              </a:rPr>
              <a:t> - </a:t>
            </a: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) )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%</a:t>
            </a:r>
            <a:r>
              <a:rPr lang="pt-BR" altLang="pt-BR" sz="2400">
                <a:latin typeface="Arial Rounded MT Bold" panose="020F0704030504030204" pitchFamily="34" charset="0"/>
              </a:rPr>
              <a:t> q; 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	t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=</a:t>
            </a:r>
            <a:r>
              <a:rPr lang="pt-BR" altLang="pt-BR" sz="2400">
                <a:latin typeface="Arial Rounded MT Bold" panose="020F0704030504030204" pitchFamily="34" charset="0"/>
              </a:rPr>
              <a:t> (d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*</a:t>
            </a:r>
            <a:r>
              <a:rPr lang="pt-BR" altLang="pt-BR" sz="2400">
                <a:latin typeface="Arial Rounded MT Bold" panose="020F0704030504030204" pitchFamily="34" charset="0"/>
              </a:rPr>
              <a:t> t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+ </a:t>
            </a:r>
            <a:r>
              <a:rPr lang="pt-BR" altLang="pt-BR" sz="2400">
                <a:latin typeface="Arial Rounded MT Bold" panose="020F0704030504030204" pitchFamily="34" charset="0"/>
              </a:rPr>
              <a:t>(T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[</a:t>
            </a:r>
            <a:r>
              <a:rPr lang="pt-BR" altLang="pt-BR" sz="2400">
                <a:latin typeface="Arial Rounded MT Bold" panose="020F0704030504030204" pitchFamily="34" charset="0"/>
              </a:rPr>
              <a:t>i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]</a:t>
            </a:r>
            <a:r>
              <a:rPr lang="pt-BR" altLang="pt-BR" sz="2400">
                <a:latin typeface="Arial Rounded MT Bold" panose="020F0704030504030204" pitchFamily="34" charset="0"/>
              </a:rPr>
              <a:t> - </a:t>
            </a:r>
            <a:r>
              <a:rPr lang="pt-BR" altLang="pt-BR" sz="2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) ) </a:t>
            </a:r>
            <a:r>
              <a:rPr lang="pt-BR" altLang="pt-BR" sz="240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%</a:t>
            </a:r>
            <a:r>
              <a:rPr lang="pt-BR" altLang="pt-BR" sz="2400">
                <a:latin typeface="Arial Rounded MT Bold" panose="020F0704030504030204" pitchFamily="34" charset="0"/>
              </a:rPr>
              <a:t> q; 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Dica: </a:t>
            </a:r>
            <a:r>
              <a:rPr lang="pt-BR" altLang="pt-BR" sz="2400">
                <a:solidFill>
                  <a:srgbClr val="010099"/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 é diferente de </a:t>
            </a: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0</a:t>
            </a:r>
          </a:p>
          <a:p>
            <a:pPr marL="0" indent="0">
              <a:buFontTx/>
              <a:buNone/>
              <a:defRPr/>
            </a:pPr>
            <a:r>
              <a:rPr lang="pt-BR" altLang="pt-BR" sz="2400">
                <a:latin typeface="Arial Rounded MT Bold" panose="020F0704030504030204" pitchFamily="34" charset="0"/>
              </a:rPr>
              <a:t>            </a:t>
            </a:r>
            <a:r>
              <a:rPr lang="pt-BR" altLang="pt-BR" sz="2400">
                <a:solidFill>
                  <a:srgbClr val="010099"/>
                </a:solidFill>
                <a:latin typeface="Arial Rounded MT Bold" panose="020F0704030504030204" pitchFamily="34" charset="0"/>
              </a:rPr>
              <a:t>‘0’</a:t>
            </a:r>
            <a:r>
              <a:rPr lang="pt-BR" altLang="pt-BR" sz="2400">
                <a:latin typeface="Arial Rounded MT Bold" panose="020F0704030504030204" pitchFamily="34" charset="0"/>
              </a:rPr>
              <a:t> vale </a:t>
            </a: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48 (valor da tabela ASCII)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C9E97714-E3F3-4110-916B-359F95623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FEB5994E-F3EB-4CC9-841C-26DF712FAF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98500" y="2410544"/>
            <a:ext cx="8193980" cy="4114800"/>
          </a:xfrm>
          <a:blipFill>
            <a:blip r:embed="rId2"/>
            <a:stretch>
              <a:fillRect l="-1190" t="-1185" r="-744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  <p:pic>
        <p:nvPicPr>
          <p:cNvPr id="20484" name="Imagem 1">
            <a:extLst>
              <a:ext uri="{FF2B5EF4-FFF2-40B4-BE49-F238E27FC236}">
                <a16:creationId xmlns:a16="http://schemas.microsoft.com/office/drawing/2014/main" id="{1EB8FA0E-4F02-4A0E-B085-F76EFBC8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4005263"/>
            <a:ext cx="7019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20A18EAE-69DA-4084-9DA3-33B2BEA3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Algoritmo de Rabin-Karp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84F5E8E6-71CB-4ECD-8E42-0C4B49084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409825"/>
            <a:ext cx="8675687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altLang="pt-BR" sz="240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4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* Se o valor de t calculado for negativo, deve-se somar q</a:t>
            </a:r>
          </a:p>
        </p:txBody>
      </p:sp>
      <p:pic>
        <p:nvPicPr>
          <p:cNvPr id="21508" name="Imagem 2">
            <a:extLst>
              <a:ext uri="{FF2B5EF4-FFF2-40B4-BE49-F238E27FC236}">
                <a16:creationId xmlns:a16="http://schemas.microsoft.com/office/drawing/2014/main" id="{64B9D906-E482-47ED-A3A8-2F30B915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409825"/>
            <a:ext cx="7653338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Desenvolvido por Donald </a:t>
            </a:r>
            <a:r>
              <a:rPr lang="pt-BR" altLang="pt-BR" sz="2400" err="1">
                <a:solidFill>
                  <a:schemeClr val="accent2"/>
                </a:solidFill>
                <a:latin typeface="Arial Rounded MT Bold"/>
              </a:rPr>
              <a:t>K</a:t>
            </a:r>
            <a:r>
              <a:rPr lang="pt-BR" altLang="pt-BR" sz="2400" err="1">
                <a:solidFill>
                  <a:srgbClr val="000000"/>
                </a:solidFill>
                <a:latin typeface="Arial Rounded MT Bold"/>
              </a:rPr>
              <a:t>nuth</a:t>
            </a: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, James 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</a:rPr>
              <a:t>M</a:t>
            </a: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orris e Vaughan </a:t>
            </a:r>
            <a:r>
              <a:rPr lang="pt-BR" altLang="pt-BR" sz="2400" err="1">
                <a:solidFill>
                  <a:schemeClr val="accent2"/>
                </a:solidFill>
                <a:latin typeface="Arial Rounded MT Bold"/>
              </a:rPr>
              <a:t>P</a:t>
            </a:r>
            <a:r>
              <a:rPr lang="pt-BR" altLang="pt-BR" sz="2400" err="1">
                <a:solidFill>
                  <a:srgbClr val="000000"/>
                </a:solidFill>
                <a:latin typeface="Arial Rounded MT Bold"/>
              </a:rPr>
              <a:t>ratt</a:t>
            </a:r>
            <a:r>
              <a:rPr lang="pt-BR" altLang="pt-BR" sz="2400">
                <a:solidFill>
                  <a:srgbClr val="000000"/>
                </a:solidFill>
                <a:latin typeface="Arial Rounded MT Bold"/>
              </a:rPr>
              <a:t>;</a:t>
            </a:r>
          </a:p>
          <a:p>
            <a:pPr>
              <a:buFont typeface="Arial"/>
              <a:buChar char="•"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Também tem como objetivo encontrar as ocorrências de um padrão em um texto;</a:t>
            </a:r>
          </a:p>
          <a:p>
            <a:pPr>
              <a:buFont typeface="Arial"/>
              <a:buChar char="•"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Complexidade: O(n), sendo n o tamanho do texto.</a:t>
            </a:r>
          </a:p>
          <a:p>
            <a:pPr>
              <a:buFont typeface="Arial"/>
              <a:buChar char="•"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79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Prefixo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Prefixo de uma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são os caracteres iniciais dessa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por exemplo, para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os prefixos são: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</a:p>
        </p:txBody>
      </p:sp>
    </p:spTree>
    <p:extLst>
      <p:ext uri="{BB962C8B-B14F-4D97-AF65-F5344CB8AC3E}">
        <p14:creationId xmlns:p14="http://schemas.microsoft.com/office/powerpoint/2010/main" val="3212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66525105-2B35-47A6-A279-0877DA93F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String Matching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1955D3C8-8735-4F71-B2D4-DFF549BBB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Consiste em encontrar um padrão dentro de um texto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Padrão -&gt; char P[ ]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Texto -&gt; char T[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Sufixo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Sufixo de uma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são os caracteres finais dessa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por exemplo, para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os sufixos são: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chemeClr val="accent2"/>
              </a:solidFill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2973220" y="3924537"/>
            <a:ext cx="536997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"A"</a:t>
            </a: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"BA"</a:t>
            </a:r>
            <a:endParaRPr lang="en-US" sz="2400">
              <a:solidFill>
                <a:schemeClr val="accent2"/>
              </a:solidFill>
              <a:latin typeface="Arial Rounded MT Bold"/>
            </a:endParaRP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"ABA"</a:t>
            </a: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"BABA"</a:t>
            </a:r>
          </a:p>
          <a:p>
            <a:pPr algn="r"/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"ABABA"</a:t>
            </a:r>
            <a:endParaRPr lang="en-US" sz="2400">
              <a:solidFill>
                <a:schemeClr val="accent2"/>
              </a:solidFill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0996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251236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1898670"/>
            <a:ext cx="8194675" cy="41148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t-BR" altLang="pt-BR" sz="2400" dirty="0">
                <a:latin typeface="Arial Rounded MT Bold"/>
                <a:ea typeface="+mn-lt"/>
                <a:cs typeface="+mn-lt"/>
              </a:rPr>
              <a:t>LPS é um vetor que guarda o tamanho maior prefixo que também é sufixo considerando sua </a:t>
            </a:r>
            <a:r>
              <a:rPr lang="pt-BR" altLang="pt-BR" sz="2400" dirty="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 dirty="0">
                <a:latin typeface="Arial Rounded MT Bold"/>
                <a:ea typeface="+mn-lt"/>
                <a:cs typeface="+mn-lt"/>
              </a:rPr>
              <a:t> da posição 0...i e desconsiderando a </a:t>
            </a:r>
            <a:r>
              <a:rPr lang="pt-BR" altLang="pt-BR" sz="2400" dirty="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 dirty="0">
                <a:latin typeface="Arial Rounded MT Bold"/>
                <a:ea typeface="+mn-lt"/>
                <a:cs typeface="+mn-lt"/>
              </a:rPr>
              <a:t> completa para a sua construção;</a:t>
            </a: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pt-BR" altLang="pt-BR" sz="2400" dirty="0">
                <a:latin typeface="Arial Rounded MT Bold"/>
                <a:ea typeface="+mn-lt"/>
                <a:cs typeface="+mn-lt"/>
              </a:rPr>
              <a:t>Ele é construído com base no padrão a ser procurado;</a:t>
            </a:r>
          </a:p>
          <a:p>
            <a:pPr>
              <a:buFont typeface="Arial"/>
              <a:buChar char="•"/>
              <a:defRPr/>
            </a:pPr>
            <a:r>
              <a:rPr lang="pt-BR" altLang="pt-BR" sz="2400" dirty="0">
                <a:latin typeface="Arial Rounded MT Bold"/>
                <a:ea typeface="+mn-lt"/>
                <a:cs typeface="+mn-lt"/>
              </a:rPr>
              <a:t>Por exemplo, considerando o padrão </a:t>
            </a:r>
            <a:r>
              <a:rPr lang="pt-BR" altLang="pt-BR" sz="2400" dirty="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 dirty="0">
                <a:latin typeface="Arial Rounded MT Bold"/>
                <a:ea typeface="+mn-lt"/>
                <a:cs typeface="+mn-lt"/>
              </a:rPr>
              <a:t>, vamos montar o vetor LPS:</a:t>
            </a:r>
            <a:br>
              <a:rPr lang="pt-BR" altLang="pt-BR" sz="2400" dirty="0">
                <a:latin typeface="Arial Rounded MT Bold"/>
                <a:ea typeface="+mn-lt"/>
                <a:cs typeface="+mn-lt"/>
              </a:rPr>
            </a:br>
            <a:br>
              <a:rPr lang="pt-BR" altLang="pt-BR" sz="2400" dirty="0">
                <a:latin typeface="Arial Rounded MT Bold"/>
                <a:ea typeface="+mn-lt"/>
                <a:cs typeface="+mn-lt"/>
              </a:rPr>
            </a:br>
            <a:endParaRPr lang="pt-BR" altLang="pt-BR" sz="2400" dirty="0">
              <a:solidFill>
                <a:schemeClr val="accent2"/>
              </a:solidFill>
              <a:latin typeface="Arial Rounded MT Bold"/>
              <a:ea typeface="+mn-lt"/>
              <a:cs typeface="+mn-lt"/>
            </a:endParaRPr>
          </a:p>
        </p:txBody>
      </p:sp>
      <p:pic>
        <p:nvPicPr>
          <p:cNvPr id="2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2D9027E-886A-4A31-85DD-2EDB651C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07" y="5217559"/>
            <a:ext cx="4887212" cy="11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62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i=0,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2518859" y="3597965"/>
            <a:ext cx="25870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"A"</a:t>
            </a:r>
            <a:endParaRPr lang="en-US" strike="sngStrike">
              <a:solidFill>
                <a:schemeClr val="accent2"/>
              </a:solidFill>
            </a:endParaRPr>
          </a:p>
        </p:txBody>
      </p:sp>
      <p:pic>
        <p:nvPicPr>
          <p:cNvPr id="3" name="Picture 4" descr="Shape&#10;&#10;Description automatically generated">
            <a:extLst>
              <a:ext uri="{FF2B5EF4-FFF2-40B4-BE49-F238E27FC236}">
                <a16:creationId xmlns:a16="http://schemas.microsoft.com/office/drawing/2014/main" id="{93D239B1-4C00-40BD-99C0-3EF3F05F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33" y="4990850"/>
            <a:ext cx="5497759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i=1,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2518859" y="3597965"/>
            <a:ext cx="25870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"B"</a:t>
            </a:r>
          </a:p>
          <a:p>
            <a:pPr algn="r"/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F725ADF-422E-422E-97B0-7ED95DB2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99" y="5357611"/>
            <a:ext cx="5015001" cy="11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9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i=2,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1368760" y="3612164"/>
            <a:ext cx="2587014" cy="17200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"A"</a:t>
            </a:r>
            <a:endParaRPr lang="en-US">
              <a:solidFill>
                <a:srgbClr val="FF0000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  <a:p>
            <a:pPr algn="r">
              <a:lnSpc>
                <a:spcPct val="110000"/>
              </a:lnSpc>
            </a:pP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F330724-2224-49F8-AFD2-062FAA63B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17" y="5330675"/>
            <a:ext cx="5128591" cy="11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i=3,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r>
              <a:rPr lang="pt-BR" altLang="pt-BR" sz="2400" strike="sngStrike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985394" y="3555369"/>
            <a:ext cx="2587014" cy="2177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"B"</a:t>
            </a:r>
            <a:endParaRPr lang="en-US">
              <a:solidFill>
                <a:schemeClr val="accent2"/>
              </a:solidFill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"AB"</a:t>
            </a:r>
            <a:endParaRPr lang="en-US" sz="2400" strike="sngStrike">
              <a:solidFill>
                <a:srgbClr val="FF0000"/>
              </a:solidFill>
              <a:latin typeface="Arial Rounded MT Bold"/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"BAB"</a:t>
            </a:r>
          </a:p>
          <a:p>
            <a:pPr algn="r">
              <a:lnSpc>
                <a:spcPct val="114999"/>
              </a:lnSpc>
            </a:pP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"ABAB"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8F8AE4-8FBA-47AA-82B1-58EB58CD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63" y="5791967"/>
            <a:ext cx="3893299" cy="8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LPS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>
                <a:latin typeface="Arial Rounded MT Bold"/>
                <a:ea typeface="+mn-lt"/>
                <a:cs typeface="+mn-lt"/>
              </a:rPr>
              <a:t>Para i=4, temos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 </a:t>
            </a: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"ABABA"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, desconsiderando a </a:t>
            </a:r>
            <a:r>
              <a:rPr lang="pt-BR" altLang="pt-BR" sz="2400" err="1">
                <a:latin typeface="Arial Rounded MT Bold"/>
                <a:ea typeface="+mn-lt"/>
                <a:cs typeface="+mn-lt"/>
              </a:rPr>
              <a:t>string</a:t>
            </a:r>
            <a:r>
              <a:rPr lang="pt-BR" altLang="pt-BR" sz="2400">
                <a:latin typeface="Arial Rounded MT Bold"/>
                <a:ea typeface="+mn-lt"/>
                <a:cs typeface="+mn-lt"/>
              </a:rPr>
              <a:t> completa:</a:t>
            </a:r>
            <a:br>
              <a:rPr lang="pt-BR" altLang="pt-BR" sz="2400">
                <a:latin typeface="Arial Rounded MT Bold"/>
                <a:ea typeface="+mn-lt"/>
                <a:cs typeface="+mn-lt"/>
              </a:rPr>
            </a:br>
            <a:endParaRPr lang="pt-BR" altLang="pt-BR" sz="240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Prefixos</a:t>
            </a:r>
            <a:br>
              <a:rPr lang="pt-BR" altLang="pt-BR" sz="240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</a:b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"ABA"</a:t>
            </a:r>
          </a:p>
          <a:p>
            <a:pPr marL="0" indent="0">
              <a:buNone/>
              <a:defRPr/>
            </a:pPr>
            <a:r>
              <a:rPr lang="pt-BR" altLang="pt-BR" sz="240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"ABAB"</a:t>
            </a:r>
          </a:p>
          <a:p>
            <a:pPr marL="0" indent="0">
              <a:buNone/>
              <a:defRPr/>
            </a:pPr>
            <a:endParaRPr lang="pt-BR" altLang="pt-BR" sz="2400">
              <a:latin typeface="Arial Rounded MT Bold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2302B-917F-4733-8A1C-1844F777C828}"/>
              </a:ext>
            </a:extLst>
          </p:cNvPr>
          <p:cNvSpPr txBox="1"/>
          <p:nvPr/>
        </p:nvSpPr>
        <p:spPr>
          <a:xfrm>
            <a:off x="985394" y="3555369"/>
            <a:ext cx="2587014" cy="2177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"A"</a:t>
            </a:r>
            <a:endParaRPr lang="en-US">
              <a:solidFill>
                <a:srgbClr val="FF0000"/>
              </a:solidFill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rgbClr val="FF0000"/>
                </a:solidFill>
                <a:latin typeface="Arial Rounded MT Bold"/>
                <a:cs typeface="Arial"/>
              </a:rPr>
              <a:t>"ABA"</a:t>
            </a:r>
          </a:p>
          <a:p>
            <a:pPr algn="r">
              <a:lnSpc>
                <a:spcPct val="114999"/>
              </a:lnSpc>
            </a:pPr>
            <a:r>
              <a:rPr lang="en-US" sz="2400">
                <a:solidFill>
                  <a:schemeClr val="accent2"/>
                </a:solidFill>
                <a:latin typeface="Arial Rounded MT Bold"/>
                <a:cs typeface="Arial"/>
              </a:rPr>
              <a:t>"BABA"</a:t>
            </a:r>
            <a:endParaRPr lang="en-US" sz="2400">
              <a:solidFill>
                <a:schemeClr val="accent2"/>
              </a:solidFill>
              <a:latin typeface="Arial Rounded MT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2E803-BD5F-417C-B271-FFC5CF987B99}"/>
              </a:ext>
            </a:extLst>
          </p:cNvPr>
          <p:cNvSpPr txBox="1"/>
          <p:nvPr/>
        </p:nvSpPr>
        <p:spPr>
          <a:xfrm>
            <a:off x="5500598" y="3555369"/>
            <a:ext cx="2587014" cy="902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Sufixos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01082-DCA3-4710-BE8A-2802B4F55193}"/>
              </a:ext>
            </a:extLst>
          </p:cNvPr>
          <p:cNvSpPr txBox="1"/>
          <p:nvPr/>
        </p:nvSpPr>
        <p:spPr>
          <a:xfrm>
            <a:off x="4435691" y="3555368"/>
            <a:ext cx="2587014" cy="9029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4999"/>
              </a:lnSpc>
            </a:pPr>
            <a:r>
              <a:rPr lang="en-US" sz="2400" err="1">
                <a:latin typeface="Arial Rounded MT Bold"/>
                <a:cs typeface="Arial"/>
              </a:rPr>
              <a:t>Prefixos</a:t>
            </a:r>
            <a:br>
              <a:rPr lang="en-US" sz="2400">
                <a:solidFill>
                  <a:srgbClr val="000000"/>
                </a:solidFill>
                <a:latin typeface="Arial Rounded MT Bold"/>
                <a:cs typeface="Arial"/>
              </a:rPr>
            </a:br>
            <a:r>
              <a:rPr lang="en-US" sz="2400" strike="sngStrike">
                <a:solidFill>
                  <a:schemeClr val="accent2"/>
                </a:solidFill>
                <a:latin typeface="Arial Rounded MT Bold"/>
                <a:cs typeface="Arial"/>
              </a:rPr>
              <a:t>"ABABA"</a:t>
            </a:r>
            <a:endParaRPr lang="en-US" sz="2400" strike="sngStrike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5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A1B325-5FF4-4849-9E19-29755413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82" y="5746764"/>
            <a:ext cx="4333460" cy="10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DFFE9A3-620C-4F0C-82D3-4BEB241E4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96" y="1044082"/>
            <a:ext cx="5633427" cy="5832849"/>
          </a:xfrm>
        </p:spPr>
      </p:pic>
    </p:spTree>
    <p:extLst>
      <p:ext uri="{BB962C8B-B14F-4D97-AF65-F5344CB8AC3E}">
        <p14:creationId xmlns:p14="http://schemas.microsoft.com/office/powerpoint/2010/main" val="16342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 ideia principal do algoritmo é: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- Nunca voltar no seu texto;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- Se ocorrer um </a:t>
            </a:r>
            <a:r>
              <a:rPr lang="pt-BR" alt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mismatch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 (uma posição do padrão e do texto não baterem), eu posso aproveitar o que já comparei.</a:t>
            </a:r>
          </a:p>
        </p:txBody>
      </p:sp>
    </p:spTree>
    <p:extLst>
      <p:ext uri="{BB962C8B-B14F-4D97-AF65-F5344CB8AC3E}">
        <p14:creationId xmlns:p14="http://schemas.microsoft.com/office/powerpoint/2010/main" val="2596170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Ex.: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Padrão: ABABA</a:t>
            </a: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            0  1 2  3 4  5  6 7  8  9 10 11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Texto: C A B A </a:t>
            </a:r>
            <a:r>
              <a:rPr lang="pt-BR" alt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 B A B A  </a:t>
            </a:r>
            <a:r>
              <a:rPr lang="pt-BR" alt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  B  C</a:t>
            </a:r>
            <a:endParaRPr lang="pt-BR" dirty="0"/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3F2947C1-7C18-48D8-BCA2-DF2C4214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19" y="3309644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8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C7DCAB74-4742-4E45-9C0B-B0D1E518B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AA2AF2FD-B130-48B6-8AF7-0FE0A24EB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Extremamente lenta (O(tamT * tamP) )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A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0   =&gt; i++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62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1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6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2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!= 0   =&gt;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[2]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1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521246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A B</a:t>
            </a:r>
            <a:r>
              <a:rPr lang="pt-BR" alt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 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  -&gt;</a:t>
            </a:r>
            <a:r>
              <a:rPr lang="pt-BR" altLang="pt-BR" sz="2400" dirty="0">
                <a:latin typeface="Arial Rounded MT Bold"/>
                <a:cs typeface="Times New Roman"/>
              </a:rPr>
              <a:t>    </a:t>
            </a:r>
            <a:r>
              <a:rPr 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 </a:t>
            </a:r>
            <a:r>
              <a:rPr 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 A 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A    </a:t>
            </a:r>
            <a:r>
              <a:rPr 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-&gt; aproveita o 'A' que já foi comparado</a:t>
            </a:r>
            <a:endParaRPr lang="pt-BR" sz="2400">
              <a:solidFill>
                <a:schemeClr val="accent6"/>
              </a:solidFill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!= 0   =&gt;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[0]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4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 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79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5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A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A B 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67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6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|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B 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9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40AE1E84-9FE4-49B4-8F48-D1D37FADD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E829B255-A55E-4A3A-91E0-280A72CDD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8196" name="Imagem 1">
            <a:extLst>
              <a:ext uri="{FF2B5EF4-FFF2-40B4-BE49-F238E27FC236}">
                <a16:creationId xmlns:a16="http://schemas.microsoft.com/office/drawing/2014/main" id="{95279577-5231-486E-B4CB-741F7858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2">
            <a:extLst>
              <a:ext uri="{FF2B5EF4-FFF2-40B4-BE49-F238E27FC236}">
                <a16:creationId xmlns:a16="http://schemas.microsoft.com/office/drawing/2014/main" id="{D34305ED-DC40-42CD-A5BE-6039815E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7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A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5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8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4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</a:t>
            </a:r>
            <a:r>
              <a:rPr lang="pt-BR" altLang="pt-BR" sz="2400" dirty="0">
                <a:latin typeface="Arial Rounded MT Bold"/>
                <a:cs typeface="Times New Roman"/>
              </a:rPr>
              <a:t>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01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5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rgbClr val="00B05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B050"/>
                </a:solidFill>
                <a:latin typeface="Arial Rounded MT Bold"/>
                <a:ea typeface="+mn-lt"/>
                <a:cs typeface="+mn-lt"/>
              </a:rPr>
              <a:t> B A B 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       </a:t>
            </a:r>
            <a:r>
              <a:rPr lang="pt-BR" sz="2400" dirty="0">
                <a:solidFill>
                  <a:schemeClr val="accent6"/>
                </a:solidFill>
                <a:latin typeface="Arial Rounded MT Bold"/>
                <a:ea typeface="+mn-lt"/>
                <a:cs typeface="+mn-lt"/>
              </a:rPr>
              <a:t> j = 5 (tamanho do padrão)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|</a:t>
            </a:r>
            <a:r>
              <a:rPr lang="pt-BR" altLang="pt-BR" sz="2400" dirty="0">
                <a:latin typeface="Arial Rounded MT Bold"/>
                <a:cs typeface="Times New Roman"/>
              </a:rPr>
              <a:t>                  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ENCONTREI O PADRÃO</a:t>
            </a:r>
            <a:endParaRPr lang="pt-BR" dirty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</a:t>
            </a:r>
            <a:r>
              <a:rPr lang="pt-BR" altLang="pt-BR" sz="2400" dirty="0">
                <a:solidFill>
                  <a:srgbClr val="00B050"/>
                </a:solidFill>
                <a:latin typeface="Arial Rounded MT Bold"/>
                <a:cs typeface="Times New Roman"/>
              </a:rPr>
              <a:t>A B A B A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          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NA POSIÇÃO 4 ( </a:t>
            </a:r>
            <a:r>
              <a:rPr lang="pt-BR" altLang="pt-BR" sz="2400" dirty="0" err="1">
                <a:solidFill>
                  <a:schemeClr val="accent6"/>
                </a:solidFill>
                <a:latin typeface="Arial Rounded MT Bold"/>
                <a:cs typeface="Times New Roman"/>
              </a:rPr>
              <a:t>pos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: i-</a:t>
            </a:r>
            <a:r>
              <a:rPr lang="pt-BR" altLang="pt-BR" sz="2400" dirty="0" err="1">
                <a:solidFill>
                  <a:schemeClr val="accent6"/>
                </a:solidFill>
                <a:latin typeface="Arial Rounded MT Bold"/>
                <a:cs typeface="Times New Roman"/>
              </a:rPr>
              <a:t>tamP</a:t>
            </a:r>
            <a:r>
              <a:rPr lang="pt-BR" alt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)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Encontrei: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 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[4]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6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5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 A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      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|                      </a:t>
            </a:r>
            <a:endParaRPr lang="pt-BR" altLang="pt-BR" sz="2400" dirty="0">
              <a:solidFill>
                <a:schemeClr val="accent6"/>
              </a:solidFill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 B A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           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            -&gt;   </a:t>
            </a:r>
            <a:r>
              <a:rPr 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 B A</a:t>
            </a:r>
            <a:r>
              <a:rPr lang="pt-BR" sz="2400" dirty="0">
                <a:latin typeface="Arial Rounded MT Bold"/>
                <a:cs typeface="Times New Roman"/>
              </a:rPr>
              <a:t> </a:t>
            </a:r>
            <a:r>
              <a:rPr 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 A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Encontrei: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 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[4]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0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A B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[2]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2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3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 A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       </a:t>
            </a:r>
            <a:endParaRPr lang="pt-BR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|                      </a:t>
            </a: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A B </a:t>
            </a:r>
            <a:r>
              <a:rPr lang="pt-BR" alt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</a:t>
            </a:r>
            <a:r>
              <a:rPr lang="pt-BR" altLang="pt-BR" sz="2400" dirty="0">
                <a:latin typeface="Arial Rounded MT Bold"/>
                <a:cs typeface="Times New Roman"/>
              </a:rPr>
              <a:t> B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A </a:t>
            </a:r>
            <a:r>
              <a:rPr lang="pt-BR" altLang="pt-BR" sz="2400" dirty="0">
                <a:latin typeface="Arial Rounded MT Bold"/>
                <a:cs typeface="Times New Roman"/>
              </a:rPr>
              <a:t>        </a:t>
            </a: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</a:t>
            </a:r>
            <a:endParaRPr lang="pt-BR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cs typeface="Times New Roman"/>
              </a:rPr>
              <a:t>                        -&gt;  </a:t>
            </a:r>
            <a:r>
              <a:rPr lang="pt-BR" altLang="pt-BR" sz="2400" dirty="0">
                <a:latin typeface="Arial Rounded MT Bold"/>
                <a:cs typeface="Times New Roman"/>
              </a:rPr>
              <a:t> </a:t>
            </a:r>
            <a:r>
              <a:rPr lang="pt-BR" sz="2400" dirty="0">
                <a:solidFill>
                  <a:srgbClr val="FF0000"/>
                </a:solidFill>
                <a:latin typeface="Arial Rounded MT Bold"/>
                <a:cs typeface="Times New Roman"/>
              </a:rPr>
              <a:t>A</a:t>
            </a:r>
            <a:r>
              <a:rPr lang="pt-BR" sz="2400" dirty="0">
                <a:latin typeface="Arial Rounded MT Bold"/>
                <a:cs typeface="Times New Roman"/>
              </a:rPr>
              <a:t> </a:t>
            </a:r>
            <a:r>
              <a:rPr 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 A B A</a:t>
            </a: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 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[2]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7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A B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[0]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16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9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B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A 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1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 10 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C</a:t>
            </a:r>
            <a:endParaRPr lang="pt-BR" sz="2400">
              <a:solidFill>
                <a:schemeClr val="bg1">
                  <a:lumMod val="50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A B</a:t>
            </a:r>
            <a:r>
              <a:rPr lang="pt-BR" altLang="pt-BR" sz="2400" dirty="0">
                <a:solidFill>
                  <a:srgbClr val="000000"/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Match: i++ &amp; j++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50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C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A B A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[j-1] = </a:t>
            </a:r>
            <a:r>
              <a:rPr lang="pt-BR" altLang="pt-BR" sz="2400" dirty="0" err="1">
                <a:latin typeface="Arial Rounded MT Bold"/>
                <a:cs typeface="Times New Roman"/>
              </a:rPr>
              <a:t>lps</a:t>
            </a:r>
            <a:r>
              <a:rPr lang="pt-BR" altLang="pt-BR" sz="2400" dirty="0">
                <a:latin typeface="Arial Rounded MT Bold"/>
                <a:cs typeface="Times New Roman"/>
              </a:rPr>
              <a:t>[1]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B88A75AB-F3B7-49C5-872D-5FEC8D07C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9219" name="Espaço Reservado para Conteúdo 2">
            <a:extLst>
              <a:ext uri="{FF2B5EF4-FFF2-40B4-BE49-F238E27FC236}">
                <a16:creationId xmlns:a16="http://schemas.microsoft.com/office/drawing/2014/main" id="{001E691E-385E-4C36-A552-2840A7254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9220" name="Imagem 1">
            <a:extLst>
              <a:ext uri="{FF2B5EF4-FFF2-40B4-BE49-F238E27FC236}">
                <a16:creationId xmlns:a16="http://schemas.microsoft.com/office/drawing/2014/main" id="{A73B28A2-95DA-491D-82D4-E52F1154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m 2">
            <a:extLst>
              <a:ext uri="{FF2B5EF4-FFF2-40B4-BE49-F238E27FC236}">
                <a16:creationId xmlns:a16="http://schemas.microsoft.com/office/drawing/2014/main" id="{46E67896-EA5F-42CA-82E4-7104F504C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11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C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A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 err="1">
                <a:latin typeface="Arial Rounded MT Bold"/>
                <a:cs typeface="Times New Roman"/>
              </a:rPr>
              <a:t>Mismatch</a:t>
            </a:r>
            <a:r>
              <a:rPr lang="pt-BR" altLang="pt-BR" sz="2400" dirty="0">
                <a:latin typeface="Arial Rounded MT Bold"/>
                <a:cs typeface="Times New Roman"/>
              </a:rPr>
              <a:t>: j = 0 =&gt; i++</a:t>
            </a: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24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E983BEC7-74B8-4AF4-B04F-A29B64DE3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/>
              </a:rPr>
              <a:t>Algoritmo KMP</a:t>
            </a:r>
            <a:endParaRPr lang="en-US"/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AFB9DCEF-3F2E-4F6E-909B-FB0A5BC3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409825"/>
            <a:ext cx="8194675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i = 12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texto</a:t>
            </a:r>
          </a:p>
          <a:p>
            <a:pP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j = 0 // </a:t>
            </a:r>
            <a:r>
              <a:rPr lang="pt-BR" sz="2400" dirty="0" err="1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pos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. no padrão</a:t>
            </a: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pt-BR" sz="2400" dirty="0">
              <a:solidFill>
                <a:srgbClr val="000000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C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A 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Arial Rounded MT Bold"/>
                <a:ea typeface="+mn-lt"/>
                <a:cs typeface="+mn-lt"/>
              </a:rPr>
              <a:t> </a:t>
            </a:r>
            <a:r>
              <a:rPr lang="pt-BR" sz="2400" dirty="0" err="1">
                <a:latin typeface="Arial Rounded MT Bold"/>
                <a:ea typeface="+mn-lt"/>
                <a:cs typeface="+mn-lt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B C                                        </a:t>
            </a:r>
            <a:endParaRPr lang="pt-BR" sz="2400">
              <a:solidFill>
                <a:schemeClr val="accent6"/>
              </a:solidFill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solidFill>
                  <a:srgbClr val="000000"/>
                </a:solidFill>
                <a:latin typeface="Arial Rounded MT Bold"/>
                <a:ea typeface="+mn-lt"/>
                <a:cs typeface="+mn-lt"/>
              </a:rPr>
              <a:t>   </a:t>
            </a:r>
            <a:r>
              <a:rPr lang="pt-BR" altLang="pt-BR" sz="2400" dirty="0">
                <a:latin typeface="Arial Rounded MT Bold"/>
                <a:cs typeface="Times New Roman"/>
              </a:rPr>
              <a:t>                                             |</a:t>
            </a:r>
            <a:endParaRPr lang="pt-BR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pt-BR" altLang="pt-BR" sz="2400" dirty="0">
                <a:latin typeface="Arial Rounded MT Bold"/>
                <a:cs typeface="Times New Roman"/>
              </a:rPr>
              <a:t>                                                A </a:t>
            </a:r>
            <a:r>
              <a:rPr lang="pt-BR" altLang="pt-BR" sz="2400" dirty="0">
                <a:solidFill>
                  <a:schemeClr val="bg2"/>
                </a:solidFill>
                <a:latin typeface="Arial Rounded MT Bold"/>
                <a:cs typeface="Times New Roman"/>
              </a:rPr>
              <a:t>B A B A</a:t>
            </a:r>
          </a:p>
          <a:p>
            <a:pPr marL="0" indent="0">
              <a:buNone/>
              <a:defRPr/>
            </a:pPr>
            <a:endParaRPr lang="pt-BR" altLang="pt-BR" sz="2400" dirty="0">
              <a:latin typeface="Arial Rounded MT Bold"/>
              <a:cs typeface="Times New Roman"/>
            </a:endParaRPr>
          </a:p>
          <a:p>
            <a:pPr marL="0" indent="0">
              <a:buNone/>
              <a:defRPr/>
            </a:pPr>
            <a:r>
              <a:rPr 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                         i &gt;= </a:t>
            </a:r>
            <a:r>
              <a:rPr lang="pt-BR" sz="2400" dirty="0" err="1">
                <a:solidFill>
                  <a:schemeClr val="accent6"/>
                </a:solidFill>
                <a:latin typeface="Arial Rounded MT Bold"/>
                <a:cs typeface="Times New Roman"/>
              </a:rPr>
              <a:t>tamT</a:t>
            </a:r>
            <a:r>
              <a:rPr lang="pt-BR" sz="2400" dirty="0">
                <a:solidFill>
                  <a:schemeClr val="accent6"/>
                </a:solidFill>
                <a:latin typeface="Arial Rounded MT Bold"/>
                <a:cs typeface="Times New Roman"/>
              </a:rPr>
              <a:t>    portanto, FIM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60BE2418-79C2-4FDB-B6D9-F655FA3C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4" y="2415122"/>
            <a:ext cx="4574839" cy="10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73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73F040-3932-4644-B8E3-3C37EB80A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7" y="1037303"/>
            <a:ext cx="6094106" cy="56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9D53724F-98F4-44C5-9BDB-D29385DB3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7FA85A7A-9BD6-44AE-9C25-E64F87DF3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0244" name="Imagem 1">
            <a:extLst>
              <a:ext uri="{FF2B5EF4-FFF2-40B4-BE49-F238E27FC236}">
                <a16:creationId xmlns:a16="http://schemas.microsoft.com/office/drawing/2014/main" id="{208EE714-30D3-4561-A3CB-03EEF352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agem 2">
            <a:extLst>
              <a:ext uri="{FF2B5EF4-FFF2-40B4-BE49-F238E27FC236}">
                <a16:creationId xmlns:a16="http://schemas.microsoft.com/office/drawing/2014/main" id="{C6E55528-CB6D-4509-A534-6420F207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DC6EB059-14BF-4A88-A953-07F52A8BB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7F0F9D86-1BB5-4E25-A8ED-D35A0EE01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Padrão encontrado na posição i = 3</a:t>
            </a:r>
          </a:p>
        </p:txBody>
      </p:sp>
      <p:pic>
        <p:nvPicPr>
          <p:cNvPr id="11268" name="Imagem 1">
            <a:extLst>
              <a:ext uri="{FF2B5EF4-FFF2-40B4-BE49-F238E27FC236}">
                <a16:creationId xmlns:a16="http://schemas.microsoft.com/office/drawing/2014/main" id="{B51F8BFF-3B71-4F5E-82FB-15310342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Imagem 2">
            <a:extLst>
              <a:ext uri="{FF2B5EF4-FFF2-40B4-BE49-F238E27FC236}">
                <a16:creationId xmlns:a16="http://schemas.microsoft.com/office/drawing/2014/main" id="{DBC6BC80-CA3D-4572-BFA1-1B2403EF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62B7D85-8127-43E5-A74B-982C5E266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1644271E-E408-47BF-A156-62FB8C3F1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2292" name="Imagem 1">
            <a:extLst>
              <a:ext uri="{FF2B5EF4-FFF2-40B4-BE49-F238E27FC236}">
                <a16:creationId xmlns:a16="http://schemas.microsoft.com/office/drawing/2014/main" id="{1DE39BAF-C03C-44F3-9AC5-CD020C73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Imagem 2">
            <a:extLst>
              <a:ext uri="{FF2B5EF4-FFF2-40B4-BE49-F238E27FC236}">
                <a16:creationId xmlns:a16="http://schemas.microsoft.com/office/drawing/2014/main" id="{AD6CFFA1-D498-4EC5-AA32-BE1E7106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5E7C055-4D03-4803-A687-1B4759B42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1804988"/>
            <a:ext cx="7467600" cy="304800"/>
          </a:xfrm>
        </p:spPr>
        <p:txBody>
          <a:bodyPr/>
          <a:lstStyle/>
          <a:p>
            <a:r>
              <a:rPr lang="pt-BR" altLang="pt-BR" b="1">
                <a:latin typeface="Arial Rounded MT Bold" panose="020F0704030504030204" pitchFamily="34" charset="0"/>
              </a:rPr>
              <a:t>Busca Ingênua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07D88F1A-75E7-4E2E-95AB-1F4B7FF1C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8500" y="21336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P[] = “abc”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T[] = “sasabchus”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</a:endParaRPr>
          </a:p>
        </p:txBody>
      </p:sp>
      <p:pic>
        <p:nvPicPr>
          <p:cNvPr id="13316" name="Imagem 1">
            <a:extLst>
              <a:ext uri="{FF2B5EF4-FFF2-40B4-BE49-F238E27FC236}">
                <a16:creationId xmlns:a16="http://schemas.microsoft.com/office/drawing/2014/main" id="{22718AC7-3F7A-4BFD-A827-23179A5B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46463"/>
            <a:ext cx="350520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Imagem 2">
            <a:extLst>
              <a:ext uri="{FF2B5EF4-FFF2-40B4-BE49-F238E27FC236}">
                <a16:creationId xmlns:a16="http://schemas.microsoft.com/office/drawing/2014/main" id="{60943DB7-AE5F-4198-B29D-4C481312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533900"/>
            <a:ext cx="14859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CITEL 2016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93967727E46942B0B3AC170EB7EE6C" ma:contentTypeVersion="2" ma:contentTypeDescription="Crie um novo documento." ma:contentTypeScope="" ma:versionID="5344b159703f2aad84dbd980a1880a3d">
  <xsd:schema xmlns:xsd="http://www.w3.org/2001/XMLSchema" xmlns:xs="http://www.w3.org/2001/XMLSchema" xmlns:p="http://schemas.microsoft.com/office/2006/metadata/properties" xmlns:ns2="644d6a31-1502-46f7-b4c1-4d364149ce6b" targetNamespace="http://schemas.microsoft.com/office/2006/metadata/properties" ma:root="true" ma:fieldsID="9bc3e5f51934b1143ba58fafb0c330ac" ns2:_="">
    <xsd:import namespace="644d6a31-1502-46f7-b4c1-4d364149ce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4d6a31-1502-46f7-b4c1-4d364149ce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2569E8-3D6F-4805-ADDD-9E613141B6FB}"/>
</file>

<file path=customXml/itemProps2.xml><?xml version="1.0" encoding="utf-8"?>
<ds:datastoreItem xmlns:ds="http://schemas.openxmlformats.org/officeDocument/2006/customXml" ds:itemID="{0BD6FB0D-0EC3-4159-ACC8-B927A7D91875}"/>
</file>

<file path=customXml/itemProps3.xml><?xml version="1.0" encoding="utf-8"?>
<ds:datastoreItem xmlns:ds="http://schemas.openxmlformats.org/officeDocument/2006/customXml" ds:itemID="{C899183A-87E1-4B62-A371-0F0F5D9AF3A1}"/>
</file>

<file path=docProps/app.xml><?xml version="1.0" encoding="utf-8"?>
<Properties xmlns="http://schemas.openxmlformats.org/officeDocument/2006/extended-properties" xmlns:vt="http://schemas.openxmlformats.org/officeDocument/2006/docPropsVTypes">
  <Template>INCITEL 2016</Template>
  <TotalTime>1</TotalTime>
  <Words>3085</Words>
  <Application>Microsoft Office PowerPoint</Application>
  <PresentationFormat>Apresentação na tela (4:3)</PresentationFormat>
  <Paragraphs>369</Paragraphs>
  <Slides>52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8" baseType="lpstr">
      <vt:lpstr>Arial</vt:lpstr>
      <vt:lpstr>Arial Rounded MT Bold</vt:lpstr>
      <vt:lpstr>Swis721 BT</vt:lpstr>
      <vt:lpstr>Swis721 Md BT</vt:lpstr>
      <vt:lpstr>Times New Roman</vt:lpstr>
      <vt:lpstr>INCITEL 2016</vt:lpstr>
      <vt:lpstr>Apresentação do PowerPoint</vt:lpstr>
      <vt:lpstr>String Matching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Busca Ingênua</vt:lpstr>
      <vt:lpstr>Algoritmo de Rabin-Karp</vt:lpstr>
      <vt:lpstr>Algoritmo de Rabin-Karp</vt:lpstr>
      <vt:lpstr>Algoritmo de Rabin-Karp</vt:lpstr>
      <vt:lpstr>Algoritmo de Rabin-Karp</vt:lpstr>
      <vt:lpstr>Algoritmo de Rabin-Karp</vt:lpstr>
      <vt:lpstr>Algoritmo de Rabin-Karp</vt:lpstr>
      <vt:lpstr>Algoritmo KMP</vt:lpstr>
      <vt:lpstr>Prefixo</vt:lpstr>
      <vt:lpstr>Sufixo</vt:lpstr>
      <vt:lpstr>LPS</vt:lpstr>
      <vt:lpstr>LPS</vt:lpstr>
      <vt:lpstr>LPS</vt:lpstr>
      <vt:lpstr>LPS</vt:lpstr>
      <vt:lpstr>LPS</vt:lpstr>
      <vt:lpstr>LPS</vt:lpstr>
      <vt:lpstr>Apresentação do PowerPoint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Algoritmo KMP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da Silva Vilela</dc:creator>
  <cp:lastModifiedBy>vinícius lemos de aguiar</cp:lastModifiedBy>
  <cp:revision>1209</cp:revision>
  <cp:lastPrinted>2003-10-14T19:29:53Z</cp:lastPrinted>
  <dcterms:created xsi:type="dcterms:W3CDTF">2016-05-02T00:57:27Z</dcterms:created>
  <dcterms:modified xsi:type="dcterms:W3CDTF">2020-11-13T13:50:42Z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0x0101004593967727E46942B0B3AC170EB7EE6C</vt:lpwstr>
  </property>
</Properties>
</file>