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7" r:id="rId6"/>
    <p:sldId id="282" r:id="rId7"/>
    <p:sldId id="281" r:id="rId8"/>
    <p:sldId id="260" r:id="rId9"/>
    <p:sldId id="270" r:id="rId10"/>
    <p:sldId id="269" r:id="rId11"/>
    <p:sldId id="272" r:id="rId12"/>
    <p:sldId id="268" r:id="rId13"/>
    <p:sldId id="271" r:id="rId14"/>
    <p:sldId id="261" r:id="rId15"/>
    <p:sldId id="273" r:id="rId16"/>
    <p:sldId id="275" r:id="rId17"/>
    <p:sldId id="276" r:id="rId18"/>
    <p:sldId id="277" r:id="rId19"/>
    <p:sldId id="279" r:id="rId20"/>
    <p:sldId id="278" r:id="rId21"/>
    <p:sldId id="280" r:id="rId22"/>
    <p:sldId id="265" r:id="rId23"/>
    <p:sldId id="266" r:id="rId24"/>
  </p:sldIdLst>
  <p:sldSz cx="9144000" cy="5143500" type="screen16x9"/>
  <p:notesSz cx="6858000" cy="9144000"/>
  <p:embeddedFontLs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523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800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196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354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749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327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262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05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96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635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aee8303e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aee8303e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851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6727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55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74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73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7223bd2a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7223bd2a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11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ee8303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ee8303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16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153150" y="1642206"/>
            <a:ext cx="8520600" cy="1372200"/>
          </a:xfrm>
          <a:prstGeom prst="rect">
            <a:avLst/>
          </a:prstGeom>
          <a:noFill/>
          <a:ln>
            <a:noFill/>
          </a:ln>
        </p:spPr>
        <p:txBody>
          <a:bodyPr spcFirstLastPara="1" wrap="square" lIns="91425" tIns="91425" rIns="91425" bIns="91425" anchor="ctr" anchorCtr="0">
            <a:noAutofit/>
          </a:bodyPr>
          <a:lstStyle/>
          <a:p>
            <a:pPr lvl="0" algn="ctr"/>
            <a:r>
              <a:rPr lang="en-GB" sz="4000" b="1" dirty="0">
                <a:solidFill>
                  <a:srgbClr val="FF6A0E"/>
                </a:solidFill>
              </a:rPr>
              <a:t>Customer Churn Prediction</a:t>
            </a:r>
            <a:endParaRPr sz="4000" b="1" dirty="0">
              <a:solidFill>
                <a:srgbClr val="FF6A0E"/>
              </a:solidFill>
            </a:endParaRPr>
          </a:p>
        </p:txBody>
      </p:sp>
      <p:sp>
        <p:nvSpPr>
          <p:cNvPr id="334" name="Google Shape;334;p13"/>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lnSpc>
                <a:spcPct val="100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 All rights reserved by Fireblaze Technologies Pvt. Ltd.</a:t>
            </a:r>
            <a:endParaRPr sz="1200" b="0" i="0" u="none" strike="noStrike" cap="none">
              <a:solidFill>
                <a:srgbClr val="FFFFFF"/>
              </a:solidFill>
              <a:latin typeface="Roboto"/>
              <a:ea typeface="Roboto"/>
              <a:cs typeface="Roboto"/>
              <a:sym typeface="Roboto"/>
            </a:endParaRPr>
          </a:p>
        </p:txBody>
      </p:sp>
      <p:sp>
        <p:nvSpPr>
          <p:cNvPr id="335" name="Google Shape;335;p13"/>
          <p:cNvSpPr/>
          <p:nvPr/>
        </p:nvSpPr>
        <p:spPr>
          <a:xfrm>
            <a:off x="-1005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6294474" y="3976577"/>
            <a:ext cx="2379276" cy="307777"/>
          </a:xfrm>
          <a:prstGeom prst="rect">
            <a:avLst/>
          </a:prstGeom>
          <a:noFill/>
        </p:spPr>
        <p:txBody>
          <a:bodyPr wrap="square" rtlCol="0">
            <a:spAutoFit/>
          </a:bodyPr>
          <a:lstStyle/>
          <a:p>
            <a:r>
              <a:rPr lang="en-US" b="1" dirty="0">
                <a:solidFill>
                  <a:srgbClr val="FF6A0E"/>
                </a:solidFill>
              </a:rPr>
              <a:t>Vinit P. </a:t>
            </a:r>
            <a:r>
              <a:rPr lang="en-US" b="1" dirty="0" err="1">
                <a:solidFill>
                  <a:srgbClr val="FF6A0E"/>
                </a:solidFill>
              </a:rPr>
              <a:t>Borse</a:t>
            </a:r>
            <a:endParaRPr lang="en-IN" b="1" dirty="0">
              <a:solidFill>
                <a:srgbClr val="FF6A0E"/>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446" y="129243"/>
            <a:ext cx="636607" cy="5507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101600" lvl="0" algn="just" rtl="0">
              <a:spcBef>
                <a:spcPts val="0"/>
              </a:spcBef>
              <a:spcAft>
                <a:spcPts val="0"/>
              </a:spcAft>
              <a:buSzPts val="2000"/>
            </a:pPr>
            <a:endParaRPr lang="en-US"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38E5CE3D-CBDC-46BF-9752-22A51AAE0A22}"/>
              </a:ext>
            </a:extLst>
          </p:cNvPr>
          <p:cNvPicPr>
            <a:picLocks noChangeAspect="1"/>
          </p:cNvPicPr>
          <p:nvPr/>
        </p:nvPicPr>
        <p:blipFill>
          <a:blip r:embed="rId3"/>
          <a:stretch>
            <a:fillRect/>
          </a:stretch>
        </p:blipFill>
        <p:spPr>
          <a:xfrm>
            <a:off x="507207" y="814663"/>
            <a:ext cx="8383594" cy="3850481"/>
          </a:xfrm>
          <a:prstGeom prst="rect">
            <a:avLst/>
          </a:prstGeom>
        </p:spPr>
      </p:pic>
    </p:spTree>
    <p:extLst>
      <p:ext uri="{BB962C8B-B14F-4D97-AF65-F5344CB8AC3E}">
        <p14:creationId xmlns:p14="http://schemas.microsoft.com/office/powerpoint/2010/main" val="224139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444500" lvl="0" indent="-342900" algn="just" rtl="0">
              <a:spcBef>
                <a:spcPts val="0"/>
              </a:spcBef>
              <a:spcAft>
                <a:spcPts val="0"/>
              </a:spcAft>
              <a:buSzPts val="2000"/>
              <a:buFont typeface="Arial" panose="020B0604020202020204" pitchFamily="34" charset="0"/>
              <a:buChar char="•"/>
            </a:pPr>
            <a:r>
              <a:rPr lang="en-US" sz="2000" b="1" dirty="0">
                <a:latin typeface="Roboto"/>
                <a:ea typeface="Roboto"/>
                <a:cs typeface="Roboto"/>
                <a:sym typeface="Roboto"/>
              </a:rPr>
              <a:t>Dealing With Categorical Data</a:t>
            </a:r>
          </a:p>
          <a:p>
            <a:pPr marL="444500" lvl="0" indent="-342900" algn="just" rtl="0">
              <a:spcBef>
                <a:spcPts val="0"/>
              </a:spcBef>
              <a:spcAft>
                <a:spcPts val="0"/>
              </a:spcAft>
              <a:buSzPts val="2000"/>
              <a:buFont typeface="Wingdings" panose="05000000000000000000" pitchFamily="2" charset="2"/>
              <a:buChar char="Ø"/>
            </a:pPr>
            <a:r>
              <a:rPr lang="en-US" sz="2000" b="1" dirty="0">
                <a:latin typeface="Roboto"/>
                <a:ea typeface="Roboto"/>
                <a:cs typeface="Roboto"/>
                <a:sym typeface="Roboto"/>
              </a:rPr>
              <a:t>Label Encoding :</a:t>
            </a:r>
          </a:p>
          <a:p>
            <a:pPr marL="444500" lvl="0" indent="-342900" algn="just">
              <a:buSzPts val="2000"/>
              <a:buFont typeface="Courier New" panose="02070309020205020404" pitchFamily="49" charset="0"/>
              <a:buChar char="o"/>
            </a:pPr>
            <a:r>
              <a:rPr lang="en-US" sz="2000" dirty="0"/>
              <a:t>After applying label encoding categorical columns converted into numeric value </a:t>
            </a:r>
          </a:p>
          <a:p>
            <a:pPr marL="444500" lvl="0" indent="-342900" algn="just">
              <a:buSzPts val="2000"/>
              <a:buFont typeface="Courier New" panose="02070309020205020404" pitchFamily="49" charset="0"/>
              <a:buChar char="o"/>
            </a:pPr>
            <a:r>
              <a:rPr lang="en-US" sz="2000" dirty="0"/>
              <a:t>Label encoding have induces a problem with uses number sequencing.</a:t>
            </a:r>
            <a:r>
              <a:rPr lang="en-US" sz="2000" dirty="0">
                <a:latin typeface="Roboto"/>
                <a:ea typeface="Roboto"/>
                <a:cs typeface="Roboto"/>
                <a:sym typeface="Roboto"/>
              </a:rPr>
              <a:t>       </a:t>
            </a: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A291B8F-A770-422E-8B4F-41C6A4FEFD7C}"/>
              </a:ext>
            </a:extLst>
          </p:cNvPr>
          <p:cNvPicPr>
            <a:picLocks noChangeAspect="1"/>
          </p:cNvPicPr>
          <p:nvPr/>
        </p:nvPicPr>
        <p:blipFill>
          <a:blip r:embed="rId3"/>
          <a:stretch>
            <a:fillRect/>
          </a:stretch>
        </p:blipFill>
        <p:spPr>
          <a:xfrm>
            <a:off x="114300" y="2450306"/>
            <a:ext cx="8829675" cy="2320230"/>
          </a:xfrm>
          <a:prstGeom prst="rect">
            <a:avLst/>
          </a:prstGeom>
        </p:spPr>
      </p:pic>
    </p:spTree>
    <p:extLst>
      <p:ext uri="{BB962C8B-B14F-4D97-AF65-F5344CB8AC3E}">
        <p14:creationId xmlns:p14="http://schemas.microsoft.com/office/powerpoint/2010/main" val="371664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444500" lvl="0" indent="-342900" algn="just" rtl="0">
              <a:spcBef>
                <a:spcPts val="0"/>
              </a:spcBef>
              <a:spcAft>
                <a:spcPts val="0"/>
              </a:spcAft>
              <a:buSzPts val="2000"/>
              <a:buFont typeface="Wingdings" panose="05000000000000000000" pitchFamily="2" charset="2"/>
              <a:buChar char="Ø"/>
            </a:pPr>
            <a:r>
              <a:rPr lang="en-US" sz="2000" b="1" dirty="0">
                <a:latin typeface="Roboto"/>
                <a:ea typeface="Roboto"/>
                <a:cs typeface="Roboto"/>
                <a:sym typeface="Roboto"/>
              </a:rPr>
              <a:t>Scale dataset  :</a:t>
            </a:r>
          </a:p>
          <a:p>
            <a:pPr marL="101600" lvl="0" algn="just">
              <a:buSzPts val="2000"/>
            </a:pPr>
            <a:r>
              <a:rPr lang="en-US" sz="2000" dirty="0">
                <a:latin typeface="Roboto"/>
                <a:ea typeface="Roboto"/>
                <a:cs typeface="Roboto"/>
                <a:sym typeface="Roboto"/>
              </a:rPr>
              <a:t>      for  transformed dataset </a:t>
            </a:r>
            <a:r>
              <a:rPr lang="en-US" sz="2000" dirty="0" err="1">
                <a:latin typeface="Roboto"/>
                <a:ea typeface="Roboto"/>
                <a:cs typeface="Roboto"/>
                <a:sym typeface="Roboto"/>
              </a:rPr>
              <a:t>StandardScaler</a:t>
            </a:r>
            <a:r>
              <a:rPr lang="en-US" sz="2000" dirty="0">
                <a:latin typeface="Roboto"/>
                <a:ea typeface="Roboto"/>
                <a:cs typeface="Roboto"/>
                <a:sym typeface="Roboto"/>
              </a:rPr>
              <a:t> is used </a:t>
            </a: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2B3E27F8-B067-421F-9257-02EAC242CABA}"/>
              </a:ext>
            </a:extLst>
          </p:cNvPr>
          <p:cNvPicPr>
            <a:picLocks noChangeAspect="1"/>
          </p:cNvPicPr>
          <p:nvPr/>
        </p:nvPicPr>
        <p:blipFill>
          <a:blip r:embed="rId3"/>
          <a:stretch>
            <a:fillRect/>
          </a:stretch>
        </p:blipFill>
        <p:spPr>
          <a:xfrm>
            <a:off x="121444" y="1671637"/>
            <a:ext cx="8879681" cy="2939681"/>
          </a:xfrm>
          <a:prstGeom prst="rect">
            <a:avLst/>
          </a:prstGeom>
        </p:spPr>
      </p:pic>
    </p:spTree>
    <p:extLst>
      <p:ext uri="{BB962C8B-B14F-4D97-AF65-F5344CB8AC3E}">
        <p14:creationId xmlns:p14="http://schemas.microsoft.com/office/powerpoint/2010/main" val="160988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444500" lvl="0" indent="-342900" algn="just" rtl="0">
              <a:spcBef>
                <a:spcPts val="0"/>
              </a:spcBef>
              <a:spcAft>
                <a:spcPts val="0"/>
              </a:spcAft>
              <a:buSzPts val="2000"/>
              <a:buFont typeface="Arial" panose="020B0604020202020204" pitchFamily="34" charset="0"/>
              <a:buChar char="•"/>
            </a:pPr>
            <a:r>
              <a:rPr lang="en-US" sz="2000" b="1" dirty="0">
                <a:latin typeface="Roboto"/>
                <a:ea typeface="Roboto"/>
                <a:cs typeface="Roboto"/>
                <a:sym typeface="Roboto"/>
              </a:rPr>
              <a:t>Splitting Of Dataset</a:t>
            </a:r>
          </a:p>
          <a:p>
            <a:pPr marL="101600" lvl="0" algn="just" rtl="0">
              <a:spcBef>
                <a:spcPts val="0"/>
              </a:spcBef>
              <a:spcAft>
                <a:spcPts val="0"/>
              </a:spcAft>
              <a:buSzPts val="2000"/>
            </a:pPr>
            <a:endParaRPr lang="en-US" sz="2000" dirty="0">
              <a:latin typeface="Roboto"/>
              <a:ea typeface="Roboto"/>
              <a:cs typeface="Roboto"/>
              <a:sym typeface="Roboto"/>
            </a:endParaRPr>
          </a:p>
          <a:p>
            <a:pPr marL="444500" lvl="0" indent="-342900" algn="just" rtl="0">
              <a:spcBef>
                <a:spcPts val="0"/>
              </a:spcBef>
              <a:spcAft>
                <a:spcPts val="0"/>
              </a:spcAft>
              <a:buSzPts val="2000"/>
              <a:buFont typeface="Wingdings" panose="05000000000000000000" pitchFamily="2" charset="2"/>
              <a:buChar char="Ø"/>
            </a:pPr>
            <a:r>
              <a:rPr lang="en-US" sz="2000" dirty="0">
                <a:latin typeface="Roboto"/>
                <a:ea typeface="Roboto"/>
                <a:cs typeface="Roboto"/>
                <a:sym typeface="Roboto"/>
              </a:rPr>
              <a:t>After data clean, the data ser consisting of 3333 records is divided into 2 sets.</a:t>
            </a:r>
          </a:p>
          <a:p>
            <a:pPr marL="444500" lvl="0" indent="-342900" algn="just" rtl="0">
              <a:spcBef>
                <a:spcPts val="0"/>
              </a:spcBef>
              <a:spcAft>
                <a:spcPts val="0"/>
              </a:spcAft>
              <a:buSzPts val="2000"/>
              <a:buFont typeface="Wingdings" panose="05000000000000000000" pitchFamily="2" charset="2"/>
              <a:buChar char="Ø"/>
            </a:pPr>
            <a:r>
              <a:rPr lang="en-US" sz="2000" b="1" dirty="0">
                <a:latin typeface="Roboto"/>
                <a:ea typeface="Roboto"/>
                <a:cs typeface="Roboto"/>
                <a:sym typeface="Roboto"/>
              </a:rPr>
              <a:t>Training Data Set </a:t>
            </a:r>
            <a:r>
              <a:rPr lang="en-US" sz="2000" dirty="0">
                <a:latin typeface="Roboto"/>
                <a:ea typeface="Roboto"/>
                <a:cs typeface="Roboto"/>
                <a:sym typeface="Roboto"/>
              </a:rPr>
              <a:t>: 75% of the data ( 2499 rows ) is used to develop the model.</a:t>
            </a:r>
          </a:p>
          <a:p>
            <a:pPr marL="444500" lvl="0" indent="-342900" algn="just" rtl="0">
              <a:spcBef>
                <a:spcPts val="0"/>
              </a:spcBef>
              <a:spcAft>
                <a:spcPts val="0"/>
              </a:spcAft>
              <a:buSzPts val="2000"/>
              <a:buFont typeface="Wingdings" panose="05000000000000000000" pitchFamily="2" charset="2"/>
              <a:buChar char="Ø"/>
            </a:pPr>
            <a:r>
              <a:rPr lang="en-US" sz="2000" b="1" dirty="0">
                <a:latin typeface="Roboto"/>
                <a:ea typeface="Roboto"/>
                <a:cs typeface="Roboto"/>
                <a:sym typeface="Roboto"/>
              </a:rPr>
              <a:t>Testing Date Set </a:t>
            </a:r>
            <a:r>
              <a:rPr lang="en-US" sz="2000" dirty="0">
                <a:latin typeface="Roboto"/>
                <a:ea typeface="Roboto"/>
                <a:cs typeface="Roboto"/>
                <a:sym typeface="Roboto"/>
              </a:rPr>
              <a:t>: 25% of the data ( 834 rows ) is used to evaluate the model.</a:t>
            </a: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883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444500" lvl="0" indent="-342900" algn="just" rtl="0">
              <a:spcBef>
                <a:spcPts val="0"/>
              </a:spcBef>
              <a:spcAft>
                <a:spcPts val="0"/>
              </a:spcAft>
              <a:buSzPts val="2000"/>
              <a:buFont typeface="Arial" panose="020B0604020202020204" pitchFamily="34" charset="0"/>
              <a:buChar char="•"/>
            </a:pPr>
            <a:r>
              <a:rPr lang="en-US" sz="2000" b="1" dirty="0">
                <a:solidFill>
                  <a:schemeClr val="dk1"/>
                </a:solidFill>
                <a:latin typeface="Roboto"/>
                <a:ea typeface="Roboto"/>
                <a:cs typeface="Roboto"/>
                <a:sym typeface="Roboto"/>
              </a:rPr>
              <a:t>Algorithm : </a:t>
            </a:r>
          </a:p>
          <a:p>
            <a:pPr marL="444500" lvl="0" indent="-342900" algn="just" rtl="0">
              <a:spcBef>
                <a:spcPts val="0"/>
              </a:spcBef>
              <a:spcAft>
                <a:spcPts val="0"/>
              </a:spcAft>
              <a:buSzPts val="2000"/>
              <a:buFont typeface="Wingdings" panose="05000000000000000000" pitchFamily="2" charset="2"/>
              <a:buChar char="Ø"/>
            </a:pPr>
            <a:r>
              <a:rPr lang="en-US" sz="2000" dirty="0">
                <a:solidFill>
                  <a:schemeClr val="dk1"/>
                </a:solidFill>
                <a:latin typeface="Roboto"/>
                <a:ea typeface="Roboto"/>
                <a:cs typeface="Roboto"/>
                <a:sym typeface="Roboto"/>
              </a:rPr>
              <a:t>The target variable is categorical (true, false) and is not continuous,     classification is the right choice.</a:t>
            </a:r>
          </a:p>
          <a:p>
            <a:pPr marL="444500" lvl="0" indent="-342900" algn="just" rtl="0">
              <a:spcBef>
                <a:spcPts val="0"/>
              </a:spcBef>
              <a:spcAft>
                <a:spcPts val="0"/>
              </a:spcAft>
              <a:buSzPts val="2000"/>
              <a:buFont typeface="Arial" panose="020B0604020202020204" pitchFamily="34" charset="0"/>
              <a:buChar char="•"/>
            </a:pPr>
            <a:r>
              <a:rPr lang="en-US" sz="2000" b="1" dirty="0">
                <a:solidFill>
                  <a:schemeClr val="dk1"/>
                </a:solidFill>
                <a:latin typeface="Roboto"/>
                <a:ea typeface="Roboto"/>
                <a:cs typeface="Roboto"/>
                <a:sym typeface="Roboto"/>
              </a:rPr>
              <a:t>classification : </a:t>
            </a:r>
          </a:p>
          <a:p>
            <a:pPr marL="444500" lvl="0" indent="-342900" algn="just" rtl="0">
              <a:spcBef>
                <a:spcPts val="0"/>
              </a:spcBef>
              <a:spcAft>
                <a:spcPts val="0"/>
              </a:spcAft>
              <a:buSzPts val="2000"/>
              <a:buFont typeface="Wingdings" panose="05000000000000000000" pitchFamily="2" charset="2"/>
              <a:buChar char="Ø"/>
            </a:pPr>
            <a:r>
              <a:rPr lang="en-US" sz="2000" dirty="0">
                <a:solidFill>
                  <a:schemeClr val="dk1"/>
                </a:solidFill>
                <a:latin typeface="Roboto"/>
                <a:ea typeface="Roboto"/>
                <a:cs typeface="Roboto"/>
                <a:sym typeface="Roboto"/>
              </a:rPr>
              <a:t>Predicts categorical class labels and classifies data based on the training set and the values in a classifying attribute and used it in classifying new data. </a:t>
            </a:r>
          </a:p>
          <a:p>
            <a:pPr marL="444500" lvl="0" indent="-342900" algn="just" rtl="0">
              <a:spcBef>
                <a:spcPts val="0"/>
              </a:spcBef>
              <a:spcAft>
                <a:spcPts val="0"/>
              </a:spcAft>
              <a:buSzPts val="2000"/>
              <a:buFont typeface="Arial" panose="020B0604020202020204" pitchFamily="34" charset="0"/>
              <a:buChar char="•"/>
            </a:pPr>
            <a:r>
              <a:rPr lang="en-US" sz="2000" b="1" dirty="0">
                <a:solidFill>
                  <a:schemeClr val="dk1"/>
                </a:solidFill>
                <a:latin typeface="Roboto"/>
                <a:ea typeface="Roboto"/>
                <a:cs typeface="Roboto"/>
                <a:sym typeface="Roboto"/>
              </a:rPr>
              <a:t>Machine Learning Algorithms :</a:t>
            </a:r>
          </a:p>
          <a:p>
            <a:pPr marL="444500" lvl="0" indent="-342900" algn="just" rtl="0">
              <a:spcBef>
                <a:spcPts val="0"/>
              </a:spcBef>
              <a:spcAft>
                <a:spcPts val="0"/>
              </a:spcAft>
              <a:buSzPts val="2000"/>
              <a:buFont typeface="Wingdings" panose="05000000000000000000" pitchFamily="2" charset="2"/>
              <a:buChar char="Ø"/>
            </a:pPr>
            <a:r>
              <a:rPr lang="en-US" sz="2000" dirty="0">
                <a:solidFill>
                  <a:schemeClr val="dk1"/>
                </a:solidFill>
                <a:latin typeface="Roboto"/>
                <a:ea typeface="Roboto"/>
                <a:cs typeface="Roboto"/>
                <a:sym typeface="Roboto"/>
              </a:rPr>
              <a:t>Logistic Regression.</a:t>
            </a:r>
          </a:p>
          <a:p>
            <a:pPr marL="444500" lvl="0" indent="-342900" algn="just" rtl="0">
              <a:spcBef>
                <a:spcPts val="0"/>
              </a:spcBef>
              <a:spcAft>
                <a:spcPts val="0"/>
              </a:spcAft>
              <a:buSzPts val="2000"/>
              <a:buFont typeface="Wingdings" panose="05000000000000000000" pitchFamily="2" charset="2"/>
              <a:buChar char="Ø"/>
            </a:pPr>
            <a:r>
              <a:rPr lang="en-US" sz="2000" dirty="0">
                <a:solidFill>
                  <a:schemeClr val="dk1"/>
                </a:solidFill>
                <a:latin typeface="Roboto"/>
                <a:ea typeface="Roboto"/>
                <a:cs typeface="Roboto"/>
                <a:sym typeface="Roboto"/>
              </a:rPr>
              <a:t>KNeighborsClassifier.</a:t>
            </a:r>
          </a:p>
          <a:p>
            <a:pPr marL="444500" lvl="0" indent="-342900" algn="just" rtl="0">
              <a:spcBef>
                <a:spcPts val="0"/>
              </a:spcBef>
              <a:spcAft>
                <a:spcPts val="0"/>
              </a:spcAft>
              <a:buSzPts val="2000"/>
              <a:buFont typeface="Wingdings" panose="05000000000000000000" pitchFamily="2" charset="2"/>
              <a:buChar char="Ø"/>
            </a:pPr>
            <a:r>
              <a:rPr lang="en-US" sz="2000" dirty="0">
                <a:solidFill>
                  <a:schemeClr val="dk1"/>
                </a:solidFill>
                <a:latin typeface="Roboto"/>
                <a:ea typeface="Roboto"/>
                <a:cs typeface="Roboto"/>
                <a:sym typeface="Roboto"/>
              </a:rPr>
              <a:t>DecisionTreeClassifier.</a:t>
            </a:r>
          </a:p>
          <a:p>
            <a:pPr marL="444500" lvl="0" indent="-342900" algn="just" rtl="0">
              <a:spcBef>
                <a:spcPts val="0"/>
              </a:spcBef>
              <a:spcAft>
                <a:spcPts val="0"/>
              </a:spcAft>
              <a:buSzPts val="2000"/>
              <a:buFont typeface="Wingdings" panose="05000000000000000000" pitchFamily="2" charset="2"/>
              <a:buChar char="Ø"/>
            </a:pPr>
            <a:r>
              <a:rPr lang="en-US" sz="2000" dirty="0">
                <a:solidFill>
                  <a:schemeClr val="dk1"/>
                </a:solidFill>
                <a:latin typeface="Roboto"/>
                <a:ea typeface="Roboto"/>
                <a:cs typeface="Roboto"/>
                <a:sym typeface="Roboto"/>
              </a:rPr>
              <a:t>RandomForestClassifier.   </a:t>
            </a:r>
            <a:endParaRPr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444500" lvl="0" indent="-342900" algn="just">
              <a:buSzPts val="2000"/>
              <a:buFont typeface="Arial" panose="020B0604020202020204" pitchFamily="34" charset="0"/>
              <a:buChar char="•"/>
            </a:pPr>
            <a:r>
              <a:rPr lang="en-US" sz="2000" dirty="0">
                <a:solidFill>
                  <a:schemeClr val="dk1"/>
                </a:solidFill>
                <a:latin typeface="Roboto"/>
                <a:ea typeface="Roboto"/>
                <a:cs typeface="Roboto"/>
                <a:sym typeface="Roboto"/>
              </a:rPr>
              <a:t>DecisionTreeClassifier.</a:t>
            </a:r>
          </a:p>
          <a:p>
            <a:pPr marL="444500" lvl="0" indent="-342900" algn="just">
              <a:buSzPts val="2000"/>
              <a:buFont typeface="Arial" panose="020B0604020202020204" pitchFamily="34" charset="0"/>
              <a:buChar char="•"/>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r>
              <a:rPr lang="en-US" sz="2000" dirty="0">
                <a:solidFill>
                  <a:schemeClr val="dk1"/>
                </a:solidFill>
                <a:latin typeface="Roboto"/>
                <a:ea typeface="Roboto"/>
                <a:cs typeface="Roboto"/>
                <a:sym typeface="Roboto"/>
              </a:rPr>
              <a:t>Validating the above model against our test data set, lets see what our confusion matrix and other performance parameters convey:</a:t>
            </a: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A976532-760B-4282-9D0A-05334138468A}"/>
              </a:ext>
            </a:extLst>
          </p:cNvPr>
          <p:cNvPicPr>
            <a:picLocks noChangeAspect="1"/>
          </p:cNvPicPr>
          <p:nvPr/>
        </p:nvPicPr>
        <p:blipFill>
          <a:blip r:embed="rId3"/>
          <a:stretch>
            <a:fillRect/>
          </a:stretch>
        </p:blipFill>
        <p:spPr>
          <a:xfrm>
            <a:off x="4082653" y="770303"/>
            <a:ext cx="4171950" cy="938211"/>
          </a:xfrm>
          <a:prstGeom prst="rect">
            <a:avLst/>
          </a:prstGeom>
        </p:spPr>
      </p:pic>
      <p:pic>
        <p:nvPicPr>
          <p:cNvPr id="3" name="Picture 2">
            <a:extLst>
              <a:ext uri="{FF2B5EF4-FFF2-40B4-BE49-F238E27FC236}">
                <a16:creationId xmlns:a16="http://schemas.microsoft.com/office/drawing/2014/main" id="{8CAB3670-729F-4154-BEC3-F7B78163745E}"/>
              </a:ext>
            </a:extLst>
          </p:cNvPr>
          <p:cNvPicPr>
            <a:picLocks noChangeAspect="1"/>
          </p:cNvPicPr>
          <p:nvPr/>
        </p:nvPicPr>
        <p:blipFill rotWithShape="1">
          <a:blip r:embed="rId4"/>
          <a:srcRect l="1395" r="16434"/>
          <a:stretch/>
        </p:blipFill>
        <p:spPr>
          <a:xfrm>
            <a:off x="257175" y="2307432"/>
            <a:ext cx="6143625" cy="2475722"/>
          </a:xfrm>
          <a:prstGeom prst="rect">
            <a:avLst/>
          </a:prstGeom>
        </p:spPr>
      </p:pic>
    </p:spTree>
    <p:extLst>
      <p:ext uri="{BB962C8B-B14F-4D97-AF65-F5344CB8AC3E}">
        <p14:creationId xmlns:p14="http://schemas.microsoft.com/office/powerpoint/2010/main" val="141651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444500" lvl="0" indent="-342900" algn="just" rtl="0">
              <a:spcBef>
                <a:spcPts val="0"/>
              </a:spcBef>
              <a:spcAft>
                <a:spcPts val="0"/>
              </a:spcAft>
              <a:buSzPts val="2000"/>
              <a:buFont typeface="Arial" panose="020B0604020202020204" pitchFamily="34" charset="0"/>
              <a:buChar char="•"/>
            </a:pPr>
            <a:r>
              <a:rPr lang="en-US" sz="2000" dirty="0">
                <a:solidFill>
                  <a:schemeClr val="dk1"/>
                </a:solidFill>
                <a:latin typeface="Roboto"/>
                <a:ea typeface="Roboto"/>
                <a:cs typeface="Roboto"/>
                <a:sym typeface="Roboto"/>
              </a:rPr>
              <a:t>Hyperparameter optimization :</a:t>
            </a:r>
          </a:p>
          <a:p>
            <a:pPr marL="444500" lvl="0" indent="-342900" algn="just">
              <a:buSzPts val="2000"/>
              <a:buFont typeface="Wingdings" panose="05000000000000000000" pitchFamily="2" charset="2"/>
              <a:buChar char="Ø"/>
            </a:pPr>
            <a:r>
              <a:rPr lang="en-US" sz="2000" dirty="0">
                <a:latin typeface="Roboto" panose="020B0604020202020204" charset="0"/>
                <a:ea typeface="Roboto" panose="020B0604020202020204" charset="0"/>
              </a:rPr>
              <a:t> A hyperparameter is a parameter whose value is used to control the learning process.</a:t>
            </a:r>
          </a:p>
          <a:p>
            <a:pPr marL="444500" lvl="0" indent="-342900" algn="just">
              <a:buSzPts val="2000"/>
              <a:buFont typeface="Wingdings" panose="05000000000000000000" pitchFamily="2" charset="2"/>
              <a:buChar char="Ø"/>
            </a:pPr>
            <a:r>
              <a:rPr lang="en-US" sz="2000" dirty="0">
                <a:latin typeface="Roboto" panose="020B0604020202020204" charset="0"/>
                <a:ea typeface="Roboto" panose="020B0604020202020204" charset="0"/>
              </a:rPr>
              <a:t>The traditional way of performing hyperparameter optimization has been grid search</a:t>
            </a:r>
            <a:endParaRPr lang="en-US" sz="2000" dirty="0">
              <a:solidFill>
                <a:schemeClr val="dk1"/>
              </a:solidFill>
              <a:latin typeface="Roboto" panose="020B0604020202020204" charset="0"/>
              <a:ea typeface="Roboto" panose="020B0604020202020204" charset="0"/>
              <a:cs typeface="Roboto"/>
              <a:sym typeface="Roboto"/>
            </a:endParaRPr>
          </a:p>
          <a:p>
            <a:pPr marL="444500" lvl="0" indent="-342900" algn="just" rtl="0">
              <a:lnSpc>
                <a:spcPct val="150000"/>
              </a:lnSpc>
              <a:spcBef>
                <a:spcPts val="0"/>
              </a:spcBef>
              <a:spcAft>
                <a:spcPts val="0"/>
              </a:spcAft>
              <a:buSzPts val="2000"/>
              <a:buFont typeface="Arial" panose="020B0604020202020204" pitchFamily="34" charset="0"/>
              <a:buChar char="•"/>
            </a:pPr>
            <a:endParaRPr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44F78E0-9BEC-4350-BFA8-EC44E27C96D1}"/>
              </a:ext>
            </a:extLst>
          </p:cNvPr>
          <p:cNvPicPr>
            <a:picLocks noChangeAspect="1"/>
          </p:cNvPicPr>
          <p:nvPr/>
        </p:nvPicPr>
        <p:blipFill>
          <a:blip r:embed="rId3"/>
          <a:stretch>
            <a:fillRect/>
          </a:stretch>
        </p:blipFill>
        <p:spPr>
          <a:xfrm>
            <a:off x="242888" y="2571750"/>
            <a:ext cx="4400550" cy="1323975"/>
          </a:xfrm>
          <a:prstGeom prst="rect">
            <a:avLst/>
          </a:prstGeom>
        </p:spPr>
      </p:pic>
      <p:pic>
        <p:nvPicPr>
          <p:cNvPr id="3" name="Picture 2">
            <a:extLst>
              <a:ext uri="{FF2B5EF4-FFF2-40B4-BE49-F238E27FC236}">
                <a16:creationId xmlns:a16="http://schemas.microsoft.com/office/drawing/2014/main" id="{CB907D24-49C9-4190-9D23-C7B56145B3C9}"/>
              </a:ext>
            </a:extLst>
          </p:cNvPr>
          <p:cNvPicPr>
            <a:picLocks noChangeAspect="1"/>
          </p:cNvPicPr>
          <p:nvPr/>
        </p:nvPicPr>
        <p:blipFill>
          <a:blip r:embed="rId4"/>
          <a:stretch>
            <a:fillRect/>
          </a:stretch>
        </p:blipFill>
        <p:spPr>
          <a:xfrm>
            <a:off x="163200" y="3878122"/>
            <a:ext cx="8505825" cy="857250"/>
          </a:xfrm>
          <a:prstGeom prst="rect">
            <a:avLst/>
          </a:prstGeom>
        </p:spPr>
      </p:pic>
    </p:spTree>
    <p:extLst>
      <p:ext uri="{BB962C8B-B14F-4D97-AF65-F5344CB8AC3E}">
        <p14:creationId xmlns:p14="http://schemas.microsoft.com/office/powerpoint/2010/main" val="31627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444500" lvl="0" indent="-342900" algn="just">
              <a:buSzPts val="2000"/>
              <a:buFont typeface="Wingdings" panose="05000000000000000000" pitchFamily="2" charset="2"/>
              <a:buChar char="Ø"/>
            </a:pPr>
            <a:r>
              <a:rPr lang="en-US" sz="2000" dirty="0">
                <a:solidFill>
                  <a:schemeClr val="dk1"/>
                </a:solidFill>
                <a:latin typeface="Roboto"/>
                <a:ea typeface="Roboto"/>
                <a:cs typeface="Roboto"/>
                <a:sym typeface="Roboto"/>
              </a:rPr>
              <a:t>Validating the above model against our test data set, lets see what our confusion matrix and other performance parameters convey:</a:t>
            </a: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r>
              <a:rPr lang="en-US" sz="2000" dirty="0">
                <a:solidFill>
                  <a:schemeClr val="dk1"/>
                </a:solidFill>
                <a:latin typeface="Roboto"/>
                <a:ea typeface="Roboto"/>
                <a:cs typeface="Roboto"/>
                <a:sym typeface="Roboto"/>
              </a:rPr>
              <a:t>By using </a:t>
            </a:r>
            <a:r>
              <a:rPr lang="en-US" sz="2000" dirty="0" err="1">
                <a:solidFill>
                  <a:schemeClr val="dk1"/>
                </a:solidFill>
                <a:latin typeface="Roboto"/>
                <a:ea typeface="Roboto"/>
                <a:cs typeface="Roboto"/>
                <a:sym typeface="Roboto"/>
              </a:rPr>
              <a:t>GridsearchCV</a:t>
            </a:r>
            <a:r>
              <a:rPr lang="en-US" sz="2000" dirty="0">
                <a:solidFill>
                  <a:schemeClr val="dk1"/>
                </a:solidFill>
                <a:latin typeface="Roboto"/>
                <a:ea typeface="Roboto"/>
                <a:cs typeface="Roboto"/>
                <a:sym typeface="Roboto"/>
              </a:rPr>
              <a:t> accuracy is increased by 2% which becomes now 90.00% accuracy.</a:t>
            </a: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CCF2BFE9-D09D-4B22-A7DB-450A5036BDC3}"/>
              </a:ext>
            </a:extLst>
          </p:cNvPr>
          <p:cNvPicPr>
            <a:picLocks noChangeAspect="1"/>
          </p:cNvPicPr>
          <p:nvPr/>
        </p:nvPicPr>
        <p:blipFill>
          <a:blip r:embed="rId3"/>
          <a:stretch>
            <a:fillRect/>
          </a:stretch>
        </p:blipFill>
        <p:spPr>
          <a:xfrm>
            <a:off x="659606" y="1650207"/>
            <a:ext cx="5667375" cy="2393156"/>
          </a:xfrm>
          <a:prstGeom prst="rect">
            <a:avLst/>
          </a:prstGeom>
        </p:spPr>
      </p:pic>
    </p:spTree>
    <p:extLst>
      <p:ext uri="{BB962C8B-B14F-4D97-AF65-F5344CB8AC3E}">
        <p14:creationId xmlns:p14="http://schemas.microsoft.com/office/powerpoint/2010/main" val="777111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444500" lvl="0" indent="-342900" algn="just">
              <a:lnSpc>
                <a:spcPct val="150000"/>
              </a:lnSpc>
              <a:buSzPts val="2000"/>
              <a:buFont typeface="Arial" panose="020B0604020202020204" pitchFamily="34" charset="0"/>
              <a:buChar char="•"/>
            </a:pPr>
            <a:r>
              <a:rPr lang="en-US" sz="2000" b="1" dirty="0">
                <a:solidFill>
                  <a:schemeClr val="dk1"/>
                </a:solidFill>
                <a:latin typeface="Roboto"/>
                <a:ea typeface="Roboto"/>
                <a:cs typeface="Roboto"/>
                <a:sym typeface="Roboto"/>
              </a:rPr>
              <a:t>RandomForestClassifier.</a:t>
            </a:r>
          </a:p>
          <a:p>
            <a:pPr marL="444500" lvl="0" indent="-342900" algn="just">
              <a:lnSpc>
                <a:spcPct val="150000"/>
              </a:lnSpc>
              <a:buSzPts val="2000"/>
              <a:buFont typeface="Wingdings" panose="05000000000000000000" pitchFamily="2" charset="2"/>
              <a:buChar char="Ø"/>
            </a:pPr>
            <a:r>
              <a:rPr lang="en-US" sz="2000" dirty="0">
                <a:solidFill>
                  <a:schemeClr val="dk1"/>
                </a:solidFill>
                <a:latin typeface="Roboto"/>
                <a:ea typeface="Roboto"/>
                <a:cs typeface="Roboto"/>
                <a:sym typeface="Roboto"/>
              </a:rPr>
              <a:t>lets see what our confusion matrix </a:t>
            </a:r>
          </a:p>
          <a:p>
            <a:pPr marL="101600" lvl="0" algn="just">
              <a:lnSpc>
                <a:spcPct val="150000"/>
              </a:lnSpc>
              <a:buSzPts val="2000"/>
            </a:pPr>
            <a:r>
              <a:rPr lang="en-US" sz="2000" dirty="0">
                <a:solidFill>
                  <a:schemeClr val="dk1"/>
                </a:solidFill>
                <a:latin typeface="Roboto"/>
                <a:ea typeface="Roboto"/>
                <a:cs typeface="Roboto"/>
                <a:sym typeface="Roboto"/>
              </a:rPr>
              <a:t>and other performance parameters convey.</a:t>
            </a:r>
          </a:p>
          <a:p>
            <a:pPr marL="101600" lvl="0" algn="just">
              <a:lnSpc>
                <a:spcPct val="150000"/>
              </a:lnSpc>
              <a:buSzPts val="2000"/>
            </a:pPr>
            <a:endParaRPr sz="2000" b="1"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CD7DD002-A60F-4B85-811F-C1A86F78CD10}"/>
              </a:ext>
            </a:extLst>
          </p:cNvPr>
          <p:cNvPicPr>
            <a:picLocks noChangeAspect="1"/>
          </p:cNvPicPr>
          <p:nvPr/>
        </p:nvPicPr>
        <p:blipFill>
          <a:blip r:embed="rId3"/>
          <a:stretch>
            <a:fillRect/>
          </a:stretch>
        </p:blipFill>
        <p:spPr>
          <a:xfrm>
            <a:off x="5180026" y="840407"/>
            <a:ext cx="3878250" cy="1509887"/>
          </a:xfrm>
          <a:prstGeom prst="rect">
            <a:avLst/>
          </a:prstGeom>
        </p:spPr>
      </p:pic>
      <p:pic>
        <p:nvPicPr>
          <p:cNvPr id="3" name="Picture 2">
            <a:extLst>
              <a:ext uri="{FF2B5EF4-FFF2-40B4-BE49-F238E27FC236}">
                <a16:creationId xmlns:a16="http://schemas.microsoft.com/office/drawing/2014/main" id="{288B6D37-4F4F-4E63-A33D-4AA175055AA2}"/>
              </a:ext>
            </a:extLst>
          </p:cNvPr>
          <p:cNvPicPr>
            <a:picLocks noChangeAspect="1"/>
          </p:cNvPicPr>
          <p:nvPr/>
        </p:nvPicPr>
        <p:blipFill>
          <a:blip r:embed="rId4"/>
          <a:stretch>
            <a:fillRect/>
          </a:stretch>
        </p:blipFill>
        <p:spPr>
          <a:xfrm>
            <a:off x="552450" y="2571750"/>
            <a:ext cx="4781550" cy="2083593"/>
          </a:xfrm>
          <a:prstGeom prst="rect">
            <a:avLst/>
          </a:prstGeom>
        </p:spPr>
      </p:pic>
    </p:spTree>
    <p:extLst>
      <p:ext uri="{BB962C8B-B14F-4D97-AF65-F5344CB8AC3E}">
        <p14:creationId xmlns:p14="http://schemas.microsoft.com/office/powerpoint/2010/main" val="315329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444500" lvl="0" indent="-342900" algn="just">
              <a:buSzPts val="2000"/>
              <a:buFont typeface="Arial" panose="020B0604020202020204" pitchFamily="34" charset="0"/>
              <a:buChar char="•"/>
            </a:pPr>
            <a:r>
              <a:rPr lang="en-US" sz="2000" dirty="0">
                <a:solidFill>
                  <a:schemeClr val="dk1"/>
                </a:solidFill>
                <a:latin typeface="Roboto"/>
                <a:ea typeface="Roboto"/>
                <a:cs typeface="Roboto"/>
                <a:sym typeface="Roboto"/>
              </a:rPr>
              <a:t>Hyperparameter optimization :</a:t>
            </a:r>
          </a:p>
          <a:p>
            <a:pPr marL="444500" indent="-342900" algn="just">
              <a:buSzPts val="2000"/>
              <a:buFont typeface="Wingdings" panose="05000000000000000000" pitchFamily="2" charset="2"/>
              <a:buChar char="Ø"/>
            </a:pPr>
            <a:r>
              <a:rPr lang="en-US" sz="2000" dirty="0">
                <a:latin typeface="Roboto" panose="020B0604020202020204" charset="0"/>
                <a:ea typeface="Roboto" panose="020B0604020202020204" charset="0"/>
              </a:rPr>
              <a:t>The traditional way of performing hyperparameter optimization has been grid search</a:t>
            </a:r>
            <a:endParaRPr lang="en-US" sz="2000" dirty="0">
              <a:solidFill>
                <a:schemeClr val="dk1"/>
              </a:solidFill>
              <a:latin typeface="Roboto" panose="020B0604020202020204" charset="0"/>
              <a:ea typeface="Roboto" panose="020B0604020202020204" charset="0"/>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F23E997C-8545-4671-8DCB-26A844138D15}"/>
              </a:ext>
            </a:extLst>
          </p:cNvPr>
          <p:cNvPicPr>
            <a:picLocks noChangeAspect="1"/>
          </p:cNvPicPr>
          <p:nvPr/>
        </p:nvPicPr>
        <p:blipFill>
          <a:blip r:embed="rId3"/>
          <a:stretch>
            <a:fillRect/>
          </a:stretch>
        </p:blipFill>
        <p:spPr>
          <a:xfrm>
            <a:off x="69984" y="2119131"/>
            <a:ext cx="9004031" cy="2575316"/>
          </a:xfrm>
          <a:prstGeom prst="rect">
            <a:avLst/>
          </a:prstGeom>
        </p:spPr>
      </p:pic>
    </p:spTree>
    <p:extLst>
      <p:ext uri="{BB962C8B-B14F-4D97-AF65-F5344CB8AC3E}">
        <p14:creationId xmlns:p14="http://schemas.microsoft.com/office/powerpoint/2010/main" val="339844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91440"/>
            <a:ext cx="9144000" cy="71076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Problem Statement</a:t>
            </a:r>
            <a:endParaRPr sz="3000" b="1" dirty="0">
              <a:solidFill>
                <a:srgbClr val="FFFFFF"/>
              </a:solidFill>
              <a:latin typeface="Roboto"/>
              <a:ea typeface="Roboto"/>
              <a:cs typeface="Roboto"/>
              <a:sym typeface="Roboto"/>
            </a:endParaRPr>
          </a:p>
        </p:txBody>
      </p:sp>
      <p:sp>
        <p:nvSpPr>
          <p:cNvPr id="342" name="Google Shape;342;p14"/>
          <p:cNvSpPr txBox="1"/>
          <p:nvPr/>
        </p:nvSpPr>
        <p:spPr>
          <a:xfrm>
            <a:off x="20100" y="802200"/>
            <a:ext cx="9144000" cy="3998400"/>
          </a:xfrm>
          <a:prstGeom prst="rect">
            <a:avLst/>
          </a:prstGeom>
          <a:noFill/>
          <a:ln>
            <a:noFill/>
          </a:ln>
        </p:spPr>
        <p:txBody>
          <a:bodyPr spcFirstLastPara="1" wrap="square" lIns="274300" tIns="274300" rIns="274300" bIns="274300" anchor="t" anchorCtr="0">
            <a:noAutofit/>
          </a:bodyPr>
          <a:lstStyle/>
          <a:p>
            <a:pPr marL="342900" lvl="0" indent="-342900" algn="just">
              <a:spcBef>
                <a:spcPts val="1600"/>
              </a:spcBef>
              <a:spcAft>
                <a:spcPts val="1600"/>
              </a:spcAft>
              <a:buFont typeface="Arial" panose="020B0604020202020204" pitchFamily="34" charset="0"/>
              <a:buChar char="•"/>
            </a:pPr>
            <a:r>
              <a:rPr lang="en-US" sz="2000" dirty="0">
                <a:latin typeface="Roboto" panose="020B0604020202020204" charset="0"/>
                <a:ea typeface="Roboto" panose="020B0604020202020204" charset="0"/>
              </a:rPr>
              <a:t>The Telecommunications industry regularly faces a lot of competition from various service providers, which generally provide services at very similar pricing points and services. In such a competitive stage, it is extremely essential for a telco company to analyze the rate at which their customers stop using their services to be able to understand how to better engage with those customers and understand their grievances.</a:t>
            </a:r>
          </a:p>
          <a:p>
            <a:pPr marL="342900" lvl="0" indent="-342900" algn="just">
              <a:spcBef>
                <a:spcPts val="1600"/>
              </a:spcBef>
              <a:spcAft>
                <a:spcPts val="1600"/>
              </a:spcAft>
              <a:buFont typeface="Arial" panose="020B0604020202020204" pitchFamily="34" charset="0"/>
              <a:buChar char="•"/>
            </a:pPr>
            <a:r>
              <a:rPr lang="en-US" sz="2000" dirty="0">
                <a:latin typeface="Roboto" panose="020B0604020202020204" charset="0"/>
                <a:ea typeface="Roboto" panose="020B0604020202020204" charset="0"/>
              </a:rPr>
              <a:t>For this project, I have obtained a longstanding telecom customer dataset of a telecom company which aims to predict whether its customers will churn or not. </a:t>
            </a:r>
          </a:p>
        </p:txBody>
      </p:sp>
      <p:sp>
        <p:nvSpPr>
          <p:cNvPr id="343" name="Google Shape;343;p14"/>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44" name="Google Shape;344;p14"/>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101600" lvl="0" algn="just" rtl="0">
              <a:lnSpc>
                <a:spcPct val="150000"/>
              </a:lnSpc>
              <a:spcBef>
                <a:spcPts val="0"/>
              </a:spcBef>
              <a:spcAft>
                <a:spcPts val="0"/>
              </a:spcAft>
              <a:buSzPts val="2000"/>
            </a:pPr>
            <a:endParaRPr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8C4489E-2622-4004-8FD4-CFF96D13ED71}"/>
              </a:ext>
            </a:extLst>
          </p:cNvPr>
          <p:cNvPicPr>
            <a:picLocks noChangeAspect="1"/>
          </p:cNvPicPr>
          <p:nvPr/>
        </p:nvPicPr>
        <p:blipFill>
          <a:blip r:embed="rId3"/>
          <a:stretch>
            <a:fillRect/>
          </a:stretch>
        </p:blipFill>
        <p:spPr>
          <a:xfrm>
            <a:off x="10050" y="787750"/>
            <a:ext cx="6997969" cy="2512663"/>
          </a:xfrm>
          <a:prstGeom prst="rect">
            <a:avLst/>
          </a:prstGeom>
        </p:spPr>
      </p:pic>
      <p:pic>
        <p:nvPicPr>
          <p:cNvPr id="3" name="Picture 2">
            <a:extLst>
              <a:ext uri="{FF2B5EF4-FFF2-40B4-BE49-F238E27FC236}">
                <a16:creationId xmlns:a16="http://schemas.microsoft.com/office/drawing/2014/main" id="{82A3184F-4FE3-4577-A099-037B37D3ADB2}"/>
              </a:ext>
            </a:extLst>
          </p:cNvPr>
          <p:cNvPicPr>
            <a:picLocks noChangeAspect="1"/>
          </p:cNvPicPr>
          <p:nvPr/>
        </p:nvPicPr>
        <p:blipFill>
          <a:blip r:embed="rId4"/>
          <a:stretch>
            <a:fillRect/>
          </a:stretch>
        </p:blipFill>
        <p:spPr>
          <a:xfrm>
            <a:off x="77475" y="3583003"/>
            <a:ext cx="7058025" cy="1114425"/>
          </a:xfrm>
          <a:prstGeom prst="rect">
            <a:avLst/>
          </a:prstGeom>
        </p:spPr>
      </p:pic>
    </p:spTree>
    <p:extLst>
      <p:ext uri="{BB962C8B-B14F-4D97-AF65-F5344CB8AC3E}">
        <p14:creationId xmlns:p14="http://schemas.microsoft.com/office/powerpoint/2010/main" val="2209122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18"/>
          <p:cNvSpPr txBox="1">
            <a:spLocks noGrp="1"/>
          </p:cNvSpPr>
          <p:nvPr>
            <p:ph type="ctrTitle"/>
          </p:nvPr>
        </p:nvSpPr>
        <p:spPr>
          <a:xfrm>
            <a:off x="0" y="27645"/>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US" sz="3000" b="1" dirty="0">
                <a:solidFill>
                  <a:srgbClr val="FFFFFF"/>
                </a:solidFill>
                <a:latin typeface="Roboto"/>
                <a:ea typeface="Roboto"/>
                <a:cs typeface="Roboto"/>
                <a:sym typeface="Roboto"/>
              </a:rPr>
              <a:t>Machine Learning Modelling</a:t>
            </a:r>
            <a:endParaRPr sz="3000" b="1" dirty="0">
              <a:solidFill>
                <a:srgbClr val="FFFFFF"/>
              </a:solidFill>
              <a:latin typeface="Roboto"/>
              <a:ea typeface="Roboto"/>
              <a:cs typeface="Roboto"/>
              <a:sym typeface="Roboto"/>
            </a:endParaRPr>
          </a:p>
        </p:txBody>
      </p:sp>
      <p:sp>
        <p:nvSpPr>
          <p:cNvPr id="382" name="Google Shape;382;p18"/>
          <p:cNvSpPr txBox="1"/>
          <p:nvPr/>
        </p:nvSpPr>
        <p:spPr>
          <a:xfrm>
            <a:off x="-10050" y="787750"/>
            <a:ext cx="9144000" cy="3995403"/>
          </a:xfrm>
          <a:prstGeom prst="rect">
            <a:avLst/>
          </a:prstGeom>
          <a:noFill/>
          <a:ln>
            <a:noFill/>
          </a:ln>
        </p:spPr>
        <p:txBody>
          <a:bodyPr spcFirstLastPara="1" wrap="square" lIns="274300" tIns="274300" rIns="274300" bIns="274300" anchor="t" anchorCtr="0">
            <a:noAutofit/>
          </a:bodyPr>
          <a:lstStyle/>
          <a:p>
            <a:pPr marL="444500" lvl="0" indent="-342900" algn="just">
              <a:buSzPts val="2000"/>
              <a:buFont typeface="Wingdings" panose="05000000000000000000" pitchFamily="2" charset="2"/>
              <a:buChar char="Ø"/>
            </a:pPr>
            <a:r>
              <a:rPr lang="en-US" sz="2000" dirty="0">
                <a:solidFill>
                  <a:schemeClr val="dk1"/>
                </a:solidFill>
                <a:latin typeface="Roboto"/>
                <a:ea typeface="Roboto"/>
                <a:cs typeface="Roboto"/>
                <a:sym typeface="Roboto"/>
              </a:rPr>
              <a:t>Validating the above model against our test data set, lets see what our confusion matrix and other performance parameters convey:</a:t>
            </a: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indent="-342900" algn="just">
              <a:buSzPts val="2000"/>
              <a:buFont typeface="Wingdings" panose="05000000000000000000" pitchFamily="2" charset="2"/>
              <a:buChar char="Ø"/>
            </a:pPr>
            <a:r>
              <a:rPr lang="en-US" sz="2000" dirty="0">
                <a:solidFill>
                  <a:schemeClr val="dk1"/>
                </a:solidFill>
                <a:latin typeface="Roboto"/>
                <a:ea typeface="Roboto"/>
                <a:cs typeface="Roboto"/>
                <a:sym typeface="Roboto"/>
              </a:rPr>
              <a:t>By using </a:t>
            </a:r>
            <a:r>
              <a:rPr lang="en-US" sz="2000" dirty="0" err="1">
                <a:solidFill>
                  <a:schemeClr val="dk1"/>
                </a:solidFill>
                <a:latin typeface="Roboto"/>
                <a:ea typeface="Roboto"/>
                <a:cs typeface="Roboto"/>
                <a:sym typeface="Roboto"/>
              </a:rPr>
              <a:t>GridsearchCV</a:t>
            </a:r>
            <a:r>
              <a:rPr lang="en-US" sz="2000" dirty="0">
                <a:solidFill>
                  <a:schemeClr val="dk1"/>
                </a:solidFill>
                <a:latin typeface="Roboto"/>
                <a:ea typeface="Roboto"/>
                <a:cs typeface="Roboto"/>
                <a:sym typeface="Roboto"/>
              </a:rPr>
              <a:t> we got an accuracy of 94.48% in our model which is highest among the all algorithms.  </a:t>
            </a: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444500" lvl="0" indent="-342900" algn="just">
              <a:buSzPts val="2000"/>
              <a:buFont typeface="Wingdings" panose="05000000000000000000" pitchFamily="2" charset="2"/>
              <a:buChar char="Ø"/>
            </a:pPr>
            <a:endParaRPr lang="en-US" sz="2000" dirty="0">
              <a:solidFill>
                <a:schemeClr val="dk1"/>
              </a:solidFill>
              <a:latin typeface="Roboto"/>
              <a:ea typeface="Roboto"/>
              <a:cs typeface="Roboto"/>
              <a:sym typeface="Roboto"/>
            </a:endParaRPr>
          </a:p>
          <a:p>
            <a:pPr marL="101600" lvl="0" algn="just">
              <a:buSzPts val="2000"/>
            </a:pPr>
            <a:endParaRPr lang="en-US" sz="2000" dirty="0">
              <a:solidFill>
                <a:schemeClr val="dk1"/>
              </a:solidFill>
              <a:latin typeface="Roboto"/>
              <a:ea typeface="Roboto"/>
              <a:cs typeface="Roboto"/>
              <a:sym typeface="Roboto"/>
            </a:endParaRPr>
          </a:p>
        </p:txBody>
      </p:sp>
      <p:sp>
        <p:nvSpPr>
          <p:cNvPr id="383" name="Google Shape;383;p18"/>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84" name="Google Shape;384;p18"/>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DDA32778-3A1F-455A-B1A9-3A04D21A0811}"/>
              </a:ext>
            </a:extLst>
          </p:cNvPr>
          <p:cNvPicPr>
            <a:picLocks noChangeAspect="1"/>
          </p:cNvPicPr>
          <p:nvPr/>
        </p:nvPicPr>
        <p:blipFill>
          <a:blip r:embed="rId3"/>
          <a:stretch>
            <a:fillRect/>
          </a:stretch>
        </p:blipFill>
        <p:spPr>
          <a:xfrm>
            <a:off x="692944" y="1600091"/>
            <a:ext cx="5079206" cy="2114659"/>
          </a:xfrm>
          <a:prstGeom prst="rect">
            <a:avLst/>
          </a:prstGeom>
        </p:spPr>
      </p:pic>
    </p:spTree>
    <p:extLst>
      <p:ext uri="{BB962C8B-B14F-4D97-AF65-F5344CB8AC3E}">
        <p14:creationId xmlns:p14="http://schemas.microsoft.com/office/powerpoint/2010/main" val="3283646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Conclusion</a:t>
            </a:r>
            <a:endParaRPr sz="3000" b="1" dirty="0">
              <a:solidFill>
                <a:srgbClr val="FFFFFF"/>
              </a:solidFill>
              <a:latin typeface="Roboto"/>
              <a:ea typeface="Roboto"/>
              <a:cs typeface="Roboto"/>
              <a:sym typeface="Roboto"/>
            </a:endParaRPr>
          </a:p>
        </p:txBody>
      </p:sp>
      <p:sp>
        <p:nvSpPr>
          <p:cNvPr id="392" name="Google Shape;392;p19"/>
          <p:cNvSpPr txBox="1"/>
          <p:nvPr/>
        </p:nvSpPr>
        <p:spPr>
          <a:xfrm>
            <a:off x="10050" y="738406"/>
            <a:ext cx="9144000" cy="4062194"/>
          </a:xfrm>
          <a:prstGeom prst="rect">
            <a:avLst/>
          </a:prstGeom>
          <a:noFill/>
          <a:ln>
            <a:noFill/>
          </a:ln>
        </p:spPr>
        <p:txBody>
          <a:bodyPr spcFirstLastPara="1" wrap="square" lIns="274300" tIns="274300" rIns="274300" bIns="274300" anchor="t" anchorCtr="0">
            <a:noAutofit/>
          </a:bodyPr>
          <a:lstStyle/>
          <a:p>
            <a:pPr marL="800100" lvl="0" indent="-342900" algn="just" rtl="0">
              <a:spcBef>
                <a:spcPts val="1600"/>
              </a:spcBef>
              <a:spcAft>
                <a:spcPts val="1600"/>
              </a:spcAft>
              <a:buFont typeface="Arial" panose="020B0604020202020204" pitchFamily="34" charset="0"/>
              <a:buChar char="•"/>
            </a:pPr>
            <a:r>
              <a:rPr lang="en-US" sz="2000" dirty="0">
                <a:solidFill>
                  <a:schemeClr val="dk1"/>
                </a:solidFill>
                <a:latin typeface="Roboto"/>
                <a:ea typeface="Roboto"/>
                <a:cs typeface="Roboto"/>
                <a:sym typeface="Roboto"/>
              </a:rPr>
              <a:t>This system gives a prediction about customer churn alignment and fixing the proper threshold values, and the right combination of attributes may produce more accurate results of predicting churn customers. This system model suggests that data mining techniques gives solution for the customer churn management. </a:t>
            </a: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39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425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Future Scope</a:t>
            </a:r>
            <a:endParaRPr sz="3000" b="1" dirty="0">
              <a:solidFill>
                <a:srgbClr val="FFFFFF"/>
              </a:solidFill>
              <a:latin typeface="Roboto"/>
              <a:ea typeface="Roboto"/>
              <a:cs typeface="Roboto"/>
              <a:sym typeface="Roboto"/>
            </a:endParaRPr>
          </a:p>
        </p:txBody>
      </p:sp>
      <p:sp>
        <p:nvSpPr>
          <p:cNvPr id="392" name="Google Shape;392;p19"/>
          <p:cNvSpPr txBox="1"/>
          <p:nvPr/>
        </p:nvSpPr>
        <p:spPr>
          <a:xfrm>
            <a:off x="0" y="766150"/>
            <a:ext cx="9144000" cy="4034449"/>
          </a:xfrm>
          <a:prstGeom prst="rect">
            <a:avLst/>
          </a:prstGeom>
          <a:noFill/>
          <a:ln>
            <a:noFill/>
          </a:ln>
        </p:spPr>
        <p:txBody>
          <a:bodyPr spcFirstLastPara="1" wrap="square" lIns="274300" tIns="274300" rIns="274300" bIns="274300" anchor="t" anchorCtr="0">
            <a:noAutofit/>
          </a:bodyPr>
          <a:lstStyle/>
          <a:p>
            <a:pPr marL="800100" lvl="0" indent="-342900" algn="just">
              <a:spcBef>
                <a:spcPts val="1600"/>
              </a:spcBef>
              <a:spcAft>
                <a:spcPts val="1600"/>
              </a:spcAft>
              <a:buFont typeface="Arial" panose="020B0604020202020204" pitchFamily="34" charset="0"/>
              <a:buChar char="•"/>
            </a:pPr>
            <a:r>
              <a:rPr lang="en-US" sz="2000" dirty="0">
                <a:solidFill>
                  <a:schemeClr val="dk1"/>
                </a:solidFill>
                <a:latin typeface="Roboto"/>
                <a:ea typeface="Roboto"/>
                <a:cs typeface="Roboto"/>
                <a:sym typeface="Roboto"/>
              </a:rPr>
              <a:t>Using this model, the telecom companies can predict in advance which customers are at rick of churn, and can target those customers and can recommended them suitable recharge plan. This system saves lots of revenues and time, which is used for replacing the already lost customers and also the ones that are already loyal customer.</a:t>
            </a:r>
            <a:endParaRPr sz="2000" dirty="0">
              <a:solidFill>
                <a:schemeClr val="dk1"/>
              </a:solidFill>
              <a:latin typeface="Roboto"/>
              <a:ea typeface="Roboto"/>
              <a:cs typeface="Roboto"/>
              <a:sym typeface="Roboto"/>
            </a:endParaRPr>
          </a:p>
        </p:txBody>
      </p:sp>
      <p:sp>
        <p:nvSpPr>
          <p:cNvPr id="393" name="Google Shape;393;p19"/>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94" name="Google Shape;394;p19"/>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5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59542"/>
            <a:ext cx="9144000" cy="7426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Proposed Solution</a:t>
            </a:r>
            <a:endParaRPr sz="3000" b="1" dirty="0">
              <a:solidFill>
                <a:srgbClr val="FFFFFF"/>
              </a:solidFill>
              <a:latin typeface="Roboto"/>
              <a:ea typeface="Roboto"/>
              <a:cs typeface="Roboto"/>
              <a:sym typeface="Roboto"/>
            </a:endParaRPr>
          </a:p>
        </p:txBody>
      </p:sp>
      <p:sp>
        <p:nvSpPr>
          <p:cNvPr id="353" name="Google Shape;353;p15"/>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54" name="Google Shape;354;p15"/>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2;p14">
            <a:extLst>
              <a:ext uri="{FF2B5EF4-FFF2-40B4-BE49-F238E27FC236}">
                <a16:creationId xmlns:a16="http://schemas.microsoft.com/office/drawing/2014/main" id="{850EE6B1-C01B-40B7-A0CC-7E28BC4CAFB7}"/>
              </a:ext>
            </a:extLst>
          </p:cNvPr>
          <p:cNvSpPr txBox="1"/>
          <p:nvPr/>
        </p:nvSpPr>
        <p:spPr>
          <a:xfrm>
            <a:off x="20100" y="802200"/>
            <a:ext cx="9123900" cy="3998400"/>
          </a:xfrm>
          <a:prstGeom prst="rect">
            <a:avLst/>
          </a:prstGeom>
          <a:noFill/>
          <a:ln>
            <a:noFill/>
          </a:ln>
        </p:spPr>
        <p:txBody>
          <a:bodyPr spcFirstLastPara="1" wrap="square" lIns="274300" tIns="274300" rIns="274300" bIns="274300" anchor="t" anchorCtr="0">
            <a:noAutofit/>
          </a:bodyPr>
          <a:lstStyle/>
          <a:p>
            <a:pPr marL="342900" lvl="0" indent="-342900" algn="just">
              <a:spcBef>
                <a:spcPts val="1600"/>
              </a:spcBef>
              <a:spcAft>
                <a:spcPts val="1600"/>
              </a:spcAft>
              <a:buFont typeface="Arial" panose="020B0604020202020204" pitchFamily="34" charset="0"/>
              <a:buChar char="•"/>
            </a:pPr>
            <a:r>
              <a:rPr lang="en-US" sz="2000" dirty="0">
                <a:latin typeface="Roboto" panose="020B0604020202020204" charset="0"/>
                <a:ea typeface="Roboto" panose="020B0604020202020204" charset="0"/>
              </a:rPr>
              <a:t>The classification goal is to derive rules and predict whether a customer will churn or not by using various machine learning algorithms and compare those algorithms with each others.</a:t>
            </a:r>
          </a:p>
          <a:p>
            <a:pPr marL="342900" lvl="0" indent="-342900" algn="just">
              <a:spcBef>
                <a:spcPts val="1600"/>
              </a:spcBef>
              <a:spcAft>
                <a:spcPts val="1600"/>
              </a:spcAft>
              <a:buFont typeface="Arial" panose="020B0604020202020204" pitchFamily="34" charset="0"/>
              <a:buChar char="•"/>
            </a:pPr>
            <a:r>
              <a:rPr lang="en-US" sz="2000" dirty="0">
                <a:latin typeface="Roboto" panose="020B0604020202020204" charset="0"/>
                <a:ea typeface="Roboto" panose="020B0604020202020204" charset="0"/>
              </a:rPr>
              <a:t>By using this models, we can increase churn prediction efficiency by identifying the main variables which results in churning, and have a more rational estimate about which customers are potential churners that we should contact first.  </a:t>
            </a:r>
          </a:p>
          <a:p>
            <a:pPr marL="342900" lvl="0" indent="-342900" algn="just">
              <a:spcBef>
                <a:spcPts val="1600"/>
              </a:spcBef>
              <a:spcAft>
                <a:spcPts val="1600"/>
              </a:spcAft>
              <a:buFont typeface="Arial" panose="020B0604020202020204" pitchFamily="34" charset="0"/>
              <a:buChar char="•"/>
            </a:pPr>
            <a:endParaRPr lang="en-US" sz="2000" dirty="0">
              <a:latin typeface="Roboto" panose="020B0604020202020204" charset="0"/>
              <a:ea typeface="Roboto"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444500" lvl="0" indent="-342900" algn="just">
              <a:buSzPts val="2000"/>
              <a:buFont typeface="Arial" panose="020B0604020202020204" pitchFamily="34" charset="0"/>
              <a:buChar char="•"/>
            </a:pPr>
            <a:r>
              <a:rPr lang="en-US" sz="2000" dirty="0">
                <a:latin typeface="Roboto"/>
                <a:ea typeface="Roboto"/>
                <a:cs typeface="Roboto"/>
                <a:sym typeface="Roboto"/>
              </a:rPr>
              <a:t>This dataset is downloaded from ‘KAGGLE’, name as ‘Predict whether a customer will change telco provider’.</a:t>
            </a:r>
          </a:p>
          <a:p>
            <a:pPr marL="101600" lvl="0" algn="just">
              <a:buSzPts val="2000"/>
            </a:pPr>
            <a:endParaRPr lang="en-US" sz="2000" dirty="0">
              <a:latin typeface="Roboto"/>
              <a:ea typeface="Roboto"/>
              <a:cs typeface="Roboto"/>
              <a:sym typeface="Roboto"/>
            </a:endParaRPr>
          </a:p>
          <a:p>
            <a:pPr marL="444500" lvl="0" indent="-342900" algn="just">
              <a:buSzPts val="2000"/>
              <a:buFont typeface="Arial" panose="020B0604020202020204" pitchFamily="34" charset="0"/>
              <a:buChar char="•"/>
            </a:pPr>
            <a:r>
              <a:rPr lang="en-US" sz="2000" dirty="0">
                <a:latin typeface="Roboto"/>
                <a:ea typeface="Roboto"/>
                <a:cs typeface="Roboto"/>
                <a:sym typeface="Roboto"/>
              </a:rPr>
              <a:t>The data is straightforward. Each row represents a subscribing telephone customers. Each column contains customer attributes such as phone number, call minutes used during different times of day, charges incurred for services, lifetime account duration, and whether or not the customer is still a customer. The original  dataset contains a total of 3333 rows with 1 dependent variable and 20 independent variables. </a:t>
            </a:r>
          </a:p>
          <a:p>
            <a:pPr marL="101600" lvl="0" algn="just" rtl="0">
              <a:lnSpc>
                <a:spcPct val="150000"/>
              </a:lnSpc>
              <a:spcBef>
                <a:spcPts val="0"/>
              </a:spcBef>
              <a:spcAft>
                <a:spcPts val="0"/>
              </a:spcAft>
              <a:buSzPts val="2000"/>
            </a:pPr>
            <a:endParaRPr lang="en-US"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444500" lvl="0" indent="-342900" algn="just" rtl="0">
              <a:lnSpc>
                <a:spcPct val="150000"/>
              </a:lnSpc>
              <a:spcBef>
                <a:spcPts val="0"/>
              </a:spcBef>
              <a:spcAft>
                <a:spcPts val="0"/>
              </a:spcAft>
              <a:buSzPts val="2000"/>
              <a:buFont typeface="Arial" panose="020B0604020202020204" pitchFamily="34" charset="0"/>
              <a:buChar char="•"/>
            </a:pPr>
            <a:endParaRPr lang="en-US"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82D522E6-AB43-40AD-AF0D-AB7A5C94F0C6}"/>
              </a:ext>
            </a:extLst>
          </p:cNvPr>
          <p:cNvPicPr>
            <a:picLocks noChangeAspect="1"/>
          </p:cNvPicPr>
          <p:nvPr/>
        </p:nvPicPr>
        <p:blipFill>
          <a:blip r:embed="rId3"/>
          <a:stretch>
            <a:fillRect/>
          </a:stretch>
        </p:blipFill>
        <p:spPr>
          <a:xfrm>
            <a:off x="236396" y="747774"/>
            <a:ext cx="4470684" cy="3974245"/>
          </a:xfrm>
          <a:prstGeom prst="rect">
            <a:avLst/>
          </a:prstGeom>
        </p:spPr>
      </p:pic>
      <p:pic>
        <p:nvPicPr>
          <p:cNvPr id="4" name="Picture 3">
            <a:extLst>
              <a:ext uri="{FF2B5EF4-FFF2-40B4-BE49-F238E27FC236}">
                <a16:creationId xmlns:a16="http://schemas.microsoft.com/office/drawing/2014/main" id="{D9578F99-5B68-4FFC-90C4-1713112B5611}"/>
              </a:ext>
            </a:extLst>
          </p:cNvPr>
          <p:cNvPicPr>
            <a:picLocks noChangeAspect="1"/>
          </p:cNvPicPr>
          <p:nvPr/>
        </p:nvPicPr>
        <p:blipFill>
          <a:blip r:embed="rId4"/>
          <a:stretch>
            <a:fillRect/>
          </a:stretch>
        </p:blipFill>
        <p:spPr>
          <a:xfrm>
            <a:off x="5193506" y="985838"/>
            <a:ext cx="2457450" cy="714375"/>
          </a:xfrm>
          <a:prstGeom prst="rect">
            <a:avLst/>
          </a:prstGeom>
        </p:spPr>
      </p:pic>
      <p:sp>
        <p:nvSpPr>
          <p:cNvPr id="11" name="Google Shape;362;p16">
            <a:extLst>
              <a:ext uri="{FF2B5EF4-FFF2-40B4-BE49-F238E27FC236}">
                <a16:creationId xmlns:a16="http://schemas.microsoft.com/office/drawing/2014/main" id="{C460FEC7-9333-4E58-BEAE-7E17877E45F0}"/>
              </a:ext>
            </a:extLst>
          </p:cNvPr>
          <p:cNvSpPr txBox="1"/>
          <p:nvPr/>
        </p:nvSpPr>
        <p:spPr>
          <a:xfrm>
            <a:off x="10050" y="676219"/>
            <a:ext cx="9144000" cy="4052826"/>
          </a:xfrm>
          <a:prstGeom prst="rect">
            <a:avLst/>
          </a:prstGeom>
          <a:noFill/>
          <a:ln>
            <a:noFill/>
          </a:ln>
        </p:spPr>
        <p:txBody>
          <a:bodyPr spcFirstLastPara="1" wrap="square" lIns="274300" tIns="274300" rIns="274300" bIns="274300" anchor="t" anchorCtr="0">
            <a:noAutofit/>
          </a:bodyPr>
          <a:lstStyle/>
          <a:p>
            <a:pPr marL="444500" lvl="0" indent="-342900" algn="just" rtl="0">
              <a:lnSpc>
                <a:spcPct val="150000"/>
              </a:lnSpc>
              <a:spcBef>
                <a:spcPts val="0"/>
              </a:spcBef>
              <a:spcAft>
                <a:spcPts val="0"/>
              </a:spcAft>
              <a:buSzPts val="2000"/>
              <a:buFont typeface="Arial" panose="020B0604020202020204" pitchFamily="34" charset="0"/>
              <a:buChar char="•"/>
            </a:pPr>
            <a:endParaRPr lang="en-US" sz="2000" dirty="0">
              <a:latin typeface="Roboto"/>
              <a:ea typeface="Roboto"/>
              <a:cs typeface="Roboto"/>
              <a:sym typeface="Roboto"/>
            </a:endParaRPr>
          </a:p>
        </p:txBody>
      </p:sp>
      <p:pic>
        <p:nvPicPr>
          <p:cNvPr id="5" name="Picture 4">
            <a:extLst>
              <a:ext uri="{FF2B5EF4-FFF2-40B4-BE49-F238E27FC236}">
                <a16:creationId xmlns:a16="http://schemas.microsoft.com/office/drawing/2014/main" id="{7DBAAF7C-2610-479C-A482-6E29C47D2E9A}"/>
              </a:ext>
            </a:extLst>
          </p:cNvPr>
          <p:cNvPicPr>
            <a:picLocks noChangeAspect="1"/>
          </p:cNvPicPr>
          <p:nvPr/>
        </p:nvPicPr>
        <p:blipFill>
          <a:blip r:embed="rId5"/>
          <a:stretch>
            <a:fillRect/>
          </a:stretch>
        </p:blipFill>
        <p:spPr>
          <a:xfrm>
            <a:off x="4415965" y="1964590"/>
            <a:ext cx="4717985" cy="1914525"/>
          </a:xfrm>
          <a:prstGeom prst="rect">
            <a:avLst/>
          </a:prstGeom>
        </p:spPr>
      </p:pic>
    </p:spTree>
    <p:extLst>
      <p:ext uri="{BB962C8B-B14F-4D97-AF65-F5344CB8AC3E}">
        <p14:creationId xmlns:p14="http://schemas.microsoft.com/office/powerpoint/2010/main" val="368635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444500" lvl="0" indent="-342900" algn="just" rtl="0">
              <a:lnSpc>
                <a:spcPct val="150000"/>
              </a:lnSpc>
              <a:spcBef>
                <a:spcPts val="0"/>
              </a:spcBef>
              <a:spcAft>
                <a:spcPts val="0"/>
              </a:spcAft>
              <a:buSzPts val="2000"/>
              <a:buFont typeface="Arial" panose="020B0604020202020204" pitchFamily="34" charset="0"/>
              <a:buChar char="•"/>
            </a:pPr>
            <a:endParaRPr lang="en-US"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7E7D118-E7EC-4CE7-86F2-6C09A5F762A6}"/>
              </a:ext>
            </a:extLst>
          </p:cNvPr>
          <p:cNvPicPr>
            <a:picLocks noChangeAspect="1"/>
          </p:cNvPicPr>
          <p:nvPr/>
        </p:nvPicPr>
        <p:blipFill>
          <a:blip r:embed="rId3"/>
          <a:stretch>
            <a:fillRect/>
          </a:stretch>
        </p:blipFill>
        <p:spPr>
          <a:xfrm>
            <a:off x="-10050" y="1080594"/>
            <a:ext cx="6305025" cy="3215473"/>
          </a:xfrm>
          <a:prstGeom prst="rect">
            <a:avLst/>
          </a:prstGeom>
        </p:spPr>
      </p:pic>
      <p:pic>
        <p:nvPicPr>
          <p:cNvPr id="6" name="Picture 5">
            <a:extLst>
              <a:ext uri="{FF2B5EF4-FFF2-40B4-BE49-F238E27FC236}">
                <a16:creationId xmlns:a16="http://schemas.microsoft.com/office/drawing/2014/main" id="{962FC253-2F0A-432D-9E74-FEBB6883A37E}"/>
              </a:ext>
            </a:extLst>
          </p:cNvPr>
          <p:cNvPicPr>
            <a:picLocks noChangeAspect="1"/>
          </p:cNvPicPr>
          <p:nvPr/>
        </p:nvPicPr>
        <p:blipFill rotWithShape="1">
          <a:blip r:embed="rId4"/>
          <a:srcRect l="18572"/>
          <a:stretch/>
        </p:blipFill>
        <p:spPr>
          <a:xfrm>
            <a:off x="6305025" y="1443038"/>
            <a:ext cx="2510363" cy="2853029"/>
          </a:xfrm>
          <a:prstGeom prst="rect">
            <a:avLst/>
          </a:prstGeom>
        </p:spPr>
      </p:pic>
    </p:spTree>
    <p:extLst>
      <p:ext uri="{BB962C8B-B14F-4D97-AF65-F5344CB8AC3E}">
        <p14:creationId xmlns:p14="http://schemas.microsoft.com/office/powerpoint/2010/main" val="235277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6"/>
          <p:cNvSpPr txBox="1">
            <a:spLocks noGrp="1"/>
          </p:cNvSpPr>
          <p:nvPr>
            <p:ph type="ctrTitle"/>
          </p:nvPr>
        </p:nvSpPr>
        <p:spPr>
          <a:xfrm>
            <a:off x="0" y="-4253"/>
            <a:ext cx="9144000" cy="739958"/>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Descriptive Analysis</a:t>
            </a:r>
            <a:endParaRPr sz="3000" b="1" dirty="0">
              <a:solidFill>
                <a:srgbClr val="FFFFFF"/>
              </a:solidFill>
              <a:latin typeface="Roboto"/>
              <a:ea typeface="Roboto"/>
              <a:cs typeface="Roboto"/>
              <a:sym typeface="Roboto"/>
            </a:endParaRPr>
          </a:p>
        </p:txBody>
      </p:sp>
      <p:sp>
        <p:nvSpPr>
          <p:cNvPr id="362" name="Google Shape;362;p16"/>
          <p:cNvSpPr txBox="1"/>
          <p:nvPr/>
        </p:nvSpPr>
        <p:spPr>
          <a:xfrm>
            <a:off x="10050" y="747774"/>
            <a:ext cx="9144000" cy="4052826"/>
          </a:xfrm>
          <a:prstGeom prst="rect">
            <a:avLst/>
          </a:prstGeom>
          <a:noFill/>
          <a:ln>
            <a:noFill/>
          </a:ln>
        </p:spPr>
        <p:txBody>
          <a:bodyPr spcFirstLastPara="1" wrap="square" lIns="274300" tIns="274300" rIns="274300" bIns="274300" anchor="t" anchorCtr="0">
            <a:noAutofit/>
          </a:bodyPr>
          <a:lstStyle/>
          <a:p>
            <a:pPr marL="444500" lvl="0" indent="-342900" algn="just" rtl="0">
              <a:lnSpc>
                <a:spcPct val="150000"/>
              </a:lnSpc>
              <a:spcBef>
                <a:spcPts val="0"/>
              </a:spcBef>
              <a:spcAft>
                <a:spcPts val="0"/>
              </a:spcAft>
              <a:buSzPts val="2000"/>
              <a:buFont typeface="Arial" panose="020B0604020202020204" pitchFamily="34" charset="0"/>
              <a:buChar char="•"/>
            </a:pPr>
            <a:endParaRPr lang="en-US" sz="2000" dirty="0">
              <a:latin typeface="Roboto"/>
              <a:ea typeface="Roboto"/>
              <a:cs typeface="Roboto"/>
              <a:sym typeface="Roboto"/>
            </a:endParaRPr>
          </a:p>
        </p:txBody>
      </p:sp>
      <p:sp>
        <p:nvSpPr>
          <p:cNvPr id="363" name="Google Shape;363;p16"/>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64" name="Google Shape;364;p16"/>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82CB316-60DD-4077-8D6B-E2196FB200C6}"/>
              </a:ext>
            </a:extLst>
          </p:cNvPr>
          <p:cNvPicPr>
            <a:picLocks noChangeAspect="1"/>
          </p:cNvPicPr>
          <p:nvPr/>
        </p:nvPicPr>
        <p:blipFill>
          <a:blip r:embed="rId3"/>
          <a:stretch>
            <a:fillRect/>
          </a:stretch>
        </p:blipFill>
        <p:spPr>
          <a:xfrm>
            <a:off x="100012" y="747774"/>
            <a:ext cx="4214813" cy="3974245"/>
          </a:xfrm>
          <a:prstGeom prst="rect">
            <a:avLst/>
          </a:prstGeom>
        </p:spPr>
      </p:pic>
      <p:pic>
        <p:nvPicPr>
          <p:cNvPr id="4" name="Picture 3">
            <a:extLst>
              <a:ext uri="{FF2B5EF4-FFF2-40B4-BE49-F238E27FC236}">
                <a16:creationId xmlns:a16="http://schemas.microsoft.com/office/drawing/2014/main" id="{954925F5-044C-4E6B-B7B5-DC69B1C32C2B}"/>
              </a:ext>
            </a:extLst>
          </p:cNvPr>
          <p:cNvPicPr>
            <a:picLocks noChangeAspect="1"/>
          </p:cNvPicPr>
          <p:nvPr/>
        </p:nvPicPr>
        <p:blipFill>
          <a:blip r:embed="rId4"/>
          <a:stretch>
            <a:fillRect/>
          </a:stretch>
        </p:blipFill>
        <p:spPr>
          <a:xfrm>
            <a:off x="5390362" y="824707"/>
            <a:ext cx="3500438" cy="2228952"/>
          </a:xfrm>
          <a:prstGeom prst="rect">
            <a:avLst/>
          </a:prstGeom>
        </p:spPr>
      </p:pic>
      <p:pic>
        <p:nvPicPr>
          <p:cNvPr id="5" name="Picture 4">
            <a:extLst>
              <a:ext uri="{FF2B5EF4-FFF2-40B4-BE49-F238E27FC236}">
                <a16:creationId xmlns:a16="http://schemas.microsoft.com/office/drawing/2014/main" id="{10C7608F-BB44-43EB-8AB5-B0D68E8F2A09}"/>
              </a:ext>
            </a:extLst>
          </p:cNvPr>
          <p:cNvPicPr>
            <a:picLocks noChangeAspect="1"/>
          </p:cNvPicPr>
          <p:nvPr/>
        </p:nvPicPr>
        <p:blipFill>
          <a:blip r:embed="rId5"/>
          <a:stretch>
            <a:fillRect/>
          </a:stretch>
        </p:blipFill>
        <p:spPr>
          <a:xfrm>
            <a:off x="3325417" y="3049354"/>
            <a:ext cx="3193256" cy="1711956"/>
          </a:xfrm>
          <a:prstGeom prst="rect">
            <a:avLst/>
          </a:prstGeom>
        </p:spPr>
      </p:pic>
    </p:spTree>
    <p:extLst>
      <p:ext uri="{BB962C8B-B14F-4D97-AF65-F5344CB8AC3E}">
        <p14:creationId xmlns:p14="http://schemas.microsoft.com/office/powerpoint/2010/main" val="87836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444500" lvl="0" indent="-342900" algn="just" rtl="0">
              <a:spcBef>
                <a:spcPts val="0"/>
              </a:spcBef>
              <a:spcAft>
                <a:spcPts val="0"/>
              </a:spcAft>
              <a:buSzPts val="2000"/>
              <a:buFont typeface="Arial" panose="020B0604020202020204" pitchFamily="34" charset="0"/>
              <a:buChar char="•"/>
            </a:pPr>
            <a:r>
              <a:rPr lang="en-US" sz="2000" dirty="0">
                <a:latin typeface="Roboto"/>
                <a:ea typeface="Roboto"/>
                <a:cs typeface="Roboto"/>
                <a:sym typeface="Roboto"/>
              </a:rPr>
              <a:t>Data cleaning =</a:t>
            </a:r>
          </a:p>
          <a:p>
            <a:pPr marL="101600" lvl="0" algn="just" rtl="0">
              <a:spcBef>
                <a:spcPts val="0"/>
              </a:spcBef>
              <a:spcAft>
                <a:spcPts val="0"/>
              </a:spcAft>
              <a:buSzPts val="2000"/>
            </a:pPr>
            <a:r>
              <a:rPr lang="en-US" sz="2000" dirty="0">
                <a:latin typeface="Roboto"/>
                <a:ea typeface="Roboto"/>
                <a:cs typeface="Roboto"/>
                <a:sym typeface="Roboto"/>
              </a:rPr>
              <a:t>      there is no missing in dataset</a:t>
            </a: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812933C-06D8-4E5F-A064-D0529D62400D}"/>
              </a:ext>
            </a:extLst>
          </p:cNvPr>
          <p:cNvPicPr>
            <a:picLocks noChangeAspect="1"/>
          </p:cNvPicPr>
          <p:nvPr/>
        </p:nvPicPr>
        <p:blipFill>
          <a:blip r:embed="rId3"/>
          <a:stretch>
            <a:fillRect/>
          </a:stretch>
        </p:blipFill>
        <p:spPr>
          <a:xfrm>
            <a:off x="163200" y="1864519"/>
            <a:ext cx="2861342" cy="2800349"/>
          </a:xfrm>
          <a:prstGeom prst="rect">
            <a:avLst/>
          </a:prstGeom>
        </p:spPr>
      </p:pic>
      <p:pic>
        <p:nvPicPr>
          <p:cNvPr id="3" name="Picture 2">
            <a:extLst>
              <a:ext uri="{FF2B5EF4-FFF2-40B4-BE49-F238E27FC236}">
                <a16:creationId xmlns:a16="http://schemas.microsoft.com/office/drawing/2014/main" id="{D21CCBF6-AB23-4998-8BF4-EB4B659FD0DE}"/>
              </a:ext>
            </a:extLst>
          </p:cNvPr>
          <p:cNvPicPr>
            <a:picLocks noChangeAspect="1"/>
          </p:cNvPicPr>
          <p:nvPr/>
        </p:nvPicPr>
        <p:blipFill>
          <a:blip r:embed="rId4"/>
          <a:stretch>
            <a:fillRect/>
          </a:stretch>
        </p:blipFill>
        <p:spPr>
          <a:xfrm>
            <a:off x="4264820" y="1315713"/>
            <a:ext cx="4479132" cy="3325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17"/>
          <p:cNvSpPr txBox="1">
            <a:spLocks noGrp="1"/>
          </p:cNvSpPr>
          <p:nvPr>
            <p:ph type="ctrTitle"/>
          </p:nvPr>
        </p:nvSpPr>
        <p:spPr>
          <a:xfrm>
            <a:off x="0" y="27644"/>
            <a:ext cx="9144000" cy="666570"/>
          </a:xfrm>
          <a:prstGeom prst="rect">
            <a:avLst/>
          </a:prstGeom>
          <a:solidFill>
            <a:srgbClr val="FF6A0E"/>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0000" lvl="0" indent="0" algn="l" rtl="0">
              <a:lnSpc>
                <a:spcPct val="150000"/>
              </a:lnSpc>
              <a:spcBef>
                <a:spcPts val="0"/>
              </a:spcBef>
              <a:spcAft>
                <a:spcPts val="1600"/>
              </a:spcAft>
              <a:buNone/>
            </a:pPr>
            <a:r>
              <a:rPr lang="en-GB" sz="3000" b="1" dirty="0">
                <a:solidFill>
                  <a:srgbClr val="FFFFFF"/>
                </a:solidFill>
                <a:latin typeface="Roboto"/>
                <a:ea typeface="Roboto"/>
                <a:cs typeface="Roboto"/>
                <a:sym typeface="Roboto"/>
              </a:rPr>
              <a:t>Effect of Data </a:t>
            </a:r>
            <a:r>
              <a:rPr lang="en-GB" sz="3000" b="1" dirty="0" err="1">
                <a:solidFill>
                  <a:srgbClr val="FFFFFF"/>
                </a:solidFill>
                <a:latin typeface="Roboto"/>
                <a:ea typeface="Roboto"/>
                <a:cs typeface="Roboto"/>
                <a:sym typeface="Roboto"/>
              </a:rPr>
              <a:t>Preprocessing</a:t>
            </a:r>
            <a:endParaRPr sz="3000" b="1" dirty="0">
              <a:solidFill>
                <a:srgbClr val="FFFFFF"/>
              </a:solidFill>
              <a:latin typeface="Roboto"/>
              <a:ea typeface="Roboto"/>
              <a:cs typeface="Roboto"/>
              <a:sym typeface="Roboto"/>
            </a:endParaRPr>
          </a:p>
        </p:txBody>
      </p:sp>
      <p:sp>
        <p:nvSpPr>
          <p:cNvPr id="372" name="Google Shape;372;p17"/>
          <p:cNvSpPr txBox="1"/>
          <p:nvPr/>
        </p:nvSpPr>
        <p:spPr>
          <a:xfrm>
            <a:off x="10050" y="679207"/>
            <a:ext cx="9144000" cy="4136400"/>
          </a:xfrm>
          <a:prstGeom prst="rect">
            <a:avLst/>
          </a:prstGeom>
          <a:noFill/>
          <a:ln>
            <a:noFill/>
          </a:ln>
        </p:spPr>
        <p:txBody>
          <a:bodyPr spcFirstLastPara="1" wrap="square" lIns="274300" tIns="274300" rIns="274300" bIns="274300" anchor="t" anchorCtr="0">
            <a:noAutofit/>
          </a:bodyPr>
          <a:lstStyle/>
          <a:p>
            <a:pPr marL="444500" lvl="0" indent="-342900" algn="just" rtl="0">
              <a:spcBef>
                <a:spcPts val="0"/>
              </a:spcBef>
              <a:spcAft>
                <a:spcPts val="0"/>
              </a:spcAft>
              <a:buSzPts val="2000"/>
              <a:buFont typeface="Arial" panose="020B0604020202020204" pitchFamily="34" charset="0"/>
              <a:buChar char="•"/>
            </a:pPr>
            <a:r>
              <a:rPr lang="en-US" sz="2000" b="1" dirty="0">
                <a:latin typeface="Roboto"/>
                <a:ea typeface="Roboto"/>
                <a:cs typeface="Roboto"/>
                <a:sym typeface="Roboto"/>
              </a:rPr>
              <a:t>Attributes Selection:</a:t>
            </a:r>
          </a:p>
          <a:p>
            <a:pPr marL="444500" lvl="0" indent="-342900" algn="just" rtl="0">
              <a:spcBef>
                <a:spcPts val="0"/>
              </a:spcBef>
              <a:spcAft>
                <a:spcPts val="0"/>
              </a:spcAft>
              <a:buSzPts val="2000"/>
              <a:buFont typeface="Wingdings" panose="05000000000000000000" pitchFamily="2" charset="2"/>
              <a:buChar char="Ø"/>
            </a:pPr>
            <a:endParaRPr lang="en-US" sz="2000" dirty="0">
              <a:latin typeface="Roboto"/>
              <a:ea typeface="Roboto"/>
              <a:cs typeface="Roboto"/>
              <a:sym typeface="Roboto"/>
            </a:endParaRPr>
          </a:p>
          <a:p>
            <a:pPr marL="444500" lvl="0" indent="-342900" algn="just">
              <a:buSzPts val="2000"/>
              <a:buFont typeface="Wingdings" panose="05000000000000000000" pitchFamily="2" charset="2"/>
              <a:buChar char="Ø"/>
            </a:pPr>
            <a:r>
              <a:rPr lang="en-US" sz="2000" dirty="0">
                <a:latin typeface="Roboto"/>
                <a:ea typeface="Roboto"/>
                <a:cs typeface="Roboto"/>
                <a:sym typeface="Roboto"/>
              </a:rPr>
              <a:t>Attributes state were dropped from the model as we do not need this columns for churn prediction. </a:t>
            </a:r>
          </a:p>
          <a:p>
            <a:pPr marL="444500" lvl="0" indent="-342900" algn="just">
              <a:buSzPts val="2000"/>
              <a:buFont typeface="Wingdings" panose="05000000000000000000" pitchFamily="2" charset="2"/>
              <a:buChar char="Ø"/>
            </a:pPr>
            <a:r>
              <a:rPr lang="en-US" sz="2000" dirty="0">
                <a:latin typeface="Roboto"/>
                <a:ea typeface="Roboto"/>
                <a:cs typeface="Roboto"/>
                <a:sym typeface="Roboto"/>
              </a:rPr>
              <a:t>Attributes total day chargers, total evening charge ,total night charge ,total international charge were also dropped from the model as high correlation was fount between them and total day minutes,  total evening minutes, total night minutes, total international minutes respectively.</a:t>
            </a:r>
          </a:p>
          <a:p>
            <a:pPr marL="444500" lvl="0" indent="-342900" algn="just">
              <a:buSzPts val="2000"/>
              <a:buFont typeface="Wingdings" panose="05000000000000000000" pitchFamily="2" charset="2"/>
              <a:buChar char="Ø"/>
            </a:pPr>
            <a:endParaRPr lang="en-US" sz="2000" dirty="0">
              <a:latin typeface="Roboto"/>
              <a:ea typeface="Roboto"/>
              <a:cs typeface="Roboto"/>
              <a:sym typeface="Roboto"/>
            </a:endParaRPr>
          </a:p>
        </p:txBody>
      </p:sp>
      <p:sp>
        <p:nvSpPr>
          <p:cNvPr id="373" name="Google Shape;373;p17"/>
          <p:cNvSpPr txBox="1"/>
          <p:nvPr/>
        </p:nvSpPr>
        <p:spPr>
          <a:xfrm>
            <a:off x="-10050" y="4800600"/>
            <a:ext cx="9164100" cy="270600"/>
          </a:xfrm>
          <a:prstGeom prst="rect">
            <a:avLst/>
          </a:prstGeom>
          <a:solidFill>
            <a:srgbClr val="FF6A0E"/>
          </a:solidFill>
          <a:ln>
            <a:noFill/>
          </a:ln>
        </p:spPr>
        <p:txBody>
          <a:bodyPr spcFirstLastPara="1" wrap="square" lIns="91425" tIns="91425" rIns="91425" bIns="91425" anchor="ctr" anchorCtr="0">
            <a:noAutofit/>
          </a:bodyPr>
          <a:lstStyle/>
          <a:p>
            <a:pPr marL="0" marR="182880" lvl="0" indent="0" algn="r" rtl="0">
              <a:spcBef>
                <a:spcPts val="0"/>
              </a:spcBef>
              <a:spcAft>
                <a:spcPts val="0"/>
              </a:spcAft>
              <a:buNone/>
            </a:pPr>
            <a:r>
              <a:rPr lang="en-GB" sz="1200">
                <a:solidFill>
                  <a:srgbClr val="FFFFFF"/>
                </a:solidFill>
                <a:latin typeface="Roboto"/>
                <a:ea typeface="Roboto"/>
                <a:cs typeface="Roboto"/>
                <a:sym typeface="Roboto"/>
              </a:rPr>
              <a:t>© All rights reserved by Fireblaze Technologies Pvt. Ltd.</a:t>
            </a:r>
            <a:endParaRPr sz="1200">
              <a:solidFill>
                <a:srgbClr val="FFFFFF"/>
              </a:solidFill>
              <a:latin typeface="Roboto"/>
              <a:ea typeface="Roboto"/>
              <a:cs typeface="Roboto"/>
              <a:sym typeface="Roboto"/>
            </a:endParaRPr>
          </a:p>
        </p:txBody>
      </p:sp>
      <p:sp>
        <p:nvSpPr>
          <p:cNvPr id="374" name="Google Shape;374;p17"/>
          <p:cNvSpPr/>
          <p:nvPr/>
        </p:nvSpPr>
        <p:spPr>
          <a:xfrm rot="10800000">
            <a:off x="8637600" y="97750"/>
            <a:ext cx="506400" cy="5664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0" y="4800600"/>
            <a:ext cx="326400" cy="270600"/>
          </a:xfrm>
          <a:prstGeom prst="rtTriangl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0287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602</TotalTime>
  <Words>1095</Words>
  <Application>Microsoft Office PowerPoint</Application>
  <PresentationFormat>On-screen Show (16:9)</PresentationFormat>
  <Paragraphs>129</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Roboto</vt:lpstr>
      <vt:lpstr>Wingdings</vt:lpstr>
      <vt:lpstr>Courier New</vt:lpstr>
      <vt:lpstr>Simple Light</vt:lpstr>
      <vt:lpstr>PowerPoint Presentation</vt:lpstr>
      <vt:lpstr>Problem Statement</vt:lpstr>
      <vt:lpstr>Proposed Solution</vt:lpstr>
      <vt:lpstr>Descriptive Analysis</vt:lpstr>
      <vt:lpstr>Descriptive Analysis</vt:lpstr>
      <vt:lpstr>Descriptive Analysis</vt:lpstr>
      <vt:lpstr>Descriptive Analysis</vt:lpstr>
      <vt:lpstr>Effect of Data Preprocessing</vt:lpstr>
      <vt:lpstr>Effect of Data Preprocessing</vt:lpstr>
      <vt:lpstr>Effect of Data Preprocessing</vt:lpstr>
      <vt:lpstr>Effect of Data Preprocessing</vt:lpstr>
      <vt:lpstr>Effect of Data Preprocessing</vt:lpstr>
      <vt:lpstr>Effect of Data Preprocessing</vt:lpstr>
      <vt:lpstr>Machine Learning Modelling</vt:lpstr>
      <vt:lpstr>Machine Learning Modelling</vt:lpstr>
      <vt:lpstr>Machine Learning Modelling</vt:lpstr>
      <vt:lpstr>Machine Learning Modelling</vt:lpstr>
      <vt:lpstr>Machine Learning Modelling</vt:lpstr>
      <vt:lpstr>Machine Learning Modelling</vt:lpstr>
      <vt:lpstr>Machine Learning Modelling</vt:lpstr>
      <vt:lpstr>Machine Learning Modelling</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fireb</dc:creator>
  <cp:lastModifiedBy>asus</cp:lastModifiedBy>
  <cp:revision>34</cp:revision>
  <dcterms:modified xsi:type="dcterms:W3CDTF">2022-12-22T15:43:32Z</dcterms:modified>
</cp:coreProperties>
</file>