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030A3D-88FD-42B7-BA60-EE5A57152FC2}" type="datetimeFigureOut">
              <a:rPr lang="en-IN" smtClean="0"/>
              <a:t>13-06-2024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4269650383"/>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260914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156993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0366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123386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0A3D-88FD-42B7-BA60-EE5A57152FC2}"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40551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0A3D-88FD-42B7-BA60-EE5A57152FC2}"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56875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0A3D-88FD-42B7-BA60-EE5A57152FC2}"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2671343362"/>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0A3D-88FD-42B7-BA60-EE5A57152FC2}"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4026390605"/>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0A3D-88FD-42B7-BA60-EE5A57152FC2}"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1970624458"/>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30A3D-88FD-42B7-BA60-EE5A57152FC2}"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711359121"/>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945283641"/>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30A3D-88FD-42B7-BA60-EE5A57152FC2}"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2185254976"/>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30A3D-88FD-42B7-BA60-EE5A57152FC2}"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2517379104"/>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30A3D-88FD-42B7-BA60-EE5A57152FC2}"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109450037"/>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3276328888"/>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0A3D-88FD-42B7-BA60-EE5A57152FC2}"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EEE9F-CC6F-4FCB-9B8F-8BF9B57CAAF6}" type="slidenum">
              <a:rPr lang="en-IN" smtClean="0"/>
              <a:t>‹#›</a:t>
            </a:fld>
            <a:endParaRPr lang="en-IN"/>
          </a:p>
        </p:txBody>
      </p:sp>
    </p:spTree>
    <p:extLst>
      <p:ext uri="{BB962C8B-B14F-4D97-AF65-F5344CB8AC3E}">
        <p14:creationId xmlns:p14="http://schemas.microsoft.com/office/powerpoint/2010/main" val="2320308269"/>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030A3D-88FD-42B7-BA60-EE5A57152FC2}" type="datetimeFigureOut">
              <a:rPr lang="en-IN" smtClean="0"/>
              <a:t>13-06-2024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FEEE9F-CC6F-4FCB-9B8F-8BF9B57CAAF6}" type="slidenum">
              <a:rPr lang="en-IN" smtClean="0"/>
              <a:t>‹#›</a:t>
            </a:fld>
            <a:endParaRPr lang="en-IN"/>
          </a:p>
        </p:txBody>
      </p:sp>
    </p:spTree>
    <p:extLst>
      <p:ext uri="{BB962C8B-B14F-4D97-AF65-F5344CB8AC3E}">
        <p14:creationId xmlns:p14="http://schemas.microsoft.com/office/powerpoint/2010/main" val="4012443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init1704/provide_insights_to_executive_in_telecom_do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A41C-31F4-70C7-5A15-8504EC6DF1E0}"/>
              </a:ext>
            </a:extLst>
          </p:cNvPr>
          <p:cNvSpPr>
            <a:spLocks noGrp="1"/>
          </p:cNvSpPr>
          <p:nvPr>
            <p:ph type="ctrTitle"/>
          </p:nvPr>
        </p:nvSpPr>
        <p:spPr>
          <a:xfrm>
            <a:off x="2428875" y="993775"/>
            <a:ext cx="7386638" cy="2479675"/>
          </a:xfrm>
        </p:spPr>
        <p:txBody>
          <a:bodyPr>
            <a:normAutofit/>
          </a:bodyPr>
          <a:lstStyle/>
          <a:p>
            <a:r>
              <a:rPr lang="en-US" dirty="0" err="1">
                <a:latin typeface="Arial Rounded MT Bold" panose="020F0704030504030204" pitchFamily="34" charset="0"/>
                <a:hlinkClick r:id="rId2"/>
              </a:rPr>
              <a:t>provide_insights_to_executive_in_telecom_domain</a:t>
            </a:r>
            <a:endParaRPr lang="en-IN" dirty="0">
              <a:latin typeface="Arial Rounded MT Bold" panose="020F0704030504030204" pitchFamily="34" charset="0"/>
            </a:endParaRPr>
          </a:p>
        </p:txBody>
      </p:sp>
    </p:spTree>
    <p:extLst>
      <p:ext uri="{BB962C8B-B14F-4D97-AF65-F5344CB8AC3E}">
        <p14:creationId xmlns:p14="http://schemas.microsoft.com/office/powerpoint/2010/main" val="1576309528"/>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47212"/>
                                  </p:iterate>
                                  <p:childTnLst>
                                    <p:set>
                                      <p:cBhvr>
                                        <p:cTn id="6" dur="1" fill="hold">
                                          <p:stCondLst>
                                            <p:cond delay="0"/>
                                          </p:stCondLst>
                                        </p:cTn>
                                        <p:tgtEl>
                                          <p:spTgt spid="2"/>
                                        </p:tgtEl>
                                        <p:attrNameLst>
                                          <p:attrName>style.visibility</p:attrName>
                                        </p:attrNameLst>
                                      </p:cBhvr>
                                      <p:to>
                                        <p:strVal val="visible"/>
                                      </p:to>
                                    </p:set>
                                    <p:set>
                                      <p:cBhvr>
                                        <p:cTn id="7" dur="22" fill="hold">
                                          <p:stCondLst>
                                            <p:cond delay="0"/>
                                          </p:stCondLst>
                                        </p:cTn>
                                        <p:tgtEl>
                                          <p:spTgt spid="2"/>
                                        </p:tgtEl>
                                        <p:attrNameLst>
                                          <p:attrName>style.rotation</p:attrName>
                                        </p:attrNameLst>
                                      </p:cBhvr>
                                      <p:to>
                                        <p:strVal val="-45.0"/>
                                      </p:to>
                                    </p:set>
                                    <p:anim calcmode="lin" valueType="num">
                                      <p:cBhvr>
                                        <p:cTn id="8" dur="22" fill="hold">
                                          <p:stCondLst>
                                            <p:cond delay="22"/>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 decel="50000" autoRev="1" fill="hold">
                                          <p:stCondLst>
                                            <p:cond delay="22"/>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 fill="hold">
                                          <p:stCondLst>
                                            <p:cond delay="49"/>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2DEA0CF-C418-0C01-6ED6-35E2AD9F00F1}"/>
              </a:ext>
            </a:extLst>
          </p:cNvPr>
          <p:cNvSpPr>
            <a:spLocks noChangeArrowheads="1"/>
          </p:cNvSpPr>
          <p:nvPr/>
        </p:nvSpPr>
        <p:spPr bwMode="auto">
          <a:xfrm>
            <a:off x="1071562" y="907302"/>
            <a:ext cx="107727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Focus on Revenue Growth: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Leverage increased ARPU post-5G by introducing premium services.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upselling and cross-selling opportunities for existing customers.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Marketing and Promotion: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targeted marketing campaigns highlighting 5G benefits in growth regions.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and analyze customer feedback to tailor marketing messages effectively.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 Share Expansion: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competitors’ strategies closely and adjust tactics to increase market share.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 strategic partnerships to offer bundled services and attract new customers.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dashboard insights to monitor trends and make informed decisions.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predictive analytics to anticipate customer behavior and growth opportunities.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Innovative Services: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5G-specific offerings like IoT solutions and smart city initiatives.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latest technology trends to provide cutting-edge services to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967475"/>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3FD0-5097-28D6-E2B5-4E7FAA4346D6}"/>
              </a:ext>
            </a:extLst>
          </p:cNvPr>
          <p:cNvSpPr>
            <a:spLocks noGrp="1"/>
          </p:cNvSpPr>
          <p:nvPr>
            <p:ph type="title"/>
          </p:nvPr>
        </p:nvSpPr>
        <p:spPr/>
        <p:txBody>
          <a:bodyPr/>
          <a:lstStyle/>
          <a:p>
            <a:r>
              <a:rPr lang="en-US" dirty="0"/>
              <a:t>Case </a:t>
            </a:r>
            <a:r>
              <a:rPr lang="en-US" dirty="0" err="1"/>
              <a:t>senario</a:t>
            </a:r>
            <a:endParaRPr lang="en-IN" dirty="0"/>
          </a:p>
        </p:txBody>
      </p:sp>
      <p:sp>
        <p:nvSpPr>
          <p:cNvPr id="3" name="Content Placeholder 2">
            <a:extLst>
              <a:ext uri="{FF2B5EF4-FFF2-40B4-BE49-F238E27FC236}">
                <a16:creationId xmlns:a16="http://schemas.microsoft.com/office/drawing/2014/main" id="{84F9E102-A91F-B8FC-D0AE-5574C0023902}"/>
              </a:ext>
            </a:extLst>
          </p:cNvPr>
          <p:cNvSpPr>
            <a:spLocks noGrp="1"/>
          </p:cNvSpPr>
          <p:nvPr>
            <p:ph idx="1"/>
          </p:nvPr>
        </p:nvSpPr>
        <p:spPr/>
        <p:txBody>
          <a:bodyPr>
            <a:normAutofit fontScale="85000" lnSpcReduction="10000"/>
          </a:bodyPr>
          <a:lstStyle/>
          <a:p>
            <a:pPr algn="l"/>
            <a:r>
              <a:rPr lang="en-US" b="0" i="0" dirty="0" err="1">
                <a:solidFill>
                  <a:srgbClr val="131022"/>
                </a:solidFill>
                <a:effectLst/>
                <a:highlight>
                  <a:srgbClr val="FFFFFF"/>
                </a:highlight>
                <a:latin typeface="manrope"/>
              </a:rPr>
              <a:t>AtliQo</a:t>
            </a:r>
            <a:r>
              <a:rPr lang="en-US" b="0" i="0" dirty="0">
                <a:solidFill>
                  <a:srgbClr val="131022"/>
                </a:solidFill>
                <a:effectLst/>
                <a:highlight>
                  <a:srgbClr val="FFFFFF"/>
                </a:highlight>
                <a:latin typeface="manrope"/>
              </a:rPr>
              <a:t> is one of the leading telecom providers in India and launched its 5G plans in May 2022 along with other telecom providers.</a:t>
            </a:r>
          </a:p>
          <a:p>
            <a:pPr algn="l"/>
            <a:r>
              <a:rPr lang="en-US" b="0" i="0" dirty="0">
                <a:solidFill>
                  <a:srgbClr val="131022"/>
                </a:solidFill>
                <a:effectLst/>
                <a:highlight>
                  <a:srgbClr val="FFFFFF"/>
                </a:highlight>
                <a:latin typeface="manrope"/>
              </a:rPr>
              <a:t>However, the management noticed a decline in their active users and revenue growth post 5G launch in May 2022. </a:t>
            </a:r>
            <a:r>
              <a:rPr lang="en-US" b="0" i="0" dirty="0" err="1">
                <a:solidFill>
                  <a:srgbClr val="131022"/>
                </a:solidFill>
                <a:effectLst/>
                <a:highlight>
                  <a:srgbClr val="FFFFFF"/>
                </a:highlight>
                <a:latin typeface="manrope"/>
              </a:rPr>
              <a:t>AtliQo’s</a:t>
            </a:r>
            <a:r>
              <a:rPr lang="en-US" b="0" i="0" dirty="0">
                <a:solidFill>
                  <a:srgbClr val="131022"/>
                </a:solidFill>
                <a:effectLst/>
                <a:highlight>
                  <a:srgbClr val="FFFFFF"/>
                </a:highlight>
                <a:latin typeface="manrope"/>
              </a:rPr>
              <a:t> business director requested their analytics team to provide a comparison report of KPIs between pre and post-periods of the 5G launch. The management is keen to compare the performance between these periods and get insights that would enable them to make informed decisions to recover their active user rate and other key metrics. They also wonder if they can optimize their internet plans to get more active users.  Peter Pandey, a junior data analyst, is assigned to this task.</a:t>
            </a:r>
          </a:p>
          <a:p>
            <a:endParaRPr lang="en-IN" dirty="0"/>
          </a:p>
        </p:txBody>
      </p:sp>
    </p:spTree>
    <p:extLst>
      <p:ext uri="{BB962C8B-B14F-4D97-AF65-F5344CB8AC3E}">
        <p14:creationId xmlns:p14="http://schemas.microsoft.com/office/powerpoint/2010/main" val="3114507392"/>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524D-9465-B1A2-20B9-401D5EFE68B1}"/>
              </a:ext>
            </a:extLst>
          </p:cNvPr>
          <p:cNvSpPr>
            <a:spLocks noGrp="1"/>
          </p:cNvSpPr>
          <p:nvPr>
            <p:ph type="title"/>
          </p:nvPr>
        </p:nvSpPr>
        <p:spPr>
          <a:xfrm>
            <a:off x="838200" y="365125"/>
            <a:ext cx="10515600" cy="861275"/>
          </a:xfrm>
        </p:spPr>
        <p:txBody>
          <a:bodyPr/>
          <a:lstStyle/>
          <a:p>
            <a:r>
              <a:rPr lang="en-US" dirty="0"/>
              <a:t>Data Overview</a:t>
            </a:r>
            <a:endParaRPr lang="en-IN" dirty="0"/>
          </a:p>
        </p:txBody>
      </p:sp>
      <p:pic>
        <p:nvPicPr>
          <p:cNvPr id="5" name="Picture 4">
            <a:extLst>
              <a:ext uri="{FF2B5EF4-FFF2-40B4-BE49-F238E27FC236}">
                <a16:creationId xmlns:a16="http://schemas.microsoft.com/office/drawing/2014/main" id="{6C01F679-DF6F-61EB-BD89-71D01C26C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07" y="7158282"/>
            <a:ext cx="2524477" cy="1884401"/>
          </a:xfrm>
          <a:prstGeom prst="rect">
            <a:avLst/>
          </a:prstGeom>
        </p:spPr>
      </p:pic>
      <p:pic>
        <p:nvPicPr>
          <p:cNvPr id="7" name="Picture 6">
            <a:extLst>
              <a:ext uri="{FF2B5EF4-FFF2-40B4-BE49-F238E27FC236}">
                <a16:creationId xmlns:a16="http://schemas.microsoft.com/office/drawing/2014/main" id="{AB80516B-047B-3F6A-FB4D-8B18AF5C5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6624" y="543617"/>
            <a:ext cx="2543530" cy="2265905"/>
          </a:xfrm>
          <a:prstGeom prst="rect">
            <a:avLst/>
          </a:prstGeom>
        </p:spPr>
      </p:pic>
      <p:pic>
        <p:nvPicPr>
          <p:cNvPr id="9" name="Picture 8">
            <a:extLst>
              <a:ext uri="{FF2B5EF4-FFF2-40B4-BE49-F238E27FC236}">
                <a16:creationId xmlns:a16="http://schemas.microsoft.com/office/drawing/2014/main" id="{B5D62E15-5572-2AC4-B4B8-86CBADFAF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661" y="4193123"/>
            <a:ext cx="2572109" cy="1722550"/>
          </a:xfrm>
          <a:prstGeom prst="rect">
            <a:avLst/>
          </a:prstGeom>
        </p:spPr>
      </p:pic>
      <p:pic>
        <p:nvPicPr>
          <p:cNvPr id="11" name="Picture 10">
            <a:extLst>
              <a:ext uri="{FF2B5EF4-FFF2-40B4-BE49-F238E27FC236}">
                <a16:creationId xmlns:a16="http://schemas.microsoft.com/office/drawing/2014/main" id="{DB004B34-D29C-B241-29AE-8F36E0494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977" y="508934"/>
            <a:ext cx="2505425" cy="2300588"/>
          </a:xfrm>
          <a:prstGeom prst="rect">
            <a:avLst/>
          </a:prstGeom>
        </p:spPr>
      </p:pic>
      <p:pic>
        <p:nvPicPr>
          <p:cNvPr id="13" name="Picture 12">
            <a:extLst>
              <a:ext uri="{FF2B5EF4-FFF2-40B4-BE49-F238E27FC236}">
                <a16:creationId xmlns:a16="http://schemas.microsoft.com/office/drawing/2014/main" id="{2667779D-FA38-7EE0-43D5-C02212C046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696" y="7158282"/>
            <a:ext cx="2514951" cy="3130671"/>
          </a:xfrm>
          <a:prstGeom prst="rect">
            <a:avLst/>
          </a:prstGeom>
        </p:spPr>
      </p:pic>
      <p:pic>
        <p:nvPicPr>
          <p:cNvPr id="15" name="Picture 14">
            <a:extLst>
              <a:ext uri="{FF2B5EF4-FFF2-40B4-BE49-F238E27FC236}">
                <a16:creationId xmlns:a16="http://schemas.microsoft.com/office/drawing/2014/main" id="{C206DD5C-A3CE-FF2A-04E7-F378326978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3661" y="1669149"/>
            <a:ext cx="2505425" cy="2624288"/>
          </a:xfrm>
          <a:prstGeom prst="rect">
            <a:avLst/>
          </a:prstGeom>
        </p:spPr>
      </p:pic>
    </p:spTree>
    <p:extLst>
      <p:ext uri="{BB962C8B-B14F-4D97-AF65-F5344CB8AC3E}">
        <p14:creationId xmlns:p14="http://schemas.microsoft.com/office/powerpoint/2010/main" val="3467761606"/>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decel="50000" fill="hold" nodeType="withEffect">
                                  <p:stCondLst>
                                    <p:cond delay="0"/>
                                  </p:stCondLst>
                                  <p:childTnLst>
                                    <p:animMotion origin="layout" path="M -0.05039 0.03055 L 0.03282 -0.0095 C 0.05013 -0.01852 0.07605 -0.02338 0.10352 -0.02338 C 0.13438 -0.02338 0.15925 -0.01852 0.17657 -0.0095 L 0.25977 0.03055 " pathEditMode="relative" rAng="0" ptsTypes="AAAAA">
                                      <p:cBhvr>
                                        <p:cTn id="6" dur="2000" fill="hold"/>
                                        <p:tgtEl>
                                          <p:spTgt spid="9"/>
                                        </p:tgtEl>
                                        <p:attrNameLst>
                                          <p:attrName>ppt_x</p:attrName>
                                          <p:attrName>ppt_y</p:attrName>
                                        </p:attrNameLst>
                                      </p:cBhvr>
                                      <p:rCtr x="15508" y="-2708"/>
                                    </p:animMotion>
                                  </p:childTnLst>
                                </p:cTn>
                              </p:par>
                              <p:par>
                                <p:cTn id="7" presetID="51" presetClass="path" presetSubtype="0" accel="50000" decel="50000" fill="hold" nodeType="withEffect">
                                  <p:stCondLst>
                                    <p:cond delay="0"/>
                                  </p:stCondLst>
                                  <p:childTnLst>
                                    <p:animMotion origin="layout" path="M 0.08229 -0.39977 L -0.00651 -0.25046 C -0.02643 -0.21875 -0.03763 -0.17153 -0.03763 -0.12246 C -0.03763 -0.06644 -0.02643 -0.02176 -0.00651 0.01018 L 0.08229 0.16042 " pathEditMode="relative" rAng="0" ptsTypes="AAAAA">
                                      <p:cBhvr>
                                        <p:cTn id="8" dur="2000" spd="-100000" fill="hold"/>
                                        <p:tgtEl>
                                          <p:spTgt spid="5"/>
                                        </p:tgtEl>
                                        <p:attrNameLst>
                                          <p:attrName>ppt_x</p:attrName>
                                          <p:attrName>ppt_y</p:attrName>
                                        </p:attrNameLst>
                                      </p:cBhvr>
                                      <p:rCtr x="-6003" y="28009"/>
                                    </p:animMotion>
                                  </p:childTnLst>
                                </p:cTn>
                              </p:par>
                              <p:par>
                                <p:cTn id="9" presetID="63" presetClass="path" presetSubtype="0" accel="50000" decel="50000" fill="hold" nodeType="withEffect">
                                  <p:stCondLst>
                                    <p:cond delay="0"/>
                                  </p:stCondLst>
                                  <p:childTnLst>
                                    <p:animMotion origin="layout" path="M -0.00274 -0.00209 L 0.50781 0.1081 " pathEditMode="relative" rAng="0" ptsTypes="AA">
                                      <p:cBhvr>
                                        <p:cTn id="10" dur="2000" fill="hold"/>
                                        <p:tgtEl>
                                          <p:spTgt spid="11"/>
                                        </p:tgtEl>
                                        <p:attrNameLst>
                                          <p:attrName>ppt_x</p:attrName>
                                          <p:attrName>ppt_y</p:attrName>
                                        </p:attrNameLst>
                                      </p:cBhvr>
                                      <p:rCtr x="25521" y="5509"/>
                                    </p:animMotion>
                                  </p:childTnLst>
                                </p:cTn>
                              </p:par>
                              <p:par>
                                <p:cTn id="11" presetID="64" presetClass="path" presetSubtype="0" accel="50000" decel="50000" fill="hold" nodeType="withEffect">
                                  <p:stCondLst>
                                    <p:cond delay="0"/>
                                  </p:stCondLst>
                                  <p:childTnLst>
                                    <p:animMotion origin="layout" path="M -4.375E-6 -7.40741E-7 L 0.08321 -0.53657 " pathEditMode="relative" rAng="0" ptsTypes="AA">
                                      <p:cBhvr>
                                        <p:cTn id="12" dur="2000" fill="hold"/>
                                        <p:tgtEl>
                                          <p:spTgt spid="13"/>
                                        </p:tgtEl>
                                        <p:attrNameLst>
                                          <p:attrName>ppt_x</p:attrName>
                                          <p:attrName>ppt_y</p:attrName>
                                        </p:attrNameLst>
                                      </p:cBhvr>
                                      <p:rCtr x="4154" y="-26829"/>
                                    </p:animMotion>
                                  </p:childTnLst>
                                </p:cTn>
                              </p:par>
                              <p:par>
                                <p:cTn id="13" presetID="35" presetClass="path" presetSubtype="0" accel="50000" decel="50000" fill="hold" nodeType="withEffect">
                                  <p:stCondLst>
                                    <p:cond delay="0"/>
                                  </p:stCondLst>
                                  <p:childTnLst>
                                    <p:animMotion origin="layout" path="M 6.25E-7 -4.44444E-6 L -0.4849 0.06945 " pathEditMode="relative" rAng="0" ptsTypes="AA">
                                      <p:cBhvr>
                                        <p:cTn id="14" dur="2000" fill="hold"/>
                                        <p:tgtEl>
                                          <p:spTgt spid="7"/>
                                        </p:tgtEl>
                                        <p:attrNameLst>
                                          <p:attrName>ppt_x</p:attrName>
                                          <p:attrName>ppt_y</p:attrName>
                                        </p:attrNameLst>
                                      </p:cBhvr>
                                      <p:rCtr x="-24245" y="3472"/>
                                    </p:animMotion>
                                  </p:childTnLst>
                                </p:cTn>
                              </p:par>
                              <p:par>
                                <p:cTn id="15" presetID="35" presetClass="path" presetSubtype="0" accel="50000" decel="50000" fill="hold" nodeType="withEffect">
                                  <p:stCondLst>
                                    <p:cond delay="0"/>
                                  </p:stCondLst>
                                  <p:childTnLst>
                                    <p:animMotion origin="layout" path="M -0.02305 -0.05416 L 0.26784 -0.02014 " pathEditMode="relative" rAng="0" ptsTypes="AA">
                                      <p:cBhvr>
                                        <p:cTn id="16" dur="2000" fill="hold"/>
                                        <p:tgtEl>
                                          <p:spTgt spid="15"/>
                                        </p:tgtEl>
                                        <p:attrNameLst>
                                          <p:attrName>ppt_x</p:attrName>
                                          <p:attrName>ppt_y</p:attrName>
                                        </p:attrNameLst>
                                      </p:cBhvr>
                                      <p:rCtr x="14544" y="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B82C81-F723-F175-D689-649B2F50DB2C}"/>
              </a:ext>
            </a:extLst>
          </p:cNvPr>
          <p:cNvSpPr>
            <a:spLocks noGrp="1" noChangeArrowheads="1"/>
          </p:cNvSpPr>
          <p:nvPr>
            <p:ph idx="1"/>
          </p:nvPr>
        </p:nvSpPr>
        <p:spPr bwMode="auto">
          <a:xfrm>
            <a:off x="270691" y="815608"/>
            <a:ext cx="5207794"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We are going to use Power BI for cleaning data, creating visuals, and extracting meaningful insights.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After cleaning the data, we went through the mock-ups shared with us.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After reviewing the mock-ups, we created useful measures using DAX.</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We then used these measures to create visuals.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With the help of these visuals, we created an interactive dashboard.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This dashboard will help us understand performance.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Now, let's see each visual one by one. </a:t>
            </a:r>
          </a:p>
        </p:txBody>
      </p:sp>
      <p:pic>
        <p:nvPicPr>
          <p:cNvPr id="6" name="Picture 5">
            <a:extLst>
              <a:ext uri="{FF2B5EF4-FFF2-40B4-BE49-F238E27FC236}">
                <a16:creationId xmlns:a16="http://schemas.microsoft.com/office/drawing/2014/main" id="{031E8639-FA16-8CF6-46EC-4CE243524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268" y="1351318"/>
            <a:ext cx="6006283" cy="3620732"/>
          </a:xfrm>
          <a:prstGeom prst="rect">
            <a:avLst/>
          </a:prstGeom>
        </p:spPr>
      </p:pic>
    </p:spTree>
    <p:extLst>
      <p:ext uri="{BB962C8B-B14F-4D97-AF65-F5344CB8AC3E}">
        <p14:creationId xmlns:p14="http://schemas.microsoft.com/office/powerpoint/2010/main" val="2929432552"/>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AA00AA-1A72-2125-E33F-F7F3DFBDE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70" y="328180"/>
            <a:ext cx="1324160" cy="6201640"/>
          </a:xfrm>
          <a:prstGeom prst="rect">
            <a:avLst/>
          </a:prstGeom>
        </p:spPr>
      </p:pic>
      <p:sp>
        <p:nvSpPr>
          <p:cNvPr id="6" name="Rectangle 5">
            <a:extLst>
              <a:ext uri="{FF2B5EF4-FFF2-40B4-BE49-F238E27FC236}">
                <a16:creationId xmlns:a16="http://schemas.microsoft.com/office/drawing/2014/main" id="{9C3A3A6D-A284-DE6B-D6C0-C5E74AC63824}"/>
              </a:ext>
            </a:extLst>
          </p:cNvPr>
          <p:cNvSpPr/>
          <p:nvPr/>
        </p:nvSpPr>
        <p:spPr>
          <a:xfrm>
            <a:off x="742950" y="542925"/>
            <a:ext cx="985838" cy="42862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FD024BCB-D85B-5D95-FD1A-0C2124020522}"/>
              </a:ext>
            </a:extLst>
          </p:cNvPr>
          <p:cNvSpPr txBox="1"/>
          <p:nvPr/>
        </p:nvSpPr>
        <p:spPr>
          <a:xfrm>
            <a:off x="2310127" y="2644170"/>
            <a:ext cx="9444037" cy="1569660"/>
          </a:xfrm>
          <a:prstGeom prst="rect">
            <a:avLst/>
          </a:prstGeom>
          <a:noFill/>
        </p:spPr>
        <p:txBody>
          <a:bodyPr wrap="square" rtlCol="0">
            <a:spAutoFit/>
          </a:bodyPr>
          <a:lstStyle/>
          <a:p>
            <a:r>
              <a:rPr lang="en-US" sz="3200" dirty="0"/>
              <a:t>This is the filter bar, where you can select the month, city, and parameters to get the exact information that you need</a:t>
            </a:r>
            <a:endParaRPr lang="en-IN" sz="3200" dirty="0"/>
          </a:p>
        </p:txBody>
      </p:sp>
      <p:sp>
        <p:nvSpPr>
          <p:cNvPr id="8" name="TextBox 7">
            <a:extLst>
              <a:ext uri="{FF2B5EF4-FFF2-40B4-BE49-F238E27FC236}">
                <a16:creationId xmlns:a16="http://schemas.microsoft.com/office/drawing/2014/main" id="{BE2E49A7-9F1F-672C-256C-227CCB73E68E}"/>
              </a:ext>
            </a:extLst>
          </p:cNvPr>
          <p:cNvSpPr txBox="1"/>
          <p:nvPr/>
        </p:nvSpPr>
        <p:spPr>
          <a:xfrm>
            <a:off x="2143311" y="839004"/>
            <a:ext cx="9929628" cy="1969770"/>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these filters to check performance before and after the launch of 5G .</a:t>
            </a:r>
          </a:p>
          <a:p>
            <a:endParaRPr lang="en-US" sz="2400" dirty="0"/>
          </a:p>
          <a:p>
            <a:endParaRPr lang="en-US" sz="2400" dirty="0"/>
          </a:p>
          <a:p>
            <a:endParaRPr lang="en-IN" dirty="0"/>
          </a:p>
        </p:txBody>
      </p:sp>
      <p:sp>
        <p:nvSpPr>
          <p:cNvPr id="10" name="Rectangle 9">
            <a:extLst>
              <a:ext uri="{FF2B5EF4-FFF2-40B4-BE49-F238E27FC236}">
                <a16:creationId xmlns:a16="http://schemas.microsoft.com/office/drawing/2014/main" id="{9F01879D-BF3F-98CA-EFD8-608A6870E683}"/>
              </a:ext>
            </a:extLst>
          </p:cNvPr>
          <p:cNvSpPr/>
          <p:nvPr/>
        </p:nvSpPr>
        <p:spPr>
          <a:xfrm>
            <a:off x="742950" y="1113442"/>
            <a:ext cx="985838" cy="42862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BB349E24-5061-4189-07B2-EBCBE5521A56}"/>
              </a:ext>
            </a:extLst>
          </p:cNvPr>
          <p:cNvSpPr/>
          <p:nvPr/>
        </p:nvSpPr>
        <p:spPr>
          <a:xfrm>
            <a:off x="576170" y="2714624"/>
            <a:ext cx="1324160" cy="21288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E7E25CBB-2DAF-5188-77EE-473FDD270EF2}"/>
              </a:ext>
            </a:extLst>
          </p:cNvPr>
          <p:cNvSpPr/>
          <p:nvPr/>
        </p:nvSpPr>
        <p:spPr>
          <a:xfrm>
            <a:off x="576170" y="5029200"/>
            <a:ext cx="1324160" cy="150062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2C466F2-6852-FE1A-3585-16C9235D47AC}"/>
              </a:ext>
            </a:extLst>
          </p:cNvPr>
          <p:cNvSpPr/>
          <p:nvPr/>
        </p:nvSpPr>
        <p:spPr>
          <a:xfrm>
            <a:off x="576170" y="1821656"/>
            <a:ext cx="1324160" cy="89296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291E0752-E8ED-6C1D-16D7-174F4AA7E79E}"/>
              </a:ext>
            </a:extLst>
          </p:cNvPr>
          <p:cNvSpPr txBox="1"/>
          <p:nvPr/>
        </p:nvSpPr>
        <p:spPr>
          <a:xfrm>
            <a:off x="2143310" y="1980001"/>
            <a:ext cx="9386887" cy="800219"/>
          </a:xfrm>
          <a:prstGeom prst="rect">
            <a:avLst/>
          </a:prstGeom>
          <a:noFill/>
        </p:spPr>
        <p:txBody>
          <a:bodyPr wrap="square" rtlCol="0">
            <a:spAutoFit/>
          </a:bodyPr>
          <a:lstStyle/>
          <a:p>
            <a:pPr marL="285750" indent="-285750">
              <a:buFont typeface="Arial" panose="020B0604020202020204" pitchFamily="34" charset="0"/>
              <a:buChar char="•"/>
            </a:pPr>
            <a:r>
              <a:rPr lang="en-US" sz="2800" dirty="0"/>
              <a:t>Select the city for which you want to see the performance.</a:t>
            </a:r>
          </a:p>
          <a:p>
            <a:endParaRPr lang="en-IN" dirty="0"/>
          </a:p>
        </p:txBody>
      </p:sp>
      <p:sp>
        <p:nvSpPr>
          <p:cNvPr id="26" name="TextBox 25">
            <a:extLst>
              <a:ext uri="{FF2B5EF4-FFF2-40B4-BE49-F238E27FC236}">
                <a16:creationId xmlns:a16="http://schemas.microsoft.com/office/drawing/2014/main" id="{D3A08893-9B57-032A-3C90-7A6FF3E35966}"/>
              </a:ext>
            </a:extLst>
          </p:cNvPr>
          <p:cNvSpPr txBox="1"/>
          <p:nvPr/>
        </p:nvSpPr>
        <p:spPr>
          <a:xfrm>
            <a:off x="2143309" y="3228975"/>
            <a:ext cx="9667913" cy="800219"/>
          </a:xfrm>
          <a:prstGeom prst="rect">
            <a:avLst/>
          </a:prstGeom>
          <a:noFill/>
        </p:spPr>
        <p:txBody>
          <a:bodyPr wrap="square" rtlCol="0">
            <a:spAutoFit/>
          </a:bodyPr>
          <a:lstStyle/>
          <a:p>
            <a:pPr marL="285750" indent="-285750">
              <a:buFont typeface="Arial" panose="020B0604020202020204" pitchFamily="34" charset="0"/>
              <a:buChar char="•"/>
            </a:pPr>
            <a:r>
              <a:rPr lang="en-US" sz="2800" dirty="0"/>
              <a:t>Select the month to see the performance for that month</a:t>
            </a:r>
            <a:r>
              <a:rPr lang="en-US" dirty="0"/>
              <a:t>.</a:t>
            </a:r>
          </a:p>
          <a:p>
            <a:endParaRPr lang="en-US" dirty="0"/>
          </a:p>
        </p:txBody>
      </p:sp>
      <p:sp>
        <p:nvSpPr>
          <p:cNvPr id="29" name="TextBox 28">
            <a:extLst>
              <a:ext uri="{FF2B5EF4-FFF2-40B4-BE49-F238E27FC236}">
                <a16:creationId xmlns:a16="http://schemas.microsoft.com/office/drawing/2014/main" id="{C82AC41A-9785-0930-AD6C-8DE1A181B6B2}"/>
              </a:ext>
            </a:extLst>
          </p:cNvPr>
          <p:cNvSpPr txBox="1"/>
          <p:nvPr/>
        </p:nvSpPr>
        <p:spPr>
          <a:xfrm>
            <a:off x="2143309" y="4941837"/>
            <a:ext cx="93868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These are the important buttons named Revenue, ARPU, MAU, and MUU to select parameters for the matrix and graph. ARPU means Average Revenue Per User, MAU means Monthly Active Users, and MUU means Monthly Unsubscribed Users.</a:t>
            </a:r>
          </a:p>
        </p:txBody>
      </p:sp>
    </p:spTree>
    <p:extLst>
      <p:ext uri="{BB962C8B-B14F-4D97-AF65-F5344CB8AC3E}">
        <p14:creationId xmlns:p14="http://schemas.microsoft.com/office/powerpoint/2010/main" val="1346951147"/>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1" fill="hold" grpId="0" nodeType="clickEffect">
                                  <p:stCondLst>
                                    <p:cond delay="0"/>
                                  </p:stCondLst>
                                  <p:childTnLst>
                                    <p:anim calcmode="lin" valueType="num">
                                      <p:cBhvr additive="base">
                                        <p:cTn id="11" dur="500"/>
                                        <p:tgtEl>
                                          <p:spTgt spid="7"/>
                                        </p:tgtEl>
                                        <p:attrNameLst>
                                          <p:attrName>ppt_x</p:attrName>
                                        </p:attrNameLst>
                                      </p:cBhvr>
                                      <p:tavLst>
                                        <p:tav tm="0">
                                          <p:val>
                                            <p:strVal val="ppt_x"/>
                                          </p:val>
                                        </p:tav>
                                        <p:tav tm="100000">
                                          <p:val>
                                            <p:strVal val="ppt_x"/>
                                          </p:val>
                                        </p:tav>
                                      </p:tavLst>
                                    </p:anim>
                                    <p:anim calcmode="lin" valueType="num">
                                      <p:cBhvr additive="base">
                                        <p:cTn id="12" dur="500"/>
                                        <p:tgtEl>
                                          <p:spTgt spid="7"/>
                                        </p:tgtEl>
                                        <p:attrNameLst>
                                          <p:attrName>ppt_y</p:attrName>
                                        </p:attrNameLst>
                                      </p:cBhvr>
                                      <p:tavLst>
                                        <p:tav tm="0">
                                          <p:val>
                                            <p:strVal val="ppt_y"/>
                                          </p:val>
                                        </p:tav>
                                        <p:tav tm="100000">
                                          <p:val>
                                            <p:strVal val="0-ppt_h/2"/>
                                          </p:val>
                                        </p:tav>
                                      </p:tavLst>
                                    </p:anim>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ppt_x"/>
                                          </p:val>
                                        </p:tav>
                                        <p:tav tm="100000">
                                          <p:val>
                                            <p:strVal val="#ppt_x"/>
                                          </p:val>
                                        </p:tav>
                                      </p:tavLst>
                                    </p:anim>
                                    <p:anim calcmode="lin" valueType="num">
                                      <p:cBhvr additive="base">
                                        <p:cTn id="53" dur="500" fill="hold"/>
                                        <p:tgtEl>
                                          <p:spTgt spid="26"/>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ppt_x"/>
                                          </p:val>
                                        </p:tav>
                                        <p:tav tm="100000">
                                          <p:val>
                                            <p:strVal val="#ppt_x"/>
                                          </p:val>
                                        </p:tav>
                                      </p:tavLst>
                                    </p:anim>
                                    <p:anim calcmode="lin" valueType="num">
                                      <p:cBhvr additive="base">
                                        <p:cTn id="7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8" grpId="0"/>
      <p:bldP spid="10" grpId="0" animBg="1"/>
      <p:bldP spid="10" grpId="1" animBg="1"/>
      <p:bldP spid="20" grpId="0" animBg="1"/>
      <p:bldP spid="20" grpId="1" animBg="1"/>
      <p:bldP spid="21" grpId="0" animBg="1"/>
      <p:bldP spid="21" grpId="1" animBg="1"/>
      <p:bldP spid="22" grpId="0" animBg="1"/>
      <p:bldP spid="22" grpId="1" animBg="1"/>
      <p:bldP spid="24" grpId="0"/>
      <p:bldP spid="26"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C53ED0-7EAB-52B4-E192-D8B715F12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76" y="884396"/>
            <a:ext cx="7786848" cy="194319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9793FBD-F8F8-087C-F114-DF87E300029C}"/>
              </a:ext>
            </a:extLst>
          </p:cNvPr>
          <p:cNvSpPr txBox="1"/>
          <p:nvPr/>
        </p:nvSpPr>
        <p:spPr>
          <a:xfrm>
            <a:off x="-2382" y="0"/>
            <a:ext cx="12192000" cy="523220"/>
          </a:xfrm>
          <a:prstGeom prst="rect">
            <a:avLst/>
          </a:prstGeom>
          <a:noFill/>
        </p:spPr>
        <p:txBody>
          <a:bodyPr wrap="square" rtlCol="0">
            <a:spAutoFit/>
          </a:bodyPr>
          <a:lstStyle/>
          <a:p>
            <a:pPr algn="ctr"/>
            <a:r>
              <a:rPr lang="en-US" sz="2800" b="1" dirty="0"/>
              <a:t>These are the important KPIs that top-level management wants.</a:t>
            </a:r>
            <a:endParaRPr lang="en-IN" sz="2800" b="1" dirty="0"/>
          </a:p>
        </p:txBody>
      </p:sp>
      <p:sp>
        <p:nvSpPr>
          <p:cNvPr id="15" name="Rectangle 4">
            <a:extLst>
              <a:ext uri="{FF2B5EF4-FFF2-40B4-BE49-F238E27FC236}">
                <a16:creationId xmlns:a16="http://schemas.microsoft.com/office/drawing/2014/main" id="{FEA42037-2F34-A686-3DCF-1A786EDE0C61}"/>
              </a:ext>
            </a:extLst>
          </p:cNvPr>
          <p:cNvSpPr>
            <a:spLocks noChangeArrowheads="1"/>
          </p:cNvSpPr>
          <p:nvPr/>
        </p:nvSpPr>
        <p:spPr bwMode="auto">
          <a:xfrm>
            <a:off x="847725" y="3261644"/>
            <a:ext cx="113442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first one is the total revenue in crores from January to September.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second one tells us how much the company earns from each user in rupees.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third one is the count of average active users in the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last one is the count of unsubscribed users.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The second line tells us the percentage change after 5G.</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2674421"/>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51540C-CEC1-186F-10F4-7B1417E9F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246" y="704749"/>
            <a:ext cx="5215507" cy="5448502"/>
          </a:xfrm>
          <a:prstGeom prst="rect">
            <a:avLst/>
          </a:prstGeom>
        </p:spPr>
      </p:pic>
      <p:sp>
        <p:nvSpPr>
          <p:cNvPr id="6" name="TextBox 5">
            <a:extLst>
              <a:ext uri="{FF2B5EF4-FFF2-40B4-BE49-F238E27FC236}">
                <a16:creationId xmlns:a16="http://schemas.microsoft.com/office/drawing/2014/main" id="{925BFFAE-9779-15F6-57C4-0BA55A9AD0CD}"/>
              </a:ext>
            </a:extLst>
          </p:cNvPr>
          <p:cNvSpPr txBox="1"/>
          <p:nvPr/>
        </p:nvSpPr>
        <p:spPr>
          <a:xfrm>
            <a:off x="0" y="0"/>
            <a:ext cx="12192000" cy="523220"/>
          </a:xfrm>
          <a:prstGeom prst="rect">
            <a:avLst/>
          </a:prstGeom>
          <a:noFill/>
        </p:spPr>
        <p:txBody>
          <a:bodyPr wrap="square" rtlCol="0">
            <a:spAutoFit/>
          </a:bodyPr>
          <a:lstStyle/>
          <a:p>
            <a:pPr algn="ctr"/>
            <a:r>
              <a:rPr lang="en-US" sz="2800" dirty="0"/>
              <a:t>This shows us which company leads in the market in a particular month.</a:t>
            </a:r>
            <a:endParaRPr lang="en-IN" sz="2800" dirty="0"/>
          </a:p>
        </p:txBody>
      </p:sp>
    </p:spTree>
    <p:extLst>
      <p:ext uri="{BB962C8B-B14F-4D97-AF65-F5344CB8AC3E}">
        <p14:creationId xmlns:p14="http://schemas.microsoft.com/office/powerpoint/2010/main" val="1627015527"/>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816A-FE76-3FFB-7644-78C388308726}"/>
              </a:ext>
            </a:extLst>
          </p:cNvPr>
          <p:cNvSpPr>
            <a:spLocks noGrp="1"/>
          </p:cNvSpPr>
          <p:nvPr>
            <p:ph type="title"/>
          </p:nvPr>
        </p:nvSpPr>
        <p:spPr/>
        <p:txBody>
          <a:bodyPr/>
          <a:lstStyle/>
          <a:p>
            <a:r>
              <a:rPr lang="en-US" dirty="0"/>
              <a:t>Insights</a:t>
            </a:r>
            <a:endParaRPr lang="en-IN" dirty="0"/>
          </a:p>
        </p:txBody>
      </p:sp>
      <p:sp>
        <p:nvSpPr>
          <p:cNvPr id="4" name="Rectangle 1">
            <a:extLst>
              <a:ext uri="{FF2B5EF4-FFF2-40B4-BE49-F238E27FC236}">
                <a16:creationId xmlns:a16="http://schemas.microsoft.com/office/drawing/2014/main" id="{E51A158A-B7A2-8C33-627A-CFC64D8C4F77}"/>
              </a:ext>
            </a:extLst>
          </p:cNvPr>
          <p:cNvSpPr>
            <a:spLocks noGrp="1" noChangeArrowheads="1"/>
          </p:cNvSpPr>
          <p:nvPr>
            <p:ph idx="1"/>
          </p:nvPr>
        </p:nvSpPr>
        <p:spPr bwMode="auto">
          <a:xfrm>
            <a:off x="838200" y="1196054"/>
            <a:ext cx="1068029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KPIs show us dropdown in revenue and active users after 5G, with an increase in unsubscribed users, which is not good for the company.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P1 plan is users' favorite plan in both parts, but P11 plan's popularity drops after 5G.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There are cities like Chandigarh, Ahmedabad, Chennai, and Gurgaon where </a:t>
            </a:r>
            <a:r>
              <a:rPr kumimoji="0" lang="en-US" altLang="en-US" sz="2400" b="1" i="0" u="none" strike="noStrike" cap="none" normalizeH="0" baseline="0" dirty="0" err="1">
                <a:ln>
                  <a:noFill/>
                </a:ln>
                <a:solidFill>
                  <a:schemeClr val="tx1"/>
                </a:solidFill>
                <a:effectLst/>
                <a:latin typeface="Arial" panose="020B0604020202020204" pitchFamily="34" charset="0"/>
              </a:rPr>
              <a:t>Atlio</a:t>
            </a:r>
            <a:r>
              <a:rPr kumimoji="0" lang="en-US" altLang="en-US" sz="2400" b="1" i="0" u="none" strike="noStrike" cap="none" normalizeH="0" baseline="0" dirty="0">
                <a:ln>
                  <a:noFill/>
                </a:ln>
                <a:solidFill>
                  <a:schemeClr val="tx1"/>
                </a:solidFill>
                <a:effectLst/>
                <a:latin typeface="Arial" panose="020B0604020202020204" pitchFamily="34" charset="0"/>
              </a:rPr>
              <a:t> is giving tough competition to </a:t>
            </a:r>
            <a:r>
              <a:rPr kumimoji="0" lang="en-US" altLang="en-US" sz="2400" b="1" i="0" u="none" strike="noStrike" cap="none" normalizeH="0" baseline="0" dirty="0" err="1">
                <a:ln>
                  <a:noFill/>
                </a:ln>
                <a:solidFill>
                  <a:schemeClr val="tx1"/>
                </a:solidFill>
                <a:effectLst/>
                <a:latin typeface="Arial" panose="020B0604020202020204" pitchFamily="34" charset="0"/>
              </a:rPr>
              <a:t>Britel</a:t>
            </a:r>
            <a:r>
              <a:rPr kumimoji="0" lang="en-US" altLang="en-US" sz="2400" b="1" i="0" u="none" strike="noStrike" cap="none" normalizeH="0" baseline="0" dirty="0">
                <a:ln>
                  <a:noFill/>
                </a:ln>
                <a:solidFill>
                  <a:schemeClr val="tx1"/>
                </a:solidFill>
                <a:effectLst/>
                <a:latin typeface="Arial" panose="020B0604020202020204" pitchFamily="34" charset="0"/>
              </a:rPr>
              <a:t> for the 2nd place in market share.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There are also cities like Hyderabad and Mumbai where our performance is linear, but the interesting part is in Patna, Lucknow, and Pune where there is higher competition.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400" b="1" dirty="0"/>
              <a:t>The revenue line does not show much difference; only the ARPU line shows a positive number, which helps the company avoid significant losses.</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6798806"/>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386BFA2-ED03-BA22-16A9-790D8374BCC8}"/>
              </a:ext>
            </a:extLst>
          </p:cNvPr>
          <p:cNvSpPr txBox="1"/>
          <p:nvPr/>
        </p:nvSpPr>
        <p:spPr>
          <a:xfrm>
            <a:off x="5641258" y="2971800"/>
            <a:ext cx="914400" cy="914400"/>
          </a:xfrm>
          <a:prstGeom prst="rect">
            <a:avLst/>
          </a:prstGeom>
          <a:noFill/>
        </p:spPr>
        <p:txBody>
          <a:bodyPr wrap="square" rtlCol="0">
            <a:spAutoFit/>
          </a:bodyPr>
          <a:lstStyle/>
          <a:p>
            <a:endParaRPr lang="en-IN" dirty="0"/>
          </a:p>
        </p:txBody>
      </p:sp>
      <p:sp>
        <p:nvSpPr>
          <p:cNvPr id="17" name="Rectangle 6">
            <a:extLst>
              <a:ext uri="{FF2B5EF4-FFF2-40B4-BE49-F238E27FC236}">
                <a16:creationId xmlns:a16="http://schemas.microsoft.com/office/drawing/2014/main" id="{85168BDB-06AB-5D9D-3589-80BD34417C21}"/>
              </a:ext>
            </a:extLst>
          </p:cNvPr>
          <p:cNvSpPr>
            <a:spLocks noChangeArrowheads="1"/>
          </p:cNvSpPr>
          <p:nvPr/>
        </p:nvSpPr>
        <p:spPr bwMode="auto">
          <a:xfrm>
            <a:off x="103011" y="1028343"/>
            <a:ext cx="1217256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Target High Churn Areas: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Focus on Pune, Lucknow, and Hyderabad for reducing high unsubscribe rates post-5G.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Conduct surveys to understand churn reasons and address them promptly.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Customer Retention Strategies: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loyalty programs, enhance customer service, and offer personalized offers.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Focus on retaining existing customers through targeted retention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 Plan Offerings: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successful plans like p1 with 420 crore revenue and replicate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Consider bundling services and adjusting pricing strategies for competitiveness.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 Customer Experience: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 in network quality improvements, especially in high churn 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 customer support services with multi-channel support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632099"/>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316</TotalTime>
  <Words>799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manrope</vt:lpstr>
      <vt:lpstr>Tw Cen MT</vt:lpstr>
      <vt:lpstr>Circuit</vt:lpstr>
      <vt:lpstr>provide_insights_to_executive_in_telecom_domain</vt:lpstr>
      <vt:lpstr>Case senario</vt:lpstr>
      <vt:lpstr>Data Overview</vt:lpstr>
      <vt:lpstr>PowerPoint Presentation</vt:lpstr>
      <vt:lpstr>PowerPoint Presentation</vt:lpstr>
      <vt:lpstr>PowerPoint Presentation</vt:lpstr>
      <vt:lpstr>PowerPoint Presentation</vt:lpstr>
      <vt:lpstr>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vinit shingate</dc:creator>
  <cp:lastModifiedBy>vinit shingate</cp:lastModifiedBy>
  <cp:revision>1</cp:revision>
  <dcterms:created xsi:type="dcterms:W3CDTF">2024-06-13T14:36:32Z</dcterms:created>
  <dcterms:modified xsi:type="dcterms:W3CDTF">2024-06-13T19:53:09Z</dcterms:modified>
</cp:coreProperties>
</file>