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0" r:id="rId3"/>
    <p:sldId id="294" r:id="rId4"/>
    <p:sldId id="296" r:id="rId5"/>
    <p:sldId id="297" r:id="rId6"/>
    <p:sldId id="298" r:id="rId7"/>
    <p:sldId id="299" r:id="rId8"/>
    <p:sldId id="292" r:id="rId9"/>
    <p:sldId id="300" r:id="rId10"/>
    <p:sldId id="302" r:id="rId11"/>
    <p:sldId id="293" r:id="rId12"/>
    <p:sldId id="303" r:id="rId13"/>
    <p:sldId id="304" r:id="rId14"/>
    <p:sldId id="305" r:id="rId15"/>
    <p:sldId id="30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93128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200DC-4254-444D-84C9-9C2660D4932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111496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175736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84129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415378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4200DC-4254-444D-84C9-9C2660D49325}"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1203040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4200DC-4254-444D-84C9-9C2660D49325}" type="datetimeFigureOut">
              <a:rPr lang="en-IN" smtClean="0"/>
              <a:t>24-10-2021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2866536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91096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13184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26137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200DC-4254-444D-84C9-9C2660D4932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19351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200DC-4254-444D-84C9-9C2660D4932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157290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200DC-4254-444D-84C9-9C2660D49325}"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346795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200DC-4254-444D-84C9-9C2660D49325}"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212519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200DC-4254-444D-84C9-9C2660D49325}"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69963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200DC-4254-444D-84C9-9C2660D4932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40475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200DC-4254-444D-84C9-9C2660D4932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03DC-B9AB-4B08-89BB-311D859C57FB}" type="slidenum">
              <a:rPr lang="en-IN" smtClean="0"/>
              <a:t>‹#›</a:t>
            </a:fld>
            <a:endParaRPr lang="en-IN"/>
          </a:p>
        </p:txBody>
      </p:sp>
    </p:spTree>
    <p:extLst>
      <p:ext uri="{BB962C8B-B14F-4D97-AF65-F5344CB8AC3E}">
        <p14:creationId xmlns:p14="http://schemas.microsoft.com/office/powerpoint/2010/main" val="226656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04200DC-4254-444D-84C9-9C2660D49325}" type="datetimeFigureOut">
              <a:rPr lang="en-IN" smtClean="0"/>
              <a:t>24-10-2021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0503DC-B9AB-4B08-89BB-311D859C57FB}" type="slidenum">
              <a:rPr lang="en-IN" smtClean="0"/>
              <a:t>‹#›</a:t>
            </a:fld>
            <a:endParaRPr lang="en-IN"/>
          </a:p>
        </p:txBody>
      </p:sp>
    </p:spTree>
    <p:extLst>
      <p:ext uri="{BB962C8B-B14F-4D97-AF65-F5344CB8AC3E}">
        <p14:creationId xmlns:p14="http://schemas.microsoft.com/office/powerpoint/2010/main" val="36460686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4DA4-0EC5-4D1E-9D20-669155A3D04E}"/>
              </a:ext>
            </a:extLst>
          </p:cNvPr>
          <p:cNvSpPr>
            <a:spLocks noGrp="1"/>
          </p:cNvSpPr>
          <p:nvPr>
            <p:ph type="ctrTitle"/>
          </p:nvPr>
        </p:nvSpPr>
        <p:spPr>
          <a:xfrm>
            <a:off x="1154955" y="839104"/>
            <a:ext cx="7056890" cy="2677648"/>
          </a:xfrm>
        </p:spPr>
        <p:txBody>
          <a:bodyPr/>
          <a:lstStyle/>
          <a:p>
            <a:r>
              <a:rPr lang="en-US" dirty="0"/>
              <a:t>A Chrome Extension that converts image with text</a:t>
            </a:r>
            <a:endParaRPr lang="en-IN" dirty="0"/>
          </a:p>
        </p:txBody>
      </p:sp>
      <p:sp>
        <p:nvSpPr>
          <p:cNvPr id="3" name="Subtitle 2">
            <a:extLst>
              <a:ext uri="{FF2B5EF4-FFF2-40B4-BE49-F238E27FC236}">
                <a16:creationId xmlns:a16="http://schemas.microsoft.com/office/drawing/2014/main" id="{DD7BD382-8BC1-48B8-8273-F2EFF3B39419}"/>
              </a:ext>
            </a:extLst>
          </p:cNvPr>
          <p:cNvSpPr>
            <a:spLocks noGrp="1"/>
          </p:cNvSpPr>
          <p:nvPr>
            <p:ph type="subTitle" idx="1"/>
          </p:nvPr>
        </p:nvSpPr>
        <p:spPr/>
        <p:txBody>
          <a:bodyPr/>
          <a:lstStyle/>
          <a:p>
            <a:r>
              <a:rPr lang="en-US" dirty="0"/>
              <a:t>Presentation by : VINIT Mehra (ra1911026010065)</a:t>
            </a:r>
          </a:p>
          <a:p>
            <a:r>
              <a:rPr lang="en-US" dirty="0"/>
              <a:t>Seminar project</a:t>
            </a:r>
            <a:endParaRPr lang="en-IN" dirty="0"/>
          </a:p>
        </p:txBody>
      </p:sp>
    </p:spTree>
    <p:extLst>
      <p:ext uri="{BB962C8B-B14F-4D97-AF65-F5344CB8AC3E}">
        <p14:creationId xmlns:p14="http://schemas.microsoft.com/office/powerpoint/2010/main" val="42212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2782813"/>
          </a:xfrm>
          <a:prstGeom prst="rect">
            <a:avLst/>
          </a:prstGeom>
          <a:noFill/>
        </p:spPr>
        <p:txBody>
          <a:bodyPr wrap="square" rtlCol="0">
            <a:spAutoFit/>
          </a:bodyPr>
          <a:lstStyle/>
          <a:p>
            <a:pPr>
              <a:lnSpc>
                <a:spcPct val="107000"/>
              </a:lnSpc>
              <a:spcAft>
                <a:spcPts val="800"/>
              </a:spcAft>
            </a:pPr>
            <a:r>
              <a:rPr lang="en-IN" sz="3200" b="1" i="0" dirty="0">
                <a:solidFill>
                  <a:srgbClr val="FFFFFF"/>
                </a:solidFill>
                <a:effectLst/>
                <a:latin typeface="Source Sans Pro" panose="020B0604020202020204" pitchFamily="34" charset="0"/>
              </a:rPr>
              <a:t>pytesseract</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getting the image in base64 data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format we convert into image format and then pass it through pytesseract and return the processed text into our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javascript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then download the text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as download.txt.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2B834AD-A48D-4D51-A07D-27BED9B2F55C}"/>
              </a:ext>
            </a:extLst>
          </p:cNvPr>
          <p:cNvPicPr>
            <a:picLocks noChangeAspect="1"/>
          </p:cNvPicPr>
          <p:nvPr/>
        </p:nvPicPr>
        <p:blipFill>
          <a:blip r:embed="rId2"/>
          <a:stretch>
            <a:fillRect/>
          </a:stretch>
        </p:blipFill>
        <p:spPr>
          <a:xfrm>
            <a:off x="6096000" y="554238"/>
            <a:ext cx="5205274" cy="5749524"/>
          </a:xfrm>
          <a:prstGeom prst="rect">
            <a:avLst/>
          </a:prstGeom>
        </p:spPr>
      </p:pic>
      <p:pic>
        <p:nvPicPr>
          <p:cNvPr id="7" name="Picture 6">
            <a:extLst>
              <a:ext uri="{FF2B5EF4-FFF2-40B4-BE49-F238E27FC236}">
                <a16:creationId xmlns:a16="http://schemas.microsoft.com/office/drawing/2014/main" id="{B0123259-4DCF-4CB1-8C11-FDC492FECE76}"/>
              </a:ext>
            </a:extLst>
          </p:cNvPr>
          <p:cNvPicPr>
            <a:picLocks noChangeAspect="1"/>
          </p:cNvPicPr>
          <p:nvPr/>
        </p:nvPicPr>
        <p:blipFill>
          <a:blip r:embed="rId3"/>
          <a:stretch>
            <a:fillRect/>
          </a:stretch>
        </p:blipFill>
        <p:spPr>
          <a:xfrm>
            <a:off x="1660786" y="3998390"/>
            <a:ext cx="3553321" cy="2305372"/>
          </a:xfrm>
          <a:prstGeom prst="rect">
            <a:avLst/>
          </a:prstGeom>
        </p:spPr>
      </p:pic>
    </p:spTree>
    <p:extLst>
      <p:ext uri="{BB962C8B-B14F-4D97-AF65-F5344CB8AC3E}">
        <p14:creationId xmlns:p14="http://schemas.microsoft.com/office/powerpoint/2010/main" val="256947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325-D022-4AF0-98AB-791BBAABB166}"/>
              </a:ext>
            </a:extLst>
          </p:cNvPr>
          <p:cNvSpPr>
            <a:spLocks noGrp="1"/>
          </p:cNvSpPr>
          <p:nvPr>
            <p:ph type="title"/>
          </p:nvPr>
        </p:nvSpPr>
        <p:spPr/>
        <p:txBody>
          <a:bodyPr/>
          <a:lstStyle/>
          <a:p>
            <a:r>
              <a:rPr lang="en-US" dirty="0"/>
              <a:t>D</a:t>
            </a:r>
            <a:r>
              <a:rPr lang="en-IN" dirty="0"/>
              <a:t>EMO:</a:t>
            </a:r>
          </a:p>
        </p:txBody>
      </p:sp>
      <p:sp>
        <p:nvSpPr>
          <p:cNvPr id="4" name="Content Placeholder 3">
            <a:extLst>
              <a:ext uri="{FF2B5EF4-FFF2-40B4-BE49-F238E27FC236}">
                <a16:creationId xmlns:a16="http://schemas.microsoft.com/office/drawing/2014/main" id="{536A8D50-1ABC-44ED-8F1B-FD79535184A5}"/>
              </a:ext>
            </a:extLst>
          </p:cNvPr>
          <p:cNvSpPr>
            <a:spLocks noGrp="1"/>
          </p:cNvSpPr>
          <p:nvPr>
            <p:ph idx="1"/>
          </p:nvPr>
        </p:nvSpPr>
        <p:spPr/>
        <p:txBody>
          <a:bodyPr/>
          <a:lstStyle/>
          <a:p>
            <a:pPr marL="0" indent="0">
              <a:buNone/>
            </a:pPr>
            <a:r>
              <a:rPr lang="en-US" dirty="0">
                <a:solidFill>
                  <a:srgbClr val="FF0000"/>
                </a:solidFill>
              </a:rPr>
              <a:t>(!!!Before using the final convert button python flask file is needed to be running in background via local server </a:t>
            </a:r>
            <a:r>
              <a:rPr lang="en-US" dirty="0">
                <a:solidFill>
                  <a:srgbClr val="FF0000"/>
                </a:solidFill>
                <a:hlinkClick r:id="rId2">
                  <a:extLst>
                    <a:ext uri="{A12FA001-AC4F-418D-AE19-62706E023703}">
                      <ahyp:hlinkClr xmlns:ahyp="http://schemas.microsoft.com/office/drawing/2018/hyperlinkcolor" val="tx"/>
                    </a:ext>
                  </a:extLst>
                </a:hlinkClick>
              </a:rPr>
              <a:t>http://127.0.0.1:5000/</a:t>
            </a:r>
            <a:r>
              <a:rPr lang="en-US" dirty="0">
                <a:solidFill>
                  <a:srgbClr val="FF0000"/>
                </a:solidFill>
              </a:rPr>
              <a:t> else python flask will not run and pytesseract will not convert image to text)</a:t>
            </a:r>
          </a:p>
          <a:p>
            <a:pPr marL="0" indent="0">
              <a:buNone/>
            </a:pPr>
            <a:endParaRPr lang="en-IN" dirty="0"/>
          </a:p>
        </p:txBody>
      </p:sp>
      <p:pic>
        <p:nvPicPr>
          <p:cNvPr id="7" name="Picture 6">
            <a:extLst>
              <a:ext uri="{FF2B5EF4-FFF2-40B4-BE49-F238E27FC236}">
                <a16:creationId xmlns:a16="http://schemas.microsoft.com/office/drawing/2014/main" id="{2FD116A0-8B5D-4E6A-8E8D-FFA281206FEC}"/>
              </a:ext>
            </a:extLst>
          </p:cNvPr>
          <p:cNvPicPr>
            <a:picLocks noChangeAspect="1"/>
          </p:cNvPicPr>
          <p:nvPr/>
        </p:nvPicPr>
        <p:blipFill>
          <a:blip r:embed="rId3"/>
          <a:stretch>
            <a:fillRect/>
          </a:stretch>
        </p:blipFill>
        <p:spPr>
          <a:xfrm>
            <a:off x="1719146" y="3790639"/>
            <a:ext cx="7697274" cy="2229161"/>
          </a:xfrm>
          <a:prstGeom prst="rect">
            <a:avLst/>
          </a:prstGeom>
        </p:spPr>
      </p:pic>
    </p:spTree>
    <p:extLst>
      <p:ext uri="{BB962C8B-B14F-4D97-AF65-F5344CB8AC3E}">
        <p14:creationId xmlns:p14="http://schemas.microsoft.com/office/powerpoint/2010/main" val="307284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325-D022-4AF0-98AB-791BBAABB166}"/>
              </a:ext>
            </a:extLst>
          </p:cNvPr>
          <p:cNvSpPr>
            <a:spLocks noGrp="1"/>
          </p:cNvSpPr>
          <p:nvPr>
            <p:ph type="title"/>
          </p:nvPr>
        </p:nvSpPr>
        <p:spPr/>
        <p:txBody>
          <a:bodyPr/>
          <a:lstStyle/>
          <a:p>
            <a:r>
              <a:rPr lang="en-US" dirty="0"/>
              <a:t>D</a:t>
            </a:r>
            <a:r>
              <a:rPr lang="en-IN" dirty="0"/>
              <a:t>EMO:</a:t>
            </a:r>
          </a:p>
        </p:txBody>
      </p:sp>
      <p:sp>
        <p:nvSpPr>
          <p:cNvPr id="4" name="Content Placeholder 3">
            <a:extLst>
              <a:ext uri="{FF2B5EF4-FFF2-40B4-BE49-F238E27FC236}">
                <a16:creationId xmlns:a16="http://schemas.microsoft.com/office/drawing/2014/main" id="{536A8D50-1ABC-44ED-8F1B-FD79535184A5}"/>
              </a:ext>
            </a:extLst>
          </p:cNvPr>
          <p:cNvSpPr>
            <a:spLocks noGrp="1"/>
          </p:cNvSpPr>
          <p:nvPr>
            <p:ph idx="1"/>
          </p:nvPr>
        </p:nvSpPr>
        <p:spPr>
          <a:xfrm>
            <a:off x="1154954" y="2603500"/>
            <a:ext cx="3648584" cy="3416300"/>
          </a:xfrm>
        </p:spPr>
        <p:txBody>
          <a:bodyPr>
            <a:normAutofit fontScale="92500" lnSpcReduction="10000"/>
          </a:bodyPr>
          <a:lstStyle/>
          <a:p>
            <a:pPr marL="0" indent="0">
              <a:buNone/>
            </a:pPr>
            <a:r>
              <a:rPr lang="en-US" b="1" i="1" u="sng" dirty="0">
                <a:solidFill>
                  <a:srgbClr val="FF0000"/>
                </a:solidFill>
              </a:rPr>
              <a:t>How to use:</a:t>
            </a:r>
          </a:p>
          <a:p>
            <a:r>
              <a:rPr lang="en-US" b="1" dirty="0">
                <a:solidFill>
                  <a:schemeClr val="tx1"/>
                </a:solidFill>
              </a:rPr>
              <a:t>Step1:</a:t>
            </a:r>
            <a:r>
              <a:rPr lang="en-US" dirty="0">
                <a:solidFill>
                  <a:schemeClr val="tx1"/>
                </a:solidFill>
              </a:rPr>
              <a:t> Go to desired website and click on the extension logo.</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IN" dirty="0"/>
          </a:p>
          <a:p>
            <a:pPr marL="0" indent="0">
              <a:buNone/>
            </a:pPr>
            <a:r>
              <a:rPr lang="en-IN" dirty="0"/>
              <a:t>It will result in taking the screenshot of current tab where you are and open it in a new tab.</a:t>
            </a:r>
          </a:p>
        </p:txBody>
      </p:sp>
      <p:pic>
        <p:nvPicPr>
          <p:cNvPr id="5" name="Picture 4">
            <a:extLst>
              <a:ext uri="{FF2B5EF4-FFF2-40B4-BE49-F238E27FC236}">
                <a16:creationId xmlns:a16="http://schemas.microsoft.com/office/drawing/2014/main" id="{649206C9-724E-41AA-9183-F4A6858B8ABF}"/>
              </a:ext>
            </a:extLst>
          </p:cNvPr>
          <p:cNvPicPr>
            <a:picLocks noChangeAspect="1"/>
          </p:cNvPicPr>
          <p:nvPr/>
        </p:nvPicPr>
        <p:blipFill>
          <a:blip r:embed="rId2"/>
          <a:stretch>
            <a:fillRect/>
          </a:stretch>
        </p:blipFill>
        <p:spPr>
          <a:xfrm>
            <a:off x="1154954" y="3854386"/>
            <a:ext cx="3648584" cy="914528"/>
          </a:xfrm>
          <a:prstGeom prst="rect">
            <a:avLst/>
          </a:prstGeom>
        </p:spPr>
      </p:pic>
      <p:pic>
        <p:nvPicPr>
          <p:cNvPr id="8" name="Picture 7">
            <a:extLst>
              <a:ext uri="{FF2B5EF4-FFF2-40B4-BE49-F238E27FC236}">
                <a16:creationId xmlns:a16="http://schemas.microsoft.com/office/drawing/2014/main" id="{4D8DEA1E-0F2B-4DF0-91BF-FB84B0538285}"/>
              </a:ext>
            </a:extLst>
          </p:cNvPr>
          <p:cNvPicPr>
            <a:picLocks noChangeAspect="1"/>
          </p:cNvPicPr>
          <p:nvPr/>
        </p:nvPicPr>
        <p:blipFill>
          <a:blip r:embed="rId3"/>
          <a:stretch>
            <a:fillRect/>
          </a:stretch>
        </p:blipFill>
        <p:spPr>
          <a:xfrm>
            <a:off x="4944863" y="2298443"/>
            <a:ext cx="7158068" cy="4026414"/>
          </a:xfrm>
          <a:prstGeom prst="rect">
            <a:avLst/>
          </a:prstGeom>
        </p:spPr>
      </p:pic>
    </p:spTree>
    <p:extLst>
      <p:ext uri="{BB962C8B-B14F-4D97-AF65-F5344CB8AC3E}">
        <p14:creationId xmlns:p14="http://schemas.microsoft.com/office/powerpoint/2010/main" val="94801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325-D022-4AF0-98AB-791BBAABB166}"/>
              </a:ext>
            </a:extLst>
          </p:cNvPr>
          <p:cNvSpPr>
            <a:spLocks noGrp="1"/>
          </p:cNvSpPr>
          <p:nvPr>
            <p:ph type="title"/>
          </p:nvPr>
        </p:nvSpPr>
        <p:spPr/>
        <p:txBody>
          <a:bodyPr/>
          <a:lstStyle/>
          <a:p>
            <a:r>
              <a:rPr lang="en-US" dirty="0"/>
              <a:t>D</a:t>
            </a:r>
            <a:r>
              <a:rPr lang="en-IN" dirty="0"/>
              <a:t>EMO:</a:t>
            </a:r>
          </a:p>
        </p:txBody>
      </p:sp>
      <p:sp>
        <p:nvSpPr>
          <p:cNvPr id="4" name="Content Placeholder 3">
            <a:extLst>
              <a:ext uri="{FF2B5EF4-FFF2-40B4-BE49-F238E27FC236}">
                <a16:creationId xmlns:a16="http://schemas.microsoft.com/office/drawing/2014/main" id="{536A8D50-1ABC-44ED-8F1B-FD79535184A5}"/>
              </a:ext>
            </a:extLst>
          </p:cNvPr>
          <p:cNvSpPr>
            <a:spLocks noGrp="1"/>
          </p:cNvSpPr>
          <p:nvPr>
            <p:ph idx="1"/>
          </p:nvPr>
        </p:nvSpPr>
        <p:spPr>
          <a:xfrm>
            <a:off x="521533" y="2603500"/>
            <a:ext cx="5014127" cy="3416300"/>
          </a:xfrm>
        </p:spPr>
        <p:txBody>
          <a:bodyPr>
            <a:normAutofit/>
          </a:bodyPr>
          <a:lstStyle/>
          <a:p>
            <a:r>
              <a:rPr lang="en-US" b="1" dirty="0">
                <a:solidFill>
                  <a:schemeClr val="tx1"/>
                </a:solidFill>
              </a:rPr>
              <a:t>Step2:</a:t>
            </a:r>
            <a:r>
              <a:rPr lang="en-US" dirty="0">
                <a:solidFill>
                  <a:schemeClr val="tx1"/>
                </a:solidFill>
              </a:rPr>
              <a:t> Selecting the crop area and then pressing the crop button it will replace the temporary image with your cropped image. The darker area shown in the image is your selected crop area.</a:t>
            </a:r>
          </a:p>
        </p:txBody>
      </p:sp>
      <p:pic>
        <p:nvPicPr>
          <p:cNvPr id="6" name="Picture 5">
            <a:extLst>
              <a:ext uri="{FF2B5EF4-FFF2-40B4-BE49-F238E27FC236}">
                <a16:creationId xmlns:a16="http://schemas.microsoft.com/office/drawing/2014/main" id="{33DE6A44-DF4F-4FAA-9B72-0EAD9C67BEB8}"/>
              </a:ext>
            </a:extLst>
          </p:cNvPr>
          <p:cNvPicPr>
            <a:picLocks noChangeAspect="1"/>
          </p:cNvPicPr>
          <p:nvPr/>
        </p:nvPicPr>
        <p:blipFill>
          <a:blip r:embed="rId2"/>
          <a:stretch>
            <a:fillRect/>
          </a:stretch>
        </p:blipFill>
        <p:spPr>
          <a:xfrm>
            <a:off x="5535660" y="2603500"/>
            <a:ext cx="6277851" cy="3982006"/>
          </a:xfrm>
          <a:prstGeom prst="rect">
            <a:avLst/>
          </a:prstGeom>
        </p:spPr>
      </p:pic>
      <p:pic>
        <p:nvPicPr>
          <p:cNvPr id="13" name="Picture 12">
            <a:extLst>
              <a:ext uri="{FF2B5EF4-FFF2-40B4-BE49-F238E27FC236}">
                <a16:creationId xmlns:a16="http://schemas.microsoft.com/office/drawing/2014/main" id="{DE79A068-AB45-4498-9BBE-AAFD43E8F7CA}"/>
              </a:ext>
            </a:extLst>
          </p:cNvPr>
          <p:cNvPicPr>
            <a:picLocks noChangeAspect="1"/>
          </p:cNvPicPr>
          <p:nvPr/>
        </p:nvPicPr>
        <p:blipFill>
          <a:blip r:embed="rId3"/>
          <a:stretch>
            <a:fillRect/>
          </a:stretch>
        </p:blipFill>
        <p:spPr>
          <a:xfrm>
            <a:off x="521533" y="4246240"/>
            <a:ext cx="4790305" cy="2339266"/>
          </a:xfrm>
          <a:prstGeom prst="rect">
            <a:avLst/>
          </a:prstGeom>
        </p:spPr>
      </p:pic>
    </p:spTree>
    <p:extLst>
      <p:ext uri="{BB962C8B-B14F-4D97-AF65-F5344CB8AC3E}">
        <p14:creationId xmlns:p14="http://schemas.microsoft.com/office/powerpoint/2010/main" val="21722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325-D022-4AF0-98AB-791BBAABB166}"/>
              </a:ext>
            </a:extLst>
          </p:cNvPr>
          <p:cNvSpPr>
            <a:spLocks noGrp="1"/>
          </p:cNvSpPr>
          <p:nvPr>
            <p:ph type="title"/>
          </p:nvPr>
        </p:nvSpPr>
        <p:spPr/>
        <p:txBody>
          <a:bodyPr/>
          <a:lstStyle/>
          <a:p>
            <a:r>
              <a:rPr lang="en-US" dirty="0"/>
              <a:t>D</a:t>
            </a:r>
            <a:r>
              <a:rPr lang="en-IN" dirty="0"/>
              <a:t>EMO:</a:t>
            </a:r>
          </a:p>
        </p:txBody>
      </p:sp>
      <p:sp>
        <p:nvSpPr>
          <p:cNvPr id="4" name="Content Placeholder 3">
            <a:extLst>
              <a:ext uri="{FF2B5EF4-FFF2-40B4-BE49-F238E27FC236}">
                <a16:creationId xmlns:a16="http://schemas.microsoft.com/office/drawing/2014/main" id="{536A8D50-1ABC-44ED-8F1B-FD79535184A5}"/>
              </a:ext>
            </a:extLst>
          </p:cNvPr>
          <p:cNvSpPr>
            <a:spLocks noGrp="1"/>
          </p:cNvSpPr>
          <p:nvPr>
            <p:ph idx="1"/>
          </p:nvPr>
        </p:nvSpPr>
        <p:spPr>
          <a:xfrm>
            <a:off x="521533" y="2603500"/>
            <a:ext cx="5014127" cy="3416300"/>
          </a:xfrm>
        </p:spPr>
        <p:txBody>
          <a:bodyPr>
            <a:normAutofit/>
          </a:bodyPr>
          <a:lstStyle/>
          <a:p>
            <a:r>
              <a:rPr lang="en-US" b="1" dirty="0">
                <a:solidFill>
                  <a:schemeClr val="tx1"/>
                </a:solidFill>
              </a:rPr>
              <a:t>Step3:</a:t>
            </a:r>
            <a:r>
              <a:rPr lang="en-US" dirty="0">
                <a:solidFill>
                  <a:schemeClr val="tx1"/>
                </a:solidFill>
              </a:rPr>
              <a:t> Select the suitable threshold value by inputting manually. To check the preview press threshold button.</a:t>
            </a:r>
          </a:p>
          <a:p>
            <a:pPr marL="0" indent="0">
              <a:buNone/>
            </a:pPr>
            <a:r>
              <a:rPr lang="en-US" dirty="0">
                <a:solidFill>
                  <a:schemeClr val="tx1"/>
                </a:solidFill>
              </a:rPr>
              <a:t>(Here the image is converted to grayscale before thresholding)</a:t>
            </a:r>
          </a:p>
        </p:txBody>
      </p:sp>
      <p:pic>
        <p:nvPicPr>
          <p:cNvPr id="5" name="Picture 4">
            <a:extLst>
              <a:ext uri="{FF2B5EF4-FFF2-40B4-BE49-F238E27FC236}">
                <a16:creationId xmlns:a16="http://schemas.microsoft.com/office/drawing/2014/main" id="{733059A5-3417-4607-80AB-EAB84A39D01C}"/>
              </a:ext>
            </a:extLst>
          </p:cNvPr>
          <p:cNvPicPr>
            <a:picLocks noChangeAspect="1"/>
          </p:cNvPicPr>
          <p:nvPr/>
        </p:nvPicPr>
        <p:blipFill>
          <a:blip r:embed="rId2"/>
          <a:stretch>
            <a:fillRect/>
          </a:stretch>
        </p:blipFill>
        <p:spPr>
          <a:xfrm>
            <a:off x="1113804" y="4409850"/>
            <a:ext cx="3829584" cy="1609950"/>
          </a:xfrm>
          <a:prstGeom prst="rect">
            <a:avLst/>
          </a:prstGeom>
        </p:spPr>
      </p:pic>
      <p:pic>
        <p:nvPicPr>
          <p:cNvPr id="8" name="Picture 7">
            <a:extLst>
              <a:ext uri="{FF2B5EF4-FFF2-40B4-BE49-F238E27FC236}">
                <a16:creationId xmlns:a16="http://schemas.microsoft.com/office/drawing/2014/main" id="{BD982F0B-D801-42E8-B4B5-58DE26DF9FE8}"/>
              </a:ext>
            </a:extLst>
          </p:cNvPr>
          <p:cNvPicPr>
            <a:picLocks noChangeAspect="1"/>
          </p:cNvPicPr>
          <p:nvPr/>
        </p:nvPicPr>
        <p:blipFill>
          <a:blip r:embed="rId3"/>
          <a:stretch>
            <a:fillRect/>
          </a:stretch>
        </p:blipFill>
        <p:spPr>
          <a:xfrm>
            <a:off x="6096000" y="2961848"/>
            <a:ext cx="5792008" cy="2896004"/>
          </a:xfrm>
          <a:prstGeom prst="rect">
            <a:avLst/>
          </a:prstGeom>
        </p:spPr>
      </p:pic>
    </p:spTree>
    <p:extLst>
      <p:ext uri="{BB962C8B-B14F-4D97-AF65-F5344CB8AC3E}">
        <p14:creationId xmlns:p14="http://schemas.microsoft.com/office/powerpoint/2010/main" val="39855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325-D022-4AF0-98AB-791BBAABB166}"/>
              </a:ext>
            </a:extLst>
          </p:cNvPr>
          <p:cNvSpPr>
            <a:spLocks noGrp="1"/>
          </p:cNvSpPr>
          <p:nvPr>
            <p:ph type="title"/>
          </p:nvPr>
        </p:nvSpPr>
        <p:spPr/>
        <p:txBody>
          <a:bodyPr/>
          <a:lstStyle/>
          <a:p>
            <a:r>
              <a:rPr lang="en-US" dirty="0"/>
              <a:t>D</a:t>
            </a:r>
            <a:r>
              <a:rPr lang="en-IN" dirty="0"/>
              <a:t>EMO:</a:t>
            </a:r>
          </a:p>
        </p:txBody>
      </p:sp>
      <p:sp>
        <p:nvSpPr>
          <p:cNvPr id="4" name="Content Placeholder 3">
            <a:extLst>
              <a:ext uri="{FF2B5EF4-FFF2-40B4-BE49-F238E27FC236}">
                <a16:creationId xmlns:a16="http://schemas.microsoft.com/office/drawing/2014/main" id="{536A8D50-1ABC-44ED-8F1B-FD79535184A5}"/>
              </a:ext>
            </a:extLst>
          </p:cNvPr>
          <p:cNvSpPr>
            <a:spLocks noGrp="1"/>
          </p:cNvSpPr>
          <p:nvPr>
            <p:ph idx="1"/>
          </p:nvPr>
        </p:nvSpPr>
        <p:spPr>
          <a:xfrm>
            <a:off x="521534" y="2603500"/>
            <a:ext cx="3029534" cy="3416300"/>
          </a:xfrm>
        </p:spPr>
        <p:txBody>
          <a:bodyPr>
            <a:normAutofit/>
          </a:bodyPr>
          <a:lstStyle/>
          <a:p>
            <a:r>
              <a:rPr lang="en-US" b="1" dirty="0">
                <a:solidFill>
                  <a:schemeClr val="tx1"/>
                </a:solidFill>
              </a:rPr>
              <a:t>Step4:</a:t>
            </a:r>
            <a:r>
              <a:rPr lang="en-US" dirty="0">
                <a:solidFill>
                  <a:schemeClr val="tx1"/>
                </a:solidFill>
              </a:rPr>
              <a:t> Press the convert button to get text from image in download.txt file.</a:t>
            </a:r>
          </a:p>
          <a:p>
            <a:pPr marL="0" indent="0">
              <a:buNone/>
            </a:pPr>
            <a:endParaRPr lang="en-US" dirty="0">
              <a:solidFill>
                <a:schemeClr val="tx1"/>
              </a:solidFill>
            </a:endParaRPr>
          </a:p>
          <a:p>
            <a:pPr marL="0" indent="0">
              <a:buNone/>
            </a:pPr>
            <a:r>
              <a:rPr lang="en-US" dirty="0">
                <a:solidFill>
                  <a:srgbClr val="FF0000"/>
                </a:solidFill>
              </a:rPr>
              <a:t>(!!!Make sure python flask file is running in local server in background)</a:t>
            </a:r>
          </a:p>
        </p:txBody>
      </p:sp>
      <p:pic>
        <p:nvPicPr>
          <p:cNvPr id="6" name="Picture 5">
            <a:extLst>
              <a:ext uri="{FF2B5EF4-FFF2-40B4-BE49-F238E27FC236}">
                <a16:creationId xmlns:a16="http://schemas.microsoft.com/office/drawing/2014/main" id="{596C4285-CB5F-457E-A3A8-EA53DFC121E9}"/>
              </a:ext>
            </a:extLst>
          </p:cNvPr>
          <p:cNvPicPr>
            <a:picLocks noChangeAspect="1"/>
          </p:cNvPicPr>
          <p:nvPr/>
        </p:nvPicPr>
        <p:blipFill>
          <a:blip r:embed="rId2"/>
          <a:stretch>
            <a:fillRect/>
          </a:stretch>
        </p:blipFill>
        <p:spPr>
          <a:xfrm>
            <a:off x="4762227" y="2442962"/>
            <a:ext cx="6908240" cy="3356992"/>
          </a:xfrm>
          <a:prstGeom prst="rect">
            <a:avLst/>
          </a:prstGeom>
        </p:spPr>
      </p:pic>
    </p:spTree>
    <p:extLst>
      <p:ext uri="{BB962C8B-B14F-4D97-AF65-F5344CB8AC3E}">
        <p14:creationId xmlns:p14="http://schemas.microsoft.com/office/powerpoint/2010/main" val="135033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9DD747-71B3-4CDC-A1F2-FB3784BD095F}"/>
              </a:ext>
            </a:extLst>
          </p:cNvPr>
          <p:cNvSpPr>
            <a:spLocks noGrp="1"/>
          </p:cNvSpPr>
          <p:nvPr>
            <p:ph type="title"/>
          </p:nvPr>
        </p:nvSpPr>
        <p:spPr>
          <a:xfrm>
            <a:off x="1683170" y="2517743"/>
            <a:ext cx="8825660" cy="1822514"/>
          </a:xfrm>
        </p:spPr>
        <p:txBody>
          <a:bodyPr/>
          <a:lstStyle/>
          <a:p>
            <a:pPr algn="ctr"/>
            <a:r>
              <a:rPr lang="en-US" dirty="0"/>
              <a:t>THANK YOU!</a:t>
            </a:r>
            <a:endParaRPr lang="en-IN" dirty="0"/>
          </a:p>
        </p:txBody>
      </p:sp>
    </p:spTree>
    <p:extLst>
      <p:ext uri="{BB962C8B-B14F-4D97-AF65-F5344CB8AC3E}">
        <p14:creationId xmlns:p14="http://schemas.microsoft.com/office/powerpoint/2010/main" val="298047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0ED8-A72B-461F-B96A-E0312434A250}"/>
              </a:ext>
            </a:extLst>
          </p:cNvPr>
          <p:cNvSpPr>
            <a:spLocks noGrp="1"/>
          </p:cNvSpPr>
          <p:nvPr>
            <p:ph type="title"/>
          </p:nvPr>
        </p:nvSpPr>
        <p:spPr/>
        <p:txBody>
          <a:bodyPr/>
          <a:lstStyle/>
          <a:p>
            <a:r>
              <a:rPr lang="en-IN" dirty="0"/>
              <a:t>Module Implementation</a:t>
            </a:r>
          </a:p>
        </p:txBody>
      </p:sp>
      <p:sp>
        <p:nvSpPr>
          <p:cNvPr id="3" name="Content Placeholder 2">
            <a:extLst>
              <a:ext uri="{FF2B5EF4-FFF2-40B4-BE49-F238E27FC236}">
                <a16:creationId xmlns:a16="http://schemas.microsoft.com/office/drawing/2014/main" id="{5DBCB69B-5398-428C-B4CF-624CB0B6D430}"/>
              </a:ext>
            </a:extLst>
          </p:cNvPr>
          <p:cNvSpPr>
            <a:spLocks noGrp="1"/>
          </p:cNvSpPr>
          <p:nvPr>
            <p:ph idx="1"/>
          </p:nvPr>
        </p:nvSpPr>
        <p:spPr>
          <a:xfrm>
            <a:off x="1154955" y="2603500"/>
            <a:ext cx="4118382" cy="3416300"/>
          </a:xfrm>
        </p:spPr>
        <p:txBody>
          <a:bodyPr>
            <a:normAutofit lnSpcReduction="10000"/>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Manifest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core of a chrome extension is the manifest file. We need to create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manifest.json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in our folder. This is the identity file of a chrome extension.</a:t>
            </a:r>
          </a:p>
          <a:p>
            <a:pPr marL="0" indent="0">
              <a:lnSpc>
                <a:spcPct val="107000"/>
              </a:lnSpc>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Here we give the name, icon, version and description of our chrome extension along with connecting with it’s background script and giving permission for our extension.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22FC76E-C9A6-4D14-97D0-A0AA906DE09A}"/>
              </a:ext>
            </a:extLst>
          </p:cNvPr>
          <p:cNvPicPr>
            <a:picLocks noChangeAspect="1"/>
          </p:cNvPicPr>
          <p:nvPr/>
        </p:nvPicPr>
        <p:blipFill>
          <a:blip r:embed="rId2"/>
          <a:stretch>
            <a:fillRect/>
          </a:stretch>
        </p:blipFill>
        <p:spPr>
          <a:xfrm>
            <a:off x="5372479" y="2523066"/>
            <a:ext cx="6205472" cy="3496734"/>
          </a:xfrm>
          <a:prstGeom prst="rect">
            <a:avLst/>
          </a:prstGeom>
        </p:spPr>
      </p:pic>
    </p:spTree>
    <p:extLst>
      <p:ext uri="{BB962C8B-B14F-4D97-AF65-F5344CB8AC3E}">
        <p14:creationId xmlns:p14="http://schemas.microsoft.com/office/powerpoint/2010/main" val="135651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9FCCB1-4ACF-4A51-AE7A-64C488C3E711}"/>
              </a:ext>
            </a:extLst>
          </p:cNvPr>
          <p:cNvPicPr>
            <a:picLocks noChangeAspect="1"/>
          </p:cNvPicPr>
          <p:nvPr/>
        </p:nvPicPr>
        <p:blipFill>
          <a:blip r:embed="rId2"/>
          <a:stretch>
            <a:fillRect/>
          </a:stretch>
        </p:blipFill>
        <p:spPr>
          <a:xfrm>
            <a:off x="5879363" y="1424048"/>
            <a:ext cx="5750385" cy="753767"/>
          </a:xfrm>
          <a:prstGeom prst="rect">
            <a:avLst/>
          </a:prstGeom>
        </p:spPr>
      </p:pic>
      <p:pic>
        <p:nvPicPr>
          <p:cNvPr id="8" name="Picture 7">
            <a:extLst>
              <a:ext uri="{FF2B5EF4-FFF2-40B4-BE49-F238E27FC236}">
                <a16:creationId xmlns:a16="http://schemas.microsoft.com/office/drawing/2014/main" id="{97A729A9-C1D5-4766-9EE3-095DD8ACC950}"/>
              </a:ext>
            </a:extLst>
          </p:cNvPr>
          <p:cNvPicPr>
            <a:picLocks noChangeAspect="1"/>
          </p:cNvPicPr>
          <p:nvPr/>
        </p:nvPicPr>
        <p:blipFill>
          <a:blip r:embed="rId3"/>
          <a:stretch>
            <a:fillRect/>
          </a:stretch>
        </p:blipFill>
        <p:spPr>
          <a:xfrm>
            <a:off x="6777839" y="2606061"/>
            <a:ext cx="3953427" cy="990738"/>
          </a:xfrm>
          <a:prstGeom prst="rect">
            <a:avLst/>
          </a:prstGeom>
        </p:spPr>
      </p:pic>
      <p:pic>
        <p:nvPicPr>
          <p:cNvPr id="10" name="Picture 9">
            <a:extLst>
              <a:ext uri="{FF2B5EF4-FFF2-40B4-BE49-F238E27FC236}">
                <a16:creationId xmlns:a16="http://schemas.microsoft.com/office/drawing/2014/main" id="{8057D5DC-E976-435F-972C-33934E345AF8}"/>
              </a:ext>
            </a:extLst>
          </p:cNvPr>
          <p:cNvPicPr>
            <a:picLocks noChangeAspect="1"/>
          </p:cNvPicPr>
          <p:nvPr/>
        </p:nvPicPr>
        <p:blipFill>
          <a:blip r:embed="rId4"/>
          <a:stretch>
            <a:fillRect/>
          </a:stretch>
        </p:blipFill>
        <p:spPr>
          <a:xfrm>
            <a:off x="6453943" y="4027672"/>
            <a:ext cx="4601217" cy="762106"/>
          </a:xfrm>
          <a:prstGeom prst="rect">
            <a:avLst/>
          </a:prstGeom>
        </p:spPr>
      </p:pic>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3354765"/>
          </a:xfrm>
          <a:prstGeom prst="rect">
            <a:avLst/>
          </a:prstGeom>
          <a:noFill/>
        </p:spPr>
        <p:txBody>
          <a:bodyPr wrap="square" rtlCol="0">
            <a:spAutoFit/>
          </a:bodyPr>
          <a:lstStyle/>
          <a:p>
            <a:r>
              <a:rPr lang="en-US" sz="3200" b="1" dirty="0">
                <a:solidFill>
                  <a:schemeClr val="bg1"/>
                </a:solidFill>
              </a:rPr>
              <a:t>Taking Screenshot</a:t>
            </a:r>
          </a:p>
          <a:p>
            <a:endParaRPr lang="en-US" sz="1800" dirty="0">
              <a:solidFill>
                <a:schemeClr val="bg1"/>
              </a:solidFill>
            </a:endParaRPr>
          </a:p>
          <a:p>
            <a:br>
              <a:rPr lang="en-US" sz="1800" dirty="0">
                <a:solidFill>
                  <a:schemeClr val="bg1"/>
                </a:solidFill>
              </a:rPr>
            </a:br>
            <a:r>
              <a:rPr lang="en-US" sz="1800" dirty="0">
                <a:solidFill>
                  <a:schemeClr val="bg1"/>
                </a:solidFill>
              </a:rPr>
              <a:t>First, we add a listener on our icon placed on the right of the address bar and capture the visible tab using the chrome tabs API and call </a:t>
            </a:r>
            <a:r>
              <a:rPr lang="en-US" sz="1800" dirty="0" err="1">
                <a:solidFill>
                  <a:schemeClr val="bg1"/>
                </a:solidFill>
              </a:rPr>
              <a:t>captureVisibleTab</a:t>
            </a:r>
            <a:r>
              <a:rPr lang="en-US" sz="1800" dirty="0">
                <a:solidFill>
                  <a:schemeClr val="bg1"/>
                </a:solidFill>
              </a:rPr>
              <a:t> method. This method returns us the data URL which we will use to set image to html image tag and show the image in the next tab.</a:t>
            </a:r>
            <a:endParaRPr lang="en-IN" dirty="0">
              <a:solidFill>
                <a:schemeClr val="bg1"/>
              </a:solidFill>
            </a:endParaRPr>
          </a:p>
        </p:txBody>
      </p:sp>
    </p:spTree>
    <p:extLst>
      <p:ext uri="{BB962C8B-B14F-4D97-AF65-F5344CB8AC3E}">
        <p14:creationId xmlns:p14="http://schemas.microsoft.com/office/powerpoint/2010/main" val="371593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2988447"/>
          </a:xfrm>
          <a:prstGeom prst="rect">
            <a:avLst/>
          </a:prstGeom>
          <a:noFill/>
        </p:spPr>
        <p:txBody>
          <a:bodyPr wrap="square" rtlCol="0">
            <a:spAutoFit/>
          </a:bodyPr>
          <a:lstStyle/>
          <a:p>
            <a:pPr>
              <a:lnSpc>
                <a:spcPct val="107000"/>
              </a:lnSpc>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Cropping</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getting screenshot we will crop the image using html canvas.</a:t>
            </a:r>
          </a:p>
          <a:p>
            <a:pPr marL="0" indent="0">
              <a:lnSpc>
                <a:spcPct val="107000"/>
              </a:lnSpc>
              <a:spcAft>
                <a:spcPts val="800"/>
              </a:spcAft>
              <a:buNone/>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First we will take the co-ordinates of cropping area in the container via calling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onmousedown</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event and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onmouseup</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event inside the container.</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93EF577-08AC-4CEE-9065-1773A421B2EA}"/>
              </a:ext>
            </a:extLst>
          </p:cNvPr>
          <p:cNvPicPr>
            <a:picLocks noChangeAspect="1"/>
          </p:cNvPicPr>
          <p:nvPr/>
        </p:nvPicPr>
        <p:blipFill>
          <a:blip r:embed="rId2"/>
          <a:stretch>
            <a:fillRect/>
          </a:stretch>
        </p:blipFill>
        <p:spPr>
          <a:xfrm>
            <a:off x="6453946" y="997414"/>
            <a:ext cx="4486901" cy="5058481"/>
          </a:xfrm>
          <a:prstGeom prst="rect">
            <a:avLst/>
          </a:prstGeom>
        </p:spPr>
      </p:pic>
    </p:spTree>
    <p:extLst>
      <p:ext uri="{BB962C8B-B14F-4D97-AF65-F5344CB8AC3E}">
        <p14:creationId xmlns:p14="http://schemas.microsoft.com/office/powerpoint/2010/main" val="86050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3387402"/>
          </a:xfrm>
          <a:prstGeom prst="rect">
            <a:avLst/>
          </a:prstGeom>
          <a:noFill/>
        </p:spPr>
        <p:txBody>
          <a:bodyPr wrap="square" rtlCol="0">
            <a:spAutoFit/>
          </a:bodyPr>
          <a:lstStyle/>
          <a:p>
            <a:pPr>
              <a:lnSpc>
                <a:spcPct val="107000"/>
              </a:lnSpc>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Cropping</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getting co-ordinates we check their position to get top left co-ordinate (starting position for canvas) of crop area.</a:t>
            </a:r>
          </a:p>
          <a:p>
            <a:pPr marL="0" indent="0">
              <a:lnSpc>
                <a:spcPct val="107000"/>
              </a:lnSpc>
              <a:spcAft>
                <a:spcPts val="800"/>
              </a:spcAft>
              <a:buNone/>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Such that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smaller co-ordinate out of respective x and y positions gets to be starting position of canvas.</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8ED326D-93E4-4245-8F7D-A1A9B34965AE}"/>
              </a:ext>
            </a:extLst>
          </p:cNvPr>
          <p:cNvPicPr>
            <a:picLocks noChangeAspect="1"/>
          </p:cNvPicPr>
          <p:nvPr/>
        </p:nvPicPr>
        <p:blipFill>
          <a:blip r:embed="rId2"/>
          <a:stretch>
            <a:fillRect/>
          </a:stretch>
        </p:blipFill>
        <p:spPr>
          <a:xfrm>
            <a:off x="6453946" y="1424048"/>
            <a:ext cx="3982006" cy="4210638"/>
          </a:xfrm>
          <a:prstGeom prst="rect">
            <a:avLst/>
          </a:prstGeom>
        </p:spPr>
      </p:pic>
    </p:spTree>
    <p:extLst>
      <p:ext uri="{BB962C8B-B14F-4D97-AF65-F5344CB8AC3E}">
        <p14:creationId xmlns:p14="http://schemas.microsoft.com/office/powerpoint/2010/main" val="402037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4496937"/>
          </a:xfrm>
          <a:prstGeom prst="rect">
            <a:avLst/>
          </a:prstGeom>
          <a:noFill/>
        </p:spPr>
        <p:txBody>
          <a:bodyPr wrap="square" rtlCol="0">
            <a:spAutoFit/>
          </a:bodyPr>
          <a:lstStyle/>
          <a:p>
            <a:pPr>
              <a:lnSpc>
                <a:spcPct val="107000"/>
              </a:lnSpc>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Cropping</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Finally draw the image in html canvas via passing in the following  syntax:</a:t>
            </a:r>
          </a:p>
          <a:p>
            <a:pPr marL="0" indent="0">
              <a:lnSpc>
                <a:spcPct val="107000"/>
              </a:lnSpc>
              <a:spcAft>
                <a:spcPts val="800"/>
              </a:spcAft>
              <a:buNone/>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0" i="1" dirty="0" err="1">
                <a:solidFill>
                  <a:schemeClr val="bg1"/>
                </a:solidFill>
                <a:effectLst/>
                <a:latin typeface="Consolas" panose="020B0609020204030204" pitchFamily="49" charset="0"/>
              </a:rPr>
              <a:t>ctx.drawImage</a:t>
            </a:r>
            <a:r>
              <a:rPr lang="en-US" sz="1400" b="0" i="1" dirty="0">
                <a:solidFill>
                  <a:schemeClr val="bg1"/>
                </a:solidFill>
                <a:effectLst/>
                <a:latin typeface="Consolas" panose="020B0609020204030204" pitchFamily="49" charset="0"/>
              </a:rPr>
              <a:t>(image,</a:t>
            </a:r>
          </a:p>
          <a:p>
            <a:pPr>
              <a:lnSpc>
                <a:spcPct val="107000"/>
              </a:lnSpc>
              <a:spcAft>
                <a:spcPts val="800"/>
              </a:spcAft>
            </a:pPr>
            <a:r>
              <a:rPr lang="en-US" sz="1400" b="0" i="1" dirty="0">
                <a:solidFill>
                  <a:schemeClr val="bg1"/>
                </a:solidFill>
                <a:effectLst/>
                <a:latin typeface="Consolas" panose="020B0609020204030204" pitchFamily="49" charset="0"/>
              </a:rPr>
              <a:t>crop starting </a:t>
            </a:r>
            <a:r>
              <a:rPr lang="en-US" sz="1400" b="0" i="1" dirty="0" err="1">
                <a:solidFill>
                  <a:schemeClr val="bg1"/>
                </a:solidFill>
                <a:effectLst/>
                <a:latin typeface="Consolas" panose="020B0609020204030204" pitchFamily="49" charset="0"/>
              </a:rPr>
              <a:t>pt</a:t>
            </a:r>
            <a:r>
              <a:rPr lang="en-US" sz="1400" b="0" i="1" dirty="0">
                <a:solidFill>
                  <a:schemeClr val="bg1"/>
                </a:solidFill>
                <a:effectLst/>
                <a:latin typeface="Consolas" panose="020B0609020204030204" pitchFamily="49" charset="0"/>
              </a:rPr>
              <a:t> X, crop starting </a:t>
            </a:r>
            <a:r>
              <a:rPr lang="en-US" sz="1400" b="0" i="1" dirty="0" err="1">
                <a:solidFill>
                  <a:schemeClr val="bg1"/>
                </a:solidFill>
                <a:effectLst/>
                <a:latin typeface="Consolas" panose="020B0609020204030204" pitchFamily="49" charset="0"/>
              </a:rPr>
              <a:t>pt</a:t>
            </a:r>
            <a:r>
              <a:rPr lang="en-US" sz="1400" b="0" i="1" dirty="0">
                <a:solidFill>
                  <a:schemeClr val="bg1"/>
                </a:solidFill>
                <a:effectLst/>
                <a:latin typeface="Consolas" panose="020B0609020204030204" pitchFamily="49" charset="0"/>
              </a:rPr>
              <a:t> Y,</a:t>
            </a:r>
          </a:p>
          <a:p>
            <a:pPr>
              <a:lnSpc>
                <a:spcPct val="107000"/>
              </a:lnSpc>
              <a:spcAft>
                <a:spcPts val="800"/>
              </a:spcAft>
            </a:pPr>
            <a:r>
              <a:rPr lang="en-US" sz="1400" b="0" i="1" dirty="0">
                <a:solidFill>
                  <a:schemeClr val="bg1"/>
                </a:solidFill>
                <a:effectLst/>
                <a:latin typeface="Consolas" panose="020B0609020204030204" pitchFamily="49" charset="0"/>
              </a:rPr>
              <a:t>WIDTH OF CROP, HEIGHT OF CROP,</a:t>
            </a:r>
          </a:p>
          <a:p>
            <a:pPr>
              <a:lnSpc>
                <a:spcPct val="107000"/>
              </a:lnSpc>
              <a:spcAft>
                <a:spcPts val="800"/>
              </a:spcAft>
            </a:pPr>
            <a:r>
              <a:rPr lang="en-US" sz="1400" b="0" i="1" dirty="0">
                <a:solidFill>
                  <a:schemeClr val="bg1"/>
                </a:solidFill>
                <a:effectLst/>
                <a:latin typeface="Consolas" panose="020B0609020204030204" pitchFamily="49" charset="0"/>
              </a:rPr>
              <a:t>plotting x position, y position,</a:t>
            </a:r>
          </a:p>
          <a:p>
            <a:pPr>
              <a:lnSpc>
                <a:spcPct val="107000"/>
              </a:lnSpc>
              <a:spcAft>
                <a:spcPts val="800"/>
              </a:spcAft>
            </a:pPr>
            <a:r>
              <a:rPr lang="en-US" sz="1400" b="0" i="1" dirty="0">
                <a:solidFill>
                  <a:schemeClr val="bg1"/>
                </a:solidFill>
                <a:effectLst/>
                <a:latin typeface="Consolas" panose="020B0609020204030204" pitchFamily="49" charset="0"/>
              </a:rPr>
              <a:t>plotted width, plotted height)</a:t>
            </a:r>
            <a:endParaRPr lang="en-US" sz="1400" i="1" dirty="0">
              <a:solidFill>
                <a:schemeClr val="bg1"/>
              </a:solidFill>
              <a:latin typeface="Consolas" panose="020B0609020204030204" pitchFamily="49" charset="0"/>
            </a:endParaRPr>
          </a:p>
          <a:p>
            <a:pPr>
              <a:lnSpc>
                <a:spcPct val="107000"/>
              </a:lnSpc>
              <a:spcAft>
                <a:spcPts val="800"/>
              </a:spcAft>
            </a:pPr>
            <a:endParaRPr lang="en-US" sz="1400" b="0" i="1" dirty="0">
              <a:solidFill>
                <a:schemeClr val="bg1"/>
              </a:solidFill>
              <a:effectLst/>
              <a:latin typeface="Consolas" panose="020B0609020204030204" pitchFamily="49" charset="0"/>
            </a:endParaRPr>
          </a:p>
          <a:p>
            <a:pPr marL="0" indent="0">
              <a:lnSpc>
                <a:spcPct val="107000"/>
              </a:lnSpc>
              <a:spcAft>
                <a:spcPts val="800"/>
              </a:spcAft>
              <a:buNone/>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2F02E79-FB57-404A-B2DD-D4BAA63824A4}"/>
              </a:ext>
            </a:extLst>
          </p:cNvPr>
          <p:cNvPicPr>
            <a:picLocks noChangeAspect="1"/>
          </p:cNvPicPr>
          <p:nvPr/>
        </p:nvPicPr>
        <p:blipFill>
          <a:blip r:embed="rId2"/>
          <a:stretch>
            <a:fillRect/>
          </a:stretch>
        </p:blipFill>
        <p:spPr>
          <a:xfrm>
            <a:off x="5983550" y="1615275"/>
            <a:ext cx="6134453" cy="3956162"/>
          </a:xfrm>
          <a:prstGeom prst="rect">
            <a:avLst/>
          </a:prstGeom>
        </p:spPr>
      </p:pic>
    </p:spTree>
    <p:extLst>
      <p:ext uri="{BB962C8B-B14F-4D97-AF65-F5344CB8AC3E}">
        <p14:creationId xmlns:p14="http://schemas.microsoft.com/office/powerpoint/2010/main" val="60502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3819444"/>
          </a:xfrm>
          <a:prstGeom prst="rect">
            <a:avLst/>
          </a:prstGeom>
          <a:noFill/>
        </p:spPr>
        <p:txBody>
          <a:bodyPr wrap="square" rtlCol="0">
            <a:spAutoFit/>
          </a:bodyPr>
          <a:lstStyle/>
          <a:p>
            <a:pPr>
              <a:lnSpc>
                <a:spcPct val="107000"/>
              </a:lnSpc>
              <a:spcAft>
                <a:spcPts val="800"/>
              </a:spcAft>
            </a:pPr>
            <a:r>
              <a:rPr lang="en-US"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Grayscale</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Extracting image pixels and converting them to their respective grayscale value before passing them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threshold</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 RGB Image consists of 3 layers R,G,B as it is clearly see through its name. It’s a 3 dimensional matrix, where grayscale image is of only 2 dimensions, and the values ranges between 0–255 (8-bit unsigned integers).</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E383EE8-68BA-438B-B8F9-F2818FD4E1F2}"/>
              </a:ext>
            </a:extLst>
          </p:cNvPr>
          <p:cNvPicPr>
            <a:picLocks noChangeAspect="1"/>
          </p:cNvPicPr>
          <p:nvPr/>
        </p:nvPicPr>
        <p:blipFill>
          <a:blip r:embed="rId2"/>
          <a:stretch>
            <a:fillRect/>
          </a:stretch>
        </p:blipFill>
        <p:spPr>
          <a:xfrm>
            <a:off x="6096000" y="2275865"/>
            <a:ext cx="5948953" cy="2306269"/>
          </a:xfrm>
          <a:prstGeom prst="rect">
            <a:avLst/>
          </a:prstGeom>
        </p:spPr>
      </p:pic>
    </p:spTree>
    <p:extLst>
      <p:ext uri="{BB962C8B-B14F-4D97-AF65-F5344CB8AC3E}">
        <p14:creationId xmlns:p14="http://schemas.microsoft.com/office/powerpoint/2010/main" val="375976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717A-CA71-4853-B724-F0DB26934C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EE40C-C0E3-41AF-9630-F33CDA6DFDA2}"/>
              </a:ext>
            </a:extLst>
          </p:cNvPr>
          <p:cNvSpPr>
            <a:spLocks noGrp="1"/>
          </p:cNvSpPr>
          <p:nvPr>
            <p:ph idx="1"/>
          </p:nvPr>
        </p:nvSpPr>
        <p:spPr>
          <a:xfrm>
            <a:off x="1154954" y="2603500"/>
            <a:ext cx="8825659" cy="1240531"/>
          </a:xfrm>
        </p:spPr>
        <p:txBody>
          <a:bodyPr>
            <a:normAutofit lnSpcReduction="10000"/>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Threshold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getting grayscale apply threshold to image such that colors lighter than threshold value converted to white and darker than threshold value converted to black.</a:t>
            </a:r>
          </a:p>
          <a:p>
            <a:pPr marL="0" indent="0">
              <a:lnSpc>
                <a:spcPct val="107000"/>
              </a:lnSpc>
              <a:spcAft>
                <a:spcPts val="800"/>
              </a:spcAft>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F97F65B-FCD3-415A-8A05-2B1B2463DD0E}"/>
              </a:ext>
            </a:extLst>
          </p:cNvPr>
          <p:cNvPicPr>
            <a:picLocks noChangeAspect="1"/>
          </p:cNvPicPr>
          <p:nvPr/>
        </p:nvPicPr>
        <p:blipFill>
          <a:blip r:embed="rId2"/>
          <a:stretch>
            <a:fillRect/>
          </a:stretch>
        </p:blipFill>
        <p:spPr>
          <a:xfrm>
            <a:off x="737439" y="3992299"/>
            <a:ext cx="10717121" cy="2229161"/>
          </a:xfrm>
          <a:prstGeom prst="rect">
            <a:avLst/>
          </a:prstGeom>
        </p:spPr>
      </p:pic>
    </p:spTree>
    <p:extLst>
      <p:ext uri="{BB962C8B-B14F-4D97-AF65-F5344CB8AC3E}">
        <p14:creationId xmlns:p14="http://schemas.microsoft.com/office/powerpoint/2010/main" val="17762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97BE027-01A5-4877-B74F-573769C6ECD8}"/>
              </a:ext>
            </a:extLst>
          </p:cNvPr>
          <p:cNvSpPr txBox="1"/>
          <p:nvPr/>
        </p:nvSpPr>
        <p:spPr>
          <a:xfrm>
            <a:off x="1136839" y="1424048"/>
            <a:ext cx="4601217" cy="3059812"/>
          </a:xfrm>
          <a:prstGeom prst="rect">
            <a:avLst/>
          </a:prstGeom>
          <a:noFill/>
        </p:spPr>
        <p:txBody>
          <a:bodyPr wrap="square" rtlCol="0">
            <a:spAutoFit/>
          </a:bodyPr>
          <a:lstStyle/>
          <a:p>
            <a:pPr>
              <a:lnSpc>
                <a:spcPct val="107000"/>
              </a:lnSpc>
              <a:spcAft>
                <a:spcPts val="800"/>
              </a:spcAft>
            </a:pPr>
            <a:r>
              <a:rPr lang="en-IN" sz="3200" b="1" i="0" dirty="0">
                <a:solidFill>
                  <a:srgbClr val="FFFFFF"/>
                </a:solidFill>
                <a:effectLst/>
                <a:latin typeface="Source Sans Pro" panose="020B0604020202020204" pitchFamily="34" charset="0"/>
              </a:rPr>
              <a:t>pytesseract</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Using ajax and flask we connect our java script of our chrome extension to python.</a:t>
            </a:r>
          </a:p>
          <a:p>
            <a:pPr marL="0" indent="0">
              <a:buNone/>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First we convert our canvas image to base64 image data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pass it to python flask via ajax in type of form.</a:t>
            </a:r>
          </a:p>
          <a:p>
            <a:pPr marL="0" indent="0">
              <a:buNone/>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77C03AD-EA02-44C6-96C2-EBC876A2CFB1}"/>
              </a:ext>
            </a:extLst>
          </p:cNvPr>
          <p:cNvPicPr>
            <a:picLocks noChangeAspect="1"/>
          </p:cNvPicPr>
          <p:nvPr/>
        </p:nvPicPr>
        <p:blipFill>
          <a:blip r:embed="rId2"/>
          <a:stretch>
            <a:fillRect/>
          </a:stretch>
        </p:blipFill>
        <p:spPr>
          <a:xfrm>
            <a:off x="6096000" y="704470"/>
            <a:ext cx="5458587" cy="5449060"/>
          </a:xfrm>
          <a:prstGeom prst="rect">
            <a:avLst/>
          </a:prstGeom>
        </p:spPr>
      </p:pic>
      <p:pic>
        <p:nvPicPr>
          <p:cNvPr id="6" name="Picture 5">
            <a:extLst>
              <a:ext uri="{FF2B5EF4-FFF2-40B4-BE49-F238E27FC236}">
                <a16:creationId xmlns:a16="http://schemas.microsoft.com/office/drawing/2014/main" id="{51721D4C-E435-484D-AF82-799E10F77AC4}"/>
              </a:ext>
            </a:extLst>
          </p:cNvPr>
          <p:cNvPicPr>
            <a:picLocks noChangeAspect="1"/>
          </p:cNvPicPr>
          <p:nvPr/>
        </p:nvPicPr>
        <p:blipFill>
          <a:blip r:embed="rId3"/>
          <a:stretch>
            <a:fillRect/>
          </a:stretch>
        </p:blipFill>
        <p:spPr>
          <a:xfrm>
            <a:off x="1136839" y="4353054"/>
            <a:ext cx="4477375" cy="1800476"/>
          </a:xfrm>
          <a:prstGeom prst="rect">
            <a:avLst/>
          </a:prstGeom>
        </p:spPr>
      </p:pic>
    </p:spTree>
    <p:extLst>
      <p:ext uri="{BB962C8B-B14F-4D97-AF65-F5344CB8AC3E}">
        <p14:creationId xmlns:p14="http://schemas.microsoft.com/office/powerpoint/2010/main" val="2720426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480</TotalTime>
  <Words>642</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Consolas</vt:lpstr>
      <vt:lpstr>Source Sans Pro</vt:lpstr>
      <vt:lpstr>Wingdings 3</vt:lpstr>
      <vt:lpstr>Ion Boardroom</vt:lpstr>
      <vt:lpstr>A Chrome Extension that converts image with text</vt:lpstr>
      <vt:lpstr>Module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DEMO:</vt:lpstr>
      <vt:lpstr>DEMO:</vt:lpstr>
      <vt:lpstr>DEMO:</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Chrome Extension which converts image into text</dc:title>
  <dc:creator>Vinit Mehra</dc:creator>
  <cp:lastModifiedBy>Vinit Mehra</cp:lastModifiedBy>
  <cp:revision>35</cp:revision>
  <dcterms:created xsi:type="dcterms:W3CDTF">2021-08-01T07:36:18Z</dcterms:created>
  <dcterms:modified xsi:type="dcterms:W3CDTF">2021-10-24T07:22:10Z</dcterms:modified>
</cp:coreProperties>
</file>