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of group members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c3c5d15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c3c5d15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6eb2343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6eb234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d6eb234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d6eb234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c3c5d15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c3c5d1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6eb234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d6eb234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c3c5d15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c3c5d15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c3c5d15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c3c5d15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Explain our data source, what </a:t>
            </a:r>
            <a:r>
              <a:rPr lang="en" sz="1400"/>
              <a:t>research</a:t>
            </a:r>
            <a:r>
              <a:rPr lang="en" sz="1400"/>
              <a:t> we will be doing and why we found it interesting: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“After doing some of our own ‘shopping’ on Kaggle, we </a:t>
            </a:r>
            <a:r>
              <a:rPr lang="en" sz="1400"/>
              <a:t>were able to find a dataset that contained information containing customer’s shopping details. Kaggle disclaimed that this dataset was Synthesized by ChatGPT, however it was created in a way that mirrored or simulated real-world consumer behavior patterns. The data inside this dataset was very mainly categorical like Season and Gender, but we were also able to focus in on numerical data such as age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be45cb5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be45cb5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27c11a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d27c11a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relationships were assessed using pivot tables in excel and parameters for further analysis were established. I selected item type purchased and color of item purchased as the two variables of most interest for further inquiry from the data set. However, as you can see by how busy these graphs are, they needed to be cleaned up.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d27c11a1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d27c11a1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paired down to 5 colors of interest. These were chosen based on colors representing the max, min, and highest range of values among the set. Brown is an example of a color that remained relatively constant throughout the year, </a:t>
            </a:r>
            <a:r>
              <a:rPr lang="en"/>
              <a:t>while</a:t>
            </a:r>
            <a:r>
              <a:rPr lang="en"/>
              <a:t> the others selected saw more movement. For example, purchases of silver items peaks significantly in the Fall, perhaps corresponding the winter holiday attire. These values are number of instances, which does reflect trends if analyzed by sum of purchases, but I thought this was more representative of the relationships between these variables.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6eb234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6eb234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d27c11a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d27c11a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27c11a1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d27c11a1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similar process was used to produce this graph. These items best represented the full set of purchased items. Purchases of jeans remained constant throughout the year, and also represents the middle of the pack among all items. You can see a similar trend in that both hats and sweaters see a peak of purchases in the warmer time of the year (spring and summer respectively). This would seem counterintuitive at first, but malls typically offer clearance sales after peak season for items which could </a:t>
            </a:r>
            <a:r>
              <a:rPr lang="en"/>
              <a:t>explain</a:t>
            </a:r>
            <a:r>
              <a:rPr lang="en"/>
              <a:t> this trend.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d6eb234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d6eb234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Consumer Shopping Behavior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Ximena Castillo </a:t>
            </a:r>
            <a:endParaRPr/>
          </a:p>
          <a:p>
            <a:pPr indent="0" lvl="0" marL="0" rtl="0" algn="ctr">
              <a:spcBef>
                <a:spcPts val="0"/>
              </a:spcBef>
              <a:spcAft>
                <a:spcPts val="0"/>
              </a:spcAft>
              <a:buNone/>
            </a:pPr>
            <a:r>
              <a:rPr lang="en"/>
              <a:t>Vinita Singh</a:t>
            </a:r>
            <a:endParaRPr/>
          </a:p>
          <a:p>
            <a:pPr indent="0" lvl="0" marL="0" rtl="0" algn="ctr">
              <a:spcBef>
                <a:spcPts val="0"/>
              </a:spcBef>
              <a:spcAft>
                <a:spcPts val="0"/>
              </a:spcAft>
              <a:buNone/>
            </a:pPr>
            <a:r>
              <a:rPr lang="en"/>
              <a:t>Casey Hojecki</a:t>
            </a:r>
            <a:endParaRPr/>
          </a:p>
          <a:p>
            <a:pPr indent="0" lvl="0" marL="0" rtl="0" algn="ctr">
              <a:spcBef>
                <a:spcPts val="0"/>
              </a:spcBef>
              <a:spcAft>
                <a:spcPts val="0"/>
              </a:spcAft>
              <a:buNone/>
            </a:pPr>
            <a:r>
              <a:rPr lang="en"/>
              <a:t>Will Stephens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55320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Shopping Trends by Gender</a:t>
            </a:r>
            <a:endParaRPr/>
          </a:p>
        </p:txBody>
      </p:sp>
      <p:pic>
        <p:nvPicPr>
          <p:cNvPr id="119" name="Google Shape;119;p22"/>
          <p:cNvPicPr preferRelativeResize="0"/>
          <p:nvPr/>
        </p:nvPicPr>
        <p:blipFill>
          <a:blip r:embed="rId3">
            <a:alphaModFix/>
          </a:blip>
          <a:stretch>
            <a:fillRect/>
          </a:stretch>
        </p:blipFill>
        <p:spPr>
          <a:xfrm>
            <a:off x="4968525" y="1378500"/>
            <a:ext cx="3957724" cy="3391350"/>
          </a:xfrm>
          <a:prstGeom prst="rect">
            <a:avLst/>
          </a:prstGeom>
          <a:noFill/>
          <a:ln>
            <a:noFill/>
          </a:ln>
        </p:spPr>
      </p:pic>
      <p:pic>
        <p:nvPicPr>
          <p:cNvPr id="120" name="Google Shape;120;p22"/>
          <p:cNvPicPr preferRelativeResize="0"/>
          <p:nvPr/>
        </p:nvPicPr>
        <p:blipFill>
          <a:blip r:embed="rId4">
            <a:alphaModFix/>
          </a:blip>
          <a:stretch>
            <a:fillRect/>
          </a:stretch>
        </p:blipFill>
        <p:spPr>
          <a:xfrm>
            <a:off x="80500" y="1413650"/>
            <a:ext cx="4702399" cy="335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Aggregation Statistics</a:t>
            </a:r>
            <a:endParaRPr/>
          </a:p>
        </p:txBody>
      </p:sp>
      <p:sp>
        <p:nvSpPr>
          <p:cNvPr id="126" name="Google Shape;126;p23"/>
          <p:cNvSpPr txBox="1"/>
          <p:nvPr>
            <p:ph idx="1" type="body"/>
          </p:nvPr>
        </p:nvSpPr>
        <p:spPr>
          <a:xfrm>
            <a:off x="387900" y="1179788"/>
            <a:ext cx="3799500" cy="6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Female:</a:t>
            </a:r>
            <a:endParaRPr/>
          </a:p>
        </p:txBody>
      </p:sp>
      <p:sp>
        <p:nvSpPr>
          <p:cNvPr id="127" name="Google Shape;127;p23"/>
          <p:cNvSpPr txBox="1"/>
          <p:nvPr>
            <p:ph idx="1" type="body"/>
          </p:nvPr>
        </p:nvSpPr>
        <p:spPr>
          <a:xfrm>
            <a:off x="387900" y="3137300"/>
            <a:ext cx="1069200" cy="50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
            </a:r>
            <a:r>
              <a:rPr lang="en"/>
              <a:t>ale:</a:t>
            </a:r>
            <a:endParaRPr/>
          </a:p>
        </p:txBody>
      </p:sp>
      <p:pic>
        <p:nvPicPr>
          <p:cNvPr id="128" name="Google Shape;128;p23"/>
          <p:cNvPicPr preferRelativeResize="0"/>
          <p:nvPr/>
        </p:nvPicPr>
        <p:blipFill>
          <a:blip r:embed="rId3">
            <a:alphaModFix/>
          </a:blip>
          <a:stretch>
            <a:fillRect/>
          </a:stretch>
        </p:blipFill>
        <p:spPr>
          <a:xfrm>
            <a:off x="152400" y="3533700"/>
            <a:ext cx="8892251" cy="1457400"/>
          </a:xfrm>
          <a:prstGeom prst="rect">
            <a:avLst/>
          </a:prstGeom>
          <a:noFill/>
          <a:ln>
            <a:noFill/>
          </a:ln>
        </p:spPr>
      </p:pic>
      <p:pic>
        <p:nvPicPr>
          <p:cNvPr id="129" name="Google Shape;129;p23"/>
          <p:cNvPicPr preferRelativeResize="0"/>
          <p:nvPr/>
        </p:nvPicPr>
        <p:blipFill>
          <a:blip r:embed="rId4">
            <a:alphaModFix/>
          </a:blip>
          <a:stretch>
            <a:fillRect/>
          </a:stretch>
        </p:blipFill>
        <p:spPr>
          <a:xfrm>
            <a:off x="82788" y="1699850"/>
            <a:ext cx="9031476" cy="94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Payment Method by Gender</a:t>
            </a:r>
            <a:endParaRPr/>
          </a:p>
        </p:txBody>
      </p:sp>
      <p:pic>
        <p:nvPicPr>
          <p:cNvPr id="135" name="Google Shape;135;p24"/>
          <p:cNvPicPr preferRelativeResize="0"/>
          <p:nvPr/>
        </p:nvPicPr>
        <p:blipFill>
          <a:blip r:embed="rId3">
            <a:alphaModFix/>
          </a:blip>
          <a:stretch>
            <a:fillRect/>
          </a:stretch>
        </p:blipFill>
        <p:spPr>
          <a:xfrm>
            <a:off x="2209775" y="1144125"/>
            <a:ext cx="5465849" cy="391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Shopping Trends by Age Groups </a:t>
            </a:r>
            <a:endParaRPr/>
          </a:p>
        </p:txBody>
      </p:sp>
      <p:pic>
        <p:nvPicPr>
          <p:cNvPr id="141" name="Google Shape;141;p25"/>
          <p:cNvPicPr preferRelativeResize="0"/>
          <p:nvPr/>
        </p:nvPicPr>
        <p:blipFill>
          <a:blip r:embed="rId3">
            <a:alphaModFix/>
          </a:blip>
          <a:stretch>
            <a:fillRect/>
          </a:stretch>
        </p:blipFill>
        <p:spPr>
          <a:xfrm>
            <a:off x="433500" y="1405600"/>
            <a:ext cx="4138500" cy="3320476"/>
          </a:xfrm>
          <a:prstGeom prst="rect">
            <a:avLst/>
          </a:prstGeom>
          <a:noFill/>
          <a:ln>
            <a:noFill/>
          </a:ln>
        </p:spPr>
      </p:pic>
      <p:sp>
        <p:nvSpPr>
          <p:cNvPr id="142" name="Google Shape;142;p25"/>
          <p:cNvSpPr txBox="1"/>
          <p:nvPr>
            <p:ph idx="1" type="body"/>
          </p:nvPr>
        </p:nvSpPr>
        <p:spPr>
          <a:xfrm>
            <a:off x="5006200" y="1526388"/>
            <a:ext cx="3527700" cy="30789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00000"/>
              </a:lnSpc>
              <a:spcBef>
                <a:spcPts val="0"/>
              </a:spcBef>
              <a:spcAft>
                <a:spcPts val="0"/>
              </a:spcAft>
              <a:buNone/>
            </a:pPr>
            <a:r>
              <a:rPr b="1" lang="en" sz="4230">
                <a:latin typeface="Roboto Slab"/>
                <a:ea typeface="Roboto Slab"/>
                <a:cs typeface="Roboto Slab"/>
                <a:sym typeface="Roboto Slab"/>
              </a:rPr>
              <a:t>CONTEXT: </a:t>
            </a:r>
            <a:endParaRPr b="1" sz="423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b="1" sz="4230">
              <a:latin typeface="Roboto Slab"/>
              <a:ea typeface="Roboto Slab"/>
              <a:cs typeface="Roboto Slab"/>
              <a:sym typeface="Roboto Slab"/>
            </a:endParaRPr>
          </a:p>
          <a:p>
            <a:pPr indent="0" lvl="0" marL="0" rtl="0" algn="l">
              <a:lnSpc>
                <a:spcPct val="100000"/>
              </a:lnSpc>
              <a:spcBef>
                <a:spcPts val="0"/>
              </a:spcBef>
              <a:spcAft>
                <a:spcPts val="0"/>
              </a:spcAft>
              <a:buNone/>
            </a:pPr>
            <a:r>
              <a:rPr lang="en" sz="3800">
                <a:latin typeface="Roboto Slab"/>
                <a:ea typeface="Roboto Slab"/>
                <a:cs typeface="Roboto Slab"/>
                <a:sym typeface="Roboto Slab"/>
              </a:rPr>
              <a:t>Spending habits across 4 different age groups to analyze spending behaviors in a structured manner.</a:t>
            </a:r>
            <a:endParaRPr sz="38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18 – 25</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26 – 40</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41 – 55</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56 – 70</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rPr b="1" lang="en" sz="3800">
                <a:latin typeface="Roboto Slab"/>
                <a:ea typeface="Roboto Slab"/>
                <a:cs typeface="Roboto Slab"/>
                <a:sym typeface="Roboto Slab"/>
              </a:rPr>
              <a:t>CONCLUSION:</a:t>
            </a:r>
            <a:endParaRPr b="1"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rPr lang="en" sz="3800">
                <a:latin typeface="Roboto Slab"/>
                <a:ea typeface="Roboto Slab"/>
                <a:cs typeface="Roboto Slab"/>
                <a:sym typeface="Roboto Slab"/>
              </a:rPr>
              <a:t>The youngest age group has the highest bar indicating average of $60.74.</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rPr lang="en" sz="3800">
                <a:latin typeface="Roboto Slab"/>
                <a:ea typeface="Roboto Slab"/>
                <a:cs typeface="Roboto Slab"/>
                <a:sym typeface="Roboto Slab"/>
              </a:rPr>
              <a:t>The oldest age group has the lowest bar, indicating a minimal drop to an average spending of $58.88.</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rPr lang="en" sz="3800">
                <a:latin typeface="Roboto Slab"/>
                <a:ea typeface="Roboto Slab"/>
                <a:cs typeface="Roboto Slab"/>
                <a:sym typeface="Roboto Slab"/>
              </a:rPr>
              <a:t>Conclusion: Marketing strategies should go beyond the age group when targeting consumers as spending power since older people remain very competitive.</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4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0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Product Category Popularity by Age Groups </a:t>
            </a:r>
            <a:endParaRPr/>
          </a:p>
        </p:txBody>
      </p:sp>
      <p:pic>
        <p:nvPicPr>
          <p:cNvPr id="148" name="Google Shape;148;p26"/>
          <p:cNvPicPr preferRelativeResize="0"/>
          <p:nvPr/>
        </p:nvPicPr>
        <p:blipFill>
          <a:blip r:embed="rId3">
            <a:alphaModFix/>
          </a:blip>
          <a:stretch>
            <a:fillRect/>
          </a:stretch>
        </p:blipFill>
        <p:spPr>
          <a:xfrm>
            <a:off x="422125" y="1329375"/>
            <a:ext cx="4783149" cy="3265800"/>
          </a:xfrm>
          <a:prstGeom prst="rect">
            <a:avLst/>
          </a:prstGeom>
          <a:noFill/>
          <a:ln>
            <a:noFill/>
          </a:ln>
        </p:spPr>
      </p:pic>
      <p:sp>
        <p:nvSpPr>
          <p:cNvPr id="149" name="Google Shape;149;p26"/>
          <p:cNvSpPr txBox="1"/>
          <p:nvPr>
            <p:ph idx="1" type="body"/>
          </p:nvPr>
        </p:nvSpPr>
        <p:spPr>
          <a:xfrm>
            <a:off x="5346025" y="1329375"/>
            <a:ext cx="3527700" cy="30789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00000"/>
              </a:lnSpc>
              <a:spcBef>
                <a:spcPts val="0"/>
              </a:spcBef>
              <a:spcAft>
                <a:spcPts val="0"/>
              </a:spcAft>
              <a:buNone/>
            </a:pPr>
            <a:r>
              <a:rPr b="1" lang="en" sz="4630">
                <a:latin typeface="Roboto Slab"/>
                <a:ea typeface="Roboto Slab"/>
                <a:cs typeface="Roboto Slab"/>
                <a:sym typeface="Roboto Slab"/>
              </a:rPr>
              <a:t>Conclusions:</a:t>
            </a:r>
            <a:endParaRPr b="1" sz="463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b="1" sz="463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Clothing is the most popular category across all age groups.</a:t>
            </a:r>
            <a:endParaRPr sz="3800">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The 18-25 age group shows a strong preference for clothing, making the most significant contribution to purchases in this category.</a:t>
            </a:r>
            <a:endParaRPr sz="3800">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Accessories are the second most popular category, with the 41 - 65 age group leading the purchases, indicating interest in accessories among this demographic.</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The 66-70 age group spends the least across all categories.</a:t>
            </a:r>
            <a:endParaRPr sz="3800">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The 18 - 25 and 26 - 40 age groups show more similar spending patterns.</a:t>
            </a:r>
            <a:endParaRPr sz="3800">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3800">
              <a:latin typeface="Roboto Slab"/>
              <a:ea typeface="Roboto Slab"/>
              <a:cs typeface="Roboto Slab"/>
              <a:sym typeface="Roboto Slab"/>
            </a:endParaRPr>
          </a:p>
          <a:p>
            <a:pPr indent="-288925" lvl="0" marL="457200" marR="0" rtl="0" algn="l">
              <a:lnSpc>
                <a:spcPct val="100000"/>
              </a:lnSpc>
              <a:spcBef>
                <a:spcPts val="0"/>
              </a:spcBef>
              <a:spcAft>
                <a:spcPts val="0"/>
              </a:spcAft>
              <a:buSzPct val="100000"/>
              <a:buFont typeface="Roboto Slab"/>
              <a:buChar char="●"/>
            </a:pPr>
            <a:r>
              <a:rPr lang="en" sz="3800">
                <a:latin typeface="Roboto Slab"/>
                <a:ea typeface="Roboto Slab"/>
                <a:cs typeface="Roboto Slab"/>
                <a:sym typeface="Roboto Slab"/>
              </a:rPr>
              <a:t>There is a significant drop in purchase amounts in the outerwear category for all age groups when compared to other categories.</a:t>
            </a:r>
            <a:endParaRPr sz="38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0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30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677850" y="1788950"/>
            <a:ext cx="2040300" cy="129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6000"/>
              <a:t>Q&amp;A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70" name="Google Shape;70;p14"/>
          <p:cNvSpPr txBox="1"/>
          <p:nvPr>
            <p:ph idx="1" type="body"/>
          </p:nvPr>
        </p:nvSpPr>
        <p:spPr>
          <a:xfrm>
            <a:off x="120375" y="1489825"/>
            <a:ext cx="3084000" cy="317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Synthesized by ChatGPT </a:t>
            </a:r>
            <a:endParaRPr/>
          </a:p>
          <a:p>
            <a:pPr indent="-317500" lvl="1" marL="914400" rtl="0" algn="l">
              <a:spcBef>
                <a:spcPts val="0"/>
              </a:spcBef>
              <a:spcAft>
                <a:spcPts val="0"/>
              </a:spcAft>
              <a:buSzPts val="1400"/>
              <a:buChar char="○"/>
            </a:pPr>
            <a:r>
              <a:rPr lang="en"/>
              <a:t>Simulates real-world consumer behavior</a:t>
            </a:r>
            <a:endParaRPr/>
          </a:p>
          <a:p>
            <a:pPr indent="-342900" lvl="0" marL="457200" rtl="0" algn="l">
              <a:spcBef>
                <a:spcPts val="0"/>
              </a:spcBef>
              <a:spcAft>
                <a:spcPts val="0"/>
              </a:spcAft>
              <a:buSzPts val="1800"/>
              <a:buChar char="●"/>
            </a:pPr>
            <a:r>
              <a:rPr lang="en"/>
              <a:t>Categorical/Nominal Data such as Season </a:t>
            </a:r>
            <a:r>
              <a:rPr lang="en"/>
              <a:t>and Gender </a:t>
            </a:r>
            <a:endParaRPr/>
          </a:p>
          <a:p>
            <a:pPr indent="-342900" lvl="0" marL="457200" rtl="0" algn="l">
              <a:spcBef>
                <a:spcPts val="0"/>
              </a:spcBef>
              <a:spcAft>
                <a:spcPts val="0"/>
              </a:spcAft>
              <a:buSzPts val="1800"/>
              <a:buChar char="●"/>
            </a:pPr>
            <a:r>
              <a:rPr lang="en"/>
              <a:t>Numerical/Continuous Data such as Age </a:t>
            </a:r>
            <a:endParaRPr/>
          </a:p>
        </p:txBody>
      </p:sp>
      <p:pic>
        <p:nvPicPr>
          <p:cNvPr id="71" name="Google Shape;71;p14"/>
          <p:cNvPicPr preferRelativeResize="0"/>
          <p:nvPr/>
        </p:nvPicPr>
        <p:blipFill>
          <a:blip r:embed="rId3">
            <a:alphaModFix/>
          </a:blip>
          <a:stretch>
            <a:fillRect/>
          </a:stretch>
        </p:blipFill>
        <p:spPr>
          <a:xfrm>
            <a:off x="3487600" y="2003163"/>
            <a:ext cx="5529651" cy="214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
        <p:nvSpPr>
          <p:cNvPr id="77" name="Google Shape;77;p15"/>
          <p:cNvSpPr txBox="1"/>
          <p:nvPr>
            <p:ph idx="1" type="body"/>
          </p:nvPr>
        </p:nvSpPr>
        <p:spPr>
          <a:xfrm>
            <a:off x="387900" y="1489825"/>
            <a:ext cx="8368200" cy="25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Seasonal Data</a:t>
            </a:r>
            <a:endParaRPr/>
          </a:p>
          <a:p>
            <a:pPr indent="-317500" lvl="1" marL="914400" rtl="0" algn="l">
              <a:spcBef>
                <a:spcPts val="0"/>
              </a:spcBef>
              <a:spcAft>
                <a:spcPts val="0"/>
              </a:spcAft>
              <a:buSzPts val="1400"/>
              <a:buChar char="○"/>
            </a:pPr>
            <a:r>
              <a:rPr lang="en"/>
              <a:t>Is there variation in purchasing patterns with seasons?</a:t>
            </a:r>
            <a:r>
              <a:rPr lang="en"/>
              <a:t> </a:t>
            </a:r>
            <a:endParaRPr/>
          </a:p>
          <a:p>
            <a:pPr indent="-342900" lvl="0" marL="457200" rtl="0" algn="l">
              <a:spcBef>
                <a:spcPts val="0"/>
              </a:spcBef>
              <a:spcAft>
                <a:spcPts val="0"/>
              </a:spcAft>
              <a:buSzPts val="1800"/>
              <a:buChar char="●"/>
            </a:pPr>
            <a:r>
              <a:rPr lang="en"/>
              <a:t>Gender </a:t>
            </a:r>
            <a:endParaRPr/>
          </a:p>
          <a:p>
            <a:pPr indent="-317500" lvl="1" marL="914400" rtl="0" algn="l">
              <a:spcBef>
                <a:spcPts val="0"/>
              </a:spcBef>
              <a:spcAft>
                <a:spcPts val="0"/>
              </a:spcAft>
              <a:buSzPts val="1400"/>
              <a:buChar char="○"/>
            </a:pPr>
            <a:r>
              <a:rPr lang="en"/>
              <a:t>How do purchases breakdown by gender through summary statistics? </a:t>
            </a:r>
            <a:endParaRPr/>
          </a:p>
          <a:p>
            <a:pPr indent="-342900" lvl="0" marL="457200" rtl="0" algn="l">
              <a:spcBef>
                <a:spcPts val="0"/>
              </a:spcBef>
              <a:spcAft>
                <a:spcPts val="0"/>
              </a:spcAft>
              <a:buSzPts val="1800"/>
              <a:buChar char="●"/>
            </a:pPr>
            <a:r>
              <a:rPr lang="en"/>
              <a:t>Age Groups	</a:t>
            </a:r>
            <a:endParaRPr/>
          </a:p>
          <a:p>
            <a:pPr indent="-317500" lvl="1" marL="914400" rtl="0" algn="l">
              <a:spcBef>
                <a:spcPts val="0"/>
              </a:spcBef>
              <a:spcAft>
                <a:spcPts val="0"/>
              </a:spcAft>
              <a:buSzPts val="1400"/>
              <a:buChar char="○"/>
            </a:pPr>
            <a:r>
              <a:rPr lang="en"/>
              <a:t>What are the most popular categories among different age groups?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1032500" y="1179250"/>
            <a:ext cx="7835177" cy="3768125"/>
          </a:xfrm>
          <a:prstGeom prst="rect">
            <a:avLst/>
          </a:prstGeom>
          <a:noFill/>
          <a:ln>
            <a:noFill/>
          </a:ln>
        </p:spPr>
      </p:pic>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Products Purchased by Color </a:t>
            </a:r>
            <a:r>
              <a:rPr lang="en"/>
              <a:t>Seasonally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3310" r="-3310" t="0"/>
          <a:stretch/>
        </p:blipFill>
        <p:spPr>
          <a:xfrm>
            <a:off x="1660350" y="1106425"/>
            <a:ext cx="6073648" cy="3872774"/>
          </a:xfrm>
          <a:prstGeom prst="rect">
            <a:avLst/>
          </a:prstGeom>
          <a:noFill/>
          <a:ln>
            <a:noFill/>
          </a:ln>
        </p:spPr>
      </p:pic>
      <p:sp>
        <p:nvSpPr>
          <p:cNvPr id="89" name="Google Shape;89;p17"/>
          <p:cNvSpPr txBox="1"/>
          <p:nvPr>
            <p:ph type="title"/>
          </p:nvPr>
        </p:nvSpPr>
        <p:spPr>
          <a:xfrm>
            <a:off x="387900" y="4203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Products Purchased by Color Seasonally - Subset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Chi-Squared Test of Independence</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Categorical Data like “Season” and “Color” </a:t>
            </a:r>
            <a:endParaRPr/>
          </a:p>
          <a:p>
            <a:pPr indent="-342900" lvl="0" marL="457200" rtl="0" algn="l">
              <a:spcBef>
                <a:spcPts val="0"/>
              </a:spcBef>
              <a:spcAft>
                <a:spcPts val="0"/>
              </a:spcAft>
              <a:buSzPts val="1800"/>
              <a:buChar char="●"/>
            </a:pPr>
            <a:r>
              <a:rPr lang="en"/>
              <a:t>Results: </a:t>
            </a:r>
            <a:endParaRPr/>
          </a:p>
          <a:p>
            <a:pPr indent="-317500" lvl="1" marL="914400" rtl="0" algn="l">
              <a:spcBef>
                <a:spcPts val="0"/>
              </a:spcBef>
              <a:spcAft>
                <a:spcPts val="0"/>
              </a:spcAft>
              <a:buSzPts val="1400"/>
              <a:buChar char="○"/>
            </a:pPr>
            <a:r>
              <a:rPr lang="en"/>
              <a:t>Degrees of Freedom: 12, alpha=0.05</a:t>
            </a:r>
            <a:endParaRPr/>
          </a:p>
          <a:p>
            <a:pPr indent="-317500" lvl="1" marL="914400" rtl="0" algn="l">
              <a:spcBef>
                <a:spcPts val="0"/>
              </a:spcBef>
              <a:spcAft>
                <a:spcPts val="0"/>
              </a:spcAft>
              <a:buSzPts val="1400"/>
              <a:buChar char="○"/>
            </a:pPr>
            <a:r>
              <a:rPr lang="en"/>
              <a:t>Critical Value: </a:t>
            </a:r>
            <a:r>
              <a:rPr lang="en"/>
              <a:t>21.026</a:t>
            </a:r>
            <a:endParaRPr/>
          </a:p>
          <a:p>
            <a:pPr indent="-317500" lvl="1" marL="914400" rtl="0" algn="l">
              <a:spcBef>
                <a:spcPts val="0"/>
              </a:spcBef>
              <a:spcAft>
                <a:spcPts val="0"/>
              </a:spcAft>
              <a:buSzPts val="1400"/>
              <a:buChar char="○"/>
            </a:pPr>
            <a:r>
              <a:rPr lang="en"/>
              <a:t>Chi Squared Statistic = 0.473</a:t>
            </a:r>
            <a:endParaRPr/>
          </a:p>
          <a:p>
            <a:pPr indent="-342900" lvl="0" marL="457200" rtl="0" algn="l">
              <a:spcBef>
                <a:spcPts val="0"/>
              </a:spcBef>
              <a:spcAft>
                <a:spcPts val="0"/>
              </a:spcAft>
              <a:buSzPts val="1800"/>
              <a:buChar char="●"/>
            </a:pPr>
            <a:r>
              <a:rPr lang="en"/>
              <a:t>Drawn Conclusions: </a:t>
            </a:r>
            <a:endParaRPr/>
          </a:p>
          <a:p>
            <a:pPr indent="-317500" lvl="1" marL="914400" rtl="0" algn="l">
              <a:spcBef>
                <a:spcPts val="0"/>
              </a:spcBef>
              <a:spcAft>
                <a:spcPts val="0"/>
              </a:spcAft>
              <a:buSzPts val="1400"/>
              <a:buChar char="○"/>
            </a:pPr>
            <a:r>
              <a:rPr lang="en"/>
              <a:t>Chi Squared value of 0.473 is less than critical value 21.026</a:t>
            </a:r>
            <a:endParaRPr/>
          </a:p>
          <a:p>
            <a:pPr indent="-317500" lvl="1" marL="914400" rtl="0" algn="l">
              <a:spcBef>
                <a:spcPts val="0"/>
              </a:spcBef>
              <a:spcAft>
                <a:spcPts val="0"/>
              </a:spcAft>
              <a:buSzPts val="1400"/>
              <a:buChar char="○"/>
            </a:pPr>
            <a:r>
              <a:rPr lang="en"/>
              <a:t>Fail to reject null hypothesis</a:t>
            </a:r>
            <a:endParaRPr/>
          </a:p>
          <a:p>
            <a:pPr indent="-317500" lvl="1" marL="914400" rtl="0" algn="l">
              <a:spcBef>
                <a:spcPts val="0"/>
              </a:spcBef>
              <a:spcAft>
                <a:spcPts val="0"/>
              </a:spcAft>
              <a:buSzPts val="1400"/>
              <a:buChar char="○"/>
            </a:pPr>
            <a:r>
              <a:rPr lang="en"/>
              <a:t>Suggests t</a:t>
            </a:r>
            <a:r>
              <a:rPr lang="en"/>
              <a:t>here is not enough evidence to conclude a significant association between color and season based on the corrected data</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94700"/>
            <a:ext cx="8368200" cy="649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Products Purchased by Product Type - Seasonally</a:t>
            </a:r>
            <a:endParaRPr/>
          </a:p>
        </p:txBody>
      </p:sp>
      <p:pic>
        <p:nvPicPr>
          <p:cNvPr id="101" name="Google Shape;101;p19"/>
          <p:cNvPicPr preferRelativeResize="0"/>
          <p:nvPr/>
        </p:nvPicPr>
        <p:blipFill>
          <a:blip r:embed="rId3">
            <a:alphaModFix/>
          </a:blip>
          <a:stretch>
            <a:fillRect/>
          </a:stretch>
        </p:blipFill>
        <p:spPr>
          <a:xfrm>
            <a:off x="534925" y="1317450"/>
            <a:ext cx="8188273" cy="375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258425" y="1091325"/>
            <a:ext cx="6575701" cy="3867825"/>
          </a:xfrm>
          <a:prstGeom prst="rect">
            <a:avLst/>
          </a:prstGeom>
          <a:noFill/>
          <a:ln>
            <a:noFill/>
          </a:ln>
        </p:spPr>
      </p:pic>
      <p:sp>
        <p:nvSpPr>
          <p:cNvPr id="107" name="Google Shape;107;p20"/>
          <p:cNvSpPr txBox="1"/>
          <p:nvPr>
            <p:ph type="title"/>
          </p:nvPr>
        </p:nvSpPr>
        <p:spPr>
          <a:xfrm>
            <a:off x="387900" y="494700"/>
            <a:ext cx="8368200" cy="64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Products Purchased by Product Type - Subset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Chi-Squared Test of Independence</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Categorical Data like “Season” and “Item Purchased” </a:t>
            </a:r>
            <a:endParaRPr/>
          </a:p>
          <a:p>
            <a:pPr indent="-342900" lvl="0" marL="457200" rtl="0" algn="l">
              <a:spcBef>
                <a:spcPts val="0"/>
              </a:spcBef>
              <a:spcAft>
                <a:spcPts val="0"/>
              </a:spcAft>
              <a:buSzPts val="1800"/>
              <a:buChar char="●"/>
            </a:pPr>
            <a:r>
              <a:rPr lang="en"/>
              <a:t>Results: </a:t>
            </a:r>
            <a:endParaRPr/>
          </a:p>
          <a:p>
            <a:pPr indent="-317500" lvl="1" marL="914400" rtl="0" algn="l">
              <a:spcBef>
                <a:spcPts val="0"/>
              </a:spcBef>
              <a:spcAft>
                <a:spcPts val="0"/>
              </a:spcAft>
              <a:buSzPts val="1400"/>
              <a:buChar char="○"/>
            </a:pPr>
            <a:r>
              <a:rPr lang="en"/>
              <a:t>Degrees of Freedom: 12, alpha=0.05</a:t>
            </a:r>
            <a:endParaRPr/>
          </a:p>
          <a:p>
            <a:pPr indent="-317500" lvl="1" marL="914400" rtl="0" algn="l">
              <a:spcBef>
                <a:spcPts val="0"/>
              </a:spcBef>
              <a:spcAft>
                <a:spcPts val="0"/>
              </a:spcAft>
              <a:buSzPts val="1400"/>
              <a:buChar char="○"/>
            </a:pPr>
            <a:r>
              <a:rPr lang="en"/>
              <a:t>Critical Value</a:t>
            </a:r>
            <a:r>
              <a:rPr lang="en"/>
              <a:t>: 16.916</a:t>
            </a:r>
            <a:endParaRPr/>
          </a:p>
          <a:p>
            <a:pPr indent="-317500" lvl="1" marL="914400" rtl="0" algn="l">
              <a:spcBef>
                <a:spcPts val="0"/>
              </a:spcBef>
              <a:spcAft>
                <a:spcPts val="0"/>
              </a:spcAft>
              <a:buSzPts val="1400"/>
              <a:buChar char="○"/>
            </a:pPr>
            <a:r>
              <a:rPr lang="en"/>
              <a:t>Chi-Square Statistic: 24.42</a:t>
            </a:r>
            <a:endParaRPr/>
          </a:p>
          <a:p>
            <a:pPr indent="-342900" lvl="0" marL="457200" rtl="0" algn="l">
              <a:spcBef>
                <a:spcPts val="0"/>
              </a:spcBef>
              <a:spcAft>
                <a:spcPts val="0"/>
              </a:spcAft>
              <a:buSzPts val="1800"/>
              <a:buChar char="●"/>
            </a:pPr>
            <a:r>
              <a:rPr lang="en"/>
              <a:t>Drawn Conclusions: </a:t>
            </a:r>
            <a:endParaRPr/>
          </a:p>
          <a:p>
            <a:pPr indent="-317500" lvl="1" marL="914400" rtl="0" algn="l">
              <a:spcBef>
                <a:spcPts val="0"/>
              </a:spcBef>
              <a:spcAft>
                <a:spcPts val="0"/>
              </a:spcAft>
              <a:buSzPts val="1400"/>
              <a:buChar char="○"/>
            </a:pPr>
            <a:r>
              <a:rPr lang="en"/>
              <a:t>24.42 &gt; 16.916</a:t>
            </a:r>
            <a:endParaRPr/>
          </a:p>
          <a:p>
            <a:pPr indent="-317500" lvl="1" marL="914400" rtl="0" algn="l">
              <a:spcBef>
                <a:spcPts val="0"/>
              </a:spcBef>
              <a:spcAft>
                <a:spcPts val="0"/>
              </a:spcAft>
              <a:buSzPts val="1400"/>
              <a:buChar char="○"/>
            </a:pPr>
            <a:r>
              <a:rPr lang="en"/>
              <a:t>Can reject null hypothesis</a:t>
            </a:r>
            <a:endParaRPr/>
          </a:p>
          <a:p>
            <a:pPr indent="-317500" lvl="1" marL="914400" rtl="0" algn="l">
              <a:spcBef>
                <a:spcPts val="0"/>
              </a:spcBef>
              <a:spcAft>
                <a:spcPts val="0"/>
              </a:spcAft>
              <a:buSzPts val="1400"/>
              <a:buChar char="○"/>
            </a:pPr>
            <a:r>
              <a:rPr lang="en"/>
              <a:t>Suggests there is enough evidence to conclude a significant association between item purchased and season based on the corrected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