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0EF"/>
    <a:srgbClr val="EA7E68"/>
    <a:srgbClr val="FFFFFF"/>
    <a:srgbClr val="F39E34"/>
    <a:srgbClr val="23AAAD"/>
    <a:srgbClr val="1B13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8AF83-95C2-7008-E60D-FB797A157E03}" v="3" dt="2025-09-04T16:20:41.386"/>
    <p1510:client id="{1718AE29-C20F-28CF-1003-06C74243F3DE}" v="4" dt="2025-09-04T04:19:53.188"/>
    <p1510:client id="{29DEB39E-5DD4-5B67-F2B5-8E25777FB406}" v="1" dt="2025-09-04T10:16:01.085"/>
    <p1510:client id="{96699D59-66C2-9884-89DC-A280C938B63A}" v="978" dt="2025-09-04T09:11:44.448"/>
    <p1510:client id="{C621CCEA-563B-3CB9-C65C-AB05F85C0ED5}" v="193" dt="2025-09-04T09:08:57.185"/>
    <p1510:client id="{E950D2E4-D72E-D7DA-CCB1-0801CB6241DE}" v="8" dt="2025-09-04T09:21:40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DE5F0-F600-46C3-AE4D-5148C69FFBAD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EF6FF-9132-45E0-97B0-6601D5F65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07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EF6FF-9132-45E0-97B0-6601D5F658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19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E9D4-CBBD-39CF-AB04-BF492945B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9F787-A6F0-B4AA-E084-B6E6A2965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97AC2-B99D-4E92-643D-E755FB13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3E8F1-0B97-8411-9791-E2816322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FF63-8290-6775-8277-205603A4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8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DE25-DCBC-D358-9606-1AFAC0C1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9CA90-1A03-8F33-D4D4-698AE6B2B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136D4-D9FF-3984-32C8-E310533C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007F2-5888-0388-EEC2-737DB1C4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E26C5-0E2E-A976-A6BA-B4D7B67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5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E24D53-CB44-64E5-F537-B0AC6B350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69E02-5B4E-B2E2-BF0E-FFAB403EC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F28F0-7539-0FB2-62D6-933FEFE2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0D598-96DB-8BDF-7A86-05A1D81C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C07A8-426C-583A-2AB9-069E9B29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3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706E-CA7F-38DC-3ABC-4F852DF7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2F1B5-7512-79D3-6D27-ACE3DE8EB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BC36-52A8-E007-5F87-D62CEE28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3E764-0E8F-32F3-959D-0F804A37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B5893-D3ED-A111-1DE0-119AD82E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3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4975-5492-925A-B15F-E8CC6C301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5FB7A-94FF-7667-A5AE-CDBA3EED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378E6-0E53-3566-5185-3282A7AC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94B46-3170-CA59-EB06-0A7AC393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B8DCD-0235-FAC9-2827-6C5C8B10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4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336E-6F64-9716-79F6-09C1859B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8254C-3BFA-9701-AC0A-69FFD312B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3CF7D-60F3-4DD1-50E0-47BBB8577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5E01B-DD97-C969-E069-6D6722358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5A4BF-086F-98BB-F707-75DF6DF4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3B833-D94C-1AC9-CFFD-831D8DA1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3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9E33-AED8-B87B-9CC4-4BAB91FC3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38AB0-C97E-6DAB-D4F9-4E6E880A7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FB543-54DF-5442-98C7-915747DAA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64A0E-6894-69A9-F1E4-675924EDF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9B4D7-7FE4-E06D-00C8-F9CB7BAB3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C1D51-1765-5933-46E9-9583E41C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0BF8D-CC19-4D88-8268-D162B908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7C37E9-D6FF-6D2E-CCCD-69876A09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6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B4E4-AD40-0BBB-5B83-B34C8716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383E0-E3BA-487A-F1CE-35C3E703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2B5EC-367A-A661-0FF1-BABCDF90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373EB-8547-A75B-B63A-8D83DF86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0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25240F-9D6E-5E5B-5739-A764AAD3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5E38A-2B47-3BE4-FDBB-F1DA85C4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3BECA-2872-CB7C-70B9-C193C7281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9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55EF-3FB5-CEEA-B5B9-DF825D06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3C253-96E3-ADD3-298D-DC078E1CF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79389-2AC9-39C4-5C51-4372015E3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7FBA9-D34A-DF22-4030-7CC81ACC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2565A-DCE6-BEB8-C0B4-AB737C21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8F334-691D-4D47-5697-B841F7F0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0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B2BD-9587-900E-7B78-C09E1220A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4C592-D295-8F91-555F-5104C216D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0948D-CF7C-759D-183B-4A97A197F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657F6-AD68-A51D-F55B-E1258283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BE1E4-7D6D-F6F3-7A20-AD503FA2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550FD-9475-C54F-A97D-75D44613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4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FA0F04-FAD4-97D9-A6C1-4A9425348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4B0C2-37FD-4F81-D9FA-1A82879BF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B38CD-676D-868D-91EF-E89C850F7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BE4D0-E68C-4FB2-8B3A-AA41DAF039F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71AA0-E6E0-8ED1-29A0-12D5FC02F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9B170-770F-E884-8E03-34B29117A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8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3A5304-1DD4-1448-EB8F-F50DA11AEA9F}"/>
              </a:ext>
            </a:extLst>
          </p:cNvPr>
          <p:cNvSpPr/>
          <p:nvPr/>
        </p:nvSpPr>
        <p:spPr>
          <a:xfrm>
            <a:off x="0" y="0"/>
            <a:ext cx="4216400" cy="6858000"/>
          </a:xfrm>
          <a:prstGeom prst="rect">
            <a:avLst/>
          </a:prstGeom>
          <a:solidFill>
            <a:srgbClr val="1B13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494D9B-A64C-5821-35E0-80140852AFAD}"/>
              </a:ext>
            </a:extLst>
          </p:cNvPr>
          <p:cNvSpPr/>
          <p:nvPr/>
        </p:nvSpPr>
        <p:spPr>
          <a:xfrm>
            <a:off x="762794" y="-1"/>
            <a:ext cx="7010400" cy="685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E0B9D15-33D0-DD82-F9B9-A62E397585AB}"/>
              </a:ext>
            </a:extLst>
          </p:cNvPr>
          <p:cNvGrpSpPr/>
          <p:nvPr/>
        </p:nvGrpSpPr>
        <p:grpSpPr>
          <a:xfrm rot="9009327">
            <a:off x="3174227" y="688903"/>
            <a:ext cx="2299791" cy="5480193"/>
            <a:chOff x="3753542" y="990487"/>
            <a:chExt cx="2046332" cy="487622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E8F1EA6-1449-2D14-64DF-6AE6F61827F1}"/>
                </a:ext>
              </a:extLst>
            </p:cNvPr>
            <p:cNvSpPr/>
            <p:nvPr/>
          </p:nvSpPr>
          <p:spPr>
            <a:xfrm rot="2843287">
              <a:off x="3753542" y="3846218"/>
              <a:ext cx="2020491" cy="2020491"/>
            </a:xfrm>
            <a:custGeom>
              <a:avLst/>
              <a:gdLst>
                <a:gd name="connsiteX0" fmla="*/ 0 w 4040981"/>
                <a:gd name="connsiteY0" fmla="*/ 2020491 h 4040981"/>
                <a:gd name="connsiteX1" fmla="*/ 2020491 w 4040981"/>
                <a:gd name="connsiteY1" fmla="*/ 0 h 4040981"/>
                <a:gd name="connsiteX2" fmla="*/ 4040982 w 4040981"/>
                <a:gd name="connsiteY2" fmla="*/ 2020491 h 4040981"/>
                <a:gd name="connsiteX3" fmla="*/ 2020491 w 4040981"/>
                <a:gd name="connsiteY3" fmla="*/ 4040982 h 4040981"/>
                <a:gd name="connsiteX4" fmla="*/ 0 w 4040981"/>
                <a:gd name="connsiteY4" fmla="*/ 2020491 h 4040981"/>
                <a:gd name="connsiteX0" fmla="*/ 2020491 w 4040982"/>
                <a:gd name="connsiteY0" fmla="*/ 0 h 4040982"/>
                <a:gd name="connsiteX1" fmla="*/ 4040982 w 4040982"/>
                <a:gd name="connsiteY1" fmla="*/ 2020491 h 4040982"/>
                <a:gd name="connsiteX2" fmla="*/ 2020491 w 4040982"/>
                <a:gd name="connsiteY2" fmla="*/ 4040982 h 4040982"/>
                <a:gd name="connsiteX3" fmla="*/ 0 w 4040982"/>
                <a:gd name="connsiteY3" fmla="*/ 2020491 h 4040982"/>
                <a:gd name="connsiteX4" fmla="*/ 2111931 w 4040982"/>
                <a:gd name="connsiteY4" fmla="*/ 91440 h 4040982"/>
                <a:gd name="connsiteX0" fmla="*/ 2020491 w 4040982"/>
                <a:gd name="connsiteY0" fmla="*/ 0 h 4040982"/>
                <a:gd name="connsiteX1" fmla="*/ 4040982 w 4040982"/>
                <a:gd name="connsiteY1" fmla="*/ 2020491 h 4040982"/>
                <a:gd name="connsiteX2" fmla="*/ 2020491 w 4040982"/>
                <a:gd name="connsiteY2" fmla="*/ 4040982 h 4040982"/>
                <a:gd name="connsiteX3" fmla="*/ 0 w 4040982"/>
                <a:gd name="connsiteY3" fmla="*/ 2020491 h 4040982"/>
                <a:gd name="connsiteX0" fmla="*/ 4040982 w 4040982"/>
                <a:gd name="connsiteY0" fmla="*/ 0 h 2020491"/>
                <a:gd name="connsiteX1" fmla="*/ 2020491 w 4040982"/>
                <a:gd name="connsiteY1" fmla="*/ 2020491 h 2020491"/>
                <a:gd name="connsiteX2" fmla="*/ 0 w 4040982"/>
                <a:gd name="connsiteY2" fmla="*/ 0 h 2020491"/>
                <a:gd name="connsiteX0" fmla="*/ 2020491 w 2020491"/>
                <a:gd name="connsiteY0" fmla="*/ 0 h 2020491"/>
                <a:gd name="connsiteX1" fmla="*/ 0 w 2020491"/>
                <a:gd name="connsiteY1" fmla="*/ 2020491 h 202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20491" h="2020491">
                  <a:moveTo>
                    <a:pt x="2020491" y="0"/>
                  </a:moveTo>
                  <a:cubicBezTo>
                    <a:pt x="2020491" y="1115886"/>
                    <a:pt x="1115886" y="2020491"/>
                    <a:pt x="0" y="2020491"/>
                  </a:cubicBezTo>
                </a:path>
              </a:pathLst>
            </a:custGeom>
            <a:noFill/>
            <a:ln w="403225" cap="rnd">
              <a:gradFill>
                <a:gsLst>
                  <a:gs pos="0">
                    <a:schemeClr val="bg1"/>
                  </a:gs>
                  <a:gs pos="100000">
                    <a:srgbClr val="23AAAD"/>
                  </a:gs>
                </a:gsLst>
                <a:lin ang="21594000" scaled="0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6BA0D63-1A8C-FA71-AF34-8D981C9DA020}"/>
                </a:ext>
              </a:extLst>
            </p:cNvPr>
            <p:cNvSpPr/>
            <p:nvPr/>
          </p:nvSpPr>
          <p:spPr>
            <a:xfrm rot="18815050">
              <a:off x="3779383" y="990487"/>
              <a:ext cx="2020491" cy="2020491"/>
            </a:xfrm>
            <a:custGeom>
              <a:avLst/>
              <a:gdLst>
                <a:gd name="connsiteX0" fmla="*/ 0 w 4040981"/>
                <a:gd name="connsiteY0" fmla="*/ 2020491 h 4040981"/>
                <a:gd name="connsiteX1" fmla="*/ 2020491 w 4040981"/>
                <a:gd name="connsiteY1" fmla="*/ 0 h 4040981"/>
                <a:gd name="connsiteX2" fmla="*/ 4040982 w 4040981"/>
                <a:gd name="connsiteY2" fmla="*/ 2020491 h 4040981"/>
                <a:gd name="connsiteX3" fmla="*/ 2020491 w 4040981"/>
                <a:gd name="connsiteY3" fmla="*/ 4040982 h 4040981"/>
                <a:gd name="connsiteX4" fmla="*/ 0 w 4040981"/>
                <a:gd name="connsiteY4" fmla="*/ 2020491 h 4040981"/>
                <a:gd name="connsiteX0" fmla="*/ 0 w 4040982"/>
                <a:gd name="connsiteY0" fmla="*/ 2020491 h 4040982"/>
                <a:gd name="connsiteX1" fmla="*/ 2020491 w 4040982"/>
                <a:gd name="connsiteY1" fmla="*/ 0 h 4040982"/>
                <a:gd name="connsiteX2" fmla="*/ 4040982 w 4040982"/>
                <a:gd name="connsiteY2" fmla="*/ 2020491 h 4040982"/>
                <a:gd name="connsiteX3" fmla="*/ 2020491 w 4040982"/>
                <a:gd name="connsiteY3" fmla="*/ 4040982 h 4040982"/>
                <a:gd name="connsiteX4" fmla="*/ 91440 w 4040982"/>
                <a:gd name="connsiteY4" fmla="*/ 2111931 h 4040982"/>
                <a:gd name="connsiteX0" fmla="*/ 1935425 w 3955916"/>
                <a:gd name="connsiteY0" fmla="*/ 0 h 4040982"/>
                <a:gd name="connsiteX1" fmla="*/ 3955916 w 3955916"/>
                <a:gd name="connsiteY1" fmla="*/ 2020491 h 4040982"/>
                <a:gd name="connsiteX2" fmla="*/ 1935425 w 3955916"/>
                <a:gd name="connsiteY2" fmla="*/ 4040982 h 4040982"/>
                <a:gd name="connsiteX3" fmla="*/ 6374 w 3955916"/>
                <a:gd name="connsiteY3" fmla="*/ 2111931 h 4040982"/>
                <a:gd name="connsiteX0" fmla="*/ 0 w 2020491"/>
                <a:gd name="connsiteY0" fmla="*/ 0 h 4040982"/>
                <a:gd name="connsiteX1" fmla="*/ 2020491 w 2020491"/>
                <a:gd name="connsiteY1" fmla="*/ 2020491 h 4040982"/>
                <a:gd name="connsiteX2" fmla="*/ 0 w 2020491"/>
                <a:gd name="connsiteY2" fmla="*/ 4040982 h 4040982"/>
                <a:gd name="connsiteX0" fmla="*/ 0 w 2020491"/>
                <a:gd name="connsiteY0" fmla="*/ 0 h 2020491"/>
                <a:gd name="connsiteX1" fmla="*/ 2020491 w 2020491"/>
                <a:gd name="connsiteY1" fmla="*/ 2020491 h 202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20491" h="2020491">
                  <a:moveTo>
                    <a:pt x="0" y="0"/>
                  </a:moveTo>
                  <a:cubicBezTo>
                    <a:pt x="1115886" y="0"/>
                    <a:pt x="2020491" y="904605"/>
                    <a:pt x="2020491" y="2020491"/>
                  </a:cubicBezTo>
                </a:path>
              </a:pathLst>
            </a:custGeom>
            <a:noFill/>
            <a:ln w="403225" cap="rnd">
              <a:gradFill>
                <a:gsLst>
                  <a:gs pos="100000">
                    <a:schemeClr val="bg1"/>
                  </a:gs>
                  <a:gs pos="0">
                    <a:srgbClr val="F39E3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A1895CA-783E-4D67-0B80-4F581E510DFC}"/>
              </a:ext>
            </a:extLst>
          </p:cNvPr>
          <p:cNvSpPr txBox="1"/>
          <p:nvPr/>
        </p:nvSpPr>
        <p:spPr>
          <a:xfrm>
            <a:off x="7022307" y="3936999"/>
            <a:ext cx="4406899" cy="97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70000"/>
              </a:lnSpc>
            </a:pPr>
            <a:r>
              <a:rPr lang="en-US" sz="2800" dirty="0"/>
              <a:t>Using Fast API, SQL, and MongoDB</a:t>
            </a:r>
          </a:p>
          <a:p>
            <a:pPr>
              <a:lnSpc>
                <a:spcPct val="70000"/>
              </a:lnSpc>
            </a:pPr>
            <a:endParaRPr lang="en-US" sz="2400" spc="-300" dirty="0">
              <a:solidFill>
                <a:srgbClr val="23AAAD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4C91A7A9-76C6-5C2E-478B-78958A205DC7}"/>
              </a:ext>
            </a:extLst>
          </p:cNvPr>
          <p:cNvSpPr/>
          <p:nvPr/>
        </p:nvSpPr>
        <p:spPr>
          <a:xfrm>
            <a:off x="8628856" y="746366"/>
            <a:ext cx="431800" cy="431800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6C79B913-9121-C0E3-775A-7CF709668169}"/>
              </a:ext>
            </a:extLst>
          </p:cNvPr>
          <p:cNvSpPr/>
          <p:nvPr/>
        </p:nvSpPr>
        <p:spPr>
          <a:xfrm>
            <a:off x="6892178" y="5509860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7D55A065-5D8F-699B-CAD5-956600A06FD1}"/>
              </a:ext>
            </a:extLst>
          </p:cNvPr>
          <p:cNvSpPr/>
          <p:nvPr/>
        </p:nvSpPr>
        <p:spPr>
          <a:xfrm>
            <a:off x="10997406" y="5740400"/>
            <a:ext cx="431800" cy="431800"/>
          </a:xfrm>
          <a:prstGeom prst="flowChartConnector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F52F024-178F-4960-6EC5-A5B6B07D9C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94" y="209112"/>
            <a:ext cx="961988" cy="9619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C8532F-19FE-96B2-A5ED-44DE3DD130BD}"/>
              </a:ext>
            </a:extLst>
          </p:cNvPr>
          <p:cNvSpPr txBox="1"/>
          <p:nvPr/>
        </p:nvSpPr>
        <p:spPr>
          <a:xfrm>
            <a:off x="6974875" y="1424277"/>
            <a:ext cx="48485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Weather Forecast Management System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4F743F-97CB-B7B9-34FF-4A2718F50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8760" y="1925363"/>
            <a:ext cx="2849608" cy="284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09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AB567-1BBB-9CDE-9BC3-5D1278FE2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FC1A51B-3D7C-9F7D-0202-9DC96B1DDCAE}"/>
              </a:ext>
            </a:extLst>
          </p:cNvPr>
          <p:cNvSpPr/>
          <p:nvPr/>
        </p:nvSpPr>
        <p:spPr>
          <a:xfrm>
            <a:off x="9725025" y="4267826"/>
            <a:ext cx="205740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6ED6D2-2909-8123-E5AF-8C796AAE1A81}"/>
              </a:ext>
            </a:extLst>
          </p:cNvPr>
          <p:cNvSpPr/>
          <p:nvPr/>
        </p:nvSpPr>
        <p:spPr>
          <a:xfrm>
            <a:off x="7677150" y="628650"/>
            <a:ext cx="3705225" cy="5124450"/>
          </a:xfrm>
          <a:prstGeom prst="rect">
            <a:avLst/>
          </a:prstGeom>
          <a:solidFill>
            <a:srgbClr val="1B13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ea typeface="Calibri"/>
              <a:cs typeface="Calibri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B7384BB-139D-5714-92E8-E9EBDF70721A}"/>
              </a:ext>
            </a:extLst>
          </p:cNvPr>
          <p:cNvGrpSpPr/>
          <p:nvPr/>
        </p:nvGrpSpPr>
        <p:grpSpPr>
          <a:xfrm>
            <a:off x="232872" y="6271130"/>
            <a:ext cx="4886323" cy="388987"/>
            <a:chOff x="618333" y="6026099"/>
            <a:chExt cx="4886323" cy="3889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9BD6333-9F89-B38F-AD59-9DFB87CCF039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Weather Forecast Management System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6E3171E-F9E2-DE2E-EEFF-4D28943AF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67883F1-00B7-ED9D-141C-2ECD15E78FFC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F6D2C7D-6098-7F16-BA37-222A590D0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520" y="628649"/>
            <a:ext cx="3705226" cy="252922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E81D379-AD7A-F466-4A98-B1008D2151C5}"/>
              </a:ext>
            </a:extLst>
          </p:cNvPr>
          <p:cNvSpPr/>
          <p:nvPr/>
        </p:nvSpPr>
        <p:spPr>
          <a:xfrm>
            <a:off x="7359377" y="625314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86D5F3-F628-AAF6-1140-77404DE0F8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1891" y="3157870"/>
            <a:ext cx="3534825" cy="259523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22AD4AD-37C4-DA98-7EDE-E5E5306AAE1F}"/>
              </a:ext>
            </a:extLst>
          </p:cNvPr>
          <p:cNvSpPr txBox="1">
            <a:spLocks/>
          </p:cNvSpPr>
          <p:nvPr/>
        </p:nvSpPr>
        <p:spPr>
          <a:xfrm>
            <a:off x="575459" y="314852"/>
            <a:ext cx="7055380" cy="114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Data Flow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08E7D6-DDE5-A333-A7D9-4D7C283F3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830" y="1531379"/>
            <a:ext cx="6711654" cy="419548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dirty="0"/>
              <a:t>1. Request received at </a:t>
            </a:r>
            <a:r>
              <a:rPr dirty="0" err="1"/>
              <a:t>FastAPI</a:t>
            </a:r>
            <a:r>
              <a:rPr dirty="0"/>
              <a:t>.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dirty="0"/>
              <a:t>2. Weather API called to fetch forecast.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3. End points can be checked in POSTMAN.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4</a:t>
            </a:r>
            <a:r>
              <a:rPr dirty="0"/>
              <a:t>. Data stored in MySQL &amp; MongoDB.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5</a:t>
            </a:r>
            <a:r>
              <a:rPr dirty="0"/>
              <a:t>. Benchmark endpoint compares query times.</a:t>
            </a:r>
          </a:p>
        </p:txBody>
      </p:sp>
    </p:spTree>
    <p:extLst>
      <p:ext uri="{BB962C8B-B14F-4D97-AF65-F5344CB8AC3E}">
        <p14:creationId xmlns:p14="http://schemas.microsoft.com/office/powerpoint/2010/main" val="568159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3C0A8-2AFA-2CFD-8243-326FB40BA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5D506FF-7B54-8C78-3FBF-BAFE54106467}"/>
              </a:ext>
            </a:extLst>
          </p:cNvPr>
          <p:cNvSpPr/>
          <p:nvPr/>
        </p:nvSpPr>
        <p:spPr>
          <a:xfrm>
            <a:off x="9725025" y="4267826"/>
            <a:ext cx="205740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8AC6FA-CF8D-1218-352D-413049D0AC2F}"/>
              </a:ext>
            </a:extLst>
          </p:cNvPr>
          <p:cNvSpPr/>
          <p:nvPr/>
        </p:nvSpPr>
        <p:spPr>
          <a:xfrm>
            <a:off x="7677150" y="628650"/>
            <a:ext cx="3705225" cy="5124450"/>
          </a:xfrm>
          <a:prstGeom prst="rect">
            <a:avLst/>
          </a:prstGeom>
          <a:solidFill>
            <a:srgbClr val="1B13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ea typeface="Calibri"/>
              <a:cs typeface="Calibri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FED1A1-EF4E-F09F-20A2-1A7511003867}"/>
              </a:ext>
            </a:extLst>
          </p:cNvPr>
          <p:cNvGrpSpPr/>
          <p:nvPr/>
        </p:nvGrpSpPr>
        <p:grpSpPr>
          <a:xfrm>
            <a:off x="232872" y="6271130"/>
            <a:ext cx="4886323" cy="388987"/>
            <a:chOff x="618333" y="6026099"/>
            <a:chExt cx="4886323" cy="3889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E8BF41-AD46-19D2-90D5-8F98E28A22FD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Weather Forecast Management System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15A4AE03-DEF4-E891-9749-0F2A257F9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ED4935A-58A0-558B-B4A6-588CFAFF5467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7AE9F2B-FA51-1B9A-2F8B-F2A0CF499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520" y="628649"/>
            <a:ext cx="3705226" cy="252922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28496DB-BE8E-033C-4BBA-BAED1DABB94A}"/>
              </a:ext>
            </a:extLst>
          </p:cNvPr>
          <p:cNvSpPr/>
          <p:nvPr/>
        </p:nvSpPr>
        <p:spPr>
          <a:xfrm>
            <a:off x="7359377" y="625314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02AF9A-B57C-077D-C84A-DF5F41D15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1891" y="3157870"/>
            <a:ext cx="3534825" cy="259523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495712F-67D4-1B40-A999-8D277622DE6A}"/>
              </a:ext>
            </a:extLst>
          </p:cNvPr>
          <p:cNvSpPr txBox="1">
            <a:spLocks/>
          </p:cNvSpPr>
          <p:nvPr/>
        </p:nvSpPr>
        <p:spPr>
          <a:xfrm>
            <a:off x="616511" y="314809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Sample Benchmark Result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1BD84AB-3265-FFA0-1AB5-367BA312B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064" y="1557619"/>
            <a:ext cx="6711654" cy="4195481"/>
          </a:xfrm>
        </p:spPr>
        <p:txBody>
          <a:bodyPr>
            <a:normAutofit lnSpcReduction="10000"/>
          </a:bodyPr>
          <a:lstStyle/>
          <a:p>
            <a:r>
              <a:rPr dirty="0"/>
              <a:t>{</a:t>
            </a:r>
          </a:p>
          <a:p>
            <a:r>
              <a:rPr dirty="0"/>
              <a:t>  </a:t>
            </a:r>
            <a:r>
              <a:rPr dirty="0" err="1"/>
              <a:t>sql_time</a:t>
            </a:r>
            <a:r>
              <a:rPr dirty="0"/>
              <a:t>: 0.010 sec,</a:t>
            </a:r>
          </a:p>
          <a:p>
            <a:r>
              <a:rPr dirty="0"/>
              <a:t>  </a:t>
            </a:r>
            <a:r>
              <a:rPr dirty="0" err="1"/>
              <a:t>mongo_time</a:t>
            </a:r>
            <a:r>
              <a:rPr dirty="0"/>
              <a:t>: 0.041 sec,</a:t>
            </a:r>
          </a:p>
          <a:p>
            <a:r>
              <a:rPr dirty="0"/>
              <a:t>  </a:t>
            </a:r>
            <a:r>
              <a:rPr dirty="0" err="1"/>
              <a:t>sql_records</a:t>
            </a:r>
            <a:r>
              <a:rPr dirty="0"/>
              <a:t>: 8,</a:t>
            </a:r>
          </a:p>
          <a:p>
            <a:r>
              <a:rPr dirty="0"/>
              <a:t>  </a:t>
            </a:r>
            <a:r>
              <a:rPr dirty="0" err="1"/>
              <a:t>mongo_records</a:t>
            </a:r>
            <a:r>
              <a:rPr dirty="0"/>
              <a:t>: 8</a:t>
            </a:r>
          </a:p>
          <a:p>
            <a:r>
              <a:rPr dirty="0"/>
              <a:t>}</a:t>
            </a:r>
          </a:p>
          <a:p>
            <a:endParaRPr dirty="0"/>
          </a:p>
          <a:p>
            <a:pPr marL="0" indent="0">
              <a:buNone/>
            </a:pPr>
            <a:r>
              <a:rPr sz="3200" dirty="0"/>
              <a:t>Observation: SQL faster in small dataset.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7336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A24F1-C9ED-1B27-1A51-36FD9E2A8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42CF62E-B050-5214-612F-0FAA58A2AD41}"/>
              </a:ext>
            </a:extLst>
          </p:cNvPr>
          <p:cNvSpPr/>
          <p:nvPr/>
        </p:nvSpPr>
        <p:spPr>
          <a:xfrm>
            <a:off x="9725025" y="4267826"/>
            <a:ext cx="205740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3BB9AF-231F-7CAC-0B15-43EE9E365DFD}"/>
              </a:ext>
            </a:extLst>
          </p:cNvPr>
          <p:cNvSpPr/>
          <p:nvPr/>
        </p:nvSpPr>
        <p:spPr>
          <a:xfrm>
            <a:off x="7677150" y="628650"/>
            <a:ext cx="3705225" cy="5124450"/>
          </a:xfrm>
          <a:prstGeom prst="rect">
            <a:avLst/>
          </a:prstGeom>
          <a:solidFill>
            <a:srgbClr val="1B13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ea typeface="Calibri"/>
              <a:cs typeface="Calibri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5CB5940-969F-311E-9BE4-B47230EB0484}"/>
              </a:ext>
            </a:extLst>
          </p:cNvPr>
          <p:cNvGrpSpPr/>
          <p:nvPr/>
        </p:nvGrpSpPr>
        <p:grpSpPr>
          <a:xfrm>
            <a:off x="232872" y="6271130"/>
            <a:ext cx="4886323" cy="388987"/>
            <a:chOff x="618333" y="6026099"/>
            <a:chExt cx="4886323" cy="3889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D7658E-6589-11AA-38F7-216B49D3FD58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Weather Forecast Management System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8DE6B9F1-6C01-D171-60A1-1B1E280B0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43113F6-4CAA-2107-9C59-E9ED6510C2B4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5C1FF9B-2167-15D3-D21B-23152A2C0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520" y="628649"/>
            <a:ext cx="3705226" cy="252922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02A8384-C655-0092-06C4-85BB90709F68}"/>
              </a:ext>
            </a:extLst>
          </p:cNvPr>
          <p:cNvSpPr/>
          <p:nvPr/>
        </p:nvSpPr>
        <p:spPr>
          <a:xfrm>
            <a:off x="7359377" y="625314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A7BCAA-9BC3-C292-12E3-D115680B3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1891" y="3157870"/>
            <a:ext cx="3534825" cy="259523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3044DF5-2EE7-BD57-EA68-FC7C0838D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96" y="323142"/>
            <a:ext cx="6800850" cy="1400175"/>
          </a:xfrm>
        </p:spPr>
        <p:txBody>
          <a:bodyPr/>
          <a:lstStyle/>
          <a:p>
            <a:r>
              <a:rPr dirty="0"/>
              <a:t>Results &amp; Insights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512871C-2487-0A1A-8571-C7AF886E0DEF}"/>
              </a:ext>
            </a:extLst>
          </p:cNvPr>
          <p:cNvSpPr txBox="1">
            <a:spLocks/>
          </p:cNvSpPr>
          <p:nvPr/>
        </p:nvSpPr>
        <p:spPr>
          <a:xfrm>
            <a:off x="409481" y="1723317"/>
            <a:ext cx="6711654" cy="2529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• SQL generally faster for small datasets.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• Mongo scales better with large datasets.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• Indexing improved Mongo performance.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• Dual DB approach ensures flexibility.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300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F88AB-B2CB-C6E5-21DA-FE32105E1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11E820C-A4BE-7199-00F2-208B59E70429}"/>
              </a:ext>
            </a:extLst>
          </p:cNvPr>
          <p:cNvSpPr/>
          <p:nvPr/>
        </p:nvSpPr>
        <p:spPr>
          <a:xfrm>
            <a:off x="9725025" y="4267826"/>
            <a:ext cx="205740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BBD585-329A-3EE4-0373-279366EACD34}"/>
              </a:ext>
            </a:extLst>
          </p:cNvPr>
          <p:cNvSpPr/>
          <p:nvPr/>
        </p:nvSpPr>
        <p:spPr>
          <a:xfrm>
            <a:off x="7677150" y="628650"/>
            <a:ext cx="3705225" cy="5124450"/>
          </a:xfrm>
          <a:prstGeom prst="rect">
            <a:avLst/>
          </a:prstGeom>
          <a:solidFill>
            <a:srgbClr val="1B13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ea typeface="Calibri"/>
              <a:cs typeface="Calibri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117923-9FAD-1FD2-FC03-8900FFBA6EE0}"/>
              </a:ext>
            </a:extLst>
          </p:cNvPr>
          <p:cNvGrpSpPr/>
          <p:nvPr/>
        </p:nvGrpSpPr>
        <p:grpSpPr>
          <a:xfrm>
            <a:off x="232872" y="6271130"/>
            <a:ext cx="4886323" cy="388987"/>
            <a:chOff x="618333" y="6026099"/>
            <a:chExt cx="4886323" cy="3889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663EFD-8439-84AF-22F0-EAA1DDF8EBFA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Weather Forecast Management System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3A48B9-42E6-E872-0158-83B0BE4D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A058852-A77D-7D59-5E3A-E20430DD9D1B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136CC60-5125-C453-309A-10AE8D4A4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520" y="628649"/>
            <a:ext cx="3705226" cy="252922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EB28815-53B8-B96B-C1A2-AB4EC3F4B306}"/>
              </a:ext>
            </a:extLst>
          </p:cNvPr>
          <p:cNvSpPr/>
          <p:nvPr/>
        </p:nvSpPr>
        <p:spPr>
          <a:xfrm>
            <a:off x="7359377" y="625314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E00AE3-5715-66AB-9992-B73C96275C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1891" y="3157870"/>
            <a:ext cx="3534825" cy="259523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0681DF0-789F-7246-494F-4AA5370A0E5C}"/>
              </a:ext>
            </a:extLst>
          </p:cNvPr>
          <p:cNvSpPr txBox="1">
            <a:spLocks/>
          </p:cNvSpPr>
          <p:nvPr/>
        </p:nvSpPr>
        <p:spPr>
          <a:xfrm>
            <a:off x="737696" y="404635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E09A7F3-AF68-B79F-27B0-B86507CC8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090" y="1800768"/>
            <a:ext cx="6711654" cy="419548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dirty="0"/>
              <a:t>Successfully built Fast</a:t>
            </a:r>
            <a:r>
              <a:rPr lang="en-US" dirty="0"/>
              <a:t> </a:t>
            </a:r>
            <a:r>
              <a:rPr dirty="0"/>
              <a:t>API-based weather system.</a:t>
            </a:r>
          </a:p>
          <a:p>
            <a:pPr>
              <a:lnSpc>
                <a:spcPct val="150000"/>
              </a:lnSpc>
            </a:pPr>
            <a:r>
              <a:rPr dirty="0"/>
              <a:t>Stored forecasts in SQL &amp; Mongo.</a:t>
            </a:r>
          </a:p>
          <a:p>
            <a:pPr>
              <a:lnSpc>
                <a:spcPct val="150000"/>
              </a:lnSpc>
            </a:pPr>
            <a:r>
              <a:rPr dirty="0"/>
              <a:t>Benchmarked performance differences.</a:t>
            </a:r>
          </a:p>
          <a:p>
            <a:pPr>
              <a:lnSpc>
                <a:spcPct val="150000"/>
              </a:lnSpc>
            </a:pPr>
            <a:r>
              <a:rPr dirty="0"/>
              <a:t>Learned strengths of relational vs NoSQL.</a:t>
            </a:r>
          </a:p>
          <a:p>
            <a:pPr>
              <a:lnSpc>
                <a:spcPct val="15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8337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688259-6D80-C4E7-7800-399FF0886C91}"/>
              </a:ext>
            </a:extLst>
          </p:cNvPr>
          <p:cNvSpPr txBox="1"/>
          <p:nvPr/>
        </p:nvSpPr>
        <p:spPr>
          <a:xfrm>
            <a:off x="2604691" y="2997728"/>
            <a:ext cx="6982617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9600" b="1" spc="-300" dirty="0">
                <a:solidFill>
                  <a:srgbClr val="1B134C"/>
                </a:solidFill>
                <a:latin typeface="MS Gothic" panose="020B0609070205080204" pitchFamily="49" charset="-128"/>
                <a:ea typeface="MS Gothic" panose="020B0609070205080204" pitchFamily="49" charset="-128"/>
                <a:cs typeface="Poppins" panose="00000500000000000000" pitchFamily="2" charset="0"/>
              </a:rPr>
              <a:t>Thank You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E088B2-7839-7182-1F4C-0A026525B9D2}"/>
              </a:ext>
            </a:extLst>
          </p:cNvPr>
          <p:cNvSpPr/>
          <p:nvPr/>
        </p:nvSpPr>
        <p:spPr>
          <a:xfrm>
            <a:off x="10877550" y="4914900"/>
            <a:ext cx="131445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B4B88-3803-7AB5-CEFC-EE256A8F840C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EE8658F6-D506-B20F-6741-CC48AE872FA6}"/>
              </a:ext>
            </a:extLst>
          </p:cNvPr>
          <p:cNvSpPr/>
          <p:nvPr/>
        </p:nvSpPr>
        <p:spPr>
          <a:xfrm>
            <a:off x="4341369" y="491185"/>
            <a:ext cx="431800" cy="431800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87E6085-ACEF-265A-1BE9-C742F45CCA2B}"/>
              </a:ext>
            </a:extLst>
          </p:cNvPr>
          <p:cNvSpPr/>
          <p:nvPr/>
        </p:nvSpPr>
        <p:spPr>
          <a:xfrm>
            <a:off x="2604691" y="5254679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C1425BD3-512C-C694-F6DF-E1579C7C42E0}"/>
              </a:ext>
            </a:extLst>
          </p:cNvPr>
          <p:cNvSpPr/>
          <p:nvPr/>
        </p:nvSpPr>
        <p:spPr>
          <a:xfrm>
            <a:off x="6709919" y="5485219"/>
            <a:ext cx="431800" cy="431800"/>
          </a:xfrm>
          <a:prstGeom prst="flowChartConnector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8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055C5D4-DBDF-33EC-4587-DDFBCF32D089}"/>
              </a:ext>
            </a:extLst>
          </p:cNvPr>
          <p:cNvSpPr/>
          <p:nvPr/>
        </p:nvSpPr>
        <p:spPr>
          <a:xfrm>
            <a:off x="9725025" y="4267826"/>
            <a:ext cx="205740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95D5C1-CD53-1E56-E137-1E3DA2F697E6}"/>
              </a:ext>
            </a:extLst>
          </p:cNvPr>
          <p:cNvSpPr/>
          <p:nvPr/>
        </p:nvSpPr>
        <p:spPr>
          <a:xfrm>
            <a:off x="7677150" y="628650"/>
            <a:ext cx="3705225" cy="5124450"/>
          </a:xfrm>
          <a:prstGeom prst="rect">
            <a:avLst/>
          </a:prstGeom>
          <a:solidFill>
            <a:srgbClr val="1B13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ea typeface="Calibri"/>
              <a:cs typeface="Calibri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7C530F-4ED7-72C4-DFBA-E6FD67E21A17}"/>
              </a:ext>
            </a:extLst>
          </p:cNvPr>
          <p:cNvGrpSpPr/>
          <p:nvPr/>
        </p:nvGrpSpPr>
        <p:grpSpPr>
          <a:xfrm>
            <a:off x="232872" y="6271130"/>
            <a:ext cx="4886323" cy="388987"/>
            <a:chOff x="618333" y="6026099"/>
            <a:chExt cx="4886323" cy="3889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25DA37-D2EF-5A47-E272-8EB9966562F5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Weather Forecast Management System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E79119C-F5D0-516F-2119-6EC753D6B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CA5A2F2-FE45-7F32-05D2-A11066819A95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BD6280C-B1AC-E4E9-D7B9-00506334F729}"/>
              </a:ext>
            </a:extLst>
          </p:cNvPr>
          <p:cNvSpPr txBox="1"/>
          <p:nvPr/>
        </p:nvSpPr>
        <p:spPr>
          <a:xfrm>
            <a:off x="407445" y="464784"/>
            <a:ext cx="6867025" cy="5967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70000"/>
              </a:lnSpc>
            </a:pPr>
            <a:r>
              <a:rPr lang="en-US" sz="4400" spc="-300" dirty="0">
                <a:solidFill>
                  <a:srgbClr val="000000"/>
                </a:solidFill>
                <a:latin typeface="Calibri"/>
                <a:cs typeface="Calibri"/>
              </a:rPr>
              <a:t>Agenda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B31FCCF-C907-B0D3-226A-6F3C25BDB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481" y="1187381"/>
            <a:ext cx="6593526" cy="4830647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dirty="0"/>
              <a:t>Project Overview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dirty="0"/>
              <a:t>Tech Stack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dirty="0"/>
              <a:t>Architecture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dirty="0"/>
              <a:t>Database Design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dirty="0"/>
              <a:t>API Endpoints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dirty="0"/>
              <a:t>Data Flow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dirty="0"/>
              <a:t>Benchmarking SQL vs MongoDB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dirty="0"/>
              <a:t>Optimizations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dirty="0"/>
              <a:t>Results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dirty="0"/>
              <a:t>Conclusion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3F3099-9EF6-9770-25BB-C960F16880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520" y="628649"/>
            <a:ext cx="3705226" cy="252922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AEFBDE8-B5E7-821B-23CA-6944C624FA10}"/>
              </a:ext>
            </a:extLst>
          </p:cNvPr>
          <p:cNvSpPr/>
          <p:nvPr/>
        </p:nvSpPr>
        <p:spPr>
          <a:xfrm>
            <a:off x="7403057" y="338953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CEC788-3090-2B2C-1DAF-8ABBCB1EE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1891" y="3157870"/>
            <a:ext cx="3534825" cy="259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4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54988-A482-A3D2-93CA-B69449C97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CC47903-E6FD-148E-4567-5AC21EDF5A35}"/>
              </a:ext>
            </a:extLst>
          </p:cNvPr>
          <p:cNvSpPr/>
          <p:nvPr/>
        </p:nvSpPr>
        <p:spPr>
          <a:xfrm>
            <a:off x="9725025" y="4267826"/>
            <a:ext cx="205740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9718E5-9774-1CC4-A000-F8301C17962F}"/>
              </a:ext>
            </a:extLst>
          </p:cNvPr>
          <p:cNvSpPr/>
          <p:nvPr/>
        </p:nvSpPr>
        <p:spPr>
          <a:xfrm>
            <a:off x="7677150" y="628650"/>
            <a:ext cx="3705225" cy="5124450"/>
          </a:xfrm>
          <a:prstGeom prst="rect">
            <a:avLst/>
          </a:prstGeom>
          <a:solidFill>
            <a:srgbClr val="1B13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ea typeface="Calibri"/>
              <a:cs typeface="Calibri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9D570A-B8BE-39E2-C103-B7EB5BD6A15E}"/>
              </a:ext>
            </a:extLst>
          </p:cNvPr>
          <p:cNvGrpSpPr/>
          <p:nvPr/>
        </p:nvGrpSpPr>
        <p:grpSpPr>
          <a:xfrm>
            <a:off x="232872" y="6271130"/>
            <a:ext cx="4886323" cy="388987"/>
            <a:chOff x="618333" y="6026099"/>
            <a:chExt cx="4886323" cy="3889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59DB78-9F69-12FB-DC49-E00F3ADDE3F7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Weather Forecast Management System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A0192CC5-8DA7-4FFE-BE2D-9E51ED30B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961C921-1AA4-29BF-7001-2B13FE7308B8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51E1C97-0BD4-2F04-54D3-A216ACA8A14C}"/>
              </a:ext>
            </a:extLst>
          </p:cNvPr>
          <p:cNvSpPr txBox="1"/>
          <p:nvPr/>
        </p:nvSpPr>
        <p:spPr>
          <a:xfrm>
            <a:off x="347043" y="459649"/>
            <a:ext cx="4381499" cy="5967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70000"/>
              </a:lnSpc>
            </a:pPr>
            <a:r>
              <a:rPr lang="en-US" sz="4400" spc="-3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Project Overview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DC0CA1E-F923-5FE2-EFC9-000AAAE91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84" y="1097561"/>
            <a:ext cx="7181841" cy="497666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dirty="0"/>
              <a:t>The Weather Forecast Management System collects, stores, and retrieves weather data.</a:t>
            </a:r>
          </a:p>
          <a:p>
            <a:pPr>
              <a:lnSpc>
                <a:spcPct val="150000"/>
              </a:lnSpc>
            </a:pPr>
            <a:r>
              <a:rPr dirty="0"/>
              <a:t>Built with Fast</a:t>
            </a:r>
            <a:r>
              <a:rPr lang="en-US" dirty="0"/>
              <a:t> </a:t>
            </a:r>
            <a:r>
              <a:rPr dirty="0"/>
              <a:t>API backend.</a:t>
            </a:r>
          </a:p>
          <a:p>
            <a:pPr>
              <a:lnSpc>
                <a:spcPct val="150000"/>
              </a:lnSpc>
            </a:pPr>
            <a:r>
              <a:rPr dirty="0"/>
              <a:t>Uses SQL (MySQL) for structured storage.</a:t>
            </a:r>
          </a:p>
          <a:p>
            <a:pPr>
              <a:lnSpc>
                <a:spcPct val="150000"/>
              </a:lnSpc>
            </a:pPr>
            <a:r>
              <a:rPr dirty="0"/>
              <a:t>Uses MongoDB for flexible, fast document storage.</a:t>
            </a:r>
          </a:p>
          <a:p>
            <a:pPr>
              <a:lnSpc>
                <a:spcPct val="150000"/>
              </a:lnSpc>
            </a:pPr>
            <a:r>
              <a:rPr dirty="0"/>
              <a:t>Benchmarks SQL vs MongoDB performance.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77338-724B-B12C-80D2-DBE0BB257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520" y="628649"/>
            <a:ext cx="3705226" cy="252922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6434BA-BAF5-B85B-26E3-1D601CC9EBE9}"/>
              </a:ext>
            </a:extLst>
          </p:cNvPr>
          <p:cNvSpPr/>
          <p:nvPr/>
        </p:nvSpPr>
        <p:spPr>
          <a:xfrm>
            <a:off x="7359377" y="625314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178771-0E30-BB9D-6D20-30FA57A58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1891" y="3157870"/>
            <a:ext cx="3534825" cy="259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6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F232A-B118-D48B-AB6F-F041E46E5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5077109-22D7-1144-2630-660DC6273DA2}"/>
              </a:ext>
            </a:extLst>
          </p:cNvPr>
          <p:cNvSpPr/>
          <p:nvPr/>
        </p:nvSpPr>
        <p:spPr>
          <a:xfrm>
            <a:off x="9725025" y="4267826"/>
            <a:ext cx="205740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78A683-CDEE-CF7D-57F0-4C0510FF4C41}"/>
              </a:ext>
            </a:extLst>
          </p:cNvPr>
          <p:cNvSpPr/>
          <p:nvPr/>
        </p:nvSpPr>
        <p:spPr>
          <a:xfrm>
            <a:off x="7677150" y="628650"/>
            <a:ext cx="3705225" cy="5124450"/>
          </a:xfrm>
          <a:prstGeom prst="rect">
            <a:avLst/>
          </a:prstGeom>
          <a:solidFill>
            <a:srgbClr val="1B13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ea typeface="Calibri"/>
              <a:cs typeface="Calibri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686672A-92CA-2825-2835-8CDD668930CC}"/>
              </a:ext>
            </a:extLst>
          </p:cNvPr>
          <p:cNvGrpSpPr/>
          <p:nvPr/>
        </p:nvGrpSpPr>
        <p:grpSpPr>
          <a:xfrm>
            <a:off x="232872" y="6271130"/>
            <a:ext cx="4886323" cy="388987"/>
            <a:chOff x="618333" y="6026099"/>
            <a:chExt cx="4886323" cy="3889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B40CB2-1EAE-4968-EAEF-534C2439D682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Weather Forecast Management System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C5B2679A-8AE7-8F7D-F58F-07316F240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C316F4-1CE8-9835-0F1A-CB1D4E1A9771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FF383ED-39DB-F38B-5B5B-4B70EB2CA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520" y="628649"/>
            <a:ext cx="3705226" cy="252922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004F121-E3FD-E89B-7662-A4B2AD2748FE}"/>
              </a:ext>
            </a:extLst>
          </p:cNvPr>
          <p:cNvSpPr/>
          <p:nvPr/>
        </p:nvSpPr>
        <p:spPr>
          <a:xfrm>
            <a:off x="7359377" y="625314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DB2EE3-5131-9764-77A9-EC075C28A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1891" y="3157870"/>
            <a:ext cx="3534825" cy="259523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4C4E9D1B-3ACA-25D8-DAEA-D8B6626F7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11" y="384277"/>
            <a:ext cx="7055380" cy="1400530"/>
          </a:xfrm>
        </p:spPr>
        <p:txBody>
          <a:bodyPr/>
          <a:lstStyle/>
          <a:p>
            <a:r>
              <a:rPr dirty="0">
                <a:latin typeface="+mn-lt"/>
              </a:rPr>
              <a:t>Tech Stack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8F16E51-539B-9096-D91A-9416E01BF9EC}"/>
              </a:ext>
            </a:extLst>
          </p:cNvPr>
          <p:cNvSpPr txBox="1">
            <a:spLocks/>
          </p:cNvSpPr>
          <p:nvPr/>
        </p:nvSpPr>
        <p:spPr>
          <a:xfrm>
            <a:off x="611252" y="1526063"/>
            <a:ext cx="6711654" cy="4449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Fast API - API framework</a:t>
            </a:r>
          </a:p>
          <a:p>
            <a:r>
              <a:rPr lang="en-US" dirty="0"/>
              <a:t>MySQL with SQL Alchemy ORM</a:t>
            </a:r>
          </a:p>
          <a:p>
            <a:r>
              <a:rPr lang="en-US" dirty="0"/>
              <a:t>MongoDB with PyMongo</a:t>
            </a:r>
          </a:p>
          <a:p>
            <a:r>
              <a:rPr lang="en-US" dirty="0"/>
              <a:t>External Weather API integration</a:t>
            </a:r>
          </a:p>
          <a:p>
            <a:r>
              <a:rPr lang="en-US" dirty="0"/>
              <a:t>Python 3.13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628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F68B7-80D6-6D4E-BC49-59742C018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A397FF3-FDE5-E062-80BA-B9304EFB833B}"/>
              </a:ext>
            </a:extLst>
          </p:cNvPr>
          <p:cNvSpPr/>
          <p:nvPr/>
        </p:nvSpPr>
        <p:spPr>
          <a:xfrm>
            <a:off x="9725025" y="4267826"/>
            <a:ext cx="205740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439AE4-AC32-D1C6-82A5-06AD783413F9}"/>
              </a:ext>
            </a:extLst>
          </p:cNvPr>
          <p:cNvSpPr/>
          <p:nvPr/>
        </p:nvSpPr>
        <p:spPr>
          <a:xfrm>
            <a:off x="7677150" y="628650"/>
            <a:ext cx="3705225" cy="5124450"/>
          </a:xfrm>
          <a:prstGeom prst="rect">
            <a:avLst/>
          </a:prstGeom>
          <a:solidFill>
            <a:srgbClr val="1B13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ea typeface="Calibri"/>
              <a:cs typeface="Calibri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E2CB62D-F377-848C-8506-775F49A55B1F}"/>
              </a:ext>
            </a:extLst>
          </p:cNvPr>
          <p:cNvGrpSpPr/>
          <p:nvPr/>
        </p:nvGrpSpPr>
        <p:grpSpPr>
          <a:xfrm>
            <a:off x="232872" y="6271130"/>
            <a:ext cx="4886323" cy="388987"/>
            <a:chOff x="618333" y="6026099"/>
            <a:chExt cx="4886323" cy="3889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9B1730-EE14-4F10-AE06-7405B5F0B1F8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Weather Forecast Management System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CDAC4188-CB47-153F-0D13-9E751A776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58FC1E9-074C-336C-A896-FDD4AF525239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BF6F2E7-709D-E0BC-E8A1-A445A22B5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520" y="628649"/>
            <a:ext cx="3705226" cy="252922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F193512-B9D0-55F7-8BC1-95A45A8202AB}"/>
              </a:ext>
            </a:extLst>
          </p:cNvPr>
          <p:cNvSpPr/>
          <p:nvPr/>
        </p:nvSpPr>
        <p:spPr>
          <a:xfrm>
            <a:off x="7359377" y="625314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FDD484-D5EC-DF42-9238-2801558200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1891" y="3157870"/>
            <a:ext cx="3534825" cy="25952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0F0AA8-A946-4C92-B0A6-DE6E68CB4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11" y="167488"/>
            <a:ext cx="7055380" cy="1400530"/>
          </a:xfrm>
        </p:spPr>
        <p:txBody>
          <a:bodyPr/>
          <a:lstStyle/>
          <a:p>
            <a:r>
              <a:rPr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EE250-D101-3FF3-DD3E-5E3979ECE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94" y="1531146"/>
            <a:ext cx="6711654" cy="4195481"/>
          </a:xfrm>
        </p:spPr>
        <p:txBody>
          <a:bodyPr/>
          <a:lstStyle/>
          <a:p>
            <a:r>
              <a:rPr dirty="0"/>
              <a:t>User requests weather data via API.</a:t>
            </a:r>
          </a:p>
          <a:p>
            <a:r>
              <a:rPr dirty="0"/>
              <a:t>Data fetched from external API.</a:t>
            </a:r>
          </a:p>
          <a:p>
            <a:r>
              <a:rPr dirty="0"/>
              <a:t>Stored in both SQL and MongoDB.</a:t>
            </a:r>
          </a:p>
          <a:p>
            <a:r>
              <a:rPr dirty="0"/>
              <a:t>Queries benchmarked between SQL &amp; Mongo.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730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4EC25-41AB-410C-4701-410678D28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66FE539-AE48-8FA8-CFF9-DCD435898C58}"/>
              </a:ext>
            </a:extLst>
          </p:cNvPr>
          <p:cNvSpPr/>
          <p:nvPr/>
        </p:nvSpPr>
        <p:spPr>
          <a:xfrm>
            <a:off x="9725025" y="4267826"/>
            <a:ext cx="205740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C3D441-5EF0-5DA2-F5D0-12A2CE0DF6AE}"/>
              </a:ext>
            </a:extLst>
          </p:cNvPr>
          <p:cNvSpPr/>
          <p:nvPr/>
        </p:nvSpPr>
        <p:spPr>
          <a:xfrm>
            <a:off x="7677150" y="628650"/>
            <a:ext cx="3705225" cy="5124450"/>
          </a:xfrm>
          <a:prstGeom prst="rect">
            <a:avLst/>
          </a:prstGeom>
          <a:solidFill>
            <a:srgbClr val="1B13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ea typeface="Calibri"/>
              <a:cs typeface="Calibri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24C4B1-F324-EFE9-A701-2CB69E5F15D2}"/>
              </a:ext>
            </a:extLst>
          </p:cNvPr>
          <p:cNvGrpSpPr/>
          <p:nvPr/>
        </p:nvGrpSpPr>
        <p:grpSpPr>
          <a:xfrm>
            <a:off x="232872" y="6271130"/>
            <a:ext cx="4886323" cy="388987"/>
            <a:chOff x="618333" y="6026099"/>
            <a:chExt cx="4886323" cy="3889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3C4A20-32EB-406A-6120-2CA0F396DAB2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Weather Forecast Management System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B22A8725-8D26-9C49-CA81-1DE1B9A20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2F28738-DC84-2C5C-C8CD-EDB90612D1E3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E545D03-0699-6FAD-6A53-554C937C8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520" y="628649"/>
            <a:ext cx="3705226" cy="252922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224B81B-A7F8-021D-E6F4-05DB7FEF813B}"/>
              </a:ext>
            </a:extLst>
          </p:cNvPr>
          <p:cNvSpPr/>
          <p:nvPr/>
        </p:nvSpPr>
        <p:spPr>
          <a:xfrm>
            <a:off x="7359377" y="625314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1A1CD0-7E0B-3BE2-69AA-6BAA805781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1891" y="3157870"/>
            <a:ext cx="3534825" cy="25952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C9C472-B363-B3E9-3CBF-9461B264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94" y="348612"/>
            <a:ext cx="7055380" cy="1400530"/>
          </a:xfrm>
        </p:spPr>
        <p:txBody>
          <a:bodyPr/>
          <a:lstStyle/>
          <a:p>
            <a:r>
              <a:rPr dirty="0"/>
              <a:t>Database Design -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08FD3-9C3A-6E0E-D9D4-77A39D806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3" y="1706943"/>
            <a:ext cx="6711654" cy="419548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dirty="0"/>
              <a:t>Table: </a:t>
            </a:r>
            <a:r>
              <a:rPr dirty="0" err="1"/>
              <a:t>WeatherForecast</a:t>
            </a:r>
            <a:endParaRPr dirty="0"/>
          </a:p>
          <a:p>
            <a:pPr marL="400056" lvl="1" indent="0">
              <a:lnSpc>
                <a:spcPct val="150000"/>
              </a:lnSpc>
              <a:buNone/>
            </a:pPr>
            <a:r>
              <a:rPr lang="en-US" dirty="0"/>
              <a:t>• </a:t>
            </a:r>
            <a:r>
              <a:rPr dirty="0"/>
              <a:t>id (Primary Key)</a:t>
            </a:r>
          </a:p>
          <a:p>
            <a:pPr marL="400056" lvl="1" indent="0">
              <a:lnSpc>
                <a:spcPct val="150000"/>
              </a:lnSpc>
              <a:buNone/>
            </a:pPr>
            <a:r>
              <a:rPr dirty="0"/>
              <a:t>• city</a:t>
            </a:r>
          </a:p>
          <a:p>
            <a:pPr marL="400056" lvl="1" indent="0">
              <a:lnSpc>
                <a:spcPct val="150000"/>
              </a:lnSpc>
              <a:buNone/>
            </a:pPr>
            <a:r>
              <a:rPr dirty="0"/>
              <a:t>• time (datetime)</a:t>
            </a:r>
          </a:p>
          <a:p>
            <a:pPr marL="400056" lvl="1" indent="0">
              <a:lnSpc>
                <a:spcPct val="150000"/>
              </a:lnSpc>
              <a:buNone/>
            </a:pPr>
            <a:r>
              <a:rPr dirty="0"/>
              <a:t>• temperature</a:t>
            </a:r>
          </a:p>
          <a:p>
            <a:pPr marL="400056" lvl="1" indent="0">
              <a:lnSpc>
                <a:spcPct val="150000"/>
              </a:lnSpc>
              <a:buNone/>
            </a:pPr>
            <a:r>
              <a:rPr dirty="0"/>
              <a:t>• description</a:t>
            </a:r>
          </a:p>
          <a:p>
            <a:pPr>
              <a:lnSpc>
                <a:spcPct val="15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5178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CEC32-B2DC-E19E-12F4-9342BF6DB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6CFFCEC-F4DE-F571-AF20-5D552201A81D}"/>
              </a:ext>
            </a:extLst>
          </p:cNvPr>
          <p:cNvSpPr/>
          <p:nvPr/>
        </p:nvSpPr>
        <p:spPr>
          <a:xfrm>
            <a:off x="9725025" y="4267826"/>
            <a:ext cx="205740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C35127-BF31-56CC-9642-A19283D5C957}"/>
              </a:ext>
            </a:extLst>
          </p:cNvPr>
          <p:cNvSpPr/>
          <p:nvPr/>
        </p:nvSpPr>
        <p:spPr>
          <a:xfrm>
            <a:off x="7677150" y="628650"/>
            <a:ext cx="3705225" cy="5124450"/>
          </a:xfrm>
          <a:prstGeom prst="rect">
            <a:avLst/>
          </a:prstGeom>
          <a:solidFill>
            <a:srgbClr val="1B13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ea typeface="Calibri"/>
              <a:cs typeface="Calibri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567E343-9473-00F7-9FBC-27552655EE9F}"/>
              </a:ext>
            </a:extLst>
          </p:cNvPr>
          <p:cNvGrpSpPr/>
          <p:nvPr/>
        </p:nvGrpSpPr>
        <p:grpSpPr>
          <a:xfrm>
            <a:off x="232872" y="6271130"/>
            <a:ext cx="4886323" cy="388987"/>
            <a:chOff x="618333" y="6026099"/>
            <a:chExt cx="4886323" cy="3889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F015D1F-C69A-6BB9-A8DA-92948A69B37C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Weather Forecast Management System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98FD738D-CA5C-BE44-DCA3-18D60F9F1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1DF86CB-EE93-B75D-9E36-482D613EA9E4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D6040E3-EDDF-B411-39F4-B5D5B6629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520" y="628649"/>
            <a:ext cx="3705226" cy="252922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1388349-1692-BCBC-8916-B9D7182ADDB7}"/>
              </a:ext>
            </a:extLst>
          </p:cNvPr>
          <p:cNvSpPr/>
          <p:nvPr/>
        </p:nvSpPr>
        <p:spPr>
          <a:xfrm>
            <a:off x="7359377" y="625314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DA0881-0CCC-0B01-8FFF-0DEB9A7BF5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1891" y="3157870"/>
            <a:ext cx="3534825" cy="25952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6567EE-D224-70DF-F0A3-187E5C82B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11" y="306413"/>
            <a:ext cx="7055380" cy="1400530"/>
          </a:xfrm>
        </p:spPr>
        <p:txBody>
          <a:bodyPr/>
          <a:lstStyle/>
          <a:p>
            <a:r>
              <a:rPr dirty="0"/>
              <a:t>Database Design -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1E7AB-B2B4-8C85-63CF-898E458A3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88" y="1691336"/>
            <a:ext cx="6711654" cy="4195481"/>
          </a:xfrm>
        </p:spPr>
        <p:txBody>
          <a:bodyPr/>
          <a:lstStyle/>
          <a:p>
            <a:r>
              <a:rPr dirty="0"/>
              <a:t>Collection: </a:t>
            </a:r>
            <a:r>
              <a:rPr dirty="0" err="1"/>
              <a:t>weather_forecast</a:t>
            </a:r>
            <a:endParaRPr dirty="0"/>
          </a:p>
          <a:p>
            <a:pPr marL="400056" lvl="1" indent="0">
              <a:buNone/>
            </a:pPr>
            <a:r>
              <a:rPr dirty="0"/>
              <a:t>{</a:t>
            </a:r>
          </a:p>
          <a:p>
            <a:pPr marL="400056" lvl="1" indent="0">
              <a:buNone/>
            </a:pPr>
            <a:r>
              <a:rPr dirty="0"/>
              <a:t>   city: string,</a:t>
            </a:r>
          </a:p>
          <a:p>
            <a:pPr marL="400056" lvl="1" indent="0">
              <a:buNone/>
            </a:pPr>
            <a:r>
              <a:rPr dirty="0"/>
              <a:t>   time: datetime,</a:t>
            </a:r>
          </a:p>
          <a:p>
            <a:pPr marL="400056" lvl="1" indent="0">
              <a:buNone/>
            </a:pPr>
            <a:r>
              <a:rPr dirty="0"/>
              <a:t>   temperature: float,</a:t>
            </a:r>
          </a:p>
          <a:p>
            <a:pPr marL="400056" lvl="1" indent="0">
              <a:buNone/>
            </a:pPr>
            <a:r>
              <a:rPr dirty="0"/>
              <a:t>   description: string</a:t>
            </a:r>
          </a:p>
          <a:p>
            <a:pPr marL="400056" lvl="1" indent="0">
              <a:buNone/>
            </a:pPr>
            <a:r>
              <a:rPr dirty="0"/>
              <a:t>}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7261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F52C7-C64B-5029-ED2B-A0E4EAC40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20F5CBE-9326-81E7-1966-15D6913814BE}"/>
              </a:ext>
            </a:extLst>
          </p:cNvPr>
          <p:cNvSpPr/>
          <p:nvPr/>
        </p:nvSpPr>
        <p:spPr>
          <a:xfrm>
            <a:off x="9725025" y="4267826"/>
            <a:ext cx="205740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9DE019-16E3-C2E5-58E3-E37BCD35E8A7}"/>
              </a:ext>
            </a:extLst>
          </p:cNvPr>
          <p:cNvSpPr/>
          <p:nvPr/>
        </p:nvSpPr>
        <p:spPr>
          <a:xfrm>
            <a:off x="7677150" y="628650"/>
            <a:ext cx="3705225" cy="5124450"/>
          </a:xfrm>
          <a:prstGeom prst="rect">
            <a:avLst/>
          </a:prstGeom>
          <a:solidFill>
            <a:srgbClr val="1B13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ea typeface="Calibri"/>
              <a:cs typeface="Calibri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8C7AF3-2DF6-EE08-F4C0-C3711F4DD01B}"/>
              </a:ext>
            </a:extLst>
          </p:cNvPr>
          <p:cNvGrpSpPr/>
          <p:nvPr/>
        </p:nvGrpSpPr>
        <p:grpSpPr>
          <a:xfrm>
            <a:off x="232872" y="6271130"/>
            <a:ext cx="4886323" cy="388987"/>
            <a:chOff x="618333" y="6026099"/>
            <a:chExt cx="4886323" cy="3889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EA7584-0378-D107-3706-D183A55F4BE8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Weather Forecast Management System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F82421D-B7FF-B2A2-894E-E6F14D861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2F9523B-214E-368D-A3D3-5503FDB2C00F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16ACCD3-B0B5-E697-56C2-1D648E8D6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520" y="628649"/>
            <a:ext cx="3705226" cy="252922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98F2711-3495-BC13-1D24-C683BB43B5A5}"/>
              </a:ext>
            </a:extLst>
          </p:cNvPr>
          <p:cNvSpPr/>
          <p:nvPr/>
        </p:nvSpPr>
        <p:spPr>
          <a:xfrm>
            <a:off x="7359377" y="625314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8C188F-7829-6FD5-83D6-EFFD7CD545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1891" y="3157870"/>
            <a:ext cx="3534825" cy="25952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E9935D-D2DA-4D7F-10E7-0458D6CDE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81" y="223801"/>
            <a:ext cx="3971132" cy="1110211"/>
          </a:xfrm>
        </p:spPr>
        <p:txBody>
          <a:bodyPr/>
          <a:lstStyle/>
          <a:p>
            <a:r>
              <a:rPr dirty="0"/>
              <a:t>API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B77B5-4764-4178-0966-901EAC8F6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152" y="1158908"/>
            <a:ext cx="6711654" cy="51656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GET/  </a:t>
            </a:r>
            <a:r>
              <a:rPr lang="en-US" dirty="0"/>
              <a:t>→ Health Check</a:t>
            </a:r>
          </a:p>
          <a:p>
            <a:pPr>
              <a:lnSpc>
                <a:spcPct val="150000"/>
              </a:lnSpc>
            </a:pPr>
            <a:r>
              <a:rPr lang="en-US" b="1" dirty="0"/>
              <a:t>GET/weather/{city} </a:t>
            </a:r>
            <a:r>
              <a:rPr lang="en-US" dirty="0"/>
              <a:t>→ Fetches weather forecast for a city</a:t>
            </a:r>
          </a:p>
          <a:p>
            <a:pPr>
              <a:lnSpc>
                <a:spcPct val="150000"/>
              </a:lnSpc>
            </a:pPr>
            <a:r>
              <a:rPr lang="en-US" b="1" dirty="0"/>
              <a:t>GET/weather/multiple  </a:t>
            </a:r>
            <a:r>
              <a:rPr lang="en-US" dirty="0"/>
              <a:t>→  Fetches weather forecast for multiple cities</a:t>
            </a:r>
          </a:p>
          <a:p>
            <a:pPr>
              <a:lnSpc>
                <a:spcPct val="150000"/>
              </a:lnSpc>
            </a:pPr>
            <a:r>
              <a:rPr b="1" dirty="0"/>
              <a:t>POST /weather/save</a:t>
            </a:r>
            <a:r>
              <a:rPr dirty="0"/>
              <a:t>→ Fetch &amp; save weather </a:t>
            </a:r>
            <a:r>
              <a:rPr lang="en-US" dirty="0"/>
              <a:t>forecast in JSON file</a:t>
            </a:r>
          </a:p>
          <a:p>
            <a:pPr marL="0" indent="0">
              <a:lnSpc>
                <a:spcPct val="150000"/>
              </a:lnSpc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6499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550A7-617F-B120-915A-EC621E6F2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D8FFF76-2C16-AC08-8A54-24E6BA47614E}"/>
              </a:ext>
            </a:extLst>
          </p:cNvPr>
          <p:cNvSpPr/>
          <p:nvPr/>
        </p:nvSpPr>
        <p:spPr>
          <a:xfrm>
            <a:off x="9725025" y="4267826"/>
            <a:ext cx="205740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8EF3EB-557D-D609-A255-70CD5BB60984}"/>
              </a:ext>
            </a:extLst>
          </p:cNvPr>
          <p:cNvSpPr/>
          <p:nvPr/>
        </p:nvSpPr>
        <p:spPr>
          <a:xfrm>
            <a:off x="7677150" y="628650"/>
            <a:ext cx="3705225" cy="5124450"/>
          </a:xfrm>
          <a:prstGeom prst="rect">
            <a:avLst/>
          </a:prstGeom>
          <a:solidFill>
            <a:srgbClr val="1B13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ea typeface="Calibri"/>
              <a:cs typeface="Calibri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65F9F7-F8B4-9869-5463-182918570188}"/>
              </a:ext>
            </a:extLst>
          </p:cNvPr>
          <p:cNvGrpSpPr/>
          <p:nvPr/>
        </p:nvGrpSpPr>
        <p:grpSpPr>
          <a:xfrm>
            <a:off x="232872" y="6271130"/>
            <a:ext cx="4886323" cy="388987"/>
            <a:chOff x="618333" y="6026099"/>
            <a:chExt cx="4886323" cy="3889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877A9F-14A7-9A2D-DA3F-CF78B7CC5438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Weather Forecast Management System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9CDD2488-6499-74D2-520B-BB18C2B07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D080113-1CEC-DAA4-F489-05265C772595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5E305C6-B4EC-E4D5-7A7B-693C2BC2A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520" y="628649"/>
            <a:ext cx="3705226" cy="252922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3E0FC4F-96FF-4914-839F-F96D0680A08C}"/>
              </a:ext>
            </a:extLst>
          </p:cNvPr>
          <p:cNvSpPr/>
          <p:nvPr/>
        </p:nvSpPr>
        <p:spPr>
          <a:xfrm>
            <a:off x="7359377" y="625314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ECACA0-9AAA-AB72-43E9-9F4D5F931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1891" y="3157870"/>
            <a:ext cx="3534825" cy="2595230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CEFB3A8-1DBD-A9F0-12B3-A0AACBD09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481" y="1530994"/>
            <a:ext cx="6604590" cy="370838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GET/reports </a:t>
            </a:r>
            <a:r>
              <a:rPr lang="en-US" dirty="0"/>
              <a:t>→ Loads the JSON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DELETE/reports/{city} </a:t>
            </a:r>
            <a:r>
              <a:rPr lang="en-US" dirty="0"/>
              <a:t>→ deletes a city’s weather report from the JSON</a:t>
            </a:r>
            <a:endParaRPr dirty="0"/>
          </a:p>
          <a:p>
            <a:pPr>
              <a:lnSpc>
                <a:spcPct val="150000"/>
              </a:lnSpc>
            </a:pPr>
            <a:r>
              <a:rPr b="1" dirty="0"/>
              <a:t>GET /benchmark/{city} </a:t>
            </a:r>
            <a:r>
              <a:rPr dirty="0"/>
              <a:t>→ Compare SQL vs Mongo performance.</a:t>
            </a:r>
          </a:p>
          <a:p>
            <a:endParaRPr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71BF6E8-1FE8-0216-D3F1-A046E62B0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77" y="339016"/>
            <a:ext cx="3971132" cy="1110211"/>
          </a:xfrm>
        </p:spPr>
        <p:txBody>
          <a:bodyPr/>
          <a:lstStyle/>
          <a:p>
            <a:r>
              <a:rPr dirty="0"/>
              <a:t>API Endpoints</a:t>
            </a:r>
          </a:p>
        </p:txBody>
      </p:sp>
    </p:spTree>
    <p:extLst>
      <p:ext uri="{BB962C8B-B14F-4D97-AF65-F5344CB8AC3E}">
        <p14:creationId xmlns:p14="http://schemas.microsoft.com/office/powerpoint/2010/main" val="125789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460</Words>
  <Application>Microsoft Office PowerPoint</Application>
  <PresentationFormat>Widescreen</PresentationFormat>
  <Paragraphs>93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MS Gothic</vt:lpstr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Tech Stack</vt:lpstr>
      <vt:lpstr>System Architecture</vt:lpstr>
      <vt:lpstr>Database Design - SQL</vt:lpstr>
      <vt:lpstr>Database Design - MongoDB</vt:lpstr>
      <vt:lpstr>API Endpoints</vt:lpstr>
      <vt:lpstr>API Endpoints</vt:lpstr>
      <vt:lpstr>PowerPoint Presentation</vt:lpstr>
      <vt:lpstr>PowerPoint Presentation</vt:lpstr>
      <vt:lpstr>Results &amp; Insights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Nandanwar</dc:creator>
  <cp:lastModifiedBy>Vineetha Yelamanchi</cp:lastModifiedBy>
  <cp:revision>18</cp:revision>
  <dcterms:created xsi:type="dcterms:W3CDTF">2025-08-25T08:51:55Z</dcterms:created>
  <dcterms:modified xsi:type="dcterms:W3CDTF">2025-09-05T10:42:09Z</dcterms:modified>
</cp:coreProperties>
</file>