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93D1C-CE9D-44FD-8553-A939921FE3C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723B-8779-4C27-A1D4-BE54D3EC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9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6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31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6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801" r:id="rId6"/>
    <p:sldLayoutId id="2147483796" r:id="rId7"/>
    <p:sldLayoutId id="2147483797" r:id="rId8"/>
    <p:sldLayoutId id="2147483798" r:id="rId9"/>
    <p:sldLayoutId id="2147483800" r:id="rId10"/>
    <p:sldLayoutId id="214748379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2.sv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A386-87E0-0D47-E6D9-E9A21BB8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00" dirty="0">
                <a:solidFill>
                  <a:srgbClr val="C00000"/>
                </a:solidFill>
                <a:effectLst/>
                <a:latin typeface="Amasis MT Pro Black" panose="020F0502020204030204" pitchFamily="18" charset="0"/>
                <a:ea typeface="Times New Roman" panose="02020603050405020304" pitchFamily="18" charset="0"/>
              </a:rPr>
              <a:t>Lead Scoring Case Study using logistic 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5BF3-7793-77AA-0440-61A0CAC9723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517062" y="4947920"/>
            <a:ext cx="4931738" cy="7492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masis MT Pro Black" panose="02040A04050005020304" pitchFamily="18" charset="0"/>
              </a:rPr>
              <a:t>SUBMITTED BY: VINIT KUMAR BITTU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5DE696-E44D-BCBB-1283-86762F08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2" y="541317"/>
            <a:ext cx="10094770" cy="118057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3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en-US" sz="3300" kern="100" spc="-7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3300" kern="1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3300" kern="100" spc="-1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3300" kern="100" spc="-7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Occupation</a:t>
            </a:r>
            <a:endParaRPr lang="en-US" sz="11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5FA2B-C980-D09D-9C13-19B758B7B3A4}"/>
              </a:ext>
            </a:extLst>
          </p:cNvPr>
          <p:cNvSpPr txBox="1"/>
          <p:nvPr/>
        </p:nvSpPr>
        <p:spPr>
          <a:xfrm>
            <a:off x="1366684" y="1995025"/>
            <a:ext cx="609600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Leads which are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Unemployed</a:t>
            </a:r>
            <a:r>
              <a:rPr lang="en-US" sz="1800" kern="100" spc="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kern="100" spc="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kern="100" spc="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 the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 others.</a:t>
            </a:r>
            <a:endParaRPr lang="en-US" sz="105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F20C3-95FE-D149-1C3F-EC4099F47A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435" y="3088517"/>
            <a:ext cx="7251065" cy="33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05CB72-8A1E-862D-4632-FADF1681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84" y="610143"/>
            <a:ext cx="10094770" cy="118057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300" kern="1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</a:t>
            </a:r>
            <a:endParaRPr lang="en-US" sz="11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F7E8B-46E4-568C-4F91-88DB433EABBD}"/>
              </a:ext>
            </a:extLst>
          </p:cNvPr>
          <p:cNvSpPr txBox="1"/>
          <p:nvPr/>
        </p:nvSpPr>
        <p:spPr>
          <a:xfrm>
            <a:off x="1150375" y="3647543"/>
            <a:ext cx="3215148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kern="100" spc="-5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no correlation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spc="-3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kern="100" spc="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</a:t>
            </a:r>
            <a:r>
              <a:rPr lang="en-US" sz="1800" kern="100" spc="15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endParaRPr lang="en-US" sz="105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71AB-D58C-49BC-D049-FD52D3395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9484" y="2579197"/>
            <a:ext cx="6659931" cy="38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7AD2-7050-4C4A-C539-03B1C2B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Evaluation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97262-3981-4A1E-79B3-4CA64DD62E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2492" y="2664542"/>
            <a:ext cx="5656539" cy="3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E9857-9BC6-1682-D278-9419416E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2" y="773723"/>
            <a:ext cx="9791698" cy="1397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effectLst/>
              </a:rPr>
              <a:t>ROC curve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B603EE-2928-D235-5AEF-E941D68FF605}"/>
              </a:ext>
            </a:extLst>
          </p:cNvPr>
          <p:cNvSpPr txBox="1"/>
          <p:nvPr/>
        </p:nvSpPr>
        <p:spPr>
          <a:xfrm>
            <a:off x="1600203" y="2411060"/>
            <a:ext cx="4795574" cy="375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5610" marR="0" indent="-2286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effectLst/>
                <a:latin typeface="+mj-lt"/>
              </a:rPr>
              <a:t>0.42 is the tradeoff between Precision and Recall -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>
                <a:effectLst/>
                <a:latin typeface="+mj-lt"/>
              </a:rPr>
              <a:t>Thus, we can safely choose to consider any Prospect Lead with Conversion Probability higher than  42%</a:t>
            </a:r>
            <a:r>
              <a:rPr lang="en-US" spc="-15">
                <a:effectLst/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to be</a:t>
            </a:r>
            <a:r>
              <a:rPr lang="en-US" spc="-5">
                <a:effectLst/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a hot</a:t>
            </a:r>
            <a:r>
              <a:rPr lang="en-US" spc="-5">
                <a:effectLst/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Lead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endParaRPr lang="en-US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C0E30-87D0-9837-0B44-DA8BB881DCDC}"/>
              </a:ext>
            </a:extLst>
          </p:cNvPr>
          <p:cNvGrpSpPr/>
          <p:nvPr/>
        </p:nvGrpSpPr>
        <p:grpSpPr>
          <a:xfrm>
            <a:off x="7354391" y="2787727"/>
            <a:ext cx="4087334" cy="3232477"/>
            <a:chOff x="0" y="0"/>
            <a:chExt cx="4387596" cy="34701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FD6926-F531-2ED9-5001-8CB7F642972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6012" y="0"/>
              <a:ext cx="3264408" cy="11658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2B67BA-0ABB-249D-3A64-20C16CF38CB3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696250-9CC0-788A-043C-FA2C4D54F615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06A081-F0C0-91AB-E042-177BE5D5342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196596"/>
              <a:ext cx="1956816" cy="19568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D54D38-DCFD-7C83-18C9-A6AFE8921E52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40436" y="542544"/>
              <a:ext cx="3947160" cy="279654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B93C60-4804-05E8-2900-AEA2892D30A4}"/>
                </a:ext>
              </a:extLst>
            </p:cNvPr>
            <p:cNvSpPr/>
            <p:nvPr/>
          </p:nvSpPr>
          <p:spPr>
            <a:xfrm>
              <a:off x="1100472" y="240850"/>
              <a:ext cx="251339" cy="2245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defTabSz="850392">
                <a:lnSpc>
                  <a:spcPct val="107000"/>
                </a:lnSpc>
                <a:spcAft>
                  <a:spcPts val="744"/>
                </a:spcAft>
              </a:pPr>
              <a:r>
                <a:rPr lang="en-US" sz="1395" kern="10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42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F1B8B1-D72E-1B27-6E9B-4839E5DEB41E}"/>
                </a:ext>
              </a:extLst>
            </p:cNvPr>
            <p:cNvSpPr/>
            <p:nvPr/>
          </p:nvSpPr>
          <p:spPr>
            <a:xfrm>
              <a:off x="1351809" y="240850"/>
              <a:ext cx="2042378" cy="2245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defTabSz="850392">
                <a:lnSpc>
                  <a:spcPct val="107000"/>
                </a:lnSpc>
                <a:spcAft>
                  <a:spcPts val="744"/>
                </a:spcAft>
              </a:pPr>
              <a:r>
                <a:rPr lang="en-US" sz="1395" kern="10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%</a:t>
              </a:r>
              <a:r>
                <a:rPr lang="en-US" sz="1395" kern="100" spc="-14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lang="en-US" sz="1395" kern="10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to be</a:t>
              </a:r>
              <a:r>
                <a:rPr lang="en-US" sz="1395" kern="100" spc="-5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lang="en-US" sz="1395" kern="10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a hot</a:t>
              </a:r>
              <a:r>
                <a:rPr lang="en-US" sz="1395" kern="100" spc="-5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lang="en-US" sz="1395" kern="10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Lead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46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E625-8C7B-688D-3035-27BDFC04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Observations</a:t>
            </a:r>
            <a:br>
              <a:rPr lang="en-US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0EF35-3B14-9738-5D9F-98AFE50BE1D2}"/>
              </a:ext>
            </a:extLst>
          </p:cNvPr>
          <p:cNvGrpSpPr/>
          <p:nvPr/>
        </p:nvGrpSpPr>
        <p:grpSpPr>
          <a:xfrm>
            <a:off x="2849623" y="1728709"/>
            <a:ext cx="2840355" cy="3712210"/>
            <a:chOff x="0" y="0"/>
            <a:chExt cx="2840737" cy="3712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223237-5943-1B9B-0EF0-1BB4F6F5D29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3024" y="1380744"/>
              <a:ext cx="2194560" cy="7772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27194C-5D5D-8765-A898-A4B0127B21D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9873" y="2157984"/>
              <a:ext cx="2340864" cy="7863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03E71-705F-637D-9536-F8713085AEF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73024" y="2944368"/>
              <a:ext cx="2194560" cy="7680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7B578-9984-7552-E0DC-F93472D97BE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328928" cy="132892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D253CC-F935-C168-D39E-1B7173CFD16E}"/>
              </a:ext>
            </a:extLst>
          </p:cNvPr>
          <p:cNvGrpSpPr/>
          <p:nvPr/>
        </p:nvGrpSpPr>
        <p:grpSpPr>
          <a:xfrm>
            <a:off x="0" y="3250565"/>
            <a:ext cx="3469640" cy="3469640"/>
            <a:chOff x="0" y="0"/>
            <a:chExt cx="3470148" cy="34701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4892F-F840-DBA0-77F3-6E098741A5F8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6012" y="0"/>
              <a:ext cx="3264408" cy="11658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E52D1D-2886-AF2D-AC5D-6C474FF3DF0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2214D3-B7D8-8BE0-6062-93E7EB3764BC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D1EC6A-03F3-D432-1B8A-54CC0E98C1E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6596"/>
              <a:ext cx="1956816" cy="195681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F0A585-E2EF-AE71-BC3D-0427E5A7BE8F}"/>
                </a:ext>
              </a:extLst>
            </p:cNvPr>
            <p:cNvSpPr/>
            <p:nvPr/>
          </p:nvSpPr>
          <p:spPr>
            <a:xfrm>
              <a:off x="1339532" y="140577"/>
              <a:ext cx="2053771" cy="3495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3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Train</a:t>
              </a:r>
              <a:r>
                <a:rPr lang="en-US" sz="2300" kern="100" spc="-3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3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Data:</a:t>
              </a:r>
              <a:r>
                <a:rPr lang="en-US" sz="23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5A6E32-0E28-4B61-571B-AEC940E55DD7}"/>
                </a:ext>
              </a:extLst>
            </p:cNvPr>
            <p:cNvSpPr/>
            <p:nvPr/>
          </p:nvSpPr>
          <p:spPr>
            <a:xfrm>
              <a:off x="1197806" y="475091"/>
              <a:ext cx="2185290" cy="273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Accuracy :</a:t>
              </a:r>
              <a:r>
                <a:rPr lang="en-US" sz="18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80%</a:t>
              </a:r>
              <a:r>
                <a:rPr lang="en-US" sz="1800" kern="100" spc="-2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992C59-4839-17AE-BA68-3C0FC47BA09A}"/>
                </a:ext>
              </a:extLst>
            </p:cNvPr>
            <p:cNvSpPr/>
            <p:nvPr/>
          </p:nvSpPr>
          <p:spPr>
            <a:xfrm>
              <a:off x="1197806" y="752407"/>
              <a:ext cx="2307715" cy="273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Sensitivity</a:t>
              </a:r>
              <a:r>
                <a:rPr lang="en-US" sz="1800" kern="100" spc="2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r>
                <a:rPr lang="en-US" sz="18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77%</a:t>
              </a:r>
              <a:r>
                <a:rPr lang="en-US" sz="1800" kern="100" spc="-2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828C2B-7EA7-C1F8-4596-C6B7F50D66BC}"/>
                </a:ext>
              </a:extLst>
            </p:cNvPr>
            <p:cNvSpPr/>
            <p:nvPr/>
          </p:nvSpPr>
          <p:spPr>
            <a:xfrm>
              <a:off x="1197806" y="1048038"/>
              <a:ext cx="2234260" cy="273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Specificity</a:t>
              </a:r>
              <a:r>
                <a:rPr lang="en-US" sz="1800" kern="100" spc="3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r>
                <a:rPr lang="en-US" sz="18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80%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292D2D-8FD9-B21F-6950-EBAFF5E73FB4}"/>
                </a:ext>
              </a:extLst>
            </p:cNvPr>
            <p:cNvSpPr/>
            <p:nvPr/>
          </p:nvSpPr>
          <p:spPr>
            <a:xfrm>
              <a:off x="1432597" y="1649435"/>
              <a:ext cx="1710693" cy="3495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3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Test</a:t>
              </a:r>
              <a:r>
                <a:rPr lang="en-US" sz="2300" kern="100" spc="-3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3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Data: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1ACEE0-A9FC-DFA1-2BC1-81D4F015AE4F}"/>
                </a:ext>
              </a:extLst>
            </p:cNvPr>
            <p:cNvSpPr/>
            <p:nvPr/>
          </p:nvSpPr>
          <p:spPr>
            <a:xfrm>
              <a:off x="1260393" y="2003586"/>
              <a:ext cx="2185290" cy="273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Accuracy :</a:t>
              </a:r>
              <a:r>
                <a:rPr lang="en-US" sz="18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80%</a:t>
              </a:r>
              <a:r>
                <a:rPr lang="en-US" sz="1800" kern="100" spc="-2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66F40A-EB18-D2D0-4D1F-A050B341D847}"/>
                </a:ext>
              </a:extLst>
            </p:cNvPr>
            <p:cNvSpPr/>
            <p:nvPr/>
          </p:nvSpPr>
          <p:spPr>
            <a:xfrm>
              <a:off x="1197806" y="2285508"/>
              <a:ext cx="2307715" cy="273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Sensitivity</a:t>
              </a:r>
              <a:r>
                <a:rPr lang="en-US" sz="1800" kern="100" spc="2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r>
                <a:rPr lang="en-US" sz="18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77%</a:t>
              </a:r>
              <a:r>
                <a:rPr lang="en-US" sz="1800" kern="100" spc="-2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5A0C76-04C3-D313-19C5-090A50F01E98}"/>
                </a:ext>
              </a:extLst>
            </p:cNvPr>
            <p:cNvSpPr/>
            <p:nvPr/>
          </p:nvSpPr>
          <p:spPr>
            <a:xfrm>
              <a:off x="1197806" y="2562936"/>
              <a:ext cx="2234260" cy="2734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Specificity</a:t>
              </a:r>
              <a:r>
                <a:rPr lang="en-US" sz="1800" kern="100" spc="3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r>
                <a:rPr lang="en-US" sz="1800" kern="100" spc="-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80%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1" name="Rectangle 19">
            <a:extLst>
              <a:ext uri="{FF2B5EF4-FFF2-40B4-BE49-F238E27FC236}">
                <a16:creationId xmlns:a16="http://schemas.microsoft.com/office/drawing/2014/main" id="{06CFD996-7585-1399-9C8E-6541396FB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7EFA505-198B-9F29-7B47-BB30AE5B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806" y="3537864"/>
            <a:ext cx="637062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Final Features list: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Source_Olark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Chat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88C634C0-6D65-0002-E1BA-ABC9C7A0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601" y="3791764"/>
            <a:ext cx="512486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B311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Specialization_Others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Origin_Lead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Add Form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Source_Welingak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Website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 Time Spent on Website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Origin_Landing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Submission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your current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occupation_Working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Professionals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1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ADD-30B8-C22F-DFFE-39EB8B28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sz="5400" dirty="0">
              <a:solidFill>
                <a:srgbClr val="C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C9720-9FDE-4D43-4364-46C0D9DB8BE2}"/>
              </a:ext>
            </a:extLst>
          </p:cNvPr>
          <p:cNvGrpSpPr/>
          <p:nvPr/>
        </p:nvGrpSpPr>
        <p:grpSpPr>
          <a:xfrm>
            <a:off x="0" y="4056380"/>
            <a:ext cx="3469640" cy="3469640"/>
            <a:chOff x="0" y="0"/>
            <a:chExt cx="3470148" cy="347014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42102A-3997-949B-6D1C-DCF9933F39D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012" y="0"/>
              <a:ext cx="3264408" cy="11658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601A31-02B1-FFE5-BE35-EFC1BC10717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E34FAF-DBC3-A407-9CD6-8D0C90475AB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1B520C-5637-682B-3FD9-334651A5B80F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96596"/>
              <a:ext cx="1956816" cy="195681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C817C0-E044-7051-9125-EB6F2B9827D5}"/>
              </a:ext>
            </a:extLst>
          </p:cNvPr>
          <p:cNvGrpSpPr/>
          <p:nvPr/>
        </p:nvGrpSpPr>
        <p:grpSpPr>
          <a:xfrm>
            <a:off x="6595110" y="1807210"/>
            <a:ext cx="2840355" cy="3712210"/>
            <a:chOff x="0" y="0"/>
            <a:chExt cx="2840737" cy="371246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9C07082-B882-F0AB-24DE-BDBFE40B00E5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73024" y="1380744"/>
              <a:ext cx="2194560" cy="77724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C5A148-AB31-71BD-9A45-ADE2DC43ECF1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9873" y="2157984"/>
              <a:ext cx="2340864" cy="78638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1004B1F-B460-DD67-987A-A575F2CE6C27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73024" y="2944368"/>
              <a:ext cx="2194560" cy="7680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0B8584-1A91-6EA2-4121-1C90413AA056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328928" cy="1328928"/>
            </a:xfrm>
            <a:prstGeom prst="rect">
              <a:avLst/>
            </a:prstGeom>
          </p:spPr>
        </p:pic>
      </p:grpSp>
      <p:sp>
        <p:nvSpPr>
          <p:cNvPr id="25" name="Rectangle 23">
            <a:extLst>
              <a:ext uri="{FF2B5EF4-FFF2-40B4-BE49-F238E27FC236}">
                <a16:creationId xmlns:a16="http://schemas.microsoft.com/office/drawing/2014/main" id="{42E3167A-1C75-E9C7-3F57-6ABB49073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DC45E2C7-3668-FC6C-8EF6-E4B57CEC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49" y="3120174"/>
            <a:ext cx="943147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 see that the conversion rate is 30-35% (close to average) for API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Landing page submission. But very low for Lead Add form and Lead import.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Therefore we can intervene that we need to focus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more on the leads originated from API and Landing page submission.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 see max number of leads are generated by google / direct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Max conversion ratio is by reference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welingak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website.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Leads who spent more time on website, more likely to convert.</a:t>
            </a:r>
            <a:r>
              <a:rPr lang="en-US" sz="1800" kern="100" dirty="0">
                <a:solidFill>
                  <a:srgbClr val="B311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kern="100" dirty="0">
                <a:solidFill>
                  <a:srgbClr val="B311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 </a:t>
            </a:r>
            <a:r>
              <a:rPr lang="en-US" sz="1800" kern="1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common last activity is email opened.</a:t>
            </a:r>
          </a:p>
          <a:p>
            <a:r>
              <a:rPr lang="en-US" sz="1800" kern="1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highest rate = SMS Sent. Max are unemployed. Max conversion with working professional. 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9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18EE-EF23-6C3B-26CB-D03DB12C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410" y="2989550"/>
            <a:ext cx="4666635" cy="118057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Amasis MT Pro Light" panose="020403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86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DBF6866-3CCC-B690-A9D0-8744DAD4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6DEDA0-FA9D-09F6-63DB-5A7391A23E9E}"/>
              </a:ext>
            </a:extLst>
          </p:cNvPr>
          <p:cNvGrpSpPr/>
          <p:nvPr/>
        </p:nvGrpSpPr>
        <p:grpSpPr>
          <a:xfrm>
            <a:off x="6595110" y="1807210"/>
            <a:ext cx="2840355" cy="3712210"/>
            <a:chOff x="0" y="0"/>
            <a:chExt cx="2840737" cy="37124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47C79E-C3EC-579E-53FB-F31FF8739D6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3024" y="1380744"/>
              <a:ext cx="2194560" cy="7772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F95FD2-A273-A16F-CB2E-046A324165A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9873" y="2157984"/>
              <a:ext cx="2340864" cy="7863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4CA660-D94E-2779-567A-7C9DF4C1D91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73024" y="2944368"/>
              <a:ext cx="2194560" cy="768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8618F1-D7DE-3D28-8458-7A024206993F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328928" cy="132892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6F0BF6-1FB3-B9E0-82AB-8BC3BEAC64EA}"/>
              </a:ext>
            </a:extLst>
          </p:cNvPr>
          <p:cNvGrpSpPr/>
          <p:nvPr/>
        </p:nvGrpSpPr>
        <p:grpSpPr>
          <a:xfrm>
            <a:off x="152400" y="2927985"/>
            <a:ext cx="3469640" cy="3469640"/>
            <a:chOff x="0" y="0"/>
            <a:chExt cx="3470148" cy="347014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C8C736-ED40-4FAC-68F8-90D112CE0B49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6012" y="0"/>
              <a:ext cx="3264408" cy="116586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78190BA-A601-7254-AF8A-C1CF50AA7B2A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99D6F91-0A6E-1DDF-75C2-FFF442056D1C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B42E276-6234-9AFB-AC4E-27C03521512A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6596"/>
              <a:ext cx="1956816" cy="195681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72D59D-7F2F-8835-A094-FF2265D967BD}"/>
              </a:ext>
            </a:extLst>
          </p:cNvPr>
          <p:cNvGrpSpPr/>
          <p:nvPr/>
        </p:nvGrpSpPr>
        <p:grpSpPr>
          <a:xfrm>
            <a:off x="6747510" y="1959610"/>
            <a:ext cx="2840355" cy="3712210"/>
            <a:chOff x="0" y="0"/>
            <a:chExt cx="2840737" cy="371246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D3A58C4-BF6E-D5BC-F89D-C5F96490EAC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3024" y="1380744"/>
              <a:ext cx="2194560" cy="77724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B080D61-F712-ED64-7E1B-7EB7DDF37CB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9873" y="2157984"/>
              <a:ext cx="2340864" cy="78638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CE2D80A-3108-1A0B-D029-03662F32B67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73024" y="2944368"/>
              <a:ext cx="2194560" cy="768096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E76DBE0-84BF-86DF-9C4B-AA4059472E8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328928" cy="1328928"/>
            </a:xfrm>
            <a:prstGeom prst="rect">
              <a:avLst/>
            </a:prstGeom>
          </p:spPr>
        </p:pic>
      </p:grpSp>
      <p:sp>
        <p:nvSpPr>
          <p:cNvPr id="60" name="Rectangle 44">
            <a:extLst>
              <a:ext uri="{FF2B5EF4-FFF2-40B4-BE49-F238E27FC236}">
                <a16:creationId xmlns:a16="http://schemas.microsoft.com/office/drawing/2014/main" id="{302F0A2F-4F7E-6B5F-6EE2-23FE8C57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00FA7E50-466D-75E7-201B-783BD635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574" y="2750078"/>
            <a:ext cx="3300904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B311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 statement</a:t>
            </a:r>
            <a:endParaRPr lang="en-US" altLang="en-US" sz="2600" dirty="0">
              <a:solidFill>
                <a:srgbClr val="40404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 approach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Correlations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Model Evaluation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Conclusion	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itle 62">
            <a:extLst>
              <a:ext uri="{FF2B5EF4-FFF2-40B4-BE49-F238E27FC236}">
                <a16:creationId xmlns:a16="http://schemas.microsoft.com/office/drawing/2014/main" id="{1ECA9157-C00B-701E-D53C-B6B239F7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7156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E5B3-7432-9A06-3197-24372C75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3" y="481808"/>
            <a:ext cx="10094770" cy="1180574"/>
          </a:xfrm>
        </p:spPr>
        <p:txBody>
          <a:bodyPr>
            <a:normAutofit/>
          </a:bodyPr>
          <a:lstStyle/>
          <a:p>
            <a:r>
              <a:rPr lang="en-US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73348C-358D-8414-9ED4-D65ECD5C5861}"/>
              </a:ext>
            </a:extLst>
          </p:cNvPr>
          <p:cNvGrpSpPr/>
          <p:nvPr/>
        </p:nvGrpSpPr>
        <p:grpSpPr>
          <a:xfrm>
            <a:off x="0" y="2889250"/>
            <a:ext cx="3469640" cy="3469640"/>
            <a:chOff x="0" y="0"/>
            <a:chExt cx="3470148" cy="3470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E1F679-1D1E-4D9A-C102-2009ED43DE8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012" y="0"/>
              <a:ext cx="3264408" cy="11658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EDBC2-CB1B-FC44-9259-9743D0A6FD3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6CE9A9-1FB0-DDE9-F408-1D8BDFFF98E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D995FD-6273-8406-13E6-AE6561821FA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96596"/>
              <a:ext cx="1956816" cy="195681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900595-C5BA-F9C7-18F3-F64DA1F16BF1}"/>
              </a:ext>
            </a:extLst>
          </p:cNvPr>
          <p:cNvGrpSpPr/>
          <p:nvPr/>
        </p:nvGrpSpPr>
        <p:grpSpPr>
          <a:xfrm>
            <a:off x="6595110" y="1807210"/>
            <a:ext cx="2840355" cy="3712210"/>
            <a:chOff x="0" y="0"/>
            <a:chExt cx="2840737" cy="37124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ED7BD-4A48-F1EF-03FD-0EAA7DB40BA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73024" y="1380744"/>
              <a:ext cx="2194560" cy="7772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D9B37B-D0FE-E3D4-C075-701B5176C290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9873" y="2157984"/>
              <a:ext cx="2340864" cy="7863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C62165-D9A7-E2F7-C9D3-6C0003A253C6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73024" y="2944368"/>
              <a:ext cx="2194560" cy="7680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8B21D2-00B9-54C0-8C90-C5D6E5874D2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328928" cy="1328928"/>
            </a:xfrm>
            <a:prstGeom prst="rect">
              <a:avLst/>
            </a:prstGeom>
          </p:spPr>
        </p:pic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0DFD3622-B785-0726-427F-C2042977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335568F-AF23-5FC8-6BB5-C4FB05EA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76" y="2003720"/>
            <a:ext cx="1098954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 education company named X Education sells online courses to industry professionals. On any given day, many professionals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who are interested in the courses land on their website and browse for courses.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They have process of form filling on their website after which the company that individual as a lead.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Once these leads are acquired, employees from the sales team start making calls, writing emails,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etc.Through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process, some of the leads get converted while most do not.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typical lead conversion rate at X education is around 30%.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Now, this means if, say, they acquire 100 leads in a day, only about 30 of them are converted.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make this process more efficient, the company wishes to identify the most potential leads, also known as Hot Leads.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311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they successfully identify this set of leads, the lead conversion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rate should go up as the sales team will now be focusing more on communicating with the potential leads rather than making calls to everyone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3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6335-4C8B-7C14-8152-F1D460C9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Objective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44702F-2214-549D-4B45-B7A95456E5DA}"/>
              </a:ext>
            </a:extLst>
          </p:cNvPr>
          <p:cNvGrpSpPr/>
          <p:nvPr/>
        </p:nvGrpSpPr>
        <p:grpSpPr>
          <a:xfrm>
            <a:off x="-159099" y="6207243"/>
            <a:ext cx="3469640" cy="3469640"/>
            <a:chOff x="0" y="0"/>
            <a:chExt cx="3470148" cy="3470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27DA0-D6C8-E6EA-A674-DF8975910A0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012" y="0"/>
              <a:ext cx="3264408" cy="11658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D1C98-67BA-669F-E38C-1DF98071F0E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D1EA6C-B3F4-F1C1-654E-80125ED8A20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AC1468-7CCB-E4EB-F09B-CD3CFE8ED43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96596"/>
              <a:ext cx="1956816" cy="195681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4F05E-3B67-8419-D373-1AF97AA8D9B2}"/>
              </a:ext>
            </a:extLst>
          </p:cNvPr>
          <p:cNvGrpSpPr/>
          <p:nvPr/>
        </p:nvGrpSpPr>
        <p:grpSpPr>
          <a:xfrm>
            <a:off x="6436011" y="4863583"/>
            <a:ext cx="2840355" cy="3712210"/>
            <a:chOff x="0" y="0"/>
            <a:chExt cx="2840737" cy="37124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9BFA9B-254F-2CAD-700C-15F7DE58202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73024" y="1380744"/>
              <a:ext cx="2194560" cy="7772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06AFFE-F5BC-24DD-5A1A-93F94426574F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9873" y="2157984"/>
              <a:ext cx="2340864" cy="7863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96AC37-DF7B-9BAE-84B7-70A72101A6CC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73024" y="2944368"/>
              <a:ext cx="2194560" cy="7680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839DFD-70AD-B849-4F4D-BDE6EE997F2C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328928" cy="1328928"/>
            </a:xfrm>
            <a:prstGeom prst="rect">
              <a:avLst/>
            </a:prstGeom>
          </p:spPr>
        </p:pic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9B43AD22-7BCC-395C-3FD0-6E2C285A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099" y="30563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4CEB9DE8-5344-FBA0-D530-63C24D5D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37" y="4022750"/>
            <a:ext cx="882568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Lead X wants us to build a model to give every lead a lead score between 0 -100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 that they can identify the Hot leads and increase their conversion rate as well.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CEO want to achieve a lead conversion rate of 80%.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64F6B4A-ABCB-1E12-8A4C-87D76853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37" y="3511777"/>
            <a:ext cx="105213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They want the model to be able to handle future constraints as well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Peak time actions required, how to utilize full man power and after achieving target what should be the approaches.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509A-AAD1-61B6-465B-5C5588D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31" y="816823"/>
            <a:ext cx="10094770" cy="1180574"/>
          </a:xfrm>
        </p:spPr>
        <p:txBody>
          <a:bodyPr>
            <a:normAutofit/>
          </a:bodyPr>
          <a:lstStyle/>
          <a:p>
            <a:r>
              <a:rPr lang="en-US" sz="36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3600" kern="100" spc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1A2D14-65E3-52FE-BF88-7CDA7C1ACF2A}"/>
              </a:ext>
            </a:extLst>
          </p:cNvPr>
          <p:cNvGrpSpPr/>
          <p:nvPr/>
        </p:nvGrpSpPr>
        <p:grpSpPr>
          <a:xfrm>
            <a:off x="6771929" y="2392084"/>
            <a:ext cx="3705860" cy="3712210"/>
            <a:chOff x="0" y="0"/>
            <a:chExt cx="3706313" cy="371246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1716B1A-3C83-CDBD-1FF3-9700703AF9C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38600" y="1380744"/>
              <a:ext cx="2194560" cy="77724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EB55875-7562-95FB-ED80-C501B2E3926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65449" y="2157984"/>
              <a:ext cx="2340864" cy="78638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B4824A-EFB7-613F-C6CA-B10B3F558B1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438600" y="2944368"/>
              <a:ext cx="2194560" cy="7680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BDA8705-C852-B606-732A-13C4F95C08AA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5576" y="0"/>
              <a:ext cx="1328928" cy="132892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0F1D46-2608-8CAE-E293-92085948F114}"/>
                </a:ext>
              </a:extLst>
            </p:cNvPr>
            <p:cNvSpPr/>
            <p:nvPr/>
          </p:nvSpPr>
          <p:spPr>
            <a:xfrm>
              <a:off x="0" y="1150137"/>
              <a:ext cx="176385" cy="1970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00">
                  <a:solidFill>
                    <a:srgbClr val="B311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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31DF71-33C5-D89C-692B-3C4374D1BCE8}"/>
                </a:ext>
              </a:extLst>
            </p:cNvPr>
            <p:cNvSpPr/>
            <p:nvPr/>
          </p:nvSpPr>
          <p:spPr>
            <a:xfrm>
              <a:off x="188943" y="1124704"/>
              <a:ext cx="4662080" cy="2438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Importing</a:t>
              </a:r>
              <a:r>
                <a:rPr lang="en-US" sz="1500" kern="100" spc="15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r>
                <a:rPr lang="en-US" sz="1500" kern="100" spc="3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r>
                <a:rPr lang="en-US" sz="1500" kern="100" spc="3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and</a:t>
              </a:r>
              <a:r>
                <a:rPr lang="en-US" sz="1500" kern="100" spc="3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inspecting</a:t>
              </a:r>
              <a:r>
                <a:rPr lang="en-US" sz="1500" kern="100" spc="15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r>
                <a:rPr lang="en-US" sz="1500" kern="100" spc="45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D1E556-09F3-3AB5-9A62-DEC2BA076139}"/>
                </a:ext>
              </a:extLst>
            </p:cNvPr>
            <p:cNvSpPr/>
            <p:nvPr/>
          </p:nvSpPr>
          <p:spPr>
            <a:xfrm>
              <a:off x="188943" y="1350314"/>
              <a:ext cx="1357229" cy="2438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r>
                <a:rPr lang="en-US" sz="1500" kern="100" spc="3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frame</a:t>
              </a: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DF49C5-44AF-6EF8-634D-1472A2959DAB}"/>
                </a:ext>
              </a:extLst>
            </p:cNvPr>
            <p:cNvSpPr/>
            <p:nvPr/>
          </p:nvSpPr>
          <p:spPr>
            <a:xfrm>
              <a:off x="0" y="1706421"/>
              <a:ext cx="176385" cy="1970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00">
                  <a:solidFill>
                    <a:srgbClr val="B311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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0E8D98-67E1-E0DB-6609-E0C5328442F1}"/>
                </a:ext>
              </a:extLst>
            </p:cNvPr>
            <p:cNvSpPr/>
            <p:nvPr/>
          </p:nvSpPr>
          <p:spPr>
            <a:xfrm>
              <a:off x="188943" y="1681022"/>
              <a:ext cx="2083597" cy="2438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r>
                <a:rPr lang="en-US" sz="1500" kern="100" spc="3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preparation</a:t>
              </a: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DE85A4-14B3-CAB2-A6EC-B0B8BD2DC7DD}"/>
                </a:ext>
              </a:extLst>
            </p:cNvPr>
            <p:cNvSpPr/>
            <p:nvPr/>
          </p:nvSpPr>
          <p:spPr>
            <a:xfrm>
              <a:off x="0" y="2369305"/>
              <a:ext cx="176385" cy="1970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00">
                  <a:solidFill>
                    <a:srgbClr val="B311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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F9D94E-DA2B-7F8E-D368-7C46B1193659}"/>
                </a:ext>
              </a:extLst>
            </p:cNvPr>
            <p:cNvSpPr/>
            <p:nvPr/>
          </p:nvSpPr>
          <p:spPr>
            <a:xfrm>
              <a:off x="188943" y="2343916"/>
              <a:ext cx="3096492" cy="2438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kern="10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Dummy variable</a:t>
              </a:r>
              <a:r>
                <a:rPr lang="en-US" sz="1500" kern="100" spc="3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500" kern="10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creation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9B2A75-48A9-5D89-73F8-94968A3C5DA5}"/>
                </a:ext>
              </a:extLst>
            </p:cNvPr>
            <p:cNvSpPr/>
            <p:nvPr/>
          </p:nvSpPr>
          <p:spPr>
            <a:xfrm>
              <a:off x="0" y="2700010"/>
              <a:ext cx="176385" cy="1970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00">
                  <a:solidFill>
                    <a:srgbClr val="B311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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7407B1-453C-74A1-2EA1-DE00E66D3B8C}"/>
                </a:ext>
              </a:extLst>
            </p:cNvPr>
            <p:cNvSpPr/>
            <p:nvPr/>
          </p:nvSpPr>
          <p:spPr>
            <a:xfrm>
              <a:off x="188943" y="2674625"/>
              <a:ext cx="1658584" cy="2438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kern="1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Test-Train split</a:t>
              </a: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B09E827-1FB0-8DE8-DF69-592C2D352960}"/>
              </a:ext>
            </a:extLst>
          </p:cNvPr>
          <p:cNvGrpSpPr/>
          <p:nvPr/>
        </p:nvGrpSpPr>
        <p:grpSpPr>
          <a:xfrm>
            <a:off x="152400" y="3707469"/>
            <a:ext cx="3772535" cy="3168311"/>
            <a:chOff x="0" y="301373"/>
            <a:chExt cx="3772564" cy="316877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E1264E0-56BE-7A95-87EE-8B8C0C9BA2C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65860"/>
              <a:ext cx="3470148" cy="116586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3835FCC-13B6-D136-3B8E-ED468E403A5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96012" y="2331720"/>
              <a:ext cx="3264408" cy="113842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48BD621-E532-2C31-98B1-2EED10022EFD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87680" y="943356"/>
              <a:ext cx="1956816" cy="1956816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737FB24-C9B7-D72F-57B1-A97D05F44C2C}"/>
                </a:ext>
              </a:extLst>
            </p:cNvPr>
            <p:cNvSpPr/>
            <p:nvPr/>
          </p:nvSpPr>
          <p:spPr>
            <a:xfrm>
              <a:off x="1021080" y="301373"/>
              <a:ext cx="2393689" cy="5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A8C1630-604E-C9B4-03D4-5DE07C328048}"/>
                </a:ext>
              </a:extLst>
            </p:cNvPr>
            <p:cNvSpPr/>
            <p:nvPr/>
          </p:nvSpPr>
          <p:spPr>
            <a:xfrm>
              <a:off x="1030148" y="804213"/>
              <a:ext cx="2742416" cy="5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48" name="Rectangle 57">
            <a:extLst>
              <a:ext uri="{FF2B5EF4-FFF2-40B4-BE49-F238E27FC236}">
                <a16:creationId xmlns:a16="http://schemas.microsoft.com/office/drawing/2014/main" id="{7235D519-B002-0183-D0DC-90B7404F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31" y="2865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7282F2D5-4864-3DC4-EBCA-F645E022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82" y="3423832"/>
            <a:ext cx="197361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B311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Feature scaling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70">
            <a:extLst>
              <a:ext uri="{FF2B5EF4-FFF2-40B4-BE49-F238E27FC236}">
                <a16:creationId xmlns:a16="http://schemas.microsoft.com/office/drawing/2014/main" id="{A58165AE-C5D6-0532-59F3-5AD6D3AC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82" y="4025934"/>
            <a:ext cx="538480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B311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Correlations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Model Building (RFE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Rsquared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VIF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Model Evaluation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11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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Making predictions on test 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C2365-5748-AC74-B603-E2233559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88" y="541978"/>
            <a:ext cx="5292256" cy="2660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EDA – Data Cleaning</a:t>
            </a:r>
            <a:endParaRPr lang="en-US" sz="3600" spc="1300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C0202-8D08-0D84-2656-B978A39292D9}"/>
              </a:ext>
            </a:extLst>
          </p:cNvPr>
          <p:cNvSpPr txBox="1"/>
          <p:nvPr/>
        </p:nvSpPr>
        <p:spPr>
          <a:xfrm>
            <a:off x="443386" y="4052463"/>
            <a:ext cx="5292256" cy="1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  <a:buSzPct val="85000"/>
            </a:pPr>
            <a:r>
              <a:rPr lang="en-US" sz="1500" b="1" cap="all" spc="600" dirty="0">
                <a:effectLst/>
                <a:latin typeface="Amasis MT Pro Light" panose="020F0502020204030204" pitchFamily="18" charset="0"/>
              </a:rPr>
              <a:t>There are a few columns in which there is a level called 'Select' which is taking care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95C3AC-DDDC-43FF-A70E-C2341DFC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757" y="2267714"/>
            <a:ext cx="4146061" cy="4146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2CFA7F-757C-4442-BB64-15BD3264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769183" y="720700"/>
            <a:ext cx="5092598" cy="371453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23D54-AF60-4CB9-A2B4-2BA47C6401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07842" y="769315"/>
            <a:ext cx="5734584" cy="2433016"/>
          </a:xfrm>
          <a:prstGeom prst="rect">
            <a:avLst/>
          </a:prstGeom>
          <a:effectLst/>
        </p:spPr>
      </p:pic>
      <p:pic>
        <p:nvPicPr>
          <p:cNvPr id="5" name="Picture 4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80C00977-81DD-948E-9744-DAC6D9F1C5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79028" y="3585208"/>
            <a:ext cx="5734584" cy="26603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55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F96AAC-1B7F-4BC0-A366-05906680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38AB5-3DD2-1C5F-CA89-CFCC895D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20" y="654201"/>
            <a:ext cx="4091233" cy="7321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>
                <a:effectLst/>
              </a:rPr>
              <a:t>Specialization</a:t>
            </a:r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58AE8-D338-000F-AE80-49F84297A62F}"/>
              </a:ext>
            </a:extLst>
          </p:cNvPr>
          <p:cNvSpPr txBox="1"/>
          <p:nvPr/>
        </p:nvSpPr>
        <p:spPr>
          <a:xfrm>
            <a:off x="278587" y="2804790"/>
            <a:ext cx="4091232" cy="304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800"/>
              </a:spcAft>
            </a:pPr>
            <a:r>
              <a:rPr lang="en-US" dirty="0">
                <a:effectLst/>
                <a:latin typeface="+mj-lt"/>
              </a:rPr>
              <a:t>Leads from</a:t>
            </a:r>
            <a:r>
              <a:rPr lang="en-US" spc="-15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HR, Finance</a:t>
            </a:r>
            <a:r>
              <a:rPr lang="en-US" spc="-25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&amp;</a:t>
            </a:r>
            <a:r>
              <a:rPr lang="en-US" spc="5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Marketing</a:t>
            </a:r>
            <a:r>
              <a:rPr lang="en-US" spc="-20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management</a:t>
            </a:r>
            <a:r>
              <a:rPr lang="en-US" spc="25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specializations</a:t>
            </a:r>
            <a:r>
              <a:rPr lang="en-US" spc="-40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are</a:t>
            </a:r>
            <a:r>
              <a:rPr lang="en-US" spc="-5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high</a:t>
            </a:r>
            <a:r>
              <a:rPr lang="en-US" spc="20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probability</a:t>
            </a:r>
            <a:r>
              <a:rPr lang="en-US" spc="-40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to</a:t>
            </a:r>
            <a:r>
              <a:rPr lang="en-US" spc="-20" dirty="0">
                <a:effectLst/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convert</a:t>
            </a:r>
          </a:p>
          <a:p>
            <a:pPr marL="0" marR="0" indent="-2286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+mj-lt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F77B9A0-807D-4595-AC22-A6DCC4CA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46418" y="2940297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52FE65-755A-4551-AF5F-AE64CB96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6575" y="2940297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6DC11-1ACD-9CB1-0DD4-375C31C72BD8}"/>
              </a:ext>
            </a:extLst>
          </p:cNvPr>
          <p:cNvPicPr/>
          <p:nvPr/>
        </p:nvPicPr>
        <p:blipFill rotWithShape="1">
          <a:blip r:embed="rId6"/>
          <a:srcRect r="10745" b="3"/>
          <a:stretch/>
        </p:blipFill>
        <p:spPr>
          <a:xfrm>
            <a:off x="4802440" y="791852"/>
            <a:ext cx="7154956" cy="5431967"/>
          </a:xfrm>
          <a:prstGeom prst="rect">
            <a:avLst/>
          </a:prstGeom>
          <a:effectLst>
            <a:outerShdw dist="190500" dir="18900000" algn="b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9754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B5F5-2DC9-9651-3381-00AFC6E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1800" kern="100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1800" kern="1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kern="100" spc="2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1800" kern="100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</a:t>
            </a:r>
            <a:b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68A56-39C0-E367-13B9-0F61BF1D7955}"/>
              </a:ext>
            </a:extLst>
          </p:cNvPr>
          <p:cNvSpPr txBox="1"/>
          <p:nvPr/>
        </p:nvSpPr>
        <p:spPr>
          <a:xfrm>
            <a:off x="953729" y="2299825"/>
            <a:ext cx="609600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lead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kern="1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leads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kern="100" spc="-4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800" kern="1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kern="1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</a:t>
            </a:r>
            <a:r>
              <a:rPr lang="en-US" sz="1800" kern="1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r>
              <a:rPr lang="en-US" sz="1800" kern="100" spc="-4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kern="100" spc="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convert</a:t>
            </a:r>
            <a:endParaRPr lang="en-US" sz="105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26A14-B799-D86C-65ED-E1E6E16705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9475" y="3456940"/>
            <a:ext cx="8796020" cy="3401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E1274-C524-4C3D-AEE2-88DAEAC8A960}"/>
              </a:ext>
            </a:extLst>
          </p:cNvPr>
          <p:cNvSpPr txBox="1"/>
          <p:nvPr/>
        </p:nvSpPr>
        <p:spPr>
          <a:xfrm>
            <a:off x="1533832" y="2998515"/>
            <a:ext cx="82296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Whereas</a:t>
            </a:r>
            <a:r>
              <a:rPr lang="en-US" sz="1800" kern="1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Lead origin</a:t>
            </a:r>
            <a:r>
              <a:rPr lang="en-US" sz="1800" kern="1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kern="1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800" kern="1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kern="1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leads</a:t>
            </a:r>
            <a:r>
              <a:rPr lang="en-US" sz="1800" kern="1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kern="1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800" kern="1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submission</a:t>
            </a:r>
            <a:endParaRPr lang="en-US" sz="105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8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E0E9-A193-EC51-0EB5-B14F27AA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19" y="364336"/>
            <a:ext cx="10094770" cy="1180574"/>
          </a:xfrm>
        </p:spPr>
        <p:txBody>
          <a:bodyPr/>
          <a:lstStyle/>
          <a:p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 </a:t>
            </a:r>
            <a:r>
              <a:rPr lang="en-US" sz="1800" kern="10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 </a:t>
            </a:r>
            <a:r>
              <a:rPr lang="en-US" sz="1800" kern="100" spc="-18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b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E954D-5FF7-530B-0A17-748820251B7B}"/>
              </a:ext>
            </a:extLst>
          </p:cNvPr>
          <p:cNvSpPr txBox="1"/>
          <p:nvPr/>
        </p:nvSpPr>
        <p:spPr>
          <a:xfrm>
            <a:off x="1425677" y="1739386"/>
            <a:ext cx="6096000" cy="95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Leads which are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opening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US" sz="1800" kern="100" spc="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kern="1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r>
              <a:rPr lang="en-US" sz="1800" kern="100" spc="-4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convert,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800" kern="100" spc="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Sending</a:t>
            </a:r>
            <a:r>
              <a:rPr lang="en-US" sz="1800" kern="1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US" sz="1800" kern="1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kern="1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benefit.</a:t>
            </a:r>
            <a:endParaRPr lang="en-US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5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51CD7-8486-5D02-06A7-2B6BD5A031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4141" y="2886687"/>
            <a:ext cx="9091407" cy="36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6042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731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Amasis MT Pro Black</vt:lpstr>
      <vt:lpstr>Amasis MT Pro Light</vt:lpstr>
      <vt:lpstr>Aptos</vt:lpstr>
      <vt:lpstr>Arial</vt:lpstr>
      <vt:lpstr>Avenir Next LT Pro</vt:lpstr>
      <vt:lpstr>Avenir Next LT Pro Light</vt:lpstr>
      <vt:lpstr>Calibri</vt:lpstr>
      <vt:lpstr>Times New Roman</vt:lpstr>
      <vt:lpstr>VeniceBeachVTI</vt:lpstr>
      <vt:lpstr>Lead Scoring Case Study using logistic regression</vt:lpstr>
      <vt:lpstr>CONTENTS</vt:lpstr>
      <vt:lpstr>Problem Statement</vt:lpstr>
      <vt:lpstr>Business Objective</vt:lpstr>
      <vt:lpstr>Problem Approach</vt:lpstr>
      <vt:lpstr>EDA – Data Cleaning</vt:lpstr>
      <vt:lpstr>Specialization</vt:lpstr>
      <vt:lpstr>Lead Source &amp; Lead origin </vt:lpstr>
      <vt:lpstr>Last  lead  Activity </vt:lpstr>
      <vt:lpstr>Last What is Your Occupation</vt:lpstr>
      <vt:lpstr>Correlation</vt:lpstr>
      <vt:lpstr>Model Evaluation</vt:lpstr>
      <vt:lpstr>ROC curve</vt:lpstr>
      <vt:lpstr>Observations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</cp:revision>
  <dcterms:created xsi:type="dcterms:W3CDTF">2024-06-29T02:35:31Z</dcterms:created>
  <dcterms:modified xsi:type="dcterms:W3CDTF">2024-06-29T03:35:55Z</dcterms:modified>
</cp:coreProperties>
</file>