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7" r:id="rId8"/>
    <p:sldId id="261" r:id="rId9"/>
    <p:sldId id="262" r:id="rId10"/>
    <p:sldId id="263" r:id="rId11"/>
    <p:sldId id="268" r:id="rId12"/>
    <p:sldId id="264" r:id="rId13"/>
    <p:sldId id="270" r:id="rId14"/>
    <p:sldId id="26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1C12-9F14-A762-F6C8-F5899082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1C31B-1E95-37BB-046F-5F609B9A5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B3150-CA0A-7BD0-284F-85A081EA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C957-F3BC-4517-BFDB-59C7D580B1B2}" type="datetimeFigureOut">
              <a:rPr lang="en-IN" smtClean="0"/>
              <a:t>22-07-2022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532E6-0513-F0C7-6B6D-B7783C49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ACE7-5D12-27C9-C854-D0C707E3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B088-F188-472A-B9A5-94A608FA91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863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6C59-2F48-9FC9-8729-8571529A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B56A8-3A5A-90E7-66E2-5B1E83647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A4089-2555-7885-89AB-6E7E8451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C957-F3BC-4517-BFDB-59C7D580B1B2}" type="datetimeFigureOut">
              <a:rPr lang="en-IN" smtClean="0"/>
              <a:t>22-07-2022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9948D-268C-9F33-1A62-A3E851F9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FE2EE-7641-C7D9-DA6B-3D7EE465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B088-F188-472A-B9A5-94A608FA91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57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65FA7A-D7BF-63C0-51B8-C2C07BFD2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AD2FF-EAA2-09FD-32B2-6564DD74C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EE221-C0E7-EDDF-94FD-B5FEB357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C957-F3BC-4517-BFDB-59C7D580B1B2}" type="datetimeFigureOut">
              <a:rPr lang="en-IN" smtClean="0"/>
              <a:t>22-07-2022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9D012-8975-F262-12AC-0B2F63F7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356D6-CADC-C895-159D-33207B75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B088-F188-472A-B9A5-94A608FA91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92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EA93-E64E-3685-88EB-69CBCFCB2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2A696-2F92-D777-049C-DD4F87A2E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0D5EC-B41C-367E-5F78-9CFD8EAC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C957-F3BC-4517-BFDB-59C7D580B1B2}" type="datetimeFigureOut">
              <a:rPr lang="en-IN" smtClean="0"/>
              <a:t>22-07-2022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65B61-FF7B-ECF9-C219-D96C8DBE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B7217-FBD1-C754-C6DE-1E872E5B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B088-F188-472A-B9A5-94A608FA91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48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E6AC-2278-E764-61F5-47A611BE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9722-55C0-02B0-CF95-2EC469C32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4131F-8C3C-AC77-1F97-6FA914FA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C957-F3BC-4517-BFDB-59C7D580B1B2}" type="datetimeFigureOut">
              <a:rPr lang="en-IN" smtClean="0"/>
              <a:t>22-07-2022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7E55C-F09F-57A5-3907-E2DEE35A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CE174-E974-9882-C165-EA555B9A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B088-F188-472A-B9A5-94A608FA91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06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3BB81-95C3-CC20-76B2-052E8361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7C8EE-7336-89AA-BD35-C3766F454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84ED5-1760-1CD7-EF0B-671A72439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5B8C7-5B98-ED4E-48D6-7695290F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C957-F3BC-4517-BFDB-59C7D580B1B2}" type="datetimeFigureOut">
              <a:rPr lang="en-IN" smtClean="0"/>
              <a:t>22-07-2022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B28AC-CF1B-AB6C-3041-881552FE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80A7B-AE29-6927-8918-04968F6F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B088-F188-472A-B9A5-94A608FA91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96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8248-0004-0A69-DA7E-6E2943B5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8DA8F-752F-F586-7266-0F323D781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06525-F2B2-ECB4-1A81-10DE6AA67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6D953-2BB4-91AA-E068-18C39215A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55858-BB60-763C-B397-AF33A853B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29194-3E34-E1DE-2AEC-A4EDCA17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C957-F3BC-4517-BFDB-59C7D580B1B2}" type="datetimeFigureOut">
              <a:rPr lang="en-IN" smtClean="0"/>
              <a:t>22-07-2022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3A2B6-05BF-51BF-8FD1-283DFA3D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33438-7D41-595E-2491-6B86696F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B088-F188-472A-B9A5-94A608FA91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03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8240-7C06-CFF5-F1E3-BDD862B8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0D2E3-45E0-0415-EE46-74047E3E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C957-F3BC-4517-BFDB-59C7D580B1B2}" type="datetimeFigureOut">
              <a:rPr lang="en-IN" smtClean="0"/>
              <a:t>22-07-2022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ACC90-E17B-D9B2-5D01-087A99F9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3B04B-A4FB-91E4-B3D1-838F34DB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B088-F188-472A-B9A5-94A608FA91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90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483D1-A93E-3771-7D41-E1D5FACA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C957-F3BC-4517-BFDB-59C7D580B1B2}" type="datetimeFigureOut">
              <a:rPr lang="en-IN" smtClean="0"/>
              <a:t>22-07-2022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05845-E20C-C1DF-FD39-57252A33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147A1-7C19-ABB0-F36C-082F91FF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B088-F188-472A-B9A5-94A608FA91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88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D16C-74C7-FEDA-26CC-677586A6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D86F-8D1E-16F6-EC9B-C35B611BE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2E4B7-7F29-9AD1-06FD-32B6D0E64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70BC-8E20-4DFD-1FBE-D4D002A9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C957-F3BC-4517-BFDB-59C7D580B1B2}" type="datetimeFigureOut">
              <a:rPr lang="en-IN" smtClean="0"/>
              <a:t>22-07-2022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2E933-BDBE-5A74-BEBB-101CAF86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AEFAF-85E8-1F55-D70C-6B563706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B088-F188-472A-B9A5-94A608FA91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15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3C86-EEBA-EFBA-0A10-D2D48B08D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D544E-8EB3-4B56-F1F9-8E9F10E06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DD467-B11E-72B3-F5A2-599B3F261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14822-9106-527B-4E5B-6F23778C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C957-F3BC-4517-BFDB-59C7D580B1B2}" type="datetimeFigureOut">
              <a:rPr lang="en-IN" smtClean="0"/>
              <a:t>22-07-2022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0FBA7-CE2F-6143-6D4E-51EA916B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4B6BB-6FAA-F768-FA64-EF8F6625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B088-F188-472A-B9A5-94A608FA91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29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120C5-4B8F-6B4E-1A0A-9C45ECD9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CDAE-1564-2950-9857-700A58CDE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C42EA-D83A-0DDE-1587-F121DC49A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1C957-F3BC-4517-BFDB-59C7D580B1B2}" type="datetimeFigureOut">
              <a:rPr lang="en-IN" smtClean="0"/>
              <a:t>22-07-2022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68B9F-B4FB-39B9-F675-B184A55B3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BFFE0-09CA-A33D-1DFC-AF438497C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2B088-F188-472A-B9A5-94A608FA91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10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E94D-F392-25D1-2646-6ED711A0A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99760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Predicting Fracture Patterns in 2D Materials using Deep Learning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FAC81-6602-3E04-51CB-4D6735813E01}"/>
              </a:ext>
            </a:extLst>
          </p:cNvPr>
          <p:cNvSpPr txBox="1"/>
          <p:nvPr/>
        </p:nvSpPr>
        <p:spPr>
          <a:xfrm>
            <a:off x="5394524" y="5093966"/>
            <a:ext cx="1402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Vinit Doke</a:t>
            </a:r>
          </a:p>
          <a:p>
            <a:pPr algn="ctr"/>
            <a:r>
              <a:rPr lang="en-GB" dirty="0"/>
              <a:t>July 22, 2022</a:t>
            </a:r>
          </a:p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6C754-5F2A-807B-148E-F445BB886E19}"/>
              </a:ext>
            </a:extLst>
          </p:cNvPr>
          <p:cNvSpPr txBox="1"/>
          <p:nvPr/>
        </p:nvSpPr>
        <p:spPr>
          <a:xfrm>
            <a:off x="3048740" y="8407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Journal Club Talk</a:t>
            </a:r>
          </a:p>
        </p:txBody>
      </p:sp>
    </p:spTree>
    <p:extLst>
      <p:ext uri="{BB962C8B-B14F-4D97-AF65-F5344CB8AC3E}">
        <p14:creationId xmlns:p14="http://schemas.microsoft.com/office/powerpoint/2010/main" val="2860645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C685-317B-00EE-3E63-68575A9A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C8A7E8-1EA9-6E53-430F-AAC7457A1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443" y="1825625"/>
            <a:ext cx="595711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CC178B-C83D-0E9C-D70E-DFE2D2F9E79F}"/>
              </a:ext>
            </a:extLst>
          </p:cNvPr>
          <p:cNvSpPr txBox="1"/>
          <p:nvPr/>
        </p:nvSpPr>
        <p:spPr>
          <a:xfrm>
            <a:off x="9117366" y="2228594"/>
            <a:ext cx="158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MD Simulations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D1AD59-277C-3FCF-6C11-0CC7BAD5933C}"/>
              </a:ext>
            </a:extLst>
          </p:cNvPr>
          <p:cNvSpPr txBox="1"/>
          <p:nvPr/>
        </p:nvSpPr>
        <p:spPr>
          <a:xfrm>
            <a:off x="9117366" y="3077964"/>
            <a:ext cx="1589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Model Inference on Training Data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5B6C56-627A-0B3E-B18C-BCA5A0F10886}"/>
              </a:ext>
            </a:extLst>
          </p:cNvPr>
          <p:cNvSpPr txBox="1"/>
          <p:nvPr/>
        </p:nvSpPr>
        <p:spPr>
          <a:xfrm>
            <a:off x="9105627" y="4407506"/>
            <a:ext cx="158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MD Simulations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49791A-0494-6D6C-3B63-A17EC3B2E662}"/>
              </a:ext>
            </a:extLst>
          </p:cNvPr>
          <p:cNvSpPr txBox="1"/>
          <p:nvPr/>
        </p:nvSpPr>
        <p:spPr>
          <a:xfrm>
            <a:off x="9105627" y="5130078"/>
            <a:ext cx="2450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Model Inference on Undisclosed Orientation Angles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55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F4ED-79F4-DC85-248A-2EB50043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Comparison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3A9794-C284-25F4-01D6-DE8C1E230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1180" y="1841608"/>
            <a:ext cx="3909639" cy="4351338"/>
          </a:xfrm>
        </p:spPr>
      </p:pic>
    </p:spTree>
    <p:extLst>
      <p:ext uri="{BB962C8B-B14F-4D97-AF65-F5344CB8AC3E}">
        <p14:creationId xmlns:p14="http://schemas.microsoft.com/office/powerpoint/2010/main" val="222446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B245-2D97-337A-1071-D8E38720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72"/>
            <a:ext cx="10515600" cy="1325563"/>
          </a:xfrm>
        </p:spPr>
        <p:txBody>
          <a:bodyPr/>
          <a:lstStyle/>
          <a:p>
            <a:r>
              <a:rPr lang="en-GB" dirty="0"/>
              <a:t>Evaluation Metric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23E09-6F44-3C93-D530-4C28BAD69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GB" dirty="0"/>
              <a:t>Fractal Dimension using Box Counting Method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BC23A5-6052-C2F4-DF5B-B639A5DD8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67" y="2045525"/>
            <a:ext cx="3861528" cy="4182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7DBFED-B46F-2E95-17A7-775354D05521}"/>
              </a:ext>
            </a:extLst>
          </p:cNvPr>
          <p:cNvSpPr txBox="1"/>
          <p:nvPr/>
        </p:nvSpPr>
        <p:spPr>
          <a:xfrm>
            <a:off x="6031896" y="282114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33"/>
                </a:solidFill>
                <a:effectLst/>
                <a:latin typeface="Trebuchet MS" panose="020B0603020202020204" pitchFamily="34" charset="0"/>
              </a:rPr>
              <a:t>N</a:t>
            </a:r>
            <a:r>
              <a:rPr lang="en-US" b="0" i="0" dirty="0">
                <a:solidFill>
                  <a:srgbClr val="000033"/>
                </a:solidFill>
                <a:effectLst/>
                <a:latin typeface="Trebuchet MS" panose="020B0603020202020204" pitchFamily="34" charset="0"/>
              </a:rPr>
              <a:t> : number of boxes that cover the pattern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DACD42-DEE3-1775-BFDE-75EB92389D10}"/>
              </a:ext>
            </a:extLst>
          </p:cNvPr>
          <p:cNvSpPr txBox="1"/>
          <p:nvPr/>
        </p:nvSpPr>
        <p:spPr>
          <a:xfrm>
            <a:off x="6031896" y="369927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33"/>
                </a:solidFill>
                <a:latin typeface="Trebuchet MS" panose="020B0603020202020204" pitchFamily="34" charset="0"/>
              </a:rPr>
              <a:t>R</a:t>
            </a:r>
            <a:r>
              <a:rPr lang="en-US" b="0" i="0" dirty="0">
                <a:solidFill>
                  <a:srgbClr val="000033"/>
                </a:solidFill>
                <a:effectLst/>
                <a:latin typeface="Trebuchet MS" panose="020B0603020202020204" pitchFamily="34" charset="0"/>
              </a:rPr>
              <a:t> : magnification, or the inverse of the box size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81E24F-7380-A7A6-0219-FB537708BB7D}"/>
                  </a:ext>
                </a:extLst>
              </p:cNvPr>
              <p:cNvSpPr txBox="1"/>
              <p:nvPr/>
            </p:nvSpPr>
            <p:spPr>
              <a:xfrm>
                <a:off x="7066626" y="4664611"/>
                <a:ext cx="1784412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81E24F-7380-A7A6-0219-FB537708B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626" y="4664611"/>
                <a:ext cx="1784412" cy="576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711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F4ED-79F4-DC85-248A-2EB50043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3A9794-C284-25F4-01D6-DE8C1E230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6245"/>
            <a:ext cx="3909639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37A714-EB46-7815-FE51-2B295A102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967" y="2149842"/>
            <a:ext cx="5900680" cy="343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00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AD48-25C6-D4ED-FFAC-5D4E9227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Exploration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E7946-598F-D4D9-CF58-625D100A5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Modelling Point Defects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Interfaces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3509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AD48-25C6-D4ED-FFAC-5D4E9227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E7946-598F-D4D9-CF58-625D100A5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840"/>
            <a:ext cx="10515600" cy="4663123"/>
          </a:xfrm>
        </p:spPr>
        <p:txBody>
          <a:bodyPr/>
          <a:lstStyle/>
          <a:p>
            <a:r>
              <a:rPr lang="en-GB" dirty="0"/>
              <a:t>Architecture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86553C-EC8E-FDC9-4DFC-C98F0B6F4498}"/>
              </a:ext>
            </a:extLst>
          </p:cNvPr>
          <p:cNvSpPr/>
          <p:nvPr/>
        </p:nvSpPr>
        <p:spPr>
          <a:xfrm>
            <a:off x="3220720" y="2459950"/>
            <a:ext cx="3525520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ConvNET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B71ED9-3D8F-A6A4-6144-11C4F8EEDEF0}"/>
              </a:ext>
            </a:extLst>
          </p:cNvPr>
          <p:cNvSpPr/>
          <p:nvPr/>
        </p:nvSpPr>
        <p:spPr>
          <a:xfrm>
            <a:off x="3220720" y="3557071"/>
            <a:ext cx="352552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LSTM NET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017D2C-3748-A32B-F86F-07DF9ADA13A1}"/>
              </a:ext>
            </a:extLst>
          </p:cNvPr>
          <p:cNvSpPr/>
          <p:nvPr/>
        </p:nvSpPr>
        <p:spPr>
          <a:xfrm>
            <a:off x="3220720" y="5050432"/>
            <a:ext cx="35255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Dense NET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A868BD-A753-8131-0BD9-A586CB401E5C}"/>
              </a:ext>
            </a:extLst>
          </p:cNvPr>
          <p:cNvSpPr txBox="1"/>
          <p:nvPr/>
        </p:nvSpPr>
        <p:spPr>
          <a:xfrm>
            <a:off x="7203440" y="2451908"/>
            <a:ext cx="3037840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2 1-D Conv Layers</a:t>
            </a:r>
          </a:p>
          <a:p>
            <a:r>
              <a:rPr lang="en-GB" sz="1600" dirty="0"/>
              <a:t>64 Filters </a:t>
            </a:r>
          </a:p>
          <a:p>
            <a:r>
              <a:rPr lang="en-GB" sz="1600" dirty="0"/>
              <a:t>Kernel Sizes : 60 and 61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3D5D7-AE6F-575A-4DC6-140B46A0F4BE}"/>
              </a:ext>
            </a:extLst>
          </p:cNvPr>
          <p:cNvSpPr txBox="1"/>
          <p:nvPr/>
        </p:nvSpPr>
        <p:spPr>
          <a:xfrm>
            <a:off x="7203440" y="3904684"/>
            <a:ext cx="303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512 LSTM Units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C1AFF4-7C60-AA44-5F52-AB63FE0E7486}"/>
              </a:ext>
            </a:extLst>
          </p:cNvPr>
          <p:cNvSpPr txBox="1"/>
          <p:nvPr/>
        </p:nvSpPr>
        <p:spPr>
          <a:xfrm>
            <a:off x="7203440" y="5164752"/>
            <a:ext cx="303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120 Neurons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C79EA88-0E0D-CD77-7260-15F5586113E1}"/>
              </a:ext>
            </a:extLst>
          </p:cNvPr>
          <p:cNvSpPr/>
          <p:nvPr/>
        </p:nvSpPr>
        <p:spPr>
          <a:xfrm>
            <a:off x="4881386" y="3181310"/>
            <a:ext cx="204187" cy="3757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96BE5D5-1126-02AF-21D2-7DAAEBAFCD7D}"/>
              </a:ext>
            </a:extLst>
          </p:cNvPr>
          <p:cNvSpPr/>
          <p:nvPr/>
        </p:nvSpPr>
        <p:spPr>
          <a:xfrm>
            <a:off x="4881385" y="4674671"/>
            <a:ext cx="204187" cy="3757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65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0B8A-23EB-7108-0ECD-5E478039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719" y="158334"/>
            <a:ext cx="10515600" cy="1325563"/>
          </a:xfrm>
        </p:spPr>
        <p:txBody>
          <a:bodyPr/>
          <a:lstStyle/>
          <a:p>
            <a:r>
              <a:rPr lang="en-GB" dirty="0"/>
              <a:t>Articles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A6AA2-D841-5A37-67C4-3538E13C4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83" y="1158327"/>
            <a:ext cx="8679932" cy="15317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29FD0D-D1F8-5023-2944-2B4AC8A586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9" r="11782" b="8794"/>
          <a:stretch/>
        </p:blipFill>
        <p:spPr>
          <a:xfrm>
            <a:off x="571981" y="2761623"/>
            <a:ext cx="8679933" cy="1848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1D1744-B69B-71C2-EF08-59F3B7C8FDCA}"/>
              </a:ext>
            </a:extLst>
          </p:cNvPr>
          <p:cNvSpPr txBox="1"/>
          <p:nvPr/>
        </p:nvSpPr>
        <p:spPr>
          <a:xfrm>
            <a:off x="10064143" y="164433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April, 2021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CF0AE-E8C6-E5FE-E9A8-A81E62524134}"/>
              </a:ext>
            </a:extLst>
          </p:cNvPr>
          <p:cNvSpPr txBox="1"/>
          <p:nvPr/>
        </p:nvSpPr>
        <p:spPr>
          <a:xfrm>
            <a:off x="10064143" y="3316700"/>
            <a:ext cx="109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July, 2020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FD4943-DAF0-3B6C-72FA-A86B5D7A5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81" y="4681984"/>
            <a:ext cx="5210901" cy="1848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AA06AE-53F5-60B9-3874-DD67D2365DF1}"/>
              </a:ext>
            </a:extLst>
          </p:cNvPr>
          <p:cNvSpPr txBox="1"/>
          <p:nvPr/>
        </p:nvSpPr>
        <p:spPr>
          <a:xfrm>
            <a:off x="10339859" y="55150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32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21B4-4C59-2157-0879-E42FDE4B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Motive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8C37AF-3749-D9E6-7889-BF9930490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253" y="2664039"/>
            <a:ext cx="2801645" cy="20667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29044E-4EBF-6601-0F9C-CC9CE75C5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554" y="2664039"/>
            <a:ext cx="2066788" cy="2066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C5F35D-9EE9-B083-41F9-DF411BE64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64039"/>
            <a:ext cx="2601879" cy="2088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4DC0FA-BF7F-AB3D-FD13-E164A590E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0333" y="3180707"/>
            <a:ext cx="2003467" cy="152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7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B82C-754B-D553-F38F-C8B94664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 Approaches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FF764-F5D6-A8D1-BA5C-485F2436A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Convolutional Neural Network based approach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A7BAAD-A5BF-F13B-5791-70E22AC43D08}"/>
              </a:ext>
            </a:extLst>
          </p:cNvPr>
          <p:cNvSpPr/>
          <p:nvPr/>
        </p:nvSpPr>
        <p:spPr>
          <a:xfrm>
            <a:off x="1890944" y="3071674"/>
            <a:ext cx="861134" cy="287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3D381C-775F-B9D5-4914-B1B3E09D0D18}"/>
              </a:ext>
            </a:extLst>
          </p:cNvPr>
          <p:cNvSpPr/>
          <p:nvPr/>
        </p:nvSpPr>
        <p:spPr>
          <a:xfrm>
            <a:off x="2752078" y="3071673"/>
            <a:ext cx="443883" cy="28763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A63FA6-2D78-173B-4698-EA1CD17BA54E}"/>
              </a:ext>
            </a:extLst>
          </p:cNvPr>
          <p:cNvSpPr/>
          <p:nvPr/>
        </p:nvSpPr>
        <p:spPr>
          <a:xfrm>
            <a:off x="7559042" y="3429000"/>
            <a:ext cx="2082108" cy="1846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CNN Model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71A0B9-3C7B-10A1-6D7A-863B53484551}"/>
              </a:ext>
            </a:extLst>
          </p:cNvPr>
          <p:cNvCxnSpPr/>
          <p:nvPr/>
        </p:nvCxnSpPr>
        <p:spPr>
          <a:xfrm>
            <a:off x="6065520" y="4350132"/>
            <a:ext cx="553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C249080-29AD-234A-A5D0-19B647EFAB42}"/>
              </a:ext>
            </a:extLst>
          </p:cNvPr>
          <p:cNvSpPr/>
          <p:nvPr/>
        </p:nvSpPr>
        <p:spPr>
          <a:xfrm>
            <a:off x="6618895" y="4231546"/>
            <a:ext cx="230819" cy="24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0A0F3D-7EAB-8656-9882-99ABEB605FC2}"/>
              </a:ext>
            </a:extLst>
          </p:cNvPr>
          <p:cNvCxnSpPr>
            <a:cxnSpLocks/>
            <a:stCxn id="11" idx="6"/>
            <a:endCxn id="7" idx="1"/>
          </p:cNvCxnSpPr>
          <p:nvPr/>
        </p:nvCxnSpPr>
        <p:spPr>
          <a:xfrm>
            <a:off x="6849714" y="4352278"/>
            <a:ext cx="709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F3D3A79-F06B-86B4-E592-0D62F55979A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9641150" y="4350132"/>
            <a:ext cx="569650" cy="2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80B0D4-B9C3-B189-835B-7289BC4AA4D2}"/>
              </a:ext>
            </a:extLst>
          </p:cNvPr>
          <p:cNvCxnSpPr/>
          <p:nvPr/>
        </p:nvCxnSpPr>
        <p:spPr>
          <a:xfrm flipV="1">
            <a:off x="10210800" y="2857500"/>
            <a:ext cx="0" cy="149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883927-8D28-1D38-BE3C-4EF48ECCE8C9}"/>
              </a:ext>
            </a:extLst>
          </p:cNvPr>
          <p:cNvCxnSpPr/>
          <p:nvPr/>
        </p:nvCxnSpPr>
        <p:spPr>
          <a:xfrm flipH="1">
            <a:off x="6734304" y="2857500"/>
            <a:ext cx="3476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A10E11-B6DE-308F-A39C-9CF842AE842F}"/>
              </a:ext>
            </a:extLst>
          </p:cNvPr>
          <p:cNvCxnSpPr>
            <a:endCxn id="11" idx="0"/>
          </p:cNvCxnSpPr>
          <p:nvPr/>
        </p:nvCxnSpPr>
        <p:spPr>
          <a:xfrm>
            <a:off x="6734304" y="2857500"/>
            <a:ext cx="1" cy="137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63A4CF-81CA-3A9A-E121-0EA9BB5CE811}"/>
              </a:ext>
            </a:extLst>
          </p:cNvPr>
          <p:cNvCxnSpPr/>
          <p:nvPr/>
        </p:nvCxnSpPr>
        <p:spPr>
          <a:xfrm>
            <a:off x="10210800" y="4350132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1BFA36D-264F-B6FF-8671-19858A43544D}"/>
              </a:ext>
            </a:extLst>
          </p:cNvPr>
          <p:cNvSpPr/>
          <p:nvPr/>
        </p:nvSpPr>
        <p:spPr>
          <a:xfrm>
            <a:off x="2530654" y="3068689"/>
            <a:ext cx="673741" cy="28763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BBBAFB-A85F-481A-C91B-FC29726CCFF3}"/>
              </a:ext>
            </a:extLst>
          </p:cNvPr>
          <p:cNvSpPr txBox="1"/>
          <p:nvPr/>
        </p:nvSpPr>
        <p:spPr>
          <a:xfrm>
            <a:off x="1957600" y="2357872"/>
            <a:ext cx="986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4472C4"/>
                </a:solidFill>
              </a:rPr>
              <a:t>Initial</a:t>
            </a:r>
            <a:r>
              <a:rPr lang="en-GB" dirty="0"/>
              <a:t> </a:t>
            </a:r>
            <a:r>
              <a:rPr lang="en-GB" dirty="0">
                <a:solidFill>
                  <a:srgbClr val="4472C4"/>
                </a:solidFill>
              </a:rPr>
              <a:t>Input</a:t>
            </a:r>
            <a:endParaRPr lang="en-IN" dirty="0">
              <a:solidFill>
                <a:srgbClr val="4472C4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49AE0C-E658-B614-CD9C-2655DB620222}"/>
              </a:ext>
            </a:extLst>
          </p:cNvPr>
          <p:cNvSpPr txBox="1"/>
          <p:nvPr/>
        </p:nvSpPr>
        <p:spPr>
          <a:xfrm>
            <a:off x="2704322" y="2357872"/>
            <a:ext cx="903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ED7D31"/>
                </a:solidFill>
              </a:rPr>
              <a:t>1</a:t>
            </a:r>
            <a:r>
              <a:rPr lang="en-GB" baseline="30000" dirty="0">
                <a:solidFill>
                  <a:srgbClr val="ED7D31"/>
                </a:solidFill>
              </a:rPr>
              <a:t>st</a:t>
            </a:r>
            <a:r>
              <a:rPr lang="en-GB" dirty="0">
                <a:solidFill>
                  <a:srgbClr val="ED7D31"/>
                </a:solidFill>
              </a:rPr>
              <a:t> Output</a:t>
            </a:r>
            <a:endParaRPr lang="en-IN" dirty="0">
              <a:solidFill>
                <a:srgbClr val="ED7D3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39F968-AFC3-F271-16F4-C0942D5F92CE}"/>
              </a:ext>
            </a:extLst>
          </p:cNvPr>
          <p:cNvSpPr txBox="1"/>
          <p:nvPr/>
        </p:nvSpPr>
        <p:spPr>
          <a:xfrm>
            <a:off x="2450641" y="6040019"/>
            <a:ext cx="1753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 Vector for Next Step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4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27" grpId="0" animBg="1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110B-6FDC-FDA4-A8A7-8EABAEC5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562"/>
            <a:ext cx="10515600" cy="1325563"/>
          </a:xfrm>
        </p:spPr>
        <p:txBody>
          <a:bodyPr/>
          <a:lstStyle/>
          <a:p>
            <a:r>
              <a:rPr lang="en-GB" dirty="0"/>
              <a:t>Convolutional LSTMs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ABCC8-62E3-9E64-1B73-F08D2EB97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125"/>
            <a:ext cx="10515600" cy="4795838"/>
          </a:xfrm>
        </p:spPr>
        <p:txBody>
          <a:bodyPr/>
          <a:lstStyle/>
          <a:p>
            <a:r>
              <a:rPr lang="en-GB" sz="2000" dirty="0"/>
              <a:t>Convolutional Layer : Extracts Visual Features</a:t>
            </a:r>
          </a:p>
          <a:p>
            <a:r>
              <a:rPr lang="en-GB" sz="2000" dirty="0"/>
              <a:t>Long Short-term Memory Networks or LSTM : Learning the connectivity of Elements in sequence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A2B9FF-D37A-07BC-3EA5-E036570AC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079" y="3029314"/>
            <a:ext cx="6277354" cy="164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A LSTM neural network.">
            <a:extLst>
              <a:ext uri="{FF2B5EF4-FFF2-40B4-BE49-F238E27FC236}">
                <a16:creationId xmlns:a16="http://schemas.microsoft.com/office/drawing/2014/main" id="{454545DE-6414-8D3C-1EA5-9B50EA49E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368" y="2867024"/>
            <a:ext cx="6962775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37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160C-7633-27E8-E529-EB346D8B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Generation of Training Data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CBE998-247A-FB95-40AA-B9A66C0C5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1849"/>
          <a:stretch/>
        </p:blipFill>
        <p:spPr>
          <a:xfrm>
            <a:off x="790202" y="1690688"/>
            <a:ext cx="5183262" cy="26061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339499-908F-FAC1-9A68-042A8B40A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34"/>
          <a:stretch/>
        </p:blipFill>
        <p:spPr>
          <a:xfrm>
            <a:off x="5973464" y="1690688"/>
            <a:ext cx="4938188" cy="4019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772C2E-6A56-E678-7A56-7931566DAD11}"/>
              </a:ext>
            </a:extLst>
          </p:cNvPr>
          <p:cNvSpPr txBox="1"/>
          <p:nvPr/>
        </p:nvSpPr>
        <p:spPr>
          <a:xfrm>
            <a:off x="502615" y="4520981"/>
            <a:ext cx="5352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Simulated Cell (24 nm x 32nm) mapped to a resolution</a:t>
            </a:r>
          </a:p>
          <a:p>
            <a:r>
              <a:rPr lang="en-GB" dirty="0"/>
              <a:t>Of 120 x 160 pixels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D49C2-B115-B9C8-6B34-84A1CF70BD9F}"/>
              </a:ext>
            </a:extLst>
          </p:cNvPr>
          <p:cNvSpPr txBox="1"/>
          <p:nvPr/>
        </p:nvSpPr>
        <p:spPr>
          <a:xfrm>
            <a:off x="5198400" y="5846544"/>
            <a:ext cx="688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Pixels in Averaged Fracture paths which are darker indicate the Faultline</a:t>
            </a:r>
          </a:p>
          <a:p>
            <a:r>
              <a:rPr lang="en-GB" dirty="0"/>
              <a:t>went through there more often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160C-7633-27E8-E529-EB346D8B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376" y="681037"/>
            <a:ext cx="8270289" cy="58478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Representation of Cracks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51BFBC-610B-EA77-08CC-C710D2703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025" y="1692460"/>
            <a:ext cx="623161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A91DFB-B6D6-AB7C-B51B-6981E7D59B56}"/>
              </a:ext>
            </a:extLst>
          </p:cNvPr>
          <p:cNvSpPr txBox="1"/>
          <p:nvPr/>
        </p:nvSpPr>
        <p:spPr>
          <a:xfrm>
            <a:off x="7763256" y="2239303"/>
            <a:ext cx="4257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atoms with fewer neighbors i.e.,</a:t>
            </a:r>
          </a:p>
          <a:p>
            <a:r>
              <a:rPr lang="en-US" dirty="0"/>
              <a:t>those along the fracture path, </a:t>
            </a:r>
          </a:p>
          <a:p>
            <a:r>
              <a:rPr lang="en-US" dirty="0"/>
              <a:t>are colored darker using a binary color map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57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2B8C-4B16-C3C8-19D6-5330DB21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Architecture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9CB38-09B5-023A-EAE2-410DA63B7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336" y="1825625"/>
            <a:ext cx="8409328" cy="4351338"/>
          </a:xfrm>
        </p:spPr>
      </p:pic>
    </p:spTree>
    <p:extLst>
      <p:ext uri="{BB962C8B-B14F-4D97-AF65-F5344CB8AC3E}">
        <p14:creationId xmlns:p14="http://schemas.microsoft.com/office/powerpoint/2010/main" val="115070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BC1DA-DFBA-B784-24B6-2D669D5A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&amp; Parameter Tuning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DA9B-C55B-AF5E-6D0E-46AB1F959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9081" cy="4351338"/>
          </a:xfrm>
        </p:spPr>
        <p:txBody>
          <a:bodyPr/>
          <a:lstStyle/>
          <a:p>
            <a:r>
              <a:rPr lang="en-GB" dirty="0"/>
              <a:t>‘</a:t>
            </a:r>
            <a:r>
              <a:rPr lang="en-US" i="1" dirty="0"/>
              <a:t>Predicted fracture paths tend to become more complex and in</a:t>
            </a:r>
          </a:p>
          <a:p>
            <a:pPr marL="0" indent="0">
              <a:buNone/>
            </a:pPr>
            <a:r>
              <a:rPr lang="en-US" i="1" dirty="0"/>
              <a:t>closer alignment to MD results as the input width increases to 32</a:t>
            </a:r>
            <a:r>
              <a:rPr lang="en-GB" dirty="0"/>
              <a:t>’ {5 nm}</a:t>
            </a:r>
          </a:p>
          <a:p>
            <a:pPr marL="0" indent="0">
              <a:buNone/>
            </a:pPr>
            <a:endParaRPr lang="en-GB" dirty="0"/>
          </a:p>
          <a:p>
            <a:r>
              <a:rPr lang="en-US" dirty="0"/>
              <a:t>Not accounting for enough fracture history leads to spurious predictions of straight horizontal line paths with little branching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61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261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Trebuchet MS</vt:lpstr>
      <vt:lpstr>Office Theme</vt:lpstr>
      <vt:lpstr>Predicting Fracture Patterns in 2D Materials using Deep Learning</vt:lpstr>
      <vt:lpstr>Articles</vt:lpstr>
      <vt:lpstr>Motive</vt:lpstr>
      <vt:lpstr>Previous Approaches</vt:lpstr>
      <vt:lpstr>Convolutional LSTMs</vt:lpstr>
      <vt:lpstr>Generation of Training Data</vt:lpstr>
      <vt:lpstr>Representation of Cracks</vt:lpstr>
      <vt:lpstr>Model Architecture </vt:lpstr>
      <vt:lpstr>Training &amp; Parameter Tuning</vt:lpstr>
      <vt:lpstr>Results</vt:lpstr>
      <vt:lpstr>Comparison</vt:lpstr>
      <vt:lpstr>Evaluation Metric</vt:lpstr>
      <vt:lpstr>Results</vt:lpstr>
      <vt:lpstr>Further Exploration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Fracture Patterns in 2D Materials using Deep Learning</dc:title>
  <dc:creator>Doke Vinit Prashant</dc:creator>
  <cp:lastModifiedBy>Doke Vinit Prashant</cp:lastModifiedBy>
  <cp:revision>3</cp:revision>
  <dcterms:created xsi:type="dcterms:W3CDTF">2022-07-22T16:51:54Z</dcterms:created>
  <dcterms:modified xsi:type="dcterms:W3CDTF">2022-07-22T22:26:28Z</dcterms:modified>
</cp:coreProperties>
</file>