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6" r:id="rId2"/>
    <p:sldId id="330" r:id="rId3"/>
    <p:sldId id="332" r:id="rId4"/>
    <p:sldId id="337" r:id="rId5"/>
    <p:sldId id="340" r:id="rId6"/>
    <p:sldId id="339" r:id="rId7"/>
    <p:sldId id="341" r:id="rId8"/>
    <p:sldId id="348" r:id="rId9"/>
    <p:sldId id="334" r:id="rId10"/>
    <p:sldId id="344" r:id="rId11"/>
    <p:sldId id="345" r:id="rId12"/>
    <p:sldId id="346" r:id="rId13"/>
    <p:sldId id="347" r:id="rId1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  <p:cmAuthor id="4" name="UPKAR LIDDER" initials="UL" lastIdx="2" clrIdx="3"/>
  <p:cmAuthor id="5" name="Leon Katsnelson" initials="LK" lastIdx="21" clrIdx="4"/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5169"/>
  </p:normalViewPr>
  <p:slideViewPr>
    <p:cSldViewPr snapToGrid="0" snapToObjects="1">
      <p:cViewPr varScale="1">
        <p:scale>
          <a:sx n="62" d="100"/>
          <a:sy n="62" d="100"/>
        </p:scale>
        <p:origin x="126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51284" y="27672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284" y="416643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Vinicius Torres</a:t>
            </a:r>
          </a:p>
          <a:p>
            <a:r>
              <a:rPr lang="en-US" sz="2400">
                <a:latin typeface="Abadi"/>
                <a:ea typeface="SF Pro" pitchFamily="2" charset="0"/>
                <a:cs typeface="SF Pro" pitchFamily="2" charset="0"/>
              </a:rPr>
              <a:t>15/12/2022</a:t>
            </a:r>
            <a:endParaRPr lang="en-US" sz="2400" dirty="0">
              <a:latin typeface="Abadi"/>
              <a:ea typeface="SF Pro" pitchFamily="2" charset="0"/>
              <a:cs typeface="SF Pro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/>
          <p:cNvSpPr txBox="1"/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192163-DDE9-6B70-D947-EB5F1FCDBCDB}"/>
              </a:ext>
            </a:extLst>
          </p:cNvPr>
          <p:cNvGrpSpPr/>
          <p:nvPr/>
        </p:nvGrpSpPr>
        <p:grpSpPr>
          <a:xfrm>
            <a:off x="947972" y="3597546"/>
            <a:ext cx="9218916" cy="1747433"/>
            <a:chOff x="947972" y="3597546"/>
            <a:chExt cx="6780291" cy="174743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93892" y="4610494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5273040" y="3797091"/>
              <a:ext cx="2455223" cy="13483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 iterate each unselect course and check if your similarity with a user interested course is above a threshold</a:t>
              </a:r>
              <a:r>
                <a:rPr lang="en-US" dirty="0">
                  <a:solidFill>
                    <a:srgbClr val="212121"/>
                  </a:solidFill>
                  <a:latin typeface="Roboto" panose="02000000000000000000" pitchFamily="2" charset="0"/>
                </a:rPr>
                <a:t>.</a:t>
              </a:r>
              <a:endPara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ctr"/>
              <a:r>
                <a:rPr lang="en-US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47972" y="3597546"/>
              <a:ext cx="1645920" cy="17474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 a Similarity Matrix from each Courses </a:t>
              </a:r>
              <a:r>
                <a:rPr lang="en-US" dirty="0" err="1">
                  <a:solidFill>
                    <a:schemeClr val="tx1"/>
                  </a:solidFill>
                </a:rPr>
                <a:t>BoW’s</a:t>
              </a:r>
              <a:r>
                <a:rPr lang="en-US" dirty="0">
                  <a:solidFill>
                    <a:schemeClr val="tx1"/>
                  </a:solidFill>
                </a:rPr>
                <a:t> Combination.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3083" y="3952068"/>
              <a:ext cx="1840766" cy="995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solidFill>
                    <a:schemeClr val="tx1"/>
                  </a:solidFill>
                </a:rPr>
                <a:t>choose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err="1">
                  <a:solidFill>
                    <a:schemeClr val="tx1"/>
                  </a:solidFill>
                </a:rPr>
                <a:t>user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err="1">
                  <a:solidFill>
                    <a:schemeClr val="tx1"/>
                  </a:solidFill>
                </a:rPr>
                <a:t>interested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err="1">
                  <a:solidFill>
                    <a:schemeClr val="tx1"/>
                  </a:solidFill>
                </a:rPr>
                <a:t>courses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853849" y="4610494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E0BCC1B-0EC9-20FD-271B-EAEFAFB9E4E1}"/>
              </a:ext>
            </a:extLst>
          </p:cNvPr>
          <p:cNvSpPr/>
          <p:nvPr/>
        </p:nvSpPr>
        <p:spPr>
          <a:xfrm>
            <a:off x="7246337" y="2219745"/>
            <a:ext cx="2502823" cy="995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If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yes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then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reccomend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A3B656-42E2-2503-36DC-6B709FAE47C1}"/>
              </a:ext>
            </a:extLst>
          </p:cNvPr>
          <p:cNvCxnSpPr>
            <a:cxnSpLocks/>
          </p:cNvCxnSpPr>
          <p:nvPr/>
        </p:nvCxnSpPr>
        <p:spPr>
          <a:xfrm rot="-5400000">
            <a:off x="8212768" y="3490992"/>
            <a:ext cx="5699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533D4-B507-D393-4FEA-0ED2BCF0DCBF}"/>
              </a:ext>
            </a:extLst>
          </p:cNvPr>
          <p:cNvSpPr txBox="1"/>
          <p:nvPr/>
        </p:nvSpPr>
        <p:spPr>
          <a:xfrm>
            <a:off x="160510" y="2570632"/>
            <a:ext cx="8358393" cy="805230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badi"/>
                <a:cs typeface="Calibri"/>
              </a:rPr>
              <a:t>Threshold to consider similar courses: </a:t>
            </a:r>
            <a:r>
              <a:rPr lang="en-US" sz="1800" b="1" dirty="0">
                <a:latin typeface="Abadi"/>
                <a:cs typeface="Calibri"/>
              </a:rPr>
              <a:t>60%</a:t>
            </a:r>
          </a:p>
          <a:p>
            <a:r>
              <a:rPr lang="en-US" sz="1800" dirty="0">
                <a:latin typeface="Abadi"/>
                <a:cs typeface="Calibri"/>
              </a:rPr>
              <a:t>On average, </a:t>
            </a:r>
            <a:r>
              <a:rPr lang="en-US" sz="1800" b="1" dirty="0">
                <a:latin typeface="Abadi"/>
                <a:cs typeface="Calibri"/>
              </a:rPr>
              <a:t>1.985</a:t>
            </a:r>
            <a:r>
              <a:rPr lang="en-US" sz="1800" dirty="0">
                <a:latin typeface="Abadi"/>
                <a:cs typeface="Calibri"/>
              </a:rPr>
              <a:t> new/unseen courses have been recommended to each user </a:t>
            </a:r>
          </a:p>
          <a:p>
            <a:endParaRPr lang="en-US" sz="1800" dirty="0">
              <a:latin typeface="Abadi"/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F21AC8-DEEA-043A-A271-B9F939198DD7}"/>
              </a:ext>
            </a:extLst>
          </p:cNvPr>
          <p:cNvSpPr txBox="1"/>
          <p:nvPr/>
        </p:nvSpPr>
        <p:spPr>
          <a:xfrm>
            <a:off x="8904290" y="2440502"/>
            <a:ext cx="2842913" cy="778841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badi"/>
                <a:cs typeface="Calibri"/>
              </a:rPr>
              <a:t>Top Recommended Courses and Frequency</a:t>
            </a:r>
            <a:endParaRPr lang="en-US" sz="1800" dirty="0">
              <a:cs typeface="Calibri"/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42D0273-6810-64DB-4C33-628F701E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93" y="3338372"/>
            <a:ext cx="3673097" cy="35196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603250" y="2616835"/>
            <a:ext cx="10984230" cy="1624330"/>
            <a:chOff x="1493" y="5871"/>
            <a:chExt cx="17298" cy="255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85" y="7261"/>
              <a:ext cx="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8304" y="6388"/>
              <a:ext cx="2899" cy="1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 dirty="0">
                  <a:solidFill>
                    <a:schemeClr val="tx1"/>
                  </a:solidFill>
                </a:rPr>
                <a:t>PCA to reduce dimensionality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3" y="6087"/>
              <a:ext cx="2592" cy="23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 dirty="0">
                  <a:solidFill>
                    <a:schemeClr val="tx1"/>
                  </a:solidFill>
                </a:rPr>
                <a:t>Get </a:t>
              </a:r>
              <a:r>
                <a:rPr lang="en-US" dirty="0">
                  <a:solidFill>
                    <a:schemeClr val="tx1"/>
                  </a:solidFill>
                </a:rPr>
                <a:t>profile vectors </a:t>
              </a:r>
              <a:r>
                <a:rPr lang="" altLang="en-US" dirty="0">
                  <a:solidFill>
                    <a:schemeClr val="tx1"/>
                  </a:solidFill>
                </a:rPr>
                <a:t>for each user and course topics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45" y="6730"/>
              <a:ext cx="2899" cy="1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 dirty="0">
                  <a:solidFill>
                    <a:schemeClr val="tx1"/>
                  </a:solidFill>
                </a:rPr>
                <a:t>Standarlize the data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644" y="7261"/>
              <a:ext cx="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591" y="6730"/>
              <a:ext cx="2899" cy="1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 dirty="0">
                  <a:solidFill>
                    <a:schemeClr val="tx1"/>
                  </a:solidFill>
                </a:rPr>
                <a:t>Apply Kmeans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896" y="7258"/>
              <a:ext cx="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15115" y="5871"/>
              <a:ext cx="3676" cy="23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 dirty="0">
                  <a:solidFill>
                    <a:schemeClr val="tx1"/>
                  </a:solidFill>
                </a:rPr>
                <a:t>Make Recommendation based on popular courses from each cluster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4455" y="7258"/>
              <a:ext cx="66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13527CC-A2DD-4157-350F-20320A31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98" y="1665897"/>
            <a:ext cx="4456294" cy="291409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95CD369-55E5-3268-6082-791DE0B2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459" y="1779051"/>
            <a:ext cx="4653056" cy="273736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B7DCAB9-2CDB-4FD7-994E-62385AD86179}"/>
              </a:ext>
            </a:extLst>
          </p:cNvPr>
          <p:cNvSpPr txBox="1"/>
          <p:nvPr/>
        </p:nvSpPr>
        <p:spPr>
          <a:xfrm>
            <a:off x="174416" y="4882415"/>
            <a:ext cx="8358393" cy="1610460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badi"/>
                <a:cs typeface="Calibri"/>
              </a:rPr>
              <a:t>Number of Clusters for </a:t>
            </a:r>
            <a:r>
              <a:rPr lang="en-US" sz="1800" dirty="0" err="1">
                <a:latin typeface="Abadi"/>
                <a:cs typeface="Calibri"/>
              </a:rPr>
              <a:t>Kmeans</a:t>
            </a:r>
            <a:r>
              <a:rPr lang="en-US" sz="1800" dirty="0">
                <a:latin typeface="Abadi"/>
                <a:cs typeface="Calibri"/>
              </a:rPr>
              <a:t>: </a:t>
            </a:r>
            <a:r>
              <a:rPr lang="en-US" sz="1800" b="1" dirty="0">
                <a:latin typeface="Abadi"/>
                <a:cs typeface="Calibri"/>
              </a:rPr>
              <a:t>10</a:t>
            </a:r>
          </a:p>
          <a:p>
            <a:r>
              <a:rPr lang="en-US" sz="1800" dirty="0">
                <a:latin typeface="Abadi"/>
                <a:cs typeface="Calibri"/>
              </a:rPr>
              <a:t>Number of Components for PCA: </a:t>
            </a:r>
            <a:r>
              <a:rPr lang="en-US" sz="1800" b="1" dirty="0">
                <a:latin typeface="Abadi"/>
                <a:cs typeface="Calibri"/>
              </a:rPr>
              <a:t>9 </a:t>
            </a:r>
            <a:r>
              <a:rPr lang="en-US" sz="1800" dirty="0">
                <a:latin typeface="Abadi"/>
                <a:cs typeface="Calibri"/>
              </a:rPr>
              <a:t>(Explain 90% from the variance)</a:t>
            </a:r>
          </a:p>
          <a:p>
            <a:r>
              <a:rPr lang="en-US" sz="1800" dirty="0">
                <a:latin typeface="Abadi"/>
                <a:cs typeface="Calibri"/>
              </a:rPr>
              <a:t>Threshold to consider a course popular: </a:t>
            </a:r>
            <a:r>
              <a:rPr lang="en-US" sz="1800" b="1" dirty="0">
                <a:latin typeface="Abadi"/>
                <a:cs typeface="Calibri"/>
              </a:rPr>
              <a:t>&gt; 100 enrollments</a:t>
            </a:r>
          </a:p>
          <a:p>
            <a:r>
              <a:rPr lang="en-US" sz="1800" dirty="0">
                <a:latin typeface="Abadi"/>
                <a:cs typeface="Calibri"/>
              </a:rPr>
              <a:t>On average, </a:t>
            </a:r>
            <a:r>
              <a:rPr lang="en-US" sz="1800" b="1" dirty="0">
                <a:latin typeface="Abadi"/>
                <a:cs typeface="Calibri"/>
              </a:rPr>
              <a:t>0.599</a:t>
            </a:r>
            <a:r>
              <a:rPr lang="en-US" sz="1800" dirty="0">
                <a:latin typeface="Abadi"/>
                <a:cs typeface="Calibri"/>
              </a:rPr>
              <a:t> new/unseen courses have been recommended to each user </a:t>
            </a:r>
          </a:p>
          <a:p>
            <a:endParaRPr lang="en-US" sz="1800" dirty="0">
              <a:latin typeface="Abadi"/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29079D1-F050-8967-1865-4F8ACCF21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515" y="2740062"/>
            <a:ext cx="2634711" cy="2947583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E52FF9E-7BB6-6BB7-686D-70959726FABD}"/>
              </a:ext>
            </a:extLst>
          </p:cNvPr>
          <p:cNvSpPr txBox="1"/>
          <p:nvPr/>
        </p:nvSpPr>
        <p:spPr>
          <a:xfrm>
            <a:off x="9143999" y="1884401"/>
            <a:ext cx="2842913" cy="778841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badi"/>
                <a:cs typeface="Calibri"/>
              </a:rPr>
              <a:t>Top Recommended Courses and Frequency</a:t>
            </a:r>
            <a:endParaRPr lang="en-US" sz="1800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/>
          <p:cNvSpPr txBox="1"/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itle 1"/>
          <p:cNvSpPr txBox="1"/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828068" y="2521403"/>
            <a:ext cx="10530114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main objective of this analysis was to provide Data Science course’s recommendations based on recorded information on the user’s preferences using both, supervised and unsupervised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counts per genre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838200" y="5985078"/>
            <a:ext cx="9792854" cy="73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sz="2000" dirty="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BackEndDev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, Machine Learning and Database are the topics with the higher number of courses. </a:t>
            </a:r>
          </a:p>
        </p:txBody>
      </p:sp>
      <p:pic>
        <p:nvPicPr>
          <p:cNvPr id="34" name="Picture 33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59" y="1420719"/>
            <a:ext cx="9018721" cy="4236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Course enrollment distribution</a:t>
            </a:r>
          </a:p>
        </p:txBody>
      </p:sp>
      <p:pic>
        <p:nvPicPr>
          <p:cNvPr id="5" name="Picture 4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94" y="1223778"/>
            <a:ext cx="8881492" cy="4440746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838199" y="5694162"/>
            <a:ext cx="9792854" cy="581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Most courses have lower enrollment (less than 10) and fewer courses have higher enrollment.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10 most popular courses</a:t>
            </a:r>
          </a:p>
        </p:txBody>
      </p:sp>
      <p:pic>
        <p:nvPicPr>
          <p:cNvPr id="5" name="Picture 4" descr="Graphical user interface, table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6" y="1170412"/>
            <a:ext cx="5982859" cy="5295341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6309615" y="2732396"/>
            <a:ext cx="5299636" cy="69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Courses with a more general propose seems to be more popular than specifics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Word cloud of course titles</a:t>
            </a:r>
          </a:p>
        </p:txBody>
      </p:sp>
      <p:pic>
        <p:nvPicPr>
          <p:cNvPr id="3" name="Picture 2" descr="A close-up of a sign&#10;&#10;Description automatically generated with low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36" y="1458870"/>
            <a:ext cx="7903607" cy="3940260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1536136" y="5604388"/>
            <a:ext cx="7623361" cy="69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Data Science, Machine Learning and Python are the most frequents words in the course's titles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/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/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/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335</Words>
  <Application>Microsoft Office PowerPoint</Application>
  <PresentationFormat>Widescreen</PresentationFormat>
  <Paragraphs>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IBM Plex Mono SemiBold</vt:lpstr>
      <vt:lpstr>Roboto</vt:lpstr>
      <vt:lpstr>Custom Design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10 most popular courses</vt:lpstr>
      <vt:lpstr>Word cloud of course titles</vt:lpstr>
      <vt:lpstr>Content-based Recommender System using Unsupervised Learning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VINICIUS TORRES GUERRA</cp:lastModifiedBy>
  <cp:revision>482</cp:revision>
  <dcterms:created xsi:type="dcterms:W3CDTF">2022-12-15T17:23:26Z</dcterms:created>
  <dcterms:modified xsi:type="dcterms:W3CDTF">2022-12-15T23:18:07Z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KSOProductBuildVer">
    <vt:lpwstr>1046-10.1.0.6757</vt:lpwstr>
  </property>
</Properties>
</file>