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28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0680" y="1768680"/>
            <a:ext cx="549792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0680" y="1768680"/>
            <a:ext cx="549792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89E97B42-ADAA-406A-BFAD-6C69E0A7B281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500" dirty="0">
                <a:latin typeface="Arial"/>
              </a:rPr>
              <a:t>Cassandra Query </a:t>
            </a:r>
            <a:r>
              <a:rPr lang="en-US" sz="3500" dirty="0" smtClean="0">
                <a:latin typeface="Arial"/>
              </a:rPr>
              <a:t>Language – CQL</a:t>
            </a:r>
          </a:p>
        </p:txBody>
      </p:sp>
      <p:sp>
        <p:nvSpPr>
          <p:cNvPr id="40" name="TextShape 2"/>
          <p:cNvSpPr txBox="1"/>
          <p:nvPr/>
        </p:nvSpPr>
        <p:spPr>
          <a:xfrm>
            <a:off x="504000" y="1779673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45000"/>
            </a:pPr>
            <a:r>
              <a:rPr lang="en-US" sz="1500" b="1" dirty="0">
                <a:latin typeface="Arial"/>
              </a:rPr>
              <a:t>Create </a:t>
            </a:r>
            <a:r>
              <a:rPr lang="en-US" sz="1500" b="1" dirty="0" err="1">
                <a:latin typeface="Arial"/>
              </a:rPr>
              <a:t>keyspace</a:t>
            </a:r>
            <a:r>
              <a:rPr lang="en-US" sz="1500" b="1" dirty="0">
                <a:latin typeface="Arial"/>
              </a:rPr>
              <a:t> </a:t>
            </a:r>
            <a:r>
              <a:rPr lang="en-US" sz="1500" dirty="0" smtClean="0">
                <a:latin typeface="Arial"/>
              </a:rPr>
              <a:t>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CREATE KEYSPACE “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KeySpace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Name” WITH replication = {'class': ‘Strategy name’, '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replication_factor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' : ‘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No.Of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replicas’};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 smtClean="0">
                <a:solidFill>
                  <a:srgbClr val="313131"/>
                </a:solidFill>
                <a:latin typeface="Menlo"/>
              </a:rPr>
              <a:t>    </a:t>
            </a:r>
            <a:r>
              <a:rPr lang="en-US" altLang="en-US" sz="1500" b="1" dirty="0" err="1" smtClean="0">
                <a:solidFill>
                  <a:srgbClr val="313131"/>
                </a:solidFill>
                <a:latin typeface="Menlo"/>
              </a:rPr>
              <a:t>e.g</a:t>
            </a:r>
            <a:r>
              <a:rPr lang="en-US" altLang="en-US" sz="1500" dirty="0" smtClean="0">
                <a:solidFill>
                  <a:srgbClr val="313131"/>
                </a:solidFill>
                <a:latin typeface="Menlo"/>
              </a:rPr>
              <a:t>: </a:t>
            </a:r>
            <a:r>
              <a:rPr lang="en-US" sz="1500" dirty="0"/>
              <a:t>create </a:t>
            </a:r>
            <a:r>
              <a:rPr lang="en-US" sz="1500" dirty="0" err="1"/>
              <a:t>keyspace</a:t>
            </a:r>
            <a:r>
              <a:rPr lang="en-US" sz="1500" dirty="0"/>
              <a:t> </a:t>
            </a:r>
            <a:r>
              <a:rPr lang="en-US" sz="1500" dirty="0" err="1"/>
              <a:t>testdb</a:t>
            </a:r>
            <a:r>
              <a:rPr lang="en-US" sz="1500" dirty="0"/>
              <a:t> with replication = {'class' : '</a:t>
            </a:r>
            <a:r>
              <a:rPr lang="en-US" sz="1500" dirty="0" err="1"/>
              <a:t>SimpleStrategy</a:t>
            </a:r>
            <a:r>
              <a:rPr lang="en-US" sz="1500" dirty="0"/>
              <a:t>', '</a:t>
            </a:r>
            <a:r>
              <a:rPr lang="en-US" sz="1500" dirty="0" err="1"/>
              <a:t>replication_factor</a:t>
            </a:r>
            <a:r>
              <a:rPr lang="en-US" sz="1500" dirty="0"/>
              <a:t>' :3};</a:t>
            </a:r>
          </a:p>
          <a:p>
            <a:pPr>
              <a:buSzPct val="45000"/>
            </a:pPr>
            <a:endParaRPr lang="en-US" sz="1500" dirty="0" smtClean="0"/>
          </a:p>
          <a:p>
            <a:pPr>
              <a:buSzPct val="45000"/>
            </a:pPr>
            <a:endParaRPr lang="en-US" sz="15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/>
              <a:t>Drop </a:t>
            </a:r>
            <a:r>
              <a:rPr lang="en-US" sz="1500" b="1" dirty="0" err="1" smtClean="0"/>
              <a:t>keyspace</a:t>
            </a:r>
            <a:r>
              <a:rPr lang="en-US" sz="1500" b="1" dirty="0" smtClean="0"/>
              <a:t>: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DROP KEYSPACE “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KeySpace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name”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SzPct val="45000"/>
            </a:pPr>
            <a:r>
              <a:rPr lang="en-US" sz="1500" b="1" dirty="0"/>
              <a:t> </a:t>
            </a:r>
            <a:r>
              <a:rPr lang="en-US" sz="1500" b="1" dirty="0" smtClean="0"/>
              <a:t>   </a:t>
            </a:r>
            <a:r>
              <a:rPr lang="en-US" sz="1500" b="1" dirty="0" err="1" smtClean="0"/>
              <a:t>e.g</a:t>
            </a:r>
            <a:r>
              <a:rPr lang="en-US" sz="1500" dirty="0" smtClean="0"/>
              <a:t>: drop </a:t>
            </a:r>
            <a:r>
              <a:rPr lang="en-US" sz="1500" dirty="0" err="1" smtClean="0"/>
              <a:t>keyspace</a:t>
            </a:r>
            <a:r>
              <a:rPr lang="en-US" sz="1500" dirty="0" smtClean="0"/>
              <a:t> </a:t>
            </a:r>
            <a:r>
              <a:rPr lang="en-US" sz="1500" dirty="0" err="1" smtClean="0"/>
              <a:t>testdb</a:t>
            </a:r>
            <a:r>
              <a:rPr lang="en-US" sz="1500" dirty="0" smtClean="0"/>
              <a:t>;</a:t>
            </a:r>
            <a:endParaRPr lang="en-US" sz="1500" dirty="0" smtClean="0">
              <a:latin typeface="Arial"/>
            </a:endParaRPr>
          </a:p>
          <a:p>
            <a:pPr algn="ctr">
              <a:buSzPct val="45000"/>
              <a:buFont typeface="StarSymbol"/>
              <a:buChar char=""/>
            </a:pPr>
            <a:endParaRPr lang="en-US" sz="1500" dirty="0" smtClean="0"/>
          </a:p>
          <a:p>
            <a:pPr algn="ctr">
              <a:buSzPct val="45000"/>
              <a:buFont typeface="StarSymbol"/>
              <a:buChar char=""/>
            </a:pPr>
            <a:endParaRPr lang="en-US" sz="1500" dirty="0" smtClean="0"/>
          </a:p>
          <a:p>
            <a:pPr>
              <a:buSzPct val="45000"/>
            </a:pPr>
            <a:r>
              <a:rPr lang="en-US" sz="1500" b="1" dirty="0" smtClean="0"/>
              <a:t>Using </a:t>
            </a:r>
            <a:r>
              <a:rPr lang="en-US" sz="1500" b="1" dirty="0" err="1" smtClean="0"/>
              <a:t>keyspace</a:t>
            </a:r>
            <a:r>
              <a:rPr lang="en-US" sz="1500" dirty="0" smtClean="0"/>
              <a:t>: USE “</a:t>
            </a:r>
            <a:r>
              <a:rPr lang="en-US" sz="1500" dirty="0" err="1" smtClean="0"/>
              <a:t>keyspace</a:t>
            </a:r>
            <a:r>
              <a:rPr lang="en-US" sz="1500" dirty="0" smtClean="0"/>
              <a:t>-name”</a:t>
            </a:r>
          </a:p>
          <a:p>
            <a:pPr>
              <a:buSzPct val="45000"/>
            </a:pPr>
            <a:r>
              <a:rPr lang="en-US" sz="1500" b="1" dirty="0"/>
              <a:t> </a:t>
            </a:r>
            <a:r>
              <a:rPr lang="en-US" sz="1500" b="1" dirty="0" smtClean="0"/>
              <a:t>   </a:t>
            </a:r>
            <a:r>
              <a:rPr lang="en-US" sz="1500" b="1" dirty="0" err="1" smtClean="0"/>
              <a:t>e.g</a:t>
            </a:r>
            <a:r>
              <a:rPr lang="en-US" sz="1500" dirty="0" smtClean="0"/>
              <a:t>: </a:t>
            </a:r>
            <a:r>
              <a:rPr lang="en-US" sz="1500" dirty="0"/>
              <a:t>use </a:t>
            </a:r>
            <a:r>
              <a:rPr lang="en-US" sz="1500" dirty="0" err="1"/>
              <a:t>testdb</a:t>
            </a:r>
            <a:r>
              <a:rPr lang="en-US" sz="1500" dirty="0" smtClean="0"/>
              <a:t>;</a:t>
            </a:r>
          </a:p>
          <a:p>
            <a:pPr>
              <a:buSzPct val="45000"/>
            </a:pPr>
            <a:endParaRPr lang="en-US" sz="1500" dirty="0" smtClean="0"/>
          </a:p>
          <a:p>
            <a:pPr>
              <a:buSzPct val="45000"/>
            </a:pPr>
            <a:endParaRPr lang="en-US" sz="1500" dirty="0"/>
          </a:p>
          <a:p>
            <a:pPr>
              <a:buSzPct val="45000"/>
            </a:pPr>
            <a:r>
              <a:rPr lang="en-US" sz="1500" b="1" dirty="0" smtClean="0"/>
              <a:t>Alter </a:t>
            </a:r>
            <a:r>
              <a:rPr lang="en-US" sz="1500" b="1" dirty="0" err="1" smtClean="0"/>
              <a:t>keyspace</a:t>
            </a:r>
            <a:r>
              <a:rPr lang="en-US" sz="1500" dirty="0" smtClean="0"/>
              <a:t>: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ALTER KEYSPACE “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KeySpace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Name” WITH replication = {'class': ‘Strategy name’, '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replication_factor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' : ‘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No.Of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replicas’};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>
              <a:buSzPct val="45000"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sz="1500" b="1" dirty="0">
                <a:latin typeface="Arial" panose="020B0604020202020204" pitchFamily="34" charset="0"/>
              </a:rPr>
              <a:t> </a:t>
            </a:r>
            <a:r>
              <a:rPr lang="en-US" altLang="en-US" sz="1500" b="1" dirty="0" smtClean="0">
                <a:latin typeface="Arial" panose="020B0604020202020204" pitchFamily="34" charset="0"/>
              </a:rPr>
              <a:t>  </a:t>
            </a:r>
            <a:r>
              <a:rPr lang="en-US" sz="1500" b="1" dirty="0" err="1" smtClean="0"/>
              <a:t>e.g</a:t>
            </a:r>
            <a:r>
              <a:rPr lang="en-US" sz="1500" dirty="0" smtClean="0"/>
              <a:t>: </a:t>
            </a:r>
            <a:r>
              <a:rPr lang="en-US" sz="1500" dirty="0"/>
              <a:t>alter </a:t>
            </a:r>
            <a:r>
              <a:rPr lang="en-US" sz="1500" dirty="0" err="1"/>
              <a:t>keyspace</a:t>
            </a:r>
            <a:r>
              <a:rPr lang="en-US" sz="1500" dirty="0"/>
              <a:t> </a:t>
            </a:r>
            <a:r>
              <a:rPr lang="en-US" sz="1500" dirty="0" err="1"/>
              <a:t>testdb</a:t>
            </a:r>
            <a:r>
              <a:rPr lang="en-US" sz="1500" dirty="0"/>
              <a:t> with replication = {'class':'</a:t>
            </a:r>
            <a:r>
              <a:rPr lang="en-US" sz="1500" dirty="0" err="1"/>
              <a:t>SimpleStrategy</a:t>
            </a:r>
            <a:r>
              <a:rPr lang="en-US" sz="1500" dirty="0"/>
              <a:t>', 'replication_factor':5};</a:t>
            </a:r>
          </a:p>
          <a:p>
            <a:pPr>
              <a:buSzPct val="45000"/>
            </a:pPr>
            <a:endParaRPr lang="en-US" sz="1500" b="1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134075"/>
          </a:xfrm>
        </p:spPr>
        <p:txBody>
          <a:bodyPr/>
          <a:lstStyle/>
          <a:p>
            <a:r>
              <a:rPr lang="en-US" dirty="0"/>
              <a:t>Cassandra Query Language – </a:t>
            </a:r>
            <a:r>
              <a:rPr lang="en-US" dirty="0" smtClean="0"/>
              <a:t>CQL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1500" b="1" dirty="0" smtClean="0"/>
          </a:p>
          <a:p>
            <a:pPr marL="0" lvl="0" indent="0">
              <a:buNone/>
            </a:pPr>
            <a:endParaRPr lang="en-US" sz="1500" b="1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6809" y="1988288"/>
            <a:ext cx="82614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Table</a:t>
            </a:r>
            <a:r>
              <a:rPr lang="en-US" dirty="0"/>
              <a:t>: 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CREATE (TABLE | COLUMNFAMILY) &lt;</a:t>
            </a:r>
            <a:r>
              <a:rPr lang="en-US" altLang="en-US" dirty="0" err="1">
                <a:solidFill>
                  <a:srgbClr val="313131"/>
                </a:solidFill>
                <a:latin typeface="Menlo"/>
              </a:rPr>
              <a:t>tablename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&gt; ('&lt;column-definition&gt;' , '&lt;column-definition&gt;') (WITH &lt;option&gt; AND &lt;option&gt;)</a:t>
            </a:r>
            <a:r>
              <a:rPr lang="en-US" altLang="en-US" dirty="0"/>
              <a:t> </a:t>
            </a:r>
            <a:endParaRPr lang="en-US" dirty="0"/>
          </a:p>
          <a:p>
            <a:r>
              <a:rPr lang="en-US" b="1" dirty="0"/>
              <a:t>          </a:t>
            </a:r>
            <a:r>
              <a:rPr lang="en-US" b="1" dirty="0" err="1"/>
              <a:t>e.g</a:t>
            </a:r>
            <a:r>
              <a:rPr lang="en-US" b="1" dirty="0"/>
              <a:t>:</a:t>
            </a:r>
            <a:r>
              <a:rPr lang="en-US" dirty="0"/>
              <a:t> create table </a:t>
            </a:r>
            <a:r>
              <a:rPr lang="en-US" dirty="0" err="1"/>
              <a:t>emp</a:t>
            </a:r>
            <a:r>
              <a:rPr lang="en-US" dirty="0"/>
              <a:t> (</a:t>
            </a:r>
            <a:r>
              <a:rPr lang="en-US" dirty="0" err="1"/>
              <a:t>emp_id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PRIMARY KEY, </a:t>
            </a:r>
            <a:r>
              <a:rPr lang="en-US" dirty="0" err="1"/>
              <a:t>emp_name</a:t>
            </a:r>
            <a:r>
              <a:rPr lang="en-US" dirty="0"/>
              <a:t> text, </a:t>
            </a:r>
            <a:r>
              <a:rPr lang="en-US" dirty="0" err="1"/>
              <a:t>emp_city</a:t>
            </a:r>
            <a:r>
              <a:rPr lang="en-US" dirty="0"/>
              <a:t> text, </a:t>
            </a:r>
            <a:r>
              <a:rPr lang="en-US" dirty="0" err="1"/>
              <a:t>emp_address</a:t>
            </a:r>
            <a:r>
              <a:rPr lang="en-US" dirty="0"/>
              <a:t> text, </a:t>
            </a:r>
            <a:r>
              <a:rPr lang="en-US" dirty="0" err="1"/>
              <a:t>emp_phone</a:t>
            </a:r>
            <a:r>
              <a:rPr lang="en-US" dirty="0"/>
              <a:t> </a:t>
            </a:r>
            <a:r>
              <a:rPr lang="en-US" dirty="0" err="1"/>
              <a:t>varint</a:t>
            </a:r>
            <a:r>
              <a:rPr lang="en-US" dirty="0"/>
              <a:t>);</a:t>
            </a:r>
          </a:p>
          <a:p>
            <a:endParaRPr lang="en-US" dirty="0"/>
          </a:p>
          <a:p>
            <a:pPr lvl="0"/>
            <a:r>
              <a:rPr lang="en-US" b="1" dirty="0"/>
              <a:t>Alter table</a:t>
            </a:r>
            <a:r>
              <a:rPr lang="en-US" dirty="0"/>
              <a:t>: 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ALTER (TABLE | COLUMNFAMILY) &lt;</a:t>
            </a:r>
            <a:r>
              <a:rPr lang="en-US" altLang="en-US" dirty="0" err="1">
                <a:solidFill>
                  <a:srgbClr val="313131"/>
                </a:solidFill>
                <a:latin typeface="Menlo"/>
              </a:rPr>
              <a:t>tablename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&gt; &lt;instruction&gt;</a:t>
            </a:r>
            <a:r>
              <a:rPr lang="en-US" altLang="en-US" dirty="0"/>
              <a:t> </a:t>
            </a:r>
            <a:endParaRPr lang="en-US" dirty="0"/>
          </a:p>
          <a:p>
            <a:r>
              <a:rPr lang="en-US" b="1" dirty="0"/>
              <a:t>    </a:t>
            </a:r>
            <a:r>
              <a:rPr lang="en-US" b="1" dirty="0" err="1"/>
              <a:t>e.g</a:t>
            </a:r>
            <a:r>
              <a:rPr lang="en-US" b="1" dirty="0"/>
              <a:t>:</a:t>
            </a:r>
            <a:r>
              <a:rPr lang="en-US" dirty="0"/>
              <a:t> 1. alter table </a:t>
            </a:r>
            <a:r>
              <a:rPr lang="en-US" dirty="0" err="1"/>
              <a:t>emp</a:t>
            </a:r>
            <a:r>
              <a:rPr lang="en-US" dirty="0"/>
              <a:t> add </a:t>
            </a:r>
            <a:r>
              <a:rPr lang="en-US" dirty="0" err="1"/>
              <a:t>emp_email</a:t>
            </a:r>
            <a:r>
              <a:rPr lang="en-US" dirty="0"/>
              <a:t> text;	</a:t>
            </a:r>
          </a:p>
          <a:p>
            <a:r>
              <a:rPr lang="en-US" dirty="0"/>
              <a:t>           2. alter table </a:t>
            </a:r>
            <a:r>
              <a:rPr lang="en-US" dirty="0" err="1"/>
              <a:t>emp</a:t>
            </a:r>
            <a:r>
              <a:rPr lang="en-US" dirty="0"/>
              <a:t> drop </a:t>
            </a:r>
            <a:r>
              <a:rPr lang="en-US" dirty="0" err="1"/>
              <a:t>emp_email</a:t>
            </a:r>
            <a:r>
              <a:rPr lang="en-US" dirty="0"/>
              <a:t>;</a:t>
            </a:r>
          </a:p>
          <a:p>
            <a:endParaRPr lang="en-US" dirty="0"/>
          </a:p>
          <a:p>
            <a:pPr lvl="0"/>
            <a:r>
              <a:rPr lang="en-US" b="1" dirty="0"/>
              <a:t>Truncate Table</a:t>
            </a:r>
            <a:r>
              <a:rPr lang="en-US" dirty="0"/>
              <a:t>:  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TRUNCATE &lt;</a:t>
            </a:r>
            <a:r>
              <a:rPr lang="en-US" altLang="en-US" dirty="0" err="1">
                <a:solidFill>
                  <a:srgbClr val="313131"/>
                </a:solidFill>
                <a:latin typeface="Menlo"/>
              </a:rPr>
              <a:t>tablename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&gt;</a:t>
            </a:r>
            <a:r>
              <a:rPr lang="en-US" altLang="en-US" dirty="0"/>
              <a:t> </a:t>
            </a:r>
            <a:endParaRPr lang="en-US" dirty="0"/>
          </a:p>
          <a:p>
            <a:r>
              <a:rPr lang="en-US" b="1" dirty="0"/>
              <a:t>          </a:t>
            </a:r>
            <a:r>
              <a:rPr lang="en-US" b="1" dirty="0" err="1"/>
              <a:t>e.g</a:t>
            </a:r>
            <a:r>
              <a:rPr lang="en-US" b="1" dirty="0"/>
              <a:t>:</a:t>
            </a:r>
            <a:r>
              <a:rPr lang="en-US" dirty="0"/>
              <a:t> truncate </a:t>
            </a:r>
            <a:r>
              <a:rPr lang="en-US" dirty="0" err="1"/>
              <a:t>emp</a:t>
            </a:r>
            <a:r>
              <a:rPr lang="en-US" dirty="0"/>
              <a:t>;</a:t>
            </a:r>
          </a:p>
          <a:p>
            <a:pPr lvl="0"/>
            <a:r>
              <a:rPr lang="en-US" b="1" dirty="0"/>
              <a:t>Drop Table</a:t>
            </a:r>
            <a:r>
              <a:rPr lang="en-US" dirty="0"/>
              <a:t>: 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DROP TABLE &lt;</a:t>
            </a:r>
            <a:r>
              <a:rPr lang="en-US" altLang="en-US" dirty="0" err="1">
                <a:solidFill>
                  <a:srgbClr val="313131"/>
                </a:solidFill>
                <a:latin typeface="Menlo"/>
              </a:rPr>
              <a:t>tablename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&gt;</a:t>
            </a:r>
            <a:r>
              <a:rPr lang="en-US" altLang="en-US" dirty="0"/>
              <a:t> </a:t>
            </a:r>
            <a:endParaRPr lang="en-US" dirty="0"/>
          </a:p>
          <a:p>
            <a:r>
              <a:rPr lang="en-US" b="1" dirty="0"/>
              <a:t>         </a:t>
            </a:r>
            <a:r>
              <a:rPr lang="en-US" b="1" dirty="0" err="1"/>
              <a:t>e.g</a:t>
            </a:r>
            <a:r>
              <a:rPr lang="en-US" b="1" dirty="0"/>
              <a:t>:</a:t>
            </a:r>
            <a:r>
              <a:rPr lang="en-US" dirty="0"/>
              <a:t> drop table </a:t>
            </a:r>
            <a:r>
              <a:rPr lang="en-US" dirty="0" err="1"/>
              <a:t>emp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2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28599"/>
            <a:ext cx="9071640" cy="1262520"/>
          </a:xfrm>
        </p:spPr>
        <p:txBody>
          <a:bodyPr/>
          <a:lstStyle/>
          <a:p>
            <a:r>
              <a:rPr lang="en-US" dirty="0" smtClean="0"/>
              <a:t>Cassandra Query Language – CQL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endParaRPr lang="en-US" sz="15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055" y="1743739"/>
            <a:ext cx="913336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smtClean="0"/>
              <a:t>Create </a:t>
            </a:r>
            <a:r>
              <a:rPr lang="en-US" b="1" dirty="0"/>
              <a:t>Data: 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INSERT INTO &lt;</a:t>
            </a:r>
            <a:r>
              <a:rPr lang="en-US" altLang="en-US" dirty="0" err="1">
                <a:solidFill>
                  <a:srgbClr val="313131"/>
                </a:solidFill>
                <a:latin typeface="Menlo"/>
              </a:rPr>
              <a:t>tablename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&gt; (&lt;column1 name&gt;, &lt;column2 name&gt;....) VALUES (&lt;value1&gt;, &lt;value2&gt;....) USING &lt;option&gt;</a:t>
            </a:r>
            <a:r>
              <a:rPr lang="en-US" altLang="en-US" sz="900" dirty="0"/>
              <a:t> </a:t>
            </a:r>
            <a:endParaRPr lang="en-US" b="1" dirty="0"/>
          </a:p>
          <a:p>
            <a:r>
              <a:rPr lang="en-US" dirty="0"/>
              <a:t>     </a:t>
            </a:r>
            <a:r>
              <a:rPr lang="en-US" dirty="0" err="1"/>
              <a:t>e.g</a:t>
            </a:r>
            <a:r>
              <a:rPr lang="en-US" dirty="0"/>
              <a:t>: insert into </a:t>
            </a:r>
            <a:r>
              <a:rPr lang="en-US" dirty="0" err="1"/>
              <a:t>emp</a:t>
            </a:r>
            <a:r>
              <a:rPr lang="en-US" dirty="0"/>
              <a:t> (</a:t>
            </a:r>
            <a:r>
              <a:rPr lang="en-US" dirty="0" err="1"/>
              <a:t>emp_id</a:t>
            </a:r>
            <a:r>
              <a:rPr lang="en-US" dirty="0"/>
              <a:t>, </a:t>
            </a:r>
            <a:r>
              <a:rPr lang="en-US" dirty="0" err="1"/>
              <a:t>emp_address</a:t>
            </a:r>
            <a:r>
              <a:rPr lang="en-US" dirty="0"/>
              <a:t>, </a:t>
            </a:r>
            <a:r>
              <a:rPr lang="en-US" dirty="0" err="1"/>
              <a:t>emp_city</a:t>
            </a:r>
            <a:r>
              <a:rPr lang="en-US" dirty="0"/>
              <a:t>, </a:t>
            </a:r>
            <a:r>
              <a:rPr lang="en-US" dirty="0" err="1"/>
              <a:t>emp_name</a:t>
            </a:r>
            <a:r>
              <a:rPr lang="en-US" dirty="0"/>
              <a:t>, </a:t>
            </a:r>
            <a:r>
              <a:rPr lang="en-US" dirty="0" err="1"/>
              <a:t>emp_phone</a:t>
            </a:r>
            <a:r>
              <a:rPr lang="en-US" dirty="0"/>
              <a:t>) values (1, '101 E San Fernando', 'San Jose', '</a:t>
            </a:r>
            <a:r>
              <a:rPr lang="en-US" dirty="0" err="1"/>
              <a:t>Jagruti</a:t>
            </a:r>
            <a:r>
              <a:rPr lang="en-US" dirty="0"/>
              <a:t>', 6692589999);</a:t>
            </a:r>
          </a:p>
          <a:p>
            <a:endParaRPr lang="en-US" b="1" dirty="0"/>
          </a:p>
          <a:p>
            <a:r>
              <a:rPr lang="en-US" b="1" dirty="0"/>
              <a:t>Update Data: 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UPDATE &lt;</a:t>
            </a:r>
            <a:r>
              <a:rPr lang="en-US" altLang="en-US" dirty="0" err="1">
                <a:solidFill>
                  <a:srgbClr val="313131"/>
                </a:solidFill>
                <a:latin typeface="Menlo"/>
              </a:rPr>
              <a:t>tablename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&gt; SET &lt;column name&gt; = &lt;new value&gt; &lt;column name&gt; = &lt;value&gt;.... WHERE &lt;condition&gt;</a:t>
            </a:r>
            <a:r>
              <a:rPr lang="en-US" altLang="en-US" sz="900" dirty="0"/>
              <a:t> </a:t>
            </a:r>
            <a:endParaRPr lang="en-US" b="1" dirty="0"/>
          </a:p>
          <a:p>
            <a:r>
              <a:rPr lang="en-US" dirty="0"/>
              <a:t>     </a:t>
            </a:r>
            <a:r>
              <a:rPr lang="en-US" dirty="0" err="1"/>
              <a:t>e.g</a:t>
            </a:r>
            <a:r>
              <a:rPr lang="en-US" dirty="0"/>
              <a:t>: update </a:t>
            </a:r>
            <a:r>
              <a:rPr lang="en-US" dirty="0" err="1"/>
              <a:t>emp</a:t>
            </a:r>
            <a:r>
              <a:rPr lang="en-US" dirty="0"/>
              <a:t> set </a:t>
            </a:r>
            <a:r>
              <a:rPr lang="en-US" dirty="0" err="1"/>
              <a:t>emp_address</a:t>
            </a:r>
            <a:r>
              <a:rPr lang="en-US" dirty="0"/>
              <a:t> = '</a:t>
            </a:r>
            <a:r>
              <a:rPr lang="en-US" dirty="0" err="1"/>
              <a:t>Almeda</a:t>
            </a:r>
            <a:r>
              <a:rPr lang="en-US" dirty="0"/>
              <a:t>' where </a:t>
            </a:r>
            <a:r>
              <a:rPr lang="en-US" dirty="0" err="1"/>
              <a:t>emp_id</a:t>
            </a:r>
            <a:r>
              <a:rPr lang="en-US" dirty="0"/>
              <a:t>=1;</a:t>
            </a:r>
          </a:p>
          <a:p>
            <a:endParaRPr lang="en-US" dirty="0"/>
          </a:p>
          <a:p>
            <a:r>
              <a:rPr lang="en-US" b="1" dirty="0"/>
              <a:t>Read Data: 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SELECT FROM &lt;</a:t>
            </a:r>
            <a:r>
              <a:rPr lang="en-US" altLang="en-US" dirty="0" err="1">
                <a:solidFill>
                  <a:srgbClr val="313131"/>
                </a:solidFill>
                <a:latin typeface="Menlo"/>
              </a:rPr>
              <a:t>tablename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&gt;</a:t>
            </a:r>
            <a:r>
              <a:rPr lang="en-US" altLang="en-US" sz="900" dirty="0"/>
              <a:t> </a:t>
            </a:r>
            <a:r>
              <a:rPr lang="en-US" altLang="en-US" dirty="0">
                <a:latin typeface="Arial" panose="020B0604020202020204" pitchFamily="34" charset="0"/>
              </a:rPr>
              <a:t>;</a:t>
            </a:r>
            <a:endParaRPr lang="en-US" b="1" dirty="0"/>
          </a:p>
          <a:p>
            <a:r>
              <a:rPr lang="en-US" dirty="0"/>
              <a:t>    </a:t>
            </a:r>
            <a:r>
              <a:rPr lang="en-US" dirty="0" err="1"/>
              <a:t>e.g</a:t>
            </a:r>
            <a:r>
              <a:rPr lang="en-US" dirty="0"/>
              <a:t>: select * from </a:t>
            </a:r>
            <a:r>
              <a:rPr lang="en-US" dirty="0" err="1"/>
              <a:t>emp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b="1" dirty="0"/>
              <a:t>Delete Data:</a:t>
            </a:r>
            <a:r>
              <a:rPr lang="en-US" dirty="0"/>
              <a:t> </a:t>
            </a:r>
            <a:r>
              <a:rPr lang="en-US" altLang="en-US" dirty="0">
                <a:solidFill>
                  <a:srgbClr val="313131"/>
                </a:solidFill>
                <a:latin typeface="Menlo"/>
              </a:rPr>
              <a:t>DELETE FROM &lt;identifier&gt; WHERE &lt;condition&gt;;</a:t>
            </a:r>
            <a:r>
              <a:rPr lang="en-US" altLang="en-US" sz="900" dirty="0"/>
              <a:t> </a:t>
            </a:r>
            <a:endParaRPr lang="en-US" altLang="en-US" sz="4400" dirty="0">
              <a:latin typeface="Arial" panose="020B0604020202020204" pitchFamily="34" charset="0"/>
            </a:endParaRPr>
          </a:p>
          <a:p>
            <a:r>
              <a:rPr lang="en-US" dirty="0"/>
              <a:t>    </a:t>
            </a:r>
            <a:r>
              <a:rPr lang="en-US" dirty="0" err="1"/>
              <a:t>e.g</a:t>
            </a:r>
            <a:r>
              <a:rPr lang="en-US" dirty="0"/>
              <a:t>: delete </a:t>
            </a:r>
            <a:r>
              <a:rPr lang="en-US" dirty="0" err="1"/>
              <a:t>emp_city</a:t>
            </a:r>
            <a:r>
              <a:rPr lang="en-US" dirty="0"/>
              <a:t> from </a:t>
            </a:r>
            <a:r>
              <a:rPr lang="en-US" dirty="0" err="1"/>
              <a:t>emp</a:t>
            </a:r>
            <a:r>
              <a:rPr lang="en-US" dirty="0"/>
              <a:t> where </a:t>
            </a:r>
            <a:r>
              <a:rPr lang="en-US" dirty="0" err="1"/>
              <a:t>emp_id</a:t>
            </a:r>
            <a:r>
              <a:rPr lang="en-US" dirty="0"/>
              <a:t>=1;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8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354</Words>
  <Application>Microsoft Office PowerPoint</Application>
  <PresentationFormat>Custom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DejaVu Sans</vt:lpstr>
      <vt:lpstr>Menlo</vt:lpstr>
      <vt:lpstr>StarSymbol</vt:lpstr>
      <vt:lpstr>Times New Roman</vt:lpstr>
      <vt:lpstr>Office Theme</vt:lpstr>
      <vt:lpstr>PowerPoint Presentation</vt:lpstr>
      <vt:lpstr>Cassandra Query Language – CQL</vt:lpstr>
      <vt:lpstr>Cassandra Query Language – CQL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jagrutipatil</dc:creator>
  <cp:lastModifiedBy>jagrutipatil</cp:lastModifiedBy>
  <cp:revision>99</cp:revision>
  <dcterms:modified xsi:type="dcterms:W3CDTF">2016-04-30T04:23:27Z</dcterms:modified>
</cp:coreProperties>
</file>