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2" r:id="rId2"/>
    <p:sldId id="256" r:id="rId3"/>
    <p:sldId id="257" r:id="rId4"/>
    <p:sldId id="258" r:id="rId5"/>
    <p:sldId id="283" r:id="rId6"/>
    <p:sldId id="264" r:id="rId7"/>
    <p:sldId id="263" r:id="rId8"/>
    <p:sldId id="277" r:id="rId9"/>
    <p:sldId id="285" r:id="rId10"/>
    <p:sldId id="284" r:id="rId11"/>
    <p:sldId id="278" r:id="rId12"/>
    <p:sldId id="279" r:id="rId13"/>
    <p:sldId id="280" r:id="rId14"/>
    <p:sldId id="281" r:id="rId15"/>
    <p:sldId id="286" r:id="rId16"/>
    <p:sldId id="282" r:id="rId17"/>
    <p:sldId id="287" r:id="rId18"/>
    <p:sldId id="276" r:id="rId19"/>
    <p:sldId id="273"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78" autoAdjust="0"/>
    <p:restoredTop sz="95337" autoAdjust="0"/>
  </p:normalViewPr>
  <p:slideViewPr>
    <p:cSldViewPr>
      <p:cViewPr varScale="1">
        <p:scale>
          <a:sx n="84" d="100"/>
          <a:sy n="84" d="100"/>
        </p:scale>
        <p:origin x="1267"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BAC1E-3582-4D41-82B3-1966C7981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BDDCC3E-EBF3-48E0-9139-73580761BF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A7CA5C-BBEF-4E79-B0D3-AA742472BC7F}" type="datetimeFigureOut">
              <a:rPr lang="en-IN" smtClean="0"/>
              <a:t>30-03-2019</a:t>
            </a:fld>
            <a:endParaRPr lang="en-IN"/>
          </a:p>
        </p:txBody>
      </p:sp>
      <p:sp>
        <p:nvSpPr>
          <p:cNvPr id="4" name="Footer Placeholder 3">
            <a:extLst>
              <a:ext uri="{FF2B5EF4-FFF2-40B4-BE49-F238E27FC236}">
                <a16:creationId xmlns:a16="http://schemas.microsoft.com/office/drawing/2014/main" id="{D30E7F0C-E230-494E-9FE6-FA7C7EF2C1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A519E3F-C5AA-4163-B9A8-B0746FE991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6B7EAB-0D01-4ABE-BD0B-0FC9DE1B1601}" type="slidenum">
              <a:rPr lang="en-IN" smtClean="0"/>
              <a:t>‹#›</a:t>
            </a:fld>
            <a:endParaRPr lang="en-IN"/>
          </a:p>
        </p:txBody>
      </p:sp>
    </p:spTree>
    <p:extLst>
      <p:ext uri="{BB962C8B-B14F-4D97-AF65-F5344CB8AC3E}">
        <p14:creationId xmlns:p14="http://schemas.microsoft.com/office/powerpoint/2010/main" val="2904753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8B011-6969-4FD7-8715-AD0632B1F91D}" type="datetimeFigureOut">
              <a:rPr lang="en-US" smtClean="0"/>
              <a:pPr/>
              <a:t>3/30/2019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E1A3F6-BCBB-463A-9447-572192DB474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E1A3F6-BCBB-463A-9447-572192DB474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2" descr="C:\Users\DELL\Downloads\Slider__00 (2).png"/>
          <p:cNvPicPr>
            <a:picLocks noChangeAspect="1" noChangeArrowheads="1"/>
          </p:cNvPicPr>
          <p:nvPr userDrawn="1"/>
        </p:nvPicPr>
        <p:blipFill>
          <a:blip r:embed="rId2"/>
          <a:srcRect t="82888"/>
          <a:stretch>
            <a:fillRect/>
          </a:stretch>
        </p:blipFill>
        <p:spPr bwMode="auto">
          <a:xfrm>
            <a:off x="0" y="5638800"/>
            <a:ext cx="9144000" cy="1219200"/>
          </a:xfrm>
          <a:prstGeom prst="rect">
            <a:avLst/>
          </a:prstGeom>
          <a:noFill/>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800600" y="6567714"/>
            <a:ext cx="2133600" cy="304800"/>
          </a:xfrm>
        </p:spPr>
        <p:txBody>
          <a:bodyPr/>
          <a:lstStyle>
            <a:lvl1pPr>
              <a:defRPr>
                <a:solidFill>
                  <a:schemeClr val="bg1"/>
                </a:solidFill>
              </a:defRPr>
            </a:lvl1pPr>
          </a:lstStyle>
          <a:p>
            <a:fld id="{B47BDD80-F28A-41C7-B425-3771ACA56B79}" type="datetime3">
              <a:rPr lang="en-IN" smtClean="0"/>
              <a:t>30 March 2019</a:t>
            </a:fld>
            <a:endParaRPr lang="en-US" dirty="0"/>
          </a:p>
        </p:txBody>
      </p:sp>
      <p:sp>
        <p:nvSpPr>
          <p:cNvPr id="6" name="Slide Number Placeholder 5"/>
          <p:cNvSpPr>
            <a:spLocks noGrp="1"/>
          </p:cNvSpPr>
          <p:nvPr>
            <p:ph type="sldNum" sz="quarter" idx="12"/>
          </p:nvPr>
        </p:nvSpPr>
        <p:spPr>
          <a:xfrm>
            <a:off x="6934200" y="6585858"/>
            <a:ext cx="2133600" cy="304800"/>
          </a:xfrm>
        </p:spPr>
        <p:txBody>
          <a:bodyPr/>
          <a:lstStyle>
            <a:lvl1pPr>
              <a:defRPr>
                <a:solidFill>
                  <a:schemeClr val="bg1"/>
                </a:solidFill>
              </a:defRPr>
            </a:lvl1pPr>
          </a:lstStyle>
          <a:p>
            <a:fld id="{940BF383-D1E5-4182-BADC-8FC40A5DA07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067166-1911-4DC7-9B17-8BEFF0C8412B}" type="datetime3">
              <a:rPr lang="en-IN" smtClean="0"/>
              <a:t>30 March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88459-7474-4B13-9028-62D3E80554F7}" type="datetime3">
              <a:rPr lang="en-IN" smtClean="0"/>
              <a:t>30 March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5FC47-5B52-456D-8DE3-A50AAFE74349}" type="datetime3">
              <a:rPr lang="en-IN" smtClean="0"/>
              <a:t>30 March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1268-2AFB-40F3-8408-5F15404C3F36}" type="datetime3">
              <a:rPr lang="en-IN" smtClean="0"/>
              <a:t>30 March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DBF79A-8984-415E-9113-07D8BEAF994A}" type="datetime3">
              <a:rPr lang="en-IN" smtClean="0"/>
              <a:t>30 March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0FA1C-5EA6-4532-AAC5-2164F261DB60}" type="datetime3">
              <a:rPr lang="en-IN" smtClean="0"/>
              <a:t>30 March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900E7B-6632-46F6-AAA4-77BE0214E090}" type="datetime3">
              <a:rPr lang="en-IN" smtClean="0"/>
              <a:t>30 March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AC49E-66E4-4742-80D7-2D6F3D21EB8C}" type="datetime3">
              <a:rPr lang="en-IN" smtClean="0"/>
              <a:t>30 March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56EA3-5FCF-4BAB-A26D-6D121F300520}" type="datetime3">
              <a:rPr lang="en-IN" smtClean="0"/>
              <a:t>30 March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93310-6BF2-4216-8A17-C8815E83B25E}" type="datetime3">
              <a:rPr lang="en-IN" smtClean="0"/>
              <a:t>30 March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F383-D1E5-4182-BADC-8FC40A5DA0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01E2B-306D-4B2C-A3E0-969850D61536}" type="datetime3">
              <a:rPr lang="en-IN" smtClean="0"/>
              <a:t>30 March 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BF383-D1E5-4182-BADC-8FC40A5DA076}" type="slidenum">
              <a:rPr lang="en-US" smtClean="0"/>
              <a:pPr/>
              <a:t>‹#›</a:t>
            </a:fld>
            <a:endParaRPr lang="en-US"/>
          </a:p>
        </p:txBody>
      </p:sp>
      <p:pic>
        <p:nvPicPr>
          <p:cNvPr id="7" name="Picture 2" descr="C:\Users\DELL\Downloads\Slider__00 (2).png"/>
          <p:cNvPicPr>
            <a:picLocks noChangeAspect="1" noChangeArrowheads="1"/>
          </p:cNvPicPr>
          <p:nvPr userDrawn="1"/>
        </p:nvPicPr>
        <p:blipFill>
          <a:blip r:embed="rId13"/>
          <a:srcRect t="82888"/>
          <a:stretch>
            <a:fillRect/>
          </a:stretch>
        </p:blipFill>
        <p:spPr bwMode="auto">
          <a:xfrm>
            <a:off x="0" y="5638800"/>
            <a:ext cx="9144000" cy="1219200"/>
          </a:xfrm>
          <a:prstGeom prst="rect">
            <a:avLst/>
          </a:prstGeom>
          <a:noFill/>
        </p:spPr>
      </p:pic>
      <p:sp>
        <p:nvSpPr>
          <p:cNvPr id="8" name="Date Placeholder 3"/>
          <p:cNvSpPr txBox="1">
            <a:spLocks/>
          </p:cNvSpPr>
          <p:nvPr userDrawn="1"/>
        </p:nvSpPr>
        <p:spPr>
          <a:xfrm>
            <a:off x="4800600" y="6567714"/>
            <a:ext cx="2133600" cy="30480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EA5F592-7333-4C6C-BAAB-6678817E1707}" type="datetimeFigureOut">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3/30/2019</a:t>
            </a:fld>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Slide Number Placeholder 5"/>
          <p:cNvSpPr txBox="1">
            <a:spLocks/>
          </p:cNvSpPr>
          <p:nvPr userDrawn="1"/>
        </p:nvSpPr>
        <p:spPr>
          <a:xfrm>
            <a:off x="6934200" y="6585858"/>
            <a:ext cx="2133600" cy="30480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40BF383-D1E5-4182-BADC-8FC40A5DA076}" type="slidenum">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descr="C:\Users\DELL\Downloads\Slider__00 (3).png"/>
          <p:cNvPicPr>
            <a:picLocks noChangeAspect="1" noChangeArrowheads="1"/>
          </p:cNvPicPr>
          <p:nvPr userDrawn="1"/>
        </p:nvPicPr>
        <p:blipFill>
          <a:blip r:embed="rId14"/>
          <a:srcRect b="74998"/>
          <a:stretch>
            <a:fillRect/>
          </a:stretch>
        </p:blipFill>
        <p:spPr bwMode="auto">
          <a:xfrm>
            <a:off x="0" y="-228600"/>
            <a:ext cx="9144000" cy="16764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553200"/>
            <a:ext cx="4267200" cy="338554"/>
          </a:xfrm>
          <a:prstGeom prst="rect">
            <a:avLst/>
          </a:prstGeom>
          <a:noFill/>
        </p:spPr>
        <p:txBody>
          <a:bodyPr wrap="square" rtlCol="0">
            <a:spAutoFit/>
          </a:bodyPr>
          <a:lstStyle/>
          <a:p>
            <a:r>
              <a:rPr lang="en-US" sz="1600" dirty="0">
                <a:solidFill>
                  <a:schemeClr val="bg1"/>
                </a:solidFill>
                <a:latin typeface="Segoe UI" pitchFamily="34" charset="0"/>
                <a:ea typeface="Segoe UI" pitchFamily="34" charset="0"/>
                <a:cs typeface="Segoe UI" pitchFamily="34" charset="0"/>
              </a:rPr>
              <a:t>DEPARTMENT OF CSE</a:t>
            </a:r>
          </a:p>
        </p:txBody>
      </p:sp>
      <p:sp>
        <p:nvSpPr>
          <p:cNvPr id="7" name="Title 1"/>
          <p:cNvSpPr txBox="1">
            <a:spLocks/>
          </p:cNvSpPr>
          <p:nvPr/>
        </p:nvSpPr>
        <p:spPr>
          <a:xfrm>
            <a:off x="4648200" y="29028"/>
            <a:ext cx="1447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Segoe UI" pitchFamily="34" charset="0"/>
                <a:ea typeface="Segoe UI" pitchFamily="34" charset="0"/>
                <a:cs typeface="Segoe UI" pitchFamily="34" charset="0"/>
              </a:rPr>
              <a:t>PRC-2</a:t>
            </a:r>
          </a:p>
        </p:txBody>
      </p:sp>
      <p:sp>
        <p:nvSpPr>
          <p:cNvPr id="9" name="Slide Number Placeholder 8"/>
          <p:cNvSpPr>
            <a:spLocks noGrp="1"/>
          </p:cNvSpPr>
          <p:nvPr>
            <p:ph type="sldNum" sz="quarter" idx="12"/>
          </p:nvPr>
        </p:nvSpPr>
        <p:spPr/>
        <p:txBody>
          <a:bodyPr/>
          <a:lstStyle/>
          <a:p>
            <a:fld id="{940BF383-D1E5-4182-BADC-8FC40A5DA076}" type="slidenum">
              <a:rPr lang="en-US" smtClean="0"/>
              <a:pPr/>
              <a:t>1</a:t>
            </a:fld>
            <a:endParaRPr lang="en-US" dirty="0"/>
          </a:p>
        </p:txBody>
      </p:sp>
      <p:sp>
        <p:nvSpPr>
          <p:cNvPr id="11" name="TextBox 10"/>
          <p:cNvSpPr txBox="1"/>
          <p:nvPr/>
        </p:nvSpPr>
        <p:spPr>
          <a:xfrm>
            <a:off x="304800" y="990600"/>
            <a:ext cx="8382000" cy="523220"/>
          </a:xfrm>
          <a:prstGeom prst="rect">
            <a:avLst/>
          </a:prstGeom>
          <a:noFill/>
        </p:spPr>
        <p:txBody>
          <a:bodyPr wrap="square" rtlCol="0">
            <a:spAutoFit/>
          </a:bodyPr>
          <a:lstStyle/>
          <a:p>
            <a:pPr marL="465138" indent="-465138">
              <a:buFont typeface="Wingdings" pitchFamily="2" charset="2"/>
              <a:buChar char="§"/>
            </a:pPr>
            <a:endParaRPr lang="en-US" sz="2800" i="1" dirty="0">
              <a:latin typeface="Times New Roman" pitchFamily="18" charset="0"/>
              <a:cs typeface="Times New Roman" pitchFamily="18" charset="0"/>
            </a:endParaRPr>
          </a:p>
        </p:txBody>
      </p:sp>
      <p:sp>
        <p:nvSpPr>
          <p:cNvPr id="10" name="Rectangle 9"/>
          <p:cNvSpPr/>
          <p:nvPr/>
        </p:nvSpPr>
        <p:spPr>
          <a:xfrm>
            <a:off x="76200" y="1453546"/>
            <a:ext cx="9144000" cy="2123658"/>
          </a:xfrm>
          <a:prstGeom prst="rect">
            <a:avLst/>
          </a:prstGeom>
        </p:spPr>
        <p:txBody>
          <a:bodyPr wrap="square">
            <a:spAutoFit/>
          </a:bodyPr>
          <a:lstStyle/>
          <a:p>
            <a:pPr lvl="1" algn="just"/>
            <a:endParaRPr lang="en-US" b="1" dirty="0"/>
          </a:p>
          <a:p>
            <a:pPr lvl="1" algn="just"/>
            <a:endParaRPr lang="en-US" b="1" dirty="0"/>
          </a:p>
          <a:p>
            <a:pPr lvl="1" algn="just"/>
            <a:r>
              <a:rPr lang="en-US" b="1" dirty="0"/>
              <a:t>		  </a:t>
            </a:r>
            <a:r>
              <a:rPr lang="en-US" sz="2400" b="1" dirty="0"/>
              <a:t>Area/Specialization : Machine Learning</a:t>
            </a:r>
          </a:p>
          <a:p>
            <a:pPr lvl="1" algn="just"/>
            <a:r>
              <a:rPr lang="en-US" sz="2400" b="1" dirty="0"/>
              <a:t>		      Project Type: Application Oriented</a:t>
            </a:r>
          </a:p>
          <a:p>
            <a:pPr lvl="1" algn="just"/>
            <a:r>
              <a:rPr lang="en-US" sz="2400" b="1" dirty="0"/>
              <a:t>			             SECTION- B</a:t>
            </a:r>
          </a:p>
          <a:p>
            <a:pPr lvl="1" algn="just"/>
            <a:r>
              <a:rPr lang="en-US" sz="2400" b="1" dirty="0"/>
              <a:t>			             BATCH - 02</a:t>
            </a:r>
          </a:p>
        </p:txBody>
      </p:sp>
      <p:sp>
        <p:nvSpPr>
          <p:cNvPr id="3" name="TextBox 2">
            <a:extLst>
              <a:ext uri="{FF2B5EF4-FFF2-40B4-BE49-F238E27FC236}">
                <a16:creationId xmlns:a16="http://schemas.microsoft.com/office/drawing/2014/main" id="{B2F5961B-AFF9-4E8F-8FCF-8FBD4A727DE8}"/>
              </a:ext>
            </a:extLst>
          </p:cNvPr>
          <p:cNvSpPr txBox="1"/>
          <p:nvPr/>
        </p:nvSpPr>
        <p:spPr>
          <a:xfrm>
            <a:off x="2514600" y="5884514"/>
            <a:ext cx="8534400" cy="523220"/>
          </a:xfrm>
          <a:prstGeom prst="rect">
            <a:avLst/>
          </a:prstGeom>
          <a:noFill/>
        </p:spPr>
        <p:txBody>
          <a:bodyPr wrap="square" rtlCol="0">
            <a:spAutoFit/>
          </a:bodyPr>
          <a:lstStyle/>
          <a:p>
            <a:r>
              <a:rPr lang="en-US" sz="2800" b="1" dirty="0"/>
              <a:t>GUIDE: Mr. M. SRINIVASA RAO(Asst. Prof.)</a:t>
            </a:r>
            <a:endParaRPr lang="en-IN" sz="2800" b="1" dirty="0"/>
          </a:p>
        </p:txBody>
      </p:sp>
      <p:graphicFrame>
        <p:nvGraphicFramePr>
          <p:cNvPr id="4" name="Table 3">
            <a:extLst>
              <a:ext uri="{FF2B5EF4-FFF2-40B4-BE49-F238E27FC236}">
                <a16:creationId xmlns:a16="http://schemas.microsoft.com/office/drawing/2014/main" id="{10AD3E20-4C87-48AC-BDA8-1E0A8448EF9A}"/>
              </a:ext>
            </a:extLst>
          </p:cNvPr>
          <p:cNvGraphicFramePr>
            <a:graphicFrameLocks noGrp="1"/>
          </p:cNvGraphicFramePr>
          <p:nvPr>
            <p:extLst>
              <p:ext uri="{D42A27DB-BD31-4B8C-83A1-F6EECF244321}">
                <p14:modId xmlns:p14="http://schemas.microsoft.com/office/powerpoint/2010/main" val="593936690"/>
              </p:ext>
            </p:extLst>
          </p:nvPr>
        </p:nvGraphicFramePr>
        <p:xfrm>
          <a:off x="990600" y="3746499"/>
          <a:ext cx="7467600" cy="22250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1677518066"/>
                    </a:ext>
                  </a:extLst>
                </a:gridCol>
                <a:gridCol w="1752600">
                  <a:extLst>
                    <a:ext uri="{9D8B030D-6E8A-4147-A177-3AD203B41FA5}">
                      <a16:colId xmlns:a16="http://schemas.microsoft.com/office/drawing/2014/main" val="1512240877"/>
                    </a:ext>
                  </a:extLst>
                </a:gridCol>
                <a:gridCol w="2895600">
                  <a:extLst>
                    <a:ext uri="{9D8B030D-6E8A-4147-A177-3AD203B41FA5}">
                      <a16:colId xmlns:a16="http://schemas.microsoft.com/office/drawing/2014/main" val="177676281"/>
                    </a:ext>
                  </a:extLst>
                </a:gridCol>
              </a:tblGrid>
              <a:tr h="370840">
                <a:tc>
                  <a:txBody>
                    <a:bodyPr/>
                    <a:lstStyle/>
                    <a:p>
                      <a:pPr algn="ctr"/>
                      <a:r>
                        <a:rPr lang="en-US" dirty="0"/>
                        <a:t>        Student Name</a:t>
                      </a:r>
                      <a:endParaRPr lang="en-IN" dirty="0"/>
                    </a:p>
                  </a:txBody>
                  <a:tcPr/>
                </a:tc>
                <a:tc>
                  <a:txBody>
                    <a:bodyPr/>
                    <a:lstStyle/>
                    <a:p>
                      <a:pPr algn="ctr"/>
                      <a:r>
                        <a:rPr lang="en-US" dirty="0"/>
                        <a:t> Regd. No.</a:t>
                      </a:r>
                      <a:endParaRPr lang="en-IN" dirty="0"/>
                    </a:p>
                  </a:txBody>
                  <a:tcPr/>
                </a:tc>
                <a:tc>
                  <a:txBody>
                    <a:bodyPr/>
                    <a:lstStyle/>
                    <a:p>
                      <a:pPr algn="ctr"/>
                      <a:r>
                        <a:rPr lang="en-US" dirty="0"/>
                        <a:t>No. of meetings with guide</a:t>
                      </a:r>
                      <a:endParaRPr lang="en-IN" dirty="0"/>
                    </a:p>
                  </a:txBody>
                  <a:tcPr/>
                </a:tc>
                <a:extLst>
                  <a:ext uri="{0D108BD9-81ED-4DB2-BD59-A6C34878D82A}">
                    <a16:rowId xmlns:a16="http://schemas.microsoft.com/office/drawing/2014/main" val="1976826783"/>
                  </a:ext>
                </a:extLst>
              </a:tr>
              <a:tr h="370840">
                <a:tc>
                  <a:txBody>
                    <a:bodyPr/>
                    <a:lstStyle/>
                    <a:p>
                      <a:pPr algn="ctr"/>
                      <a:r>
                        <a:rPr lang="en-US" sz="1800" b="1" dirty="0"/>
                        <a:t>N. VINITHA</a:t>
                      </a:r>
                      <a:endParaRPr lang="en-IN" dirty="0"/>
                    </a:p>
                  </a:txBody>
                  <a:tcPr/>
                </a:tc>
                <a:tc>
                  <a:txBody>
                    <a:bodyPr/>
                    <a:lstStyle/>
                    <a:p>
                      <a:pPr algn="ctr"/>
                      <a:r>
                        <a:rPr lang="en-US" sz="1800" b="1" dirty="0"/>
                        <a:t>15L31A05C2</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49851056"/>
                  </a:ext>
                </a:extLst>
              </a:tr>
              <a:tr h="370840">
                <a:tc>
                  <a:txBody>
                    <a:bodyPr/>
                    <a:lstStyle/>
                    <a:p>
                      <a:pPr algn="ctr"/>
                      <a:r>
                        <a:rPr lang="en-US" sz="1800" b="1" dirty="0"/>
                        <a:t>K. SHILY</a:t>
                      </a:r>
                      <a:endParaRPr lang="en-IN" dirty="0"/>
                    </a:p>
                  </a:txBody>
                  <a:tcPr/>
                </a:tc>
                <a:tc>
                  <a:txBody>
                    <a:bodyPr/>
                    <a:lstStyle/>
                    <a:p>
                      <a:pPr algn="ctr"/>
                      <a:r>
                        <a:rPr lang="en-US" sz="1800" b="1" dirty="0"/>
                        <a:t>15L31A0599</a:t>
                      </a:r>
                      <a:endParaRPr lang="en-IN" dirty="0"/>
                    </a:p>
                  </a:txBody>
                  <a:tcPr/>
                </a:tc>
                <a:tc>
                  <a:txBody>
                    <a:bodyPr/>
                    <a:lstStyle/>
                    <a:p>
                      <a:pPr algn="ctr"/>
                      <a:r>
                        <a:rPr lang="en-US" dirty="0"/>
                        <a:t>29</a:t>
                      </a:r>
                      <a:endParaRPr lang="en-IN" dirty="0"/>
                    </a:p>
                  </a:txBody>
                  <a:tcPr/>
                </a:tc>
                <a:extLst>
                  <a:ext uri="{0D108BD9-81ED-4DB2-BD59-A6C34878D82A}">
                    <a16:rowId xmlns:a16="http://schemas.microsoft.com/office/drawing/2014/main" val="2153672626"/>
                  </a:ext>
                </a:extLst>
              </a:tr>
              <a:tr h="370840">
                <a:tc>
                  <a:txBody>
                    <a:bodyPr/>
                    <a:lstStyle/>
                    <a:p>
                      <a:pPr algn="ctr"/>
                      <a:r>
                        <a:rPr lang="en-US" sz="1800" b="1" dirty="0"/>
                        <a:t>R. HINDUJA</a:t>
                      </a:r>
                      <a:endParaRPr lang="en-IN" dirty="0"/>
                    </a:p>
                  </a:txBody>
                  <a:tcPr/>
                </a:tc>
                <a:tc>
                  <a:txBody>
                    <a:bodyPr/>
                    <a:lstStyle/>
                    <a:p>
                      <a:pPr algn="ctr"/>
                      <a:r>
                        <a:rPr lang="en-US" sz="1800" b="1" dirty="0"/>
                        <a:t>15L31A05G2</a:t>
                      </a:r>
                      <a:endParaRPr lang="en-IN" dirty="0"/>
                    </a:p>
                  </a:txBody>
                  <a:tcPr/>
                </a:tc>
                <a:tc>
                  <a:txBody>
                    <a:bodyPr/>
                    <a:lstStyle/>
                    <a:p>
                      <a:pPr algn="ctr"/>
                      <a:r>
                        <a:rPr lang="en-US" dirty="0"/>
                        <a:t>28</a:t>
                      </a:r>
                      <a:endParaRPr lang="en-IN" dirty="0"/>
                    </a:p>
                  </a:txBody>
                  <a:tcPr/>
                </a:tc>
                <a:extLst>
                  <a:ext uri="{0D108BD9-81ED-4DB2-BD59-A6C34878D82A}">
                    <a16:rowId xmlns:a16="http://schemas.microsoft.com/office/drawing/2014/main" val="877597443"/>
                  </a:ext>
                </a:extLst>
              </a:tr>
              <a:tr h="370840">
                <a:tc>
                  <a:txBody>
                    <a:bodyPr/>
                    <a:lstStyle/>
                    <a:p>
                      <a:pPr algn="ctr"/>
                      <a:r>
                        <a:rPr lang="en-US" b="1" dirty="0"/>
                        <a:t>M. VENKATA SWARNESH</a:t>
                      </a:r>
                      <a:endParaRPr lang="en-IN" b="1" dirty="0"/>
                    </a:p>
                  </a:txBody>
                  <a:tcPr/>
                </a:tc>
                <a:tc>
                  <a:txBody>
                    <a:bodyPr/>
                    <a:lstStyle/>
                    <a:p>
                      <a:pPr algn="ctr"/>
                      <a:r>
                        <a:rPr lang="en-US" b="1" dirty="0"/>
                        <a:t>15L31A05B3</a:t>
                      </a:r>
                      <a:endParaRPr lang="en-IN" b="1" dirty="0"/>
                    </a:p>
                  </a:txBody>
                  <a:tcPr/>
                </a:tc>
                <a:tc>
                  <a:txBody>
                    <a:bodyPr/>
                    <a:lstStyle/>
                    <a:p>
                      <a:pPr algn="ctr"/>
                      <a:r>
                        <a:rPr lang="en-US" dirty="0"/>
                        <a:t>27</a:t>
                      </a:r>
                      <a:endParaRPr lang="en-IN" dirty="0"/>
                    </a:p>
                  </a:txBody>
                  <a:tcPr/>
                </a:tc>
                <a:extLst>
                  <a:ext uri="{0D108BD9-81ED-4DB2-BD59-A6C34878D82A}">
                    <a16:rowId xmlns:a16="http://schemas.microsoft.com/office/drawing/2014/main" val="1118823761"/>
                  </a:ext>
                </a:extLst>
              </a:tr>
              <a:tr h="370840">
                <a:tc>
                  <a:txBody>
                    <a:bodyPr/>
                    <a:lstStyle/>
                    <a:p>
                      <a:pPr algn="ctr"/>
                      <a:r>
                        <a:rPr lang="en-US" sz="1800" b="1" dirty="0"/>
                        <a:t>K V S </a:t>
                      </a:r>
                      <a:r>
                        <a:rPr lang="en-US" sz="1800" b="1" dirty="0" err="1"/>
                        <a:t>S</a:t>
                      </a:r>
                      <a:r>
                        <a:rPr lang="en-US" sz="1800" b="1" dirty="0"/>
                        <a:t> HANEESH KRISHNA</a:t>
                      </a:r>
                      <a:endParaRPr lang="en-IN" dirty="0"/>
                    </a:p>
                  </a:txBody>
                  <a:tcPr/>
                </a:tc>
                <a:tc>
                  <a:txBody>
                    <a:bodyPr/>
                    <a:lstStyle/>
                    <a:p>
                      <a:pPr algn="ctr"/>
                      <a:r>
                        <a:rPr lang="en-US" sz="1800" b="1" dirty="0"/>
                        <a:t>15L31A0581</a:t>
                      </a:r>
                      <a:endParaRPr lang="en-IN" dirty="0"/>
                    </a:p>
                  </a:txBody>
                  <a:tcPr/>
                </a:tc>
                <a:tc>
                  <a:txBody>
                    <a:bodyPr/>
                    <a:lstStyle/>
                    <a:p>
                      <a:pPr algn="ctr"/>
                      <a:r>
                        <a:rPr lang="en-US" dirty="0"/>
                        <a:t>27</a:t>
                      </a:r>
                      <a:endParaRPr lang="en-IN" dirty="0"/>
                    </a:p>
                  </a:txBody>
                  <a:tcPr/>
                </a:tc>
                <a:extLst>
                  <a:ext uri="{0D108BD9-81ED-4DB2-BD59-A6C34878D82A}">
                    <a16:rowId xmlns:a16="http://schemas.microsoft.com/office/drawing/2014/main" val="890035498"/>
                  </a:ext>
                </a:extLst>
              </a:tr>
            </a:tbl>
          </a:graphicData>
        </a:graphic>
      </p:graphicFrame>
      <p:sp>
        <p:nvSpPr>
          <p:cNvPr id="12" name="Rectangle: Rounded Corners 11">
            <a:extLst>
              <a:ext uri="{FF2B5EF4-FFF2-40B4-BE49-F238E27FC236}">
                <a16:creationId xmlns:a16="http://schemas.microsoft.com/office/drawing/2014/main" id="{9960BA5E-211A-4102-A989-43B8BBF09E81}"/>
              </a:ext>
            </a:extLst>
          </p:cNvPr>
          <p:cNvSpPr/>
          <p:nvPr/>
        </p:nvSpPr>
        <p:spPr>
          <a:xfrm>
            <a:off x="1219200" y="973486"/>
            <a:ext cx="6705600" cy="960119"/>
          </a:xfrm>
          <a:prstGeom prst="round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HEART DISEASE PROGNOSIS USING MACHINE LEARNING</a:t>
            </a:r>
            <a:endParaRPr lang="en-IN"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5FA7C-7303-488F-A4CF-A88AB5D8C17F}"/>
              </a:ext>
            </a:extLst>
          </p:cNvPr>
          <p:cNvSpPr>
            <a:spLocks noGrp="1"/>
          </p:cNvSpPr>
          <p:nvPr>
            <p:ph idx="1"/>
          </p:nvPr>
        </p:nvSpPr>
        <p:spPr>
          <a:xfrm>
            <a:off x="533400" y="746125"/>
            <a:ext cx="8153400" cy="5883275"/>
          </a:xfrm>
        </p:spPr>
        <p:txBody>
          <a:bodyPr>
            <a:noAutofit/>
          </a:bodyPr>
          <a:lstStyle/>
          <a:p>
            <a:pPr marL="0" indent="0">
              <a:buNone/>
            </a:pPr>
            <a:r>
              <a:rPr lang="en-US" sz="1400" dirty="0"/>
              <a:t>The dataset used in this project contains 14 variables. The dependent variable that needs to be predicted, 'diagnosis', determines whether a person is healthy or suffer from heart disease. Experiments with the Cleveland database have concentrated on endeavors to distinguish disease presence (values 1, 2, 3, 4) from absence (value 0). There are several missing attribute values, distinguished with symbol '?'. The header row is missing in this dataset, so the column names have to be inserted manually.</a:t>
            </a:r>
          </a:p>
          <a:p>
            <a:pPr marL="0" indent="0">
              <a:buNone/>
            </a:pPr>
            <a:r>
              <a:rPr lang="en-US" sz="1400" b="1" dirty="0"/>
              <a:t>Features information:</a:t>
            </a:r>
          </a:p>
          <a:p>
            <a:pPr>
              <a:buFont typeface="+mj-lt"/>
              <a:buAutoNum type="arabicPeriod"/>
            </a:pPr>
            <a:r>
              <a:rPr lang="en-US" sz="1400" dirty="0"/>
              <a:t>age - age in years		</a:t>
            </a:r>
            <a:r>
              <a:rPr lang="en-US" sz="1400" b="1" dirty="0"/>
              <a:t>(continuous feature)</a:t>
            </a:r>
            <a:endParaRPr lang="en-US" sz="1400" dirty="0"/>
          </a:p>
          <a:p>
            <a:pPr>
              <a:buFont typeface="+mj-lt"/>
              <a:buAutoNum type="arabicPeriod"/>
            </a:pPr>
            <a:r>
              <a:rPr lang="en-US" sz="1400" dirty="0"/>
              <a:t>gender - gender(1 = male; 0 = female)	</a:t>
            </a:r>
            <a:r>
              <a:rPr lang="en-US" sz="1400" b="1" dirty="0"/>
              <a:t>	(Categorial Feature)</a:t>
            </a:r>
          </a:p>
          <a:p>
            <a:pPr>
              <a:buFont typeface="+mj-lt"/>
              <a:buAutoNum type="arabicPeriod"/>
            </a:pPr>
            <a:r>
              <a:rPr lang="en-US" sz="1400" dirty="0" err="1"/>
              <a:t>chestpain</a:t>
            </a:r>
            <a:r>
              <a:rPr lang="en-US" sz="1400" dirty="0"/>
              <a:t> - chest pain type (1 = typical angina; 2 = atypical angina; 3 = non-anginal pain; 4 = asymptomatic)   </a:t>
            </a:r>
            <a:r>
              <a:rPr lang="en-US" sz="1400" b="1" dirty="0"/>
              <a:t>(categorial Feature)</a:t>
            </a:r>
            <a:endParaRPr lang="en-US" sz="1400" dirty="0"/>
          </a:p>
          <a:p>
            <a:pPr>
              <a:buFont typeface="+mj-lt"/>
              <a:buAutoNum type="arabicPeriod"/>
            </a:pPr>
            <a:r>
              <a:rPr lang="en-US" sz="1400" dirty="0" err="1"/>
              <a:t>bloodpressure</a:t>
            </a:r>
            <a:r>
              <a:rPr lang="en-US" sz="1400" dirty="0"/>
              <a:t> - resting blood pressure (in mm Hg on admission to the hospital)	</a:t>
            </a:r>
            <a:r>
              <a:rPr lang="en-US" sz="1400" b="1" dirty="0"/>
              <a:t>(continuous feature)</a:t>
            </a:r>
            <a:endParaRPr lang="en-US" sz="1400" dirty="0"/>
          </a:p>
          <a:p>
            <a:pPr>
              <a:buFont typeface="+mj-lt"/>
              <a:buAutoNum type="arabicPeriod"/>
            </a:pPr>
            <a:r>
              <a:rPr lang="en-US" sz="1400" dirty="0" err="1"/>
              <a:t>serumcholestoral</a:t>
            </a:r>
            <a:r>
              <a:rPr lang="en-US" sz="1400" dirty="0"/>
              <a:t> - serum </a:t>
            </a:r>
            <a:r>
              <a:rPr lang="en-US" sz="1400" dirty="0" err="1"/>
              <a:t>cholestoral</a:t>
            </a:r>
            <a:r>
              <a:rPr lang="en-US" sz="1400" dirty="0"/>
              <a:t> in mg/dl		</a:t>
            </a:r>
            <a:r>
              <a:rPr lang="en-US" sz="1400" b="1" dirty="0"/>
              <a:t>(continuous feature)</a:t>
            </a:r>
            <a:endParaRPr lang="en-US" sz="1400" dirty="0"/>
          </a:p>
          <a:p>
            <a:pPr>
              <a:buFont typeface="+mj-lt"/>
              <a:buAutoNum type="arabicPeriod"/>
            </a:pPr>
            <a:r>
              <a:rPr lang="en-US" sz="1400" dirty="0" err="1"/>
              <a:t>fasting_blood_sugar</a:t>
            </a:r>
            <a:r>
              <a:rPr lang="en-US" sz="1400" dirty="0"/>
              <a:t> - fasting blood sugar &gt; 120 mg/dl (1 = true; 0 = false) 	</a:t>
            </a:r>
            <a:r>
              <a:rPr lang="en-US" sz="1400" b="1" dirty="0"/>
              <a:t>(ordinal feature)</a:t>
            </a:r>
            <a:endParaRPr lang="en-US" sz="1400" dirty="0"/>
          </a:p>
          <a:p>
            <a:pPr>
              <a:buFont typeface="+mj-lt"/>
              <a:buAutoNum type="arabicPeriod"/>
            </a:pPr>
            <a:r>
              <a:rPr lang="en-US" sz="1400" dirty="0"/>
              <a:t>electrocardiographic - resting electrocardiographic results (0 = normal; 1 = having ST-T; 2 = hypertrophy)     </a:t>
            </a:r>
            <a:r>
              <a:rPr lang="en-US" sz="1400" b="1" dirty="0"/>
              <a:t>(ordinal feature)</a:t>
            </a:r>
            <a:endParaRPr lang="en-US" sz="1400" dirty="0"/>
          </a:p>
          <a:p>
            <a:pPr>
              <a:buFont typeface="+mj-lt"/>
              <a:buAutoNum type="arabicPeriod"/>
            </a:pPr>
            <a:r>
              <a:rPr lang="en-US" sz="1400" dirty="0" err="1"/>
              <a:t>max_heart_rate</a:t>
            </a:r>
            <a:r>
              <a:rPr lang="en-US" sz="1400" dirty="0"/>
              <a:t> - maximum heart rate achieved		</a:t>
            </a:r>
            <a:r>
              <a:rPr lang="en-US" sz="1400" b="1" dirty="0"/>
              <a:t>(continuous feature)</a:t>
            </a:r>
            <a:endParaRPr lang="en-US" sz="1400" dirty="0"/>
          </a:p>
          <a:p>
            <a:pPr>
              <a:buFont typeface="+mj-lt"/>
              <a:buAutoNum type="arabicPeriod"/>
            </a:pPr>
            <a:r>
              <a:rPr lang="en-US" sz="1400" dirty="0" err="1"/>
              <a:t>induced_angina</a:t>
            </a:r>
            <a:r>
              <a:rPr lang="en-US" sz="1400" dirty="0"/>
              <a:t> - exercise induced angina (1 = yes; 0 = no)	</a:t>
            </a:r>
            <a:r>
              <a:rPr lang="en-US" sz="1400" b="1" dirty="0"/>
              <a:t>(ordinal feature)</a:t>
            </a:r>
            <a:endParaRPr lang="en-US" sz="1400" dirty="0"/>
          </a:p>
          <a:p>
            <a:pPr>
              <a:buFont typeface="+mj-lt"/>
              <a:buAutoNum type="arabicPeriod"/>
            </a:pPr>
            <a:r>
              <a:rPr lang="en-US" sz="1400" dirty="0" err="1"/>
              <a:t>ST_depression</a:t>
            </a:r>
            <a:r>
              <a:rPr lang="en-US" sz="1400" dirty="0"/>
              <a:t> - ST depression induced by exercise relative to rest	</a:t>
            </a:r>
            <a:r>
              <a:rPr lang="en-US" sz="1400" b="1" dirty="0"/>
              <a:t>(continuous</a:t>
            </a:r>
            <a:r>
              <a:rPr lang="en-US" sz="1400" dirty="0"/>
              <a:t> </a:t>
            </a:r>
            <a:r>
              <a:rPr lang="en-US" sz="1400" b="1" dirty="0"/>
              <a:t>feature)</a:t>
            </a:r>
            <a:endParaRPr lang="en-US" sz="1400" dirty="0"/>
          </a:p>
          <a:p>
            <a:pPr>
              <a:buFont typeface="+mj-lt"/>
              <a:buAutoNum type="arabicPeriod"/>
            </a:pPr>
            <a:r>
              <a:rPr lang="en-US" sz="1400" dirty="0"/>
              <a:t>slope - the slope of the peak exercise ST segment (1 = upsloping; 2 = flat; 3 = </a:t>
            </a:r>
            <a:r>
              <a:rPr lang="en-US" sz="1400" dirty="0" err="1"/>
              <a:t>downsloping</a:t>
            </a:r>
            <a:r>
              <a:rPr lang="en-US" sz="1400" dirty="0"/>
              <a:t>)          </a:t>
            </a:r>
            <a:r>
              <a:rPr lang="en-US" sz="1400" b="1" dirty="0"/>
              <a:t>(ordinal feature)</a:t>
            </a:r>
            <a:endParaRPr lang="en-US" sz="1400" dirty="0"/>
          </a:p>
          <a:p>
            <a:pPr>
              <a:buFont typeface="+mj-lt"/>
              <a:buAutoNum type="arabicPeriod"/>
            </a:pPr>
            <a:r>
              <a:rPr lang="en-US" sz="1400" dirty="0" err="1"/>
              <a:t>no_of_vessels</a:t>
            </a:r>
            <a:r>
              <a:rPr lang="en-US" sz="1400" dirty="0"/>
              <a:t> - number of major vessels (0-3) colored by </a:t>
            </a:r>
            <a:r>
              <a:rPr lang="en-US" sz="1400" dirty="0" err="1"/>
              <a:t>flourosopy</a:t>
            </a:r>
            <a:r>
              <a:rPr lang="en-US" sz="1400" dirty="0"/>
              <a:t>		</a:t>
            </a:r>
            <a:r>
              <a:rPr lang="en-US" sz="1400" b="1" dirty="0"/>
              <a:t>(ordinal feature)</a:t>
            </a:r>
            <a:endParaRPr lang="en-US" sz="1400" dirty="0"/>
          </a:p>
          <a:p>
            <a:pPr>
              <a:buFont typeface="+mj-lt"/>
              <a:buAutoNum type="arabicPeriod"/>
            </a:pPr>
            <a:r>
              <a:rPr lang="en-US" sz="1400" dirty="0" err="1"/>
              <a:t>thal</a:t>
            </a:r>
            <a:r>
              <a:rPr lang="en-US" sz="1400" dirty="0"/>
              <a:t> - 3 = normal; 6 = fixed defect; 7 = reversable defect	</a:t>
            </a:r>
            <a:r>
              <a:rPr lang="en-US" sz="1400" b="1" dirty="0"/>
              <a:t>(ordinal feature)</a:t>
            </a:r>
            <a:endParaRPr lang="en-US" sz="1400" dirty="0"/>
          </a:p>
          <a:p>
            <a:pPr>
              <a:buFont typeface="+mj-lt"/>
              <a:buAutoNum type="arabicPeriod"/>
            </a:pPr>
            <a:r>
              <a:rPr lang="en-US" sz="1400" dirty="0"/>
              <a:t>diagnosis - the predicted attribute - diagnosis of heart disease (angiographic disease status) (Value 0 = &lt; 50% diameter narrowing; Value 1 = &gt; 50% diameter narrowing)	</a:t>
            </a:r>
            <a:r>
              <a:rPr lang="en-US" sz="1400" b="1" dirty="0"/>
              <a:t>	(ordinal feature)</a:t>
            </a:r>
            <a:endParaRPr lang="en-US" sz="1400" dirty="0"/>
          </a:p>
        </p:txBody>
      </p:sp>
      <p:sp>
        <p:nvSpPr>
          <p:cNvPr id="4" name="Slide Number Placeholder 3">
            <a:extLst>
              <a:ext uri="{FF2B5EF4-FFF2-40B4-BE49-F238E27FC236}">
                <a16:creationId xmlns:a16="http://schemas.microsoft.com/office/drawing/2014/main" id="{DB2A2AE1-45FA-475C-A928-D192D69BDDEF}"/>
              </a:ext>
            </a:extLst>
          </p:cNvPr>
          <p:cNvSpPr>
            <a:spLocks noGrp="1"/>
          </p:cNvSpPr>
          <p:nvPr>
            <p:ph type="sldNum" sz="quarter" idx="12"/>
          </p:nvPr>
        </p:nvSpPr>
        <p:spPr/>
        <p:txBody>
          <a:bodyPr/>
          <a:lstStyle/>
          <a:p>
            <a:fld id="{940BF383-D1E5-4182-BADC-8FC40A5DA076}" type="slidenum">
              <a:rPr lang="en-US" smtClean="0"/>
              <a:pPr/>
              <a:t>10</a:t>
            </a:fld>
            <a:endParaRPr lang="en-US"/>
          </a:p>
        </p:txBody>
      </p:sp>
      <p:sp>
        <p:nvSpPr>
          <p:cNvPr id="5" name="TextBox 4">
            <a:extLst>
              <a:ext uri="{FF2B5EF4-FFF2-40B4-BE49-F238E27FC236}">
                <a16:creationId xmlns:a16="http://schemas.microsoft.com/office/drawing/2014/main" id="{50983734-D399-4355-B9F2-FFEB8E50A0A5}"/>
              </a:ext>
            </a:extLst>
          </p:cNvPr>
          <p:cNvSpPr txBox="1"/>
          <p:nvPr/>
        </p:nvSpPr>
        <p:spPr>
          <a:xfrm>
            <a:off x="304800" y="152400"/>
            <a:ext cx="3519938" cy="707886"/>
          </a:xfrm>
          <a:prstGeom prst="rect">
            <a:avLst/>
          </a:prstGeom>
          <a:noFill/>
        </p:spPr>
        <p:txBody>
          <a:bodyPr wrap="none" rtlCol="0">
            <a:spAutoFit/>
          </a:bodyPr>
          <a:lstStyle/>
          <a:p>
            <a:r>
              <a:rPr lang="en-US" sz="2000" b="1" dirty="0">
                <a:solidFill>
                  <a:schemeClr val="bg1"/>
                </a:solidFill>
              </a:rPr>
              <a:t>Dataset structure &amp; description</a:t>
            </a:r>
          </a:p>
          <a:p>
            <a:endParaRPr lang="en-IN" sz="2000" dirty="0">
              <a:solidFill>
                <a:schemeClr val="bg1"/>
              </a:solidFill>
            </a:endParaRPr>
          </a:p>
        </p:txBody>
      </p:sp>
    </p:spTree>
    <p:extLst>
      <p:ext uri="{BB962C8B-B14F-4D97-AF65-F5344CB8AC3E}">
        <p14:creationId xmlns:p14="http://schemas.microsoft.com/office/powerpoint/2010/main" val="82603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C4A071-A322-4603-A7A5-D6A49847EED5}"/>
              </a:ext>
            </a:extLst>
          </p:cNvPr>
          <p:cNvSpPr>
            <a:spLocks noGrp="1"/>
          </p:cNvSpPr>
          <p:nvPr>
            <p:ph type="sldNum" sz="quarter" idx="12"/>
          </p:nvPr>
        </p:nvSpPr>
        <p:spPr/>
        <p:txBody>
          <a:bodyPr/>
          <a:lstStyle/>
          <a:p>
            <a:fld id="{940BF383-D1E5-4182-BADC-8FC40A5DA076}" type="slidenum">
              <a:rPr lang="en-US" smtClean="0"/>
              <a:pPr/>
              <a:t>11</a:t>
            </a:fld>
            <a:endParaRPr lang="en-US"/>
          </a:p>
        </p:txBody>
      </p:sp>
      <p:sp>
        <p:nvSpPr>
          <p:cNvPr id="4" name="TextBox 3">
            <a:extLst>
              <a:ext uri="{FF2B5EF4-FFF2-40B4-BE49-F238E27FC236}">
                <a16:creationId xmlns:a16="http://schemas.microsoft.com/office/drawing/2014/main" id="{C7BA84A2-C72F-4E64-83B6-9BEAF72AB018}"/>
              </a:ext>
            </a:extLst>
          </p:cNvPr>
          <p:cNvSpPr txBox="1"/>
          <p:nvPr/>
        </p:nvSpPr>
        <p:spPr>
          <a:xfrm flipH="1">
            <a:off x="236219" y="152400"/>
            <a:ext cx="4297681" cy="461665"/>
          </a:xfrm>
          <a:prstGeom prst="rect">
            <a:avLst/>
          </a:prstGeom>
          <a:noFill/>
        </p:spPr>
        <p:txBody>
          <a:bodyPr wrap="square" rtlCol="0">
            <a:spAutoFit/>
          </a:bodyPr>
          <a:lstStyle/>
          <a:p>
            <a:r>
              <a:rPr lang="en-US" sz="2400" dirty="0">
                <a:solidFill>
                  <a:schemeClr val="bg1"/>
                </a:solidFill>
              </a:rPr>
              <a:t>Algorithms Used:</a:t>
            </a:r>
            <a:endParaRPr lang="en-IN" sz="2400" dirty="0">
              <a:solidFill>
                <a:schemeClr val="bg1"/>
              </a:solidFill>
            </a:endParaRPr>
          </a:p>
        </p:txBody>
      </p:sp>
      <p:sp>
        <p:nvSpPr>
          <p:cNvPr id="5" name="TextBox 4">
            <a:extLst>
              <a:ext uri="{FF2B5EF4-FFF2-40B4-BE49-F238E27FC236}">
                <a16:creationId xmlns:a16="http://schemas.microsoft.com/office/drawing/2014/main" id="{9A20FA7F-2624-4D35-87E7-A200CD0CB627}"/>
              </a:ext>
            </a:extLst>
          </p:cNvPr>
          <p:cNvSpPr txBox="1"/>
          <p:nvPr/>
        </p:nvSpPr>
        <p:spPr>
          <a:xfrm>
            <a:off x="609600" y="1020916"/>
            <a:ext cx="8077200" cy="5386090"/>
          </a:xfrm>
          <a:prstGeom prst="rect">
            <a:avLst/>
          </a:prstGeom>
          <a:noFill/>
        </p:spPr>
        <p:txBody>
          <a:bodyPr wrap="square" rtlCol="0">
            <a:spAutoFit/>
          </a:bodyPr>
          <a:lstStyle/>
          <a:p>
            <a:pPr algn="just"/>
            <a:r>
              <a:rPr lang="en-US" sz="2400" b="1" dirty="0"/>
              <a:t>1. Logistic Regression:</a:t>
            </a:r>
          </a:p>
          <a:p>
            <a:pPr marL="285750" indent="-285750" algn="just">
              <a:buFont typeface="Arial" panose="020B0604020202020204" pitchFamily="34" charset="0"/>
              <a:buChar char="•"/>
            </a:pPr>
            <a:r>
              <a:rPr lang="en-US" sz="2000" dirty="0"/>
              <a:t>It produces results in a binary format which is used to predict the outcome of a categorical dependent variable. So the outcome should be discrete or categorical like (0 or 1, true or false, yes or no, high and low).</a:t>
            </a:r>
          </a:p>
          <a:p>
            <a:pPr marL="285750" indent="-285750" algn="just">
              <a:buFont typeface="Arial" panose="020B0604020202020204" pitchFamily="34" charset="0"/>
              <a:buChar char="•"/>
            </a:pPr>
            <a:r>
              <a:rPr lang="en-US" sz="2000" dirty="0"/>
              <a:t>The value to be predicted will be between 0 and 1, the linear line has to be clipped at 0 &amp; 1. </a:t>
            </a:r>
          </a:p>
          <a:p>
            <a:pPr marL="285750" indent="-285750" algn="just">
              <a:buFont typeface="Arial" panose="020B0604020202020204" pitchFamily="34" charset="0"/>
              <a:buChar char="•"/>
            </a:pPr>
            <a:r>
              <a:rPr lang="en-US" sz="2000" dirty="0"/>
              <a:t>With this, our resulting curve cannot be formulated into a single formula. Hence we came up with logistic.</a:t>
            </a:r>
          </a:p>
          <a:p>
            <a:pPr marL="285750" indent="-285750" algn="just">
              <a:buFont typeface="Arial" panose="020B0604020202020204" pitchFamily="34" charset="0"/>
              <a:buChar char="•"/>
            </a:pPr>
            <a:r>
              <a:rPr lang="en-US" sz="2000" dirty="0"/>
              <a:t>The Sigmoid curve or S-curve converts any value from -infinity to +infinity to discrete values which logistic regression wants.</a:t>
            </a:r>
          </a:p>
          <a:p>
            <a:pPr marL="285750" indent="-285750" algn="just">
              <a:buFont typeface="Arial" panose="020B0604020202020204" pitchFamily="34" charset="0"/>
              <a:buChar char="•"/>
            </a:pPr>
            <a:r>
              <a:rPr lang="en-US" sz="2000" dirty="0"/>
              <a:t>For a data point classification between 0 and 1 we have a threshold value which indicates the probability of winning or losing.(datapoint value &lt; threshold then it is round-off to 0 and if datapoint value &gt; threshold then it is round-off to 1).</a:t>
            </a:r>
          </a:p>
          <a:p>
            <a:pPr marL="285750" indent="-285750" algn="just">
              <a:buFont typeface="Arial" panose="020B0604020202020204" pitchFamily="34" charset="0"/>
              <a:buChar char="•"/>
            </a:pPr>
            <a:r>
              <a:rPr lang="en-US" sz="2000" dirty="0"/>
              <a:t>Type of value to predict: Categorical</a:t>
            </a:r>
          </a:p>
          <a:p>
            <a:pPr marL="285750" indent="-285750" algn="just">
              <a:buFont typeface="Arial" panose="020B0604020202020204" pitchFamily="34" charset="0"/>
              <a:buChar char="•"/>
            </a:pPr>
            <a:r>
              <a:rPr lang="en-US" sz="2000" dirty="0"/>
              <a:t>Solves Classification Problem(as it has discrete, continuous and categorical values)</a:t>
            </a:r>
            <a:endParaRPr lang="en-IN" sz="2000" dirty="0"/>
          </a:p>
        </p:txBody>
      </p:sp>
    </p:spTree>
    <p:extLst>
      <p:ext uri="{BB962C8B-B14F-4D97-AF65-F5344CB8AC3E}">
        <p14:creationId xmlns:p14="http://schemas.microsoft.com/office/powerpoint/2010/main" val="89071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7117DE-CACA-429A-A80E-6FD4787F7FB2}"/>
              </a:ext>
            </a:extLst>
          </p:cNvPr>
          <p:cNvSpPr>
            <a:spLocks noGrp="1"/>
          </p:cNvSpPr>
          <p:nvPr>
            <p:ph type="sldNum" sz="quarter" idx="12"/>
          </p:nvPr>
        </p:nvSpPr>
        <p:spPr/>
        <p:txBody>
          <a:bodyPr/>
          <a:lstStyle/>
          <a:p>
            <a:fld id="{940BF383-D1E5-4182-BADC-8FC40A5DA076}" type="slidenum">
              <a:rPr lang="en-US" smtClean="0"/>
              <a:pPr/>
              <a:t>12</a:t>
            </a:fld>
            <a:endParaRPr lang="en-US"/>
          </a:p>
        </p:txBody>
      </p:sp>
      <p:sp>
        <p:nvSpPr>
          <p:cNvPr id="4" name="TextBox 3">
            <a:extLst>
              <a:ext uri="{FF2B5EF4-FFF2-40B4-BE49-F238E27FC236}">
                <a16:creationId xmlns:a16="http://schemas.microsoft.com/office/drawing/2014/main" id="{6FD4336B-C49A-46FB-ACA6-9822B282CDFE}"/>
              </a:ext>
            </a:extLst>
          </p:cNvPr>
          <p:cNvSpPr txBox="1"/>
          <p:nvPr/>
        </p:nvSpPr>
        <p:spPr>
          <a:xfrm>
            <a:off x="533400" y="914400"/>
            <a:ext cx="8153400" cy="4462760"/>
          </a:xfrm>
          <a:prstGeom prst="rect">
            <a:avLst/>
          </a:prstGeom>
          <a:noFill/>
        </p:spPr>
        <p:txBody>
          <a:bodyPr wrap="square" rtlCol="0">
            <a:spAutoFit/>
          </a:bodyPr>
          <a:lstStyle/>
          <a:p>
            <a:r>
              <a:rPr lang="en-US" sz="2400" b="1" dirty="0"/>
              <a:t>2.</a:t>
            </a:r>
            <a:r>
              <a:rPr lang="en-US" sz="2000" b="1" dirty="0"/>
              <a:t> </a:t>
            </a:r>
            <a:r>
              <a:rPr lang="en-US" sz="2400" b="1" dirty="0"/>
              <a:t>Naïve Bayes: </a:t>
            </a:r>
          </a:p>
          <a:p>
            <a:pPr marL="285750" indent="-285750">
              <a:buFont typeface="Arial" panose="020B0604020202020204" pitchFamily="34" charset="0"/>
              <a:buChar char="•"/>
            </a:pPr>
            <a:r>
              <a:rPr lang="en-US" sz="2000" dirty="0"/>
              <a:t>Naïve Bayes is a simple but powerful algorithm for predictive modeling.</a:t>
            </a:r>
          </a:p>
          <a:p>
            <a:pPr marL="285750" indent="-285750">
              <a:buFont typeface="Arial" panose="020B0604020202020204" pitchFamily="34" charset="0"/>
              <a:buChar char="•"/>
            </a:pPr>
            <a:r>
              <a:rPr lang="en-US" sz="2000" dirty="0"/>
              <a:t>Classification technique based on Naive Bayes theorem works with an assumption of independence among predictors.</a:t>
            </a:r>
          </a:p>
          <a:p>
            <a:pPr marL="285750" indent="-285750">
              <a:buFont typeface="Arial" panose="020B0604020202020204" pitchFamily="34" charset="0"/>
              <a:buChar char="•"/>
            </a:pPr>
            <a:r>
              <a:rPr lang="en-US" sz="2000" dirty="0"/>
              <a:t>Naïve Bayes classifier assumes that the presence of a feature in a class is unrelated to any other features of the class.</a:t>
            </a:r>
          </a:p>
          <a:p>
            <a:pPr marL="285750" indent="-285750">
              <a:buFont typeface="Arial" panose="020B0604020202020204" pitchFamily="34" charset="0"/>
              <a:buChar char="•"/>
            </a:pPr>
            <a:r>
              <a:rPr lang="en-US" sz="2000" dirty="0"/>
              <a:t>Working: </a:t>
            </a:r>
          </a:p>
          <a:p>
            <a:r>
              <a:rPr lang="en-US" sz="2000" dirty="0"/>
              <a:t>      1. generate frequency table</a:t>
            </a:r>
          </a:p>
          <a:p>
            <a:r>
              <a:rPr lang="en-US" sz="2000" dirty="0"/>
              <a:t>      2. generate likelihood table(evaluating a feature with likelihood of other feature)</a:t>
            </a:r>
          </a:p>
          <a:p>
            <a:pPr marL="285750" indent="-285750">
              <a:buFont typeface="Arial" panose="020B0604020202020204" pitchFamily="34" charset="0"/>
              <a:buChar char="•"/>
            </a:pPr>
            <a:r>
              <a:rPr lang="en-US" sz="2000" dirty="0"/>
              <a:t>Use:  news categorization, spam filtering, object and face detection, medical diagnosis(well suited and has high performance do not require prior assumptions), weather prediction.</a:t>
            </a:r>
          </a:p>
          <a:p>
            <a:endParaRPr lang="en-IN" sz="2000" dirty="0"/>
          </a:p>
        </p:txBody>
      </p:sp>
    </p:spTree>
    <p:extLst>
      <p:ext uri="{BB962C8B-B14F-4D97-AF65-F5344CB8AC3E}">
        <p14:creationId xmlns:p14="http://schemas.microsoft.com/office/powerpoint/2010/main" val="318865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5F6018-7AC3-4D4B-8AE2-6B8BB78C3CC0}"/>
              </a:ext>
            </a:extLst>
          </p:cNvPr>
          <p:cNvSpPr>
            <a:spLocks noGrp="1"/>
          </p:cNvSpPr>
          <p:nvPr>
            <p:ph type="sldNum" sz="quarter" idx="12"/>
          </p:nvPr>
        </p:nvSpPr>
        <p:spPr/>
        <p:txBody>
          <a:bodyPr/>
          <a:lstStyle/>
          <a:p>
            <a:fld id="{940BF383-D1E5-4182-BADC-8FC40A5DA076}" type="slidenum">
              <a:rPr lang="en-US" smtClean="0"/>
              <a:pPr/>
              <a:t>13</a:t>
            </a:fld>
            <a:endParaRPr lang="en-US"/>
          </a:p>
        </p:txBody>
      </p:sp>
      <p:sp>
        <p:nvSpPr>
          <p:cNvPr id="4" name="TextBox 3">
            <a:extLst>
              <a:ext uri="{FF2B5EF4-FFF2-40B4-BE49-F238E27FC236}">
                <a16:creationId xmlns:a16="http://schemas.microsoft.com/office/drawing/2014/main" id="{1C40674B-561D-4B09-B01B-E56D9AEFA811}"/>
              </a:ext>
            </a:extLst>
          </p:cNvPr>
          <p:cNvSpPr txBox="1"/>
          <p:nvPr/>
        </p:nvSpPr>
        <p:spPr>
          <a:xfrm flipH="1">
            <a:off x="457200" y="830718"/>
            <a:ext cx="8382000" cy="5724644"/>
          </a:xfrm>
          <a:prstGeom prst="rect">
            <a:avLst/>
          </a:prstGeom>
          <a:noFill/>
        </p:spPr>
        <p:txBody>
          <a:bodyPr wrap="square" rtlCol="0">
            <a:spAutoFit/>
          </a:bodyPr>
          <a:lstStyle/>
          <a:p>
            <a:r>
              <a:rPr lang="en-US" sz="2400" b="1" dirty="0"/>
              <a:t>3. SVM: </a:t>
            </a:r>
          </a:p>
          <a:p>
            <a:pPr marL="285750" indent="-285750">
              <a:buFont typeface="Arial" panose="020B0604020202020204" pitchFamily="34" charset="0"/>
              <a:buChar char="•"/>
            </a:pPr>
            <a:r>
              <a:rPr lang="en-US" dirty="0"/>
              <a:t>A supervised classification method that separates data using hyperplanes</a:t>
            </a:r>
          </a:p>
          <a:p>
            <a:pPr marL="285750" indent="-285750">
              <a:buFont typeface="Arial" panose="020B0604020202020204" pitchFamily="34" charset="0"/>
              <a:buChar char="•"/>
            </a:pPr>
            <a:r>
              <a:rPr lang="en-US" dirty="0"/>
              <a:t>Classification and regression algorithm</a:t>
            </a:r>
          </a:p>
          <a:p>
            <a:pPr marL="285750" indent="-285750">
              <a:buFont typeface="Arial" panose="020B0604020202020204" pitchFamily="34" charset="0"/>
              <a:buChar char="•"/>
            </a:pPr>
            <a:r>
              <a:rPr lang="en-US" dirty="0"/>
              <a:t> SVM kernel functions: classifies non linear data using kernel trick.</a:t>
            </a:r>
          </a:p>
          <a:p>
            <a:r>
              <a:rPr lang="en-US" dirty="0"/>
              <a:t>        kernel trick: transfer the data into another dimension so that it can easily draw a    hyperplane between different classes of data(non linear data which cannot be classified by a straight line).</a:t>
            </a:r>
          </a:p>
          <a:p>
            <a:pPr marL="285750" indent="-285750">
              <a:buFont typeface="Arial" panose="020B0604020202020204" pitchFamily="34" charset="0"/>
              <a:buChar char="•"/>
            </a:pPr>
            <a:r>
              <a:rPr lang="en-US" dirty="0"/>
              <a:t>Working: Build a classifier based on the position of data(draw a decision boundary between any 2 classes to separate them or classify them).</a:t>
            </a:r>
          </a:p>
          <a:p>
            <a:pPr marL="285750" indent="-285750">
              <a:buFont typeface="Arial" panose="020B0604020202020204" pitchFamily="34" charset="0"/>
              <a:buChar char="•"/>
            </a:pPr>
            <a:r>
              <a:rPr lang="en-US" dirty="0"/>
              <a:t>How to draw a hyperplane:</a:t>
            </a:r>
          </a:p>
          <a:p>
            <a:r>
              <a:rPr lang="en-US" dirty="0"/>
              <a:t>1. draw a random hyperplane</a:t>
            </a:r>
          </a:p>
          <a:p>
            <a:r>
              <a:rPr lang="en-US" dirty="0"/>
              <a:t>2. check the distance between hyperplane and nearest data points from each         class.(These closest or nearest data points to the hyperplane are known as support vectors)</a:t>
            </a:r>
          </a:p>
          <a:p>
            <a:r>
              <a:rPr lang="en-US" dirty="0"/>
              <a:t>3. Hyperplane is drawn based on these support vectors. an optimum hyperplane will have a maximum distance from each of these support vectors. The distance between hyperplane and support vectors is known as margin(has to be maximum</a:t>
            </a:r>
          </a:p>
          <a:p>
            <a:r>
              <a:rPr lang="en-US" dirty="0"/>
              <a:t>4. Non linear data: use kernel functions and transform into linear data.</a:t>
            </a:r>
          </a:p>
          <a:p>
            <a:pPr marL="285750" indent="-285750">
              <a:buFont typeface="Arial" panose="020B0604020202020204" pitchFamily="34" charset="0"/>
              <a:buChar char="•"/>
            </a:pPr>
            <a:r>
              <a:rPr lang="en-US" dirty="0"/>
              <a:t>Uses:   cancer classification</a:t>
            </a:r>
          </a:p>
          <a:p>
            <a:r>
              <a:rPr lang="en-US" dirty="0"/>
              <a:t>       	</a:t>
            </a:r>
            <a:endParaRPr lang="en-IN" dirty="0"/>
          </a:p>
        </p:txBody>
      </p:sp>
    </p:spTree>
    <p:extLst>
      <p:ext uri="{BB962C8B-B14F-4D97-AF65-F5344CB8AC3E}">
        <p14:creationId xmlns:p14="http://schemas.microsoft.com/office/powerpoint/2010/main" val="66829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7911A1-76D7-4835-9520-7DD8A52BEEBC}"/>
              </a:ext>
            </a:extLst>
          </p:cNvPr>
          <p:cNvSpPr>
            <a:spLocks noGrp="1"/>
          </p:cNvSpPr>
          <p:nvPr>
            <p:ph type="sldNum" sz="quarter" idx="12"/>
          </p:nvPr>
        </p:nvSpPr>
        <p:spPr/>
        <p:txBody>
          <a:bodyPr/>
          <a:lstStyle/>
          <a:p>
            <a:fld id="{940BF383-D1E5-4182-BADC-8FC40A5DA076}" type="slidenum">
              <a:rPr lang="en-US" smtClean="0"/>
              <a:pPr/>
              <a:t>14</a:t>
            </a:fld>
            <a:endParaRPr lang="en-US"/>
          </a:p>
        </p:txBody>
      </p:sp>
      <p:sp>
        <p:nvSpPr>
          <p:cNvPr id="4" name="TextBox 3">
            <a:extLst>
              <a:ext uri="{FF2B5EF4-FFF2-40B4-BE49-F238E27FC236}">
                <a16:creationId xmlns:a16="http://schemas.microsoft.com/office/drawing/2014/main" id="{B6C310E1-840D-4A94-A519-8BFA15470D50}"/>
              </a:ext>
            </a:extLst>
          </p:cNvPr>
          <p:cNvSpPr txBox="1"/>
          <p:nvPr/>
        </p:nvSpPr>
        <p:spPr>
          <a:xfrm>
            <a:off x="457200" y="789087"/>
            <a:ext cx="8610599" cy="5078313"/>
          </a:xfrm>
          <a:prstGeom prst="rect">
            <a:avLst/>
          </a:prstGeom>
          <a:noFill/>
        </p:spPr>
        <p:txBody>
          <a:bodyPr wrap="square" rtlCol="0">
            <a:spAutoFit/>
          </a:bodyPr>
          <a:lstStyle/>
          <a:p>
            <a:r>
              <a:rPr lang="en-US" sz="2400" b="1" dirty="0"/>
              <a:t>4. Decision Tree:</a:t>
            </a:r>
          </a:p>
          <a:p>
            <a:pPr marL="285750" indent="-285750">
              <a:buFont typeface="Arial" panose="020B0604020202020204" pitchFamily="34" charset="0"/>
              <a:buChar char="•"/>
            </a:pPr>
            <a:r>
              <a:rPr lang="en-US" sz="2000" dirty="0"/>
              <a:t>Graphical representation of all possible solutions to a decision based on certain conditions.</a:t>
            </a:r>
          </a:p>
          <a:p>
            <a:pPr marL="285750" indent="-285750">
              <a:buFont typeface="Arial" panose="020B0604020202020204" pitchFamily="34" charset="0"/>
              <a:buChar char="•"/>
            </a:pPr>
            <a:r>
              <a:rPr lang="en-US" sz="2000" dirty="0"/>
              <a:t>When the size of data is huge then a single decision tree may be overfitted.</a:t>
            </a:r>
          </a:p>
          <a:p>
            <a:pPr marL="285750" indent="-285750">
              <a:buFont typeface="Arial" panose="020B0604020202020204" pitchFamily="34" charset="0"/>
              <a:buChar char="•"/>
            </a:pPr>
            <a:r>
              <a:rPr lang="en-US" sz="2000" dirty="0"/>
              <a:t>The Decision Tree starts with a root and then branches off to a number of solutions just like a tree.</a:t>
            </a:r>
          </a:p>
          <a:p>
            <a:pPr marL="285750" indent="-285750">
              <a:buFont typeface="Arial" panose="020B0604020202020204" pitchFamily="34" charset="0"/>
              <a:buChar char="•"/>
            </a:pPr>
            <a:r>
              <a:rPr lang="en-US" sz="2000" dirty="0"/>
              <a:t>In a decision tree, the root keeps on growing with increasing number of conditions and decision.</a:t>
            </a:r>
          </a:p>
          <a:p>
            <a:pPr marL="285750" indent="-285750">
              <a:buFont typeface="Arial" panose="020B0604020202020204" pitchFamily="34" charset="0"/>
              <a:buChar char="•"/>
            </a:pPr>
            <a:r>
              <a:rPr lang="en-US" sz="2000" dirty="0"/>
              <a:t>Root Node: It represents the entire population or sample and this further gets divided into two or more homogeneous sets.</a:t>
            </a:r>
          </a:p>
          <a:p>
            <a:pPr marL="285750" indent="-285750">
              <a:buFont typeface="Arial" panose="020B0604020202020204" pitchFamily="34" charset="0"/>
              <a:buChar char="•"/>
            </a:pPr>
            <a:r>
              <a:rPr lang="en-US" sz="2000" dirty="0"/>
              <a:t>Leaf Node: Node cannot be further segregated into further nodes.</a:t>
            </a:r>
          </a:p>
          <a:p>
            <a:pPr marL="285750" indent="-285750">
              <a:buFont typeface="Arial" panose="020B0604020202020204" pitchFamily="34" charset="0"/>
              <a:buChar char="•"/>
            </a:pPr>
            <a:r>
              <a:rPr lang="en-US" sz="2000" dirty="0"/>
              <a:t>Branch or subtree: Formed by splitting the tree/node.</a:t>
            </a:r>
          </a:p>
          <a:p>
            <a:pPr marL="285750" indent="-285750">
              <a:buFont typeface="Arial" panose="020B0604020202020204" pitchFamily="34" charset="0"/>
              <a:buChar char="•"/>
            </a:pPr>
            <a:r>
              <a:rPr lang="en-US" sz="2000" dirty="0"/>
              <a:t>Splitting: It is dividing the root into different parts on the basis of some condition.</a:t>
            </a:r>
          </a:p>
          <a:p>
            <a:pPr marL="285750" indent="-285750">
              <a:buFont typeface="Arial" panose="020B0604020202020204" pitchFamily="34" charset="0"/>
              <a:buChar char="•"/>
            </a:pPr>
            <a:r>
              <a:rPr lang="en-US" sz="2000" dirty="0"/>
              <a:t>Pruning: Removing unwanted branches from the tree.</a:t>
            </a:r>
          </a:p>
          <a:p>
            <a:endParaRPr lang="en-US" sz="2000" dirty="0"/>
          </a:p>
        </p:txBody>
      </p:sp>
    </p:spTree>
    <p:extLst>
      <p:ext uri="{BB962C8B-B14F-4D97-AF65-F5344CB8AC3E}">
        <p14:creationId xmlns:p14="http://schemas.microsoft.com/office/powerpoint/2010/main" val="314666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3CA40E-A8DB-4180-9CEF-B39A363F3F91}"/>
              </a:ext>
            </a:extLst>
          </p:cNvPr>
          <p:cNvSpPr>
            <a:spLocks noGrp="1"/>
          </p:cNvSpPr>
          <p:nvPr>
            <p:ph type="sldNum" sz="quarter" idx="12"/>
          </p:nvPr>
        </p:nvSpPr>
        <p:spPr/>
        <p:txBody>
          <a:bodyPr/>
          <a:lstStyle/>
          <a:p>
            <a:fld id="{940BF383-D1E5-4182-BADC-8FC40A5DA076}" type="slidenum">
              <a:rPr lang="en-US" smtClean="0"/>
              <a:pPr/>
              <a:t>15</a:t>
            </a:fld>
            <a:endParaRPr lang="en-US"/>
          </a:p>
        </p:txBody>
      </p:sp>
      <p:sp>
        <p:nvSpPr>
          <p:cNvPr id="3" name="Rectangle 2">
            <a:extLst>
              <a:ext uri="{FF2B5EF4-FFF2-40B4-BE49-F238E27FC236}">
                <a16:creationId xmlns:a16="http://schemas.microsoft.com/office/drawing/2014/main" id="{12156200-C4B3-4186-84C6-1A55BEC88E9D}"/>
              </a:ext>
            </a:extLst>
          </p:cNvPr>
          <p:cNvSpPr/>
          <p:nvPr/>
        </p:nvSpPr>
        <p:spPr>
          <a:xfrm>
            <a:off x="533400" y="914400"/>
            <a:ext cx="7734300" cy="4893647"/>
          </a:xfrm>
          <a:prstGeom prst="rect">
            <a:avLst/>
          </a:prstGeom>
        </p:spPr>
        <p:txBody>
          <a:bodyPr wrap="square">
            <a:spAutoFit/>
          </a:bodyPr>
          <a:lstStyle/>
          <a:p>
            <a:pPr marL="285750" indent="-285750">
              <a:buFont typeface="Arial" panose="020B0604020202020204" pitchFamily="34" charset="0"/>
              <a:buChar char="•"/>
            </a:pPr>
            <a:r>
              <a:rPr lang="en-US" sz="2400" dirty="0"/>
              <a:t>Conditions for a split :</a:t>
            </a:r>
          </a:p>
          <a:p>
            <a:r>
              <a:rPr lang="en-US" sz="2400" dirty="0"/>
              <a:t>1. Gini Index: The measure of impurity used in building                                 decision tree in CART is Gini Index.</a:t>
            </a:r>
          </a:p>
          <a:p>
            <a:r>
              <a:rPr lang="en-US" sz="2400" dirty="0"/>
              <a:t>2. Information Gain / Entropy: It is the decrease in entropy after a dataset is split on the basis of an attribute. Constructing a decision tree is all about finding attribute that returns the highest Information Gain.</a:t>
            </a:r>
          </a:p>
          <a:p>
            <a:r>
              <a:rPr lang="en-US" sz="2400" dirty="0"/>
              <a:t>3. Reduction In Variance: It is an algorithm used for Continuous target variables. The split with lower variance is selected as the criteria to split.</a:t>
            </a:r>
          </a:p>
          <a:p>
            <a:r>
              <a:rPr lang="en-US" sz="2400" dirty="0"/>
              <a:t>4.Chi Square: It is an algorithm to find out the statistical significance between the differences between sub-nodes and parent node.</a:t>
            </a:r>
          </a:p>
        </p:txBody>
      </p:sp>
    </p:spTree>
    <p:extLst>
      <p:ext uri="{BB962C8B-B14F-4D97-AF65-F5344CB8AC3E}">
        <p14:creationId xmlns:p14="http://schemas.microsoft.com/office/powerpoint/2010/main" val="107585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05FA3C-A2EC-4095-AF8D-52D249DB5386}"/>
              </a:ext>
            </a:extLst>
          </p:cNvPr>
          <p:cNvSpPr>
            <a:spLocks noGrp="1"/>
          </p:cNvSpPr>
          <p:nvPr>
            <p:ph type="sldNum" sz="quarter" idx="12"/>
          </p:nvPr>
        </p:nvSpPr>
        <p:spPr/>
        <p:txBody>
          <a:bodyPr/>
          <a:lstStyle/>
          <a:p>
            <a:fld id="{940BF383-D1E5-4182-BADC-8FC40A5DA076}" type="slidenum">
              <a:rPr lang="en-US" smtClean="0"/>
              <a:pPr/>
              <a:t>16</a:t>
            </a:fld>
            <a:endParaRPr lang="en-US"/>
          </a:p>
        </p:txBody>
      </p:sp>
      <p:sp>
        <p:nvSpPr>
          <p:cNvPr id="4" name="TextBox 3">
            <a:extLst>
              <a:ext uri="{FF2B5EF4-FFF2-40B4-BE49-F238E27FC236}">
                <a16:creationId xmlns:a16="http://schemas.microsoft.com/office/drawing/2014/main" id="{77DB46E2-62B7-4334-9DD4-38397BF5FF53}"/>
              </a:ext>
            </a:extLst>
          </p:cNvPr>
          <p:cNvSpPr txBox="1"/>
          <p:nvPr/>
        </p:nvSpPr>
        <p:spPr>
          <a:xfrm flipH="1">
            <a:off x="457200" y="982176"/>
            <a:ext cx="8534400" cy="4893647"/>
          </a:xfrm>
          <a:prstGeom prst="rect">
            <a:avLst/>
          </a:prstGeom>
          <a:noFill/>
        </p:spPr>
        <p:txBody>
          <a:bodyPr wrap="square" rtlCol="0">
            <a:spAutoFit/>
          </a:bodyPr>
          <a:lstStyle/>
          <a:p>
            <a:r>
              <a:rPr lang="en-US" sz="2400" b="1" dirty="0"/>
              <a:t>5. Random Forest:</a:t>
            </a:r>
          </a:p>
          <a:p>
            <a:pPr marL="285750" indent="-285750">
              <a:buFont typeface="Arial" panose="020B0604020202020204" pitchFamily="34" charset="0"/>
              <a:buChar char="•"/>
            </a:pPr>
            <a:r>
              <a:rPr lang="en-US" sz="2400" dirty="0"/>
              <a:t>Random Forest is an ensemble classifier made using many decision tree models. (Ensemble methods usually use multiple machine learning algorithms to obtain better predictive performance)</a:t>
            </a:r>
          </a:p>
          <a:p>
            <a:pPr marL="285750" indent="-285750">
              <a:buFont typeface="Arial" panose="020B0604020202020204" pitchFamily="34" charset="0"/>
              <a:buChar char="•"/>
            </a:pPr>
            <a:r>
              <a:rPr lang="en-US" sz="2400" dirty="0"/>
              <a:t>Builds multiple decision trees and merges them together.</a:t>
            </a:r>
          </a:p>
          <a:p>
            <a:pPr marL="285750" indent="-285750">
              <a:buFont typeface="Arial" panose="020B0604020202020204" pitchFamily="34" charset="0"/>
              <a:buChar char="•"/>
            </a:pPr>
            <a:r>
              <a:rPr lang="en-US" sz="2400" dirty="0"/>
              <a:t>More accurate and stable prediction.</a:t>
            </a:r>
          </a:p>
          <a:p>
            <a:pPr marL="285750" indent="-285750">
              <a:buFont typeface="Arial" panose="020B0604020202020204" pitchFamily="34" charset="0"/>
              <a:buChar char="•"/>
            </a:pPr>
            <a:r>
              <a:rPr lang="en-US" sz="2400" dirty="0"/>
              <a:t>Random decision forests correct habit of overfitting in decision trees.</a:t>
            </a:r>
          </a:p>
          <a:p>
            <a:pPr marL="285750" indent="-285750">
              <a:buFont typeface="Arial" panose="020B0604020202020204" pitchFamily="34" charset="0"/>
              <a:buChar char="•"/>
            </a:pPr>
            <a:r>
              <a:rPr lang="en-US" sz="2400" dirty="0"/>
              <a:t>Usually trained with bagging method(builds multiple decision trees and merges them to get more accurate and stable results).</a:t>
            </a:r>
          </a:p>
          <a:p>
            <a:pPr marL="285750" indent="-285750">
              <a:buFont typeface="Arial" panose="020B0604020202020204" pitchFamily="34" charset="0"/>
              <a:buChar char="•"/>
            </a:pPr>
            <a:r>
              <a:rPr lang="en-US" sz="2400" dirty="0"/>
              <a:t>Build decision tree for data sub-samples and merge them.</a:t>
            </a:r>
          </a:p>
          <a:p>
            <a:endParaRPr lang="en-US" sz="2400" dirty="0"/>
          </a:p>
        </p:txBody>
      </p:sp>
    </p:spTree>
    <p:extLst>
      <p:ext uri="{BB962C8B-B14F-4D97-AF65-F5344CB8AC3E}">
        <p14:creationId xmlns:p14="http://schemas.microsoft.com/office/powerpoint/2010/main" val="41508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80AE7-C67B-493A-BDD3-C14E68FAFE46}"/>
              </a:ext>
            </a:extLst>
          </p:cNvPr>
          <p:cNvSpPr>
            <a:spLocks noGrp="1"/>
          </p:cNvSpPr>
          <p:nvPr>
            <p:ph type="sldNum" sz="quarter" idx="12"/>
          </p:nvPr>
        </p:nvSpPr>
        <p:spPr/>
        <p:txBody>
          <a:bodyPr/>
          <a:lstStyle/>
          <a:p>
            <a:fld id="{940BF383-D1E5-4182-BADC-8FC40A5DA076}" type="slidenum">
              <a:rPr lang="en-US" smtClean="0"/>
              <a:pPr/>
              <a:t>17</a:t>
            </a:fld>
            <a:endParaRPr lang="en-US"/>
          </a:p>
        </p:txBody>
      </p:sp>
      <p:pic>
        <p:nvPicPr>
          <p:cNvPr id="6" name="Picture 5">
            <a:extLst>
              <a:ext uri="{FF2B5EF4-FFF2-40B4-BE49-F238E27FC236}">
                <a16:creationId xmlns:a16="http://schemas.microsoft.com/office/drawing/2014/main" id="{84259C51-8DB2-4520-8AAA-E742383CE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86491"/>
            <a:ext cx="7162800" cy="4897291"/>
          </a:xfrm>
          <a:prstGeom prst="rect">
            <a:avLst/>
          </a:prstGeom>
        </p:spPr>
      </p:pic>
      <p:sp>
        <p:nvSpPr>
          <p:cNvPr id="7" name="TextBox 6">
            <a:extLst>
              <a:ext uri="{FF2B5EF4-FFF2-40B4-BE49-F238E27FC236}">
                <a16:creationId xmlns:a16="http://schemas.microsoft.com/office/drawing/2014/main" id="{E2D00ECB-0808-4D22-A1D2-C5361CC7D168}"/>
              </a:ext>
            </a:extLst>
          </p:cNvPr>
          <p:cNvSpPr txBox="1"/>
          <p:nvPr/>
        </p:nvSpPr>
        <p:spPr>
          <a:xfrm>
            <a:off x="381000" y="863101"/>
            <a:ext cx="5029200" cy="461665"/>
          </a:xfrm>
          <a:prstGeom prst="rect">
            <a:avLst/>
          </a:prstGeom>
          <a:noFill/>
        </p:spPr>
        <p:txBody>
          <a:bodyPr wrap="square" rtlCol="0">
            <a:spAutoFit/>
          </a:bodyPr>
          <a:lstStyle/>
          <a:p>
            <a:r>
              <a:rPr lang="en-US" sz="2400" b="1" dirty="0"/>
              <a:t>MODEL ACCURACY GRAPH:</a:t>
            </a:r>
            <a:endParaRPr lang="en-IN" sz="2400" b="1" dirty="0"/>
          </a:p>
        </p:txBody>
      </p:sp>
    </p:spTree>
    <p:extLst>
      <p:ext uri="{BB962C8B-B14F-4D97-AF65-F5344CB8AC3E}">
        <p14:creationId xmlns:p14="http://schemas.microsoft.com/office/powerpoint/2010/main" val="184303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6279-A2F7-4E65-9D15-A6ED4567330E}"/>
              </a:ext>
            </a:extLst>
          </p:cNvPr>
          <p:cNvSpPr>
            <a:spLocks noGrp="1"/>
          </p:cNvSpPr>
          <p:nvPr>
            <p:ph type="title"/>
          </p:nvPr>
        </p:nvSpPr>
        <p:spPr>
          <a:xfrm>
            <a:off x="457200" y="274638"/>
            <a:ext cx="5562600" cy="457199"/>
          </a:xfrm>
        </p:spPr>
        <p:txBody>
          <a:bodyPr>
            <a:noAutofit/>
          </a:bodyPr>
          <a:lstStyle/>
          <a:p>
            <a:r>
              <a:rPr lang="en-US" sz="2800" dirty="0">
                <a:solidFill>
                  <a:schemeClr val="bg1"/>
                </a:solidFill>
              </a:rPr>
              <a:t>MAPPING OF PO’S:</a:t>
            </a:r>
            <a:endParaRPr lang="en-IN" sz="2800" dirty="0">
              <a:solidFill>
                <a:schemeClr val="bg1"/>
              </a:solidFill>
            </a:endParaRPr>
          </a:p>
        </p:txBody>
      </p:sp>
      <p:sp>
        <p:nvSpPr>
          <p:cNvPr id="6" name="Slide Number Placeholder 5">
            <a:extLst>
              <a:ext uri="{FF2B5EF4-FFF2-40B4-BE49-F238E27FC236}">
                <a16:creationId xmlns:a16="http://schemas.microsoft.com/office/drawing/2014/main" id="{CA6A29A8-30CC-4FE9-A37A-A40B49A90ACE}"/>
              </a:ext>
            </a:extLst>
          </p:cNvPr>
          <p:cNvSpPr>
            <a:spLocks noGrp="1"/>
          </p:cNvSpPr>
          <p:nvPr>
            <p:ph type="sldNum" sz="quarter" idx="12"/>
          </p:nvPr>
        </p:nvSpPr>
        <p:spPr/>
        <p:txBody>
          <a:bodyPr/>
          <a:lstStyle/>
          <a:p>
            <a:fld id="{940BF383-D1E5-4182-BADC-8FC40A5DA076}" type="slidenum">
              <a:rPr lang="en-US" smtClean="0"/>
              <a:pPr/>
              <a:t>18</a:t>
            </a:fld>
            <a:endParaRPr lang="en-US"/>
          </a:p>
        </p:txBody>
      </p:sp>
      <p:graphicFrame>
        <p:nvGraphicFramePr>
          <p:cNvPr id="7" name="Table 6">
            <a:extLst>
              <a:ext uri="{FF2B5EF4-FFF2-40B4-BE49-F238E27FC236}">
                <a16:creationId xmlns:a16="http://schemas.microsoft.com/office/drawing/2014/main" id="{DDA2CAF2-98F6-4768-838E-4BF69289B47B}"/>
              </a:ext>
            </a:extLst>
          </p:cNvPr>
          <p:cNvGraphicFramePr>
            <a:graphicFrameLocks noGrp="1"/>
          </p:cNvGraphicFramePr>
          <p:nvPr>
            <p:extLst>
              <p:ext uri="{D42A27DB-BD31-4B8C-83A1-F6EECF244321}">
                <p14:modId xmlns:p14="http://schemas.microsoft.com/office/powerpoint/2010/main" val="747542471"/>
              </p:ext>
            </p:extLst>
          </p:nvPr>
        </p:nvGraphicFramePr>
        <p:xfrm>
          <a:off x="152400" y="2046163"/>
          <a:ext cx="8976360" cy="2458720"/>
        </p:xfrm>
        <a:graphic>
          <a:graphicData uri="http://schemas.openxmlformats.org/drawingml/2006/table">
            <a:tbl>
              <a:tblPr firstRow="1" bandRow="1">
                <a:tableStyleId>{5C22544A-7EE6-4342-B048-85BDC9FD1C3A}</a:tableStyleId>
              </a:tblPr>
              <a:tblGrid>
                <a:gridCol w="612859">
                  <a:extLst>
                    <a:ext uri="{9D8B030D-6E8A-4147-A177-3AD203B41FA5}">
                      <a16:colId xmlns:a16="http://schemas.microsoft.com/office/drawing/2014/main" val="1673367948"/>
                    </a:ext>
                  </a:extLst>
                </a:gridCol>
                <a:gridCol w="643346">
                  <a:extLst>
                    <a:ext uri="{9D8B030D-6E8A-4147-A177-3AD203B41FA5}">
                      <a16:colId xmlns:a16="http://schemas.microsoft.com/office/drawing/2014/main" val="1911027287"/>
                    </a:ext>
                  </a:extLst>
                </a:gridCol>
                <a:gridCol w="723764">
                  <a:extLst>
                    <a:ext uri="{9D8B030D-6E8A-4147-A177-3AD203B41FA5}">
                      <a16:colId xmlns:a16="http://schemas.microsoft.com/office/drawing/2014/main" val="3979158110"/>
                    </a:ext>
                  </a:extLst>
                </a:gridCol>
                <a:gridCol w="643346">
                  <a:extLst>
                    <a:ext uri="{9D8B030D-6E8A-4147-A177-3AD203B41FA5}">
                      <a16:colId xmlns:a16="http://schemas.microsoft.com/office/drawing/2014/main" val="3270559494"/>
                    </a:ext>
                  </a:extLst>
                </a:gridCol>
                <a:gridCol w="643346">
                  <a:extLst>
                    <a:ext uri="{9D8B030D-6E8A-4147-A177-3AD203B41FA5}">
                      <a16:colId xmlns:a16="http://schemas.microsoft.com/office/drawing/2014/main" val="3502198717"/>
                    </a:ext>
                  </a:extLst>
                </a:gridCol>
                <a:gridCol w="723764">
                  <a:extLst>
                    <a:ext uri="{9D8B030D-6E8A-4147-A177-3AD203B41FA5}">
                      <a16:colId xmlns:a16="http://schemas.microsoft.com/office/drawing/2014/main" val="3946704305"/>
                    </a:ext>
                  </a:extLst>
                </a:gridCol>
                <a:gridCol w="723764">
                  <a:extLst>
                    <a:ext uri="{9D8B030D-6E8A-4147-A177-3AD203B41FA5}">
                      <a16:colId xmlns:a16="http://schemas.microsoft.com/office/drawing/2014/main" val="1274553416"/>
                    </a:ext>
                  </a:extLst>
                </a:gridCol>
                <a:gridCol w="643346">
                  <a:extLst>
                    <a:ext uri="{9D8B030D-6E8A-4147-A177-3AD203B41FA5}">
                      <a16:colId xmlns:a16="http://schemas.microsoft.com/office/drawing/2014/main" val="1626043201"/>
                    </a:ext>
                  </a:extLst>
                </a:gridCol>
                <a:gridCol w="643346">
                  <a:extLst>
                    <a:ext uri="{9D8B030D-6E8A-4147-A177-3AD203B41FA5}">
                      <a16:colId xmlns:a16="http://schemas.microsoft.com/office/drawing/2014/main" val="951184298"/>
                    </a:ext>
                  </a:extLst>
                </a:gridCol>
                <a:gridCol w="723766">
                  <a:extLst>
                    <a:ext uri="{9D8B030D-6E8A-4147-A177-3AD203B41FA5}">
                      <a16:colId xmlns:a16="http://schemas.microsoft.com/office/drawing/2014/main" val="2835030328"/>
                    </a:ext>
                  </a:extLst>
                </a:gridCol>
                <a:gridCol w="750570">
                  <a:extLst>
                    <a:ext uri="{9D8B030D-6E8A-4147-A177-3AD203B41FA5}">
                      <a16:colId xmlns:a16="http://schemas.microsoft.com/office/drawing/2014/main" val="652088058"/>
                    </a:ext>
                  </a:extLst>
                </a:gridCol>
                <a:gridCol w="750570">
                  <a:extLst>
                    <a:ext uri="{9D8B030D-6E8A-4147-A177-3AD203B41FA5}">
                      <a16:colId xmlns:a16="http://schemas.microsoft.com/office/drawing/2014/main" val="2982970131"/>
                    </a:ext>
                  </a:extLst>
                </a:gridCol>
                <a:gridCol w="750573">
                  <a:extLst>
                    <a:ext uri="{9D8B030D-6E8A-4147-A177-3AD203B41FA5}">
                      <a16:colId xmlns:a16="http://schemas.microsoft.com/office/drawing/2014/main" val="2544415205"/>
                    </a:ext>
                  </a:extLst>
                </a:gridCol>
              </a:tblGrid>
              <a:tr h="370840">
                <a:tc gridSpan="13">
                  <a:txBody>
                    <a:bodyPr/>
                    <a:lstStyle/>
                    <a:p>
                      <a:r>
                        <a:rPr lang="en-US" dirty="0"/>
                        <a:t>                                                        PROGRAM OUTCOMES</a:t>
                      </a:r>
                      <a:endParaRPr lang="en-IN" dirty="0"/>
                    </a:p>
                  </a:txBody>
                  <a:tcPr/>
                </a:tc>
                <a:tc hMerge="1">
                  <a:txBody>
                    <a:bodyPr/>
                    <a:lstStyle/>
                    <a:p>
                      <a:endParaRPr lang="en-IN" sz="600" dirty="0"/>
                    </a:p>
                  </a:txBody>
                  <a:tcPr/>
                </a:tc>
                <a:tc hMerge="1">
                  <a:txBody>
                    <a:bodyPr/>
                    <a:lstStyle/>
                    <a:p>
                      <a:endParaRPr lang="en-IN" sz="500" dirty="0"/>
                    </a:p>
                  </a:txBody>
                  <a:tcPr/>
                </a:tc>
                <a:tc hMerge="1">
                  <a:txBody>
                    <a:bodyPr/>
                    <a:lstStyle/>
                    <a:p>
                      <a:endParaRPr lang="en-IN" sz="800" dirty="0"/>
                    </a:p>
                  </a:txBody>
                  <a:tcPr/>
                </a:tc>
                <a:tc hMerge="1">
                  <a:txBody>
                    <a:bodyPr/>
                    <a:lstStyle/>
                    <a:p>
                      <a:endParaRPr lang="en-IN" sz="800" dirty="0"/>
                    </a:p>
                  </a:txBody>
                  <a:tcPr/>
                </a:tc>
                <a:tc hMerge="1">
                  <a:txBody>
                    <a:bodyPr/>
                    <a:lstStyle/>
                    <a:p>
                      <a:endParaRPr lang="en-IN" sz="900" dirty="0"/>
                    </a:p>
                  </a:txBody>
                  <a:tcPr/>
                </a:tc>
                <a:tc hMerge="1">
                  <a:txBody>
                    <a:bodyPr/>
                    <a:lstStyle/>
                    <a:p>
                      <a:endParaRPr lang="en-IN" sz="800" dirty="0"/>
                    </a:p>
                  </a:txBody>
                  <a:tcPr/>
                </a:tc>
                <a:tc hMerge="1">
                  <a:txBody>
                    <a:bodyPr/>
                    <a:lstStyle/>
                    <a:p>
                      <a:endParaRPr lang="en-IN" sz="800" dirty="0"/>
                    </a:p>
                  </a:txBody>
                  <a:tcPr/>
                </a:tc>
                <a:tc hMerge="1">
                  <a:txBody>
                    <a:bodyPr/>
                    <a:lstStyle/>
                    <a:p>
                      <a:endParaRPr lang="en-IN" sz="800" dirty="0"/>
                    </a:p>
                  </a:txBody>
                  <a:tcPr/>
                </a:tc>
                <a:tc hMerge="1">
                  <a:txBody>
                    <a:bodyPr/>
                    <a:lstStyle/>
                    <a:p>
                      <a:endParaRPr lang="en-IN" sz="800" dirty="0"/>
                    </a:p>
                  </a:txBody>
                  <a:tcPr/>
                </a:tc>
                <a:tc hMerge="1">
                  <a:txBody>
                    <a:bodyPr/>
                    <a:lstStyle/>
                    <a:p>
                      <a:endParaRPr lang="en-IN" sz="800" dirty="0"/>
                    </a:p>
                  </a:txBody>
                  <a:tcPr/>
                </a:tc>
                <a:tc hMerge="1">
                  <a:txBody>
                    <a:bodyPr/>
                    <a:lstStyle/>
                    <a:p>
                      <a:endParaRPr lang="en-IN" sz="800" dirty="0"/>
                    </a:p>
                  </a:txBody>
                  <a:tcPr/>
                </a:tc>
                <a:tc hMerge="1">
                  <a:txBody>
                    <a:bodyPr/>
                    <a:lstStyle/>
                    <a:p>
                      <a:endParaRPr lang="en-IN" sz="800" dirty="0"/>
                    </a:p>
                  </a:txBody>
                  <a:tcPr/>
                </a:tc>
                <a:extLst>
                  <a:ext uri="{0D108BD9-81ED-4DB2-BD59-A6C34878D82A}">
                    <a16:rowId xmlns:a16="http://schemas.microsoft.com/office/drawing/2014/main" val="1328533333"/>
                  </a:ext>
                </a:extLst>
              </a:tr>
              <a:tr h="255077">
                <a:tc>
                  <a:txBody>
                    <a:bodyPr/>
                    <a:lstStyle/>
                    <a:p>
                      <a:endParaRPr lang="en-IN" dirty="0"/>
                    </a:p>
                  </a:txBody>
                  <a:tcPr/>
                </a:tc>
                <a:tc>
                  <a:txBody>
                    <a:bodyPr/>
                    <a:lstStyle/>
                    <a:p>
                      <a:pPr algn="ctr"/>
                      <a:r>
                        <a:rPr lang="en-US" dirty="0"/>
                        <a:t>PO1</a:t>
                      </a:r>
                      <a:endParaRPr lang="en-US" sz="700" dirty="0"/>
                    </a:p>
                    <a:p>
                      <a:pPr algn="ctr"/>
                      <a:r>
                        <a:rPr lang="en-US" sz="700" dirty="0"/>
                        <a:t>(engineering knowledge)</a:t>
                      </a:r>
                      <a:endParaRPr lang="en-IN" sz="700" dirty="0"/>
                    </a:p>
                  </a:txBody>
                  <a:tcPr anchor="ctr"/>
                </a:tc>
                <a:tc>
                  <a:txBody>
                    <a:bodyPr/>
                    <a:lstStyle/>
                    <a:p>
                      <a:pPr algn="ctr"/>
                      <a:r>
                        <a:rPr lang="en-US" dirty="0"/>
                        <a:t>PO2</a:t>
                      </a:r>
                    </a:p>
                    <a:p>
                      <a:pPr algn="ctr"/>
                      <a:r>
                        <a:rPr lang="en-US" sz="800" dirty="0"/>
                        <a:t>(problem analysis</a:t>
                      </a:r>
                      <a:r>
                        <a:rPr lang="en-US" sz="500" dirty="0"/>
                        <a:t>)</a:t>
                      </a:r>
                    </a:p>
                    <a:p>
                      <a:pPr algn="ctr"/>
                      <a:endParaRPr lang="en-IN" sz="500" dirty="0"/>
                    </a:p>
                  </a:txBody>
                  <a:tcPr anchor="ctr"/>
                </a:tc>
                <a:tc>
                  <a:txBody>
                    <a:bodyPr/>
                    <a:lstStyle/>
                    <a:p>
                      <a:pPr algn="ctr"/>
                      <a:r>
                        <a:rPr lang="en-US" dirty="0"/>
                        <a:t>PO3</a:t>
                      </a:r>
                    </a:p>
                    <a:p>
                      <a:pPr algn="ctr"/>
                      <a:r>
                        <a:rPr lang="en-US" sz="800" dirty="0"/>
                        <a:t>(design/development of solution)</a:t>
                      </a:r>
                      <a:endParaRPr lang="en-IN" sz="800" dirty="0"/>
                    </a:p>
                  </a:txBody>
                  <a:tcPr anchor="ctr"/>
                </a:tc>
                <a:tc>
                  <a:txBody>
                    <a:bodyPr/>
                    <a:lstStyle/>
                    <a:p>
                      <a:pPr algn="ctr"/>
                      <a:r>
                        <a:rPr lang="en-US" dirty="0"/>
                        <a:t>PO4</a:t>
                      </a:r>
                    </a:p>
                    <a:p>
                      <a:pPr algn="ctr"/>
                      <a:r>
                        <a:rPr lang="en-US" sz="800" dirty="0"/>
                        <a:t>(conduct investigations of complex problems)</a:t>
                      </a:r>
                      <a:endParaRPr lang="en-IN" sz="800" dirty="0"/>
                    </a:p>
                  </a:txBody>
                  <a:tcPr anchor="ctr"/>
                </a:tc>
                <a:tc>
                  <a:txBody>
                    <a:bodyPr/>
                    <a:lstStyle/>
                    <a:p>
                      <a:pPr algn="ctr"/>
                      <a:r>
                        <a:rPr lang="en-US" dirty="0"/>
                        <a:t>PO5</a:t>
                      </a:r>
                    </a:p>
                    <a:p>
                      <a:pPr algn="ctr"/>
                      <a:r>
                        <a:rPr lang="en-US" sz="900" dirty="0"/>
                        <a:t>(modern tool usage)</a:t>
                      </a:r>
                      <a:endParaRPr lang="en-IN" sz="900" dirty="0"/>
                    </a:p>
                  </a:txBody>
                  <a:tcPr anchor="ctr"/>
                </a:tc>
                <a:tc>
                  <a:txBody>
                    <a:bodyPr/>
                    <a:lstStyle/>
                    <a:p>
                      <a:pPr algn="ctr"/>
                      <a:r>
                        <a:rPr lang="en-US" dirty="0"/>
                        <a:t>PO6</a:t>
                      </a:r>
                    </a:p>
                    <a:p>
                      <a:pPr algn="ctr"/>
                      <a:r>
                        <a:rPr lang="en-US" sz="800" dirty="0"/>
                        <a:t>(engineer and society)</a:t>
                      </a:r>
                      <a:endParaRPr lang="en-IN" sz="800" dirty="0"/>
                    </a:p>
                  </a:txBody>
                  <a:tcPr anchor="ctr"/>
                </a:tc>
                <a:tc>
                  <a:txBody>
                    <a:bodyPr/>
                    <a:lstStyle/>
                    <a:p>
                      <a:pPr algn="ctr"/>
                      <a:r>
                        <a:rPr lang="en-US" dirty="0"/>
                        <a:t>PO7</a:t>
                      </a:r>
                    </a:p>
                    <a:p>
                      <a:pPr algn="ctr"/>
                      <a:r>
                        <a:rPr lang="en-US" sz="800" dirty="0"/>
                        <a:t>(environment and sustainability)</a:t>
                      </a:r>
                      <a:endParaRPr lang="en-IN" sz="800" dirty="0"/>
                    </a:p>
                  </a:txBody>
                  <a:tcPr anchor="ctr"/>
                </a:tc>
                <a:tc>
                  <a:txBody>
                    <a:bodyPr/>
                    <a:lstStyle/>
                    <a:p>
                      <a:pPr algn="ctr"/>
                      <a:r>
                        <a:rPr lang="en-US" dirty="0"/>
                        <a:t>PO8</a:t>
                      </a:r>
                    </a:p>
                    <a:p>
                      <a:pPr algn="ctr"/>
                      <a:r>
                        <a:rPr lang="en-US" sz="800" dirty="0"/>
                        <a:t>(ethics)</a:t>
                      </a:r>
                      <a:endParaRPr lang="en-IN" sz="800" dirty="0"/>
                    </a:p>
                  </a:txBody>
                  <a:tcPr anchor="ctr"/>
                </a:tc>
                <a:tc>
                  <a:txBody>
                    <a:bodyPr/>
                    <a:lstStyle/>
                    <a:p>
                      <a:pPr algn="ctr"/>
                      <a:r>
                        <a:rPr lang="en-US" dirty="0"/>
                        <a:t>PO9</a:t>
                      </a:r>
                    </a:p>
                    <a:p>
                      <a:pPr algn="ctr"/>
                      <a:r>
                        <a:rPr lang="en-US" sz="800" dirty="0"/>
                        <a:t>(individual and team work)</a:t>
                      </a:r>
                      <a:endParaRPr lang="en-IN" sz="800" dirty="0"/>
                    </a:p>
                  </a:txBody>
                  <a:tcPr anchor="ctr"/>
                </a:tc>
                <a:tc>
                  <a:txBody>
                    <a:bodyPr/>
                    <a:lstStyle/>
                    <a:p>
                      <a:pPr algn="ctr"/>
                      <a:r>
                        <a:rPr lang="en-US" dirty="0"/>
                        <a:t>PO10</a:t>
                      </a:r>
                    </a:p>
                    <a:p>
                      <a:pPr algn="ctr"/>
                      <a:r>
                        <a:rPr lang="en-US" sz="800" dirty="0"/>
                        <a:t>(communication)</a:t>
                      </a:r>
                      <a:endParaRPr lang="en-IN" sz="800" dirty="0"/>
                    </a:p>
                  </a:txBody>
                  <a:tcPr anchor="ctr"/>
                </a:tc>
                <a:tc>
                  <a:txBody>
                    <a:bodyPr/>
                    <a:lstStyle/>
                    <a:p>
                      <a:pPr algn="ctr"/>
                      <a:r>
                        <a:rPr lang="en-US" dirty="0"/>
                        <a:t>PO11</a:t>
                      </a:r>
                    </a:p>
                    <a:p>
                      <a:pPr algn="ctr"/>
                      <a:r>
                        <a:rPr lang="en-US" sz="800" dirty="0"/>
                        <a:t>(project management and finance)</a:t>
                      </a:r>
                      <a:endParaRPr lang="en-IN" sz="800" dirty="0"/>
                    </a:p>
                  </a:txBody>
                  <a:tcPr anchor="ctr"/>
                </a:tc>
                <a:tc>
                  <a:txBody>
                    <a:bodyPr/>
                    <a:lstStyle/>
                    <a:p>
                      <a:pPr algn="ctr"/>
                      <a:r>
                        <a:rPr lang="en-US" dirty="0"/>
                        <a:t>PO12</a:t>
                      </a:r>
                    </a:p>
                    <a:p>
                      <a:pPr algn="ctr"/>
                      <a:r>
                        <a:rPr lang="en-US" sz="800" dirty="0"/>
                        <a:t>(lifelong learning)</a:t>
                      </a:r>
                      <a:endParaRPr lang="en-IN" sz="800" dirty="0"/>
                    </a:p>
                  </a:txBody>
                  <a:tcPr anchor="ctr"/>
                </a:tc>
                <a:extLst>
                  <a:ext uri="{0D108BD9-81ED-4DB2-BD59-A6C34878D82A}">
                    <a16:rowId xmlns:a16="http://schemas.microsoft.com/office/drawing/2014/main" val="3556252508"/>
                  </a:ext>
                </a:extLst>
              </a:tr>
              <a:tr h="370840">
                <a:tc>
                  <a:txBody>
                    <a:bodyPr/>
                    <a:lstStyle/>
                    <a:p>
                      <a:pPr algn="ctr"/>
                      <a:r>
                        <a:rPr lang="en-US" dirty="0"/>
                        <a:t>CO1</a:t>
                      </a:r>
                      <a:endParaRPr lang="en-IN" dirty="0"/>
                    </a:p>
                  </a:txBody>
                  <a:tcP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extLst>
                  <a:ext uri="{0D108BD9-81ED-4DB2-BD59-A6C34878D82A}">
                    <a16:rowId xmlns:a16="http://schemas.microsoft.com/office/drawing/2014/main" val="2414633976"/>
                  </a:ext>
                </a:extLst>
              </a:tr>
              <a:tr h="370840">
                <a:tc>
                  <a:txBody>
                    <a:bodyPr/>
                    <a:lstStyle/>
                    <a:p>
                      <a:r>
                        <a:rPr lang="en-US" dirty="0"/>
                        <a:t>CO2</a:t>
                      </a:r>
                      <a:endParaRPr lang="en-IN" dirty="0"/>
                    </a:p>
                  </a:txBody>
                  <a:tcPr/>
                </a:tc>
                <a:tc>
                  <a:txBody>
                    <a:bodyPr/>
                    <a:lstStyle/>
                    <a:p>
                      <a:pPr algn="ctr"/>
                      <a:r>
                        <a:rPr lang="en-US" dirty="0"/>
                        <a:t>3</a:t>
                      </a:r>
                      <a:endParaRPr lang="en-IN" dirty="0"/>
                    </a:p>
                  </a:txBody>
                  <a:tcPr anchor="ctr"/>
                </a:tc>
                <a:tc>
                  <a:txBody>
                    <a:bodyPr/>
                    <a:lstStyle/>
                    <a:p>
                      <a:pPr algn="ctr"/>
                      <a:r>
                        <a:rPr lang="en-US" dirty="0"/>
                        <a:t>2</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2</a:t>
                      </a:r>
                      <a:endParaRPr lang="en-IN" dirty="0"/>
                    </a:p>
                  </a:txBody>
                  <a:tcPr anchor="ctr"/>
                </a:tc>
                <a:tc>
                  <a:txBody>
                    <a:bodyPr/>
                    <a:lstStyle/>
                    <a:p>
                      <a:pPr algn="ctr"/>
                      <a:r>
                        <a:rPr lang="en-US" dirty="0"/>
                        <a:t>2</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extLst>
                  <a:ext uri="{0D108BD9-81ED-4DB2-BD59-A6C34878D82A}">
                    <a16:rowId xmlns:a16="http://schemas.microsoft.com/office/drawing/2014/main" val="1988203777"/>
                  </a:ext>
                </a:extLst>
              </a:tr>
              <a:tr h="370840">
                <a:tc>
                  <a:txBody>
                    <a:bodyPr/>
                    <a:lstStyle/>
                    <a:p>
                      <a:r>
                        <a:rPr lang="en-US" dirty="0"/>
                        <a:t>CO3</a:t>
                      </a:r>
                      <a:endParaRPr lang="en-IN" dirty="0"/>
                    </a:p>
                  </a:txBody>
                  <a:tcPr/>
                </a:tc>
                <a:tc>
                  <a:txBody>
                    <a:bodyPr/>
                    <a:lstStyle/>
                    <a:p>
                      <a:pPr algn="ctr"/>
                      <a:r>
                        <a:rPr lang="en-US" dirty="0"/>
                        <a:t>3</a:t>
                      </a:r>
                      <a:endParaRPr lang="en-IN" dirty="0"/>
                    </a:p>
                  </a:txBody>
                  <a:tcPr anchor="ctr"/>
                </a:tc>
                <a:tc>
                  <a:txBody>
                    <a:bodyPr/>
                    <a:lstStyle/>
                    <a:p>
                      <a:pPr algn="ctr"/>
                      <a:r>
                        <a:rPr lang="en-US" dirty="0"/>
                        <a:t>2</a:t>
                      </a:r>
                      <a:endParaRPr lang="en-IN" dirty="0"/>
                    </a:p>
                  </a:txBody>
                  <a:tcPr anchor="ctr"/>
                </a:tc>
                <a:tc>
                  <a:txBody>
                    <a:bodyPr/>
                    <a:lstStyle/>
                    <a:p>
                      <a:pPr algn="ctr"/>
                      <a:r>
                        <a:rPr lang="en-US" dirty="0"/>
                        <a:t>3</a:t>
                      </a:r>
                      <a:endParaRPr lang="en-IN" dirty="0"/>
                    </a:p>
                  </a:txBody>
                  <a:tcPr anchor="ctr"/>
                </a:tc>
                <a:tc>
                  <a:txBody>
                    <a:bodyPr/>
                    <a:lstStyle/>
                    <a:p>
                      <a:pPr algn="ctr"/>
                      <a:r>
                        <a:rPr lang="en-US" dirty="0"/>
                        <a:t>2</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2</a:t>
                      </a:r>
                      <a:endParaRPr lang="en-IN" dirty="0"/>
                    </a:p>
                  </a:txBody>
                  <a:tcPr anchor="ctr"/>
                </a:tc>
                <a:tc>
                  <a:txBody>
                    <a:bodyPr/>
                    <a:lstStyle/>
                    <a:p>
                      <a:pPr algn="ctr"/>
                      <a:r>
                        <a:rPr lang="en-US" dirty="0"/>
                        <a:t>2</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tc>
                  <a:txBody>
                    <a:bodyPr/>
                    <a:lstStyle/>
                    <a:p>
                      <a:pPr algn="ctr"/>
                      <a:r>
                        <a:rPr lang="en-US" dirty="0"/>
                        <a:t>3</a:t>
                      </a:r>
                      <a:endParaRPr lang="en-IN" dirty="0"/>
                    </a:p>
                  </a:txBody>
                  <a:tcPr anchor="ctr"/>
                </a:tc>
                <a:extLst>
                  <a:ext uri="{0D108BD9-81ED-4DB2-BD59-A6C34878D82A}">
                    <a16:rowId xmlns:a16="http://schemas.microsoft.com/office/drawing/2014/main" val="2201143276"/>
                  </a:ext>
                </a:extLst>
              </a:tr>
            </a:tbl>
          </a:graphicData>
        </a:graphic>
      </p:graphicFrame>
      <p:graphicFrame>
        <p:nvGraphicFramePr>
          <p:cNvPr id="8" name="Table 7">
            <a:extLst>
              <a:ext uri="{FF2B5EF4-FFF2-40B4-BE49-F238E27FC236}">
                <a16:creationId xmlns:a16="http://schemas.microsoft.com/office/drawing/2014/main" id="{6A52505C-1740-46BA-960B-860987107E22}"/>
              </a:ext>
            </a:extLst>
          </p:cNvPr>
          <p:cNvGraphicFramePr>
            <a:graphicFrameLocks noGrp="1"/>
          </p:cNvGraphicFramePr>
          <p:nvPr>
            <p:extLst>
              <p:ext uri="{D42A27DB-BD31-4B8C-83A1-F6EECF244321}">
                <p14:modId xmlns:p14="http://schemas.microsoft.com/office/powerpoint/2010/main" val="2643609860"/>
              </p:ext>
            </p:extLst>
          </p:nvPr>
        </p:nvGraphicFramePr>
        <p:xfrm>
          <a:off x="1828800" y="4633836"/>
          <a:ext cx="5105400" cy="18288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488085719"/>
                    </a:ext>
                  </a:extLst>
                </a:gridCol>
                <a:gridCol w="1600200">
                  <a:extLst>
                    <a:ext uri="{9D8B030D-6E8A-4147-A177-3AD203B41FA5}">
                      <a16:colId xmlns:a16="http://schemas.microsoft.com/office/drawing/2014/main" val="350664194"/>
                    </a:ext>
                  </a:extLst>
                </a:gridCol>
                <a:gridCol w="1905000">
                  <a:extLst>
                    <a:ext uri="{9D8B030D-6E8A-4147-A177-3AD203B41FA5}">
                      <a16:colId xmlns:a16="http://schemas.microsoft.com/office/drawing/2014/main" val="3952837283"/>
                    </a:ext>
                  </a:extLst>
                </a:gridCol>
              </a:tblGrid>
              <a:tr h="265050">
                <a:tc gridSpan="3">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a:ln>
                            <a:noFill/>
                          </a:ln>
                          <a:solidFill>
                            <a:schemeClr val="bg1"/>
                          </a:solidFill>
                          <a:effectLst/>
                          <a:uLnTx/>
                          <a:uFillTx/>
                          <a:latin typeface="Calibri"/>
                          <a:ea typeface="+mn-ea"/>
                          <a:cs typeface="+mn-cs"/>
                        </a:rPr>
                        <a:t>PROGRAM SPECIFIC OUTCOMES</a:t>
                      </a:r>
                      <a:endParaRPr lang="en-IN" b="1" dirty="0">
                        <a:solidFill>
                          <a:schemeClr val="bg1"/>
                        </a:solidFill>
                      </a:endParaRP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47129113"/>
                  </a:ext>
                </a:extLst>
              </a:tr>
              <a:tr h="265050">
                <a:tc>
                  <a:txBody>
                    <a:bodyPr/>
                    <a:lstStyle/>
                    <a:p>
                      <a:pPr algn="ctr"/>
                      <a:endParaRPr lang="en-IN" dirty="0"/>
                    </a:p>
                  </a:txBody>
                  <a:tcPr/>
                </a:tc>
                <a:tc>
                  <a:txBody>
                    <a:bodyPr/>
                    <a:lstStyle/>
                    <a:p>
                      <a:pPr algn="ctr"/>
                      <a:r>
                        <a:rPr lang="en-US" dirty="0"/>
                        <a:t>PSO1</a:t>
                      </a:r>
                      <a:endParaRPr lang="en-IN" dirty="0"/>
                    </a:p>
                  </a:txBody>
                  <a:tcPr/>
                </a:tc>
                <a:tc>
                  <a:txBody>
                    <a:bodyPr/>
                    <a:lstStyle/>
                    <a:p>
                      <a:pPr algn="ctr"/>
                      <a:r>
                        <a:rPr lang="en-US" dirty="0"/>
                        <a:t>PSO2</a:t>
                      </a:r>
                      <a:endParaRPr lang="en-IN" dirty="0"/>
                    </a:p>
                  </a:txBody>
                  <a:tcPr/>
                </a:tc>
                <a:extLst>
                  <a:ext uri="{0D108BD9-81ED-4DB2-BD59-A6C34878D82A}">
                    <a16:rowId xmlns:a16="http://schemas.microsoft.com/office/drawing/2014/main" val="3343840298"/>
                  </a:ext>
                </a:extLst>
              </a:tr>
              <a:tr h="268732">
                <a:tc>
                  <a:txBody>
                    <a:bodyPr/>
                    <a:lstStyle/>
                    <a:p>
                      <a:pPr algn="ctr"/>
                      <a:r>
                        <a:rPr lang="en-US" dirty="0"/>
                        <a:t>CO1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976703643"/>
                  </a:ext>
                </a:extLst>
              </a:tr>
              <a:tr h="268732">
                <a:tc>
                  <a:txBody>
                    <a:bodyPr/>
                    <a:lstStyle/>
                    <a:p>
                      <a:pPr algn="ctr"/>
                      <a:r>
                        <a:rPr lang="en-US" dirty="0"/>
                        <a:t>CO2</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608637264"/>
                  </a:ext>
                </a:extLst>
              </a:tr>
              <a:tr h="268732">
                <a:tc>
                  <a:txBody>
                    <a:bodyPr/>
                    <a:lstStyle/>
                    <a:p>
                      <a:pPr algn="ctr"/>
                      <a:r>
                        <a:rPr lang="en-US" dirty="0"/>
                        <a:t>CO3</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517974019"/>
                  </a:ext>
                </a:extLst>
              </a:tr>
            </a:tbl>
          </a:graphicData>
        </a:graphic>
      </p:graphicFrame>
      <p:sp>
        <p:nvSpPr>
          <p:cNvPr id="3" name="TextBox 2">
            <a:extLst>
              <a:ext uri="{FF2B5EF4-FFF2-40B4-BE49-F238E27FC236}">
                <a16:creationId xmlns:a16="http://schemas.microsoft.com/office/drawing/2014/main" id="{F4EE60CE-50C3-4CC1-8A10-F6054B215846}"/>
              </a:ext>
            </a:extLst>
          </p:cNvPr>
          <p:cNvSpPr txBox="1"/>
          <p:nvPr/>
        </p:nvSpPr>
        <p:spPr>
          <a:xfrm>
            <a:off x="152400" y="845834"/>
            <a:ext cx="8915400" cy="1107996"/>
          </a:xfrm>
          <a:prstGeom prst="rect">
            <a:avLst/>
          </a:prstGeom>
          <a:noFill/>
        </p:spPr>
        <p:txBody>
          <a:bodyPr wrap="square" rtlCol="0">
            <a:spAutoFit/>
          </a:bodyPr>
          <a:lstStyle/>
          <a:p>
            <a:r>
              <a:rPr lang="en-US" sz="1600" dirty="0"/>
              <a:t>CO1: To help physicians to identify patients who are more prone to heart diseases.</a:t>
            </a:r>
          </a:p>
          <a:p>
            <a:r>
              <a:rPr lang="en-US" sz="1600" dirty="0"/>
              <a:t>CO2: To provide better health care and medications to patients by making predictions beforehand.</a:t>
            </a:r>
          </a:p>
          <a:p>
            <a:r>
              <a:rPr lang="en-US" sz="1600" dirty="0"/>
              <a:t>CO3: To provide solution for reducing the rising cost of healthcare and establish a better patient – doctor relationship.</a:t>
            </a:r>
            <a:endParaRPr lang="en-US" dirty="0"/>
          </a:p>
        </p:txBody>
      </p:sp>
    </p:spTree>
    <p:extLst>
      <p:ext uri="{BB962C8B-B14F-4D97-AF65-F5344CB8AC3E}">
        <p14:creationId xmlns:p14="http://schemas.microsoft.com/office/powerpoint/2010/main" val="365198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0161-EAA6-4093-AF33-896DC6976BFC}"/>
              </a:ext>
            </a:extLst>
          </p:cNvPr>
          <p:cNvSpPr>
            <a:spLocks noGrp="1"/>
          </p:cNvSpPr>
          <p:nvPr>
            <p:ph type="title"/>
          </p:nvPr>
        </p:nvSpPr>
        <p:spPr>
          <a:xfrm>
            <a:off x="457200" y="533400"/>
            <a:ext cx="8229600" cy="1143000"/>
          </a:xfrm>
        </p:spPr>
        <p:txBody>
          <a:bodyPr>
            <a:normAutofit/>
          </a:bodyPr>
          <a:lstStyle/>
          <a:p>
            <a:r>
              <a:rPr lang="en-US" sz="3200" dirty="0"/>
              <a:t>Timeline</a:t>
            </a:r>
            <a:endParaRPr lang="en-IN" sz="3200" dirty="0"/>
          </a:p>
        </p:txBody>
      </p:sp>
      <p:sp>
        <p:nvSpPr>
          <p:cNvPr id="6" name="Slide Number Placeholder 5">
            <a:extLst>
              <a:ext uri="{FF2B5EF4-FFF2-40B4-BE49-F238E27FC236}">
                <a16:creationId xmlns:a16="http://schemas.microsoft.com/office/drawing/2014/main" id="{87C62EAF-492A-41DE-99F7-EEEDD38E78ED}"/>
              </a:ext>
            </a:extLst>
          </p:cNvPr>
          <p:cNvSpPr>
            <a:spLocks noGrp="1"/>
          </p:cNvSpPr>
          <p:nvPr>
            <p:ph type="sldNum" sz="quarter" idx="12"/>
          </p:nvPr>
        </p:nvSpPr>
        <p:spPr/>
        <p:txBody>
          <a:bodyPr/>
          <a:lstStyle/>
          <a:p>
            <a:fld id="{940BF383-D1E5-4182-BADC-8FC40A5DA076}" type="slidenum">
              <a:rPr lang="en-US" smtClean="0"/>
              <a:pPr/>
              <a:t>19</a:t>
            </a:fld>
            <a:endParaRPr lang="en-US"/>
          </a:p>
        </p:txBody>
      </p:sp>
      <p:graphicFrame>
        <p:nvGraphicFramePr>
          <p:cNvPr id="7" name="Table 6">
            <a:extLst>
              <a:ext uri="{FF2B5EF4-FFF2-40B4-BE49-F238E27FC236}">
                <a16:creationId xmlns:a16="http://schemas.microsoft.com/office/drawing/2014/main" id="{32212E62-AEB4-4FC9-B4C9-4C603B682DED}"/>
              </a:ext>
            </a:extLst>
          </p:cNvPr>
          <p:cNvGraphicFramePr>
            <a:graphicFrameLocks noGrp="1"/>
          </p:cNvGraphicFramePr>
          <p:nvPr>
            <p:extLst>
              <p:ext uri="{D42A27DB-BD31-4B8C-83A1-F6EECF244321}">
                <p14:modId xmlns:p14="http://schemas.microsoft.com/office/powerpoint/2010/main" val="2497651626"/>
              </p:ext>
            </p:extLst>
          </p:nvPr>
        </p:nvGraphicFramePr>
        <p:xfrm>
          <a:off x="457200" y="1397000"/>
          <a:ext cx="8229600" cy="4622801"/>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604929179"/>
                    </a:ext>
                  </a:extLst>
                </a:gridCol>
                <a:gridCol w="3124200">
                  <a:extLst>
                    <a:ext uri="{9D8B030D-6E8A-4147-A177-3AD203B41FA5}">
                      <a16:colId xmlns:a16="http://schemas.microsoft.com/office/drawing/2014/main" val="3994497454"/>
                    </a:ext>
                  </a:extLst>
                </a:gridCol>
              </a:tblGrid>
              <a:tr h="670993">
                <a:tc>
                  <a:txBody>
                    <a:bodyPr/>
                    <a:lstStyle/>
                    <a:p>
                      <a:r>
                        <a:rPr lang="en-US" dirty="0"/>
                        <a:t>                  Stages</a:t>
                      </a:r>
                      <a:endParaRPr lang="en-IN" dirty="0"/>
                    </a:p>
                  </a:txBody>
                  <a:tcPr/>
                </a:tc>
                <a:tc>
                  <a:txBody>
                    <a:bodyPr/>
                    <a:lstStyle/>
                    <a:p>
                      <a:pPr algn="l"/>
                      <a:r>
                        <a:rPr lang="en-US" dirty="0"/>
                        <a:t>      Time Required</a:t>
                      </a:r>
                      <a:endParaRPr lang="en-IN" dirty="0"/>
                    </a:p>
                  </a:txBody>
                  <a:tcPr/>
                </a:tc>
                <a:extLst>
                  <a:ext uri="{0D108BD9-81ED-4DB2-BD59-A6C34878D82A}">
                    <a16:rowId xmlns:a16="http://schemas.microsoft.com/office/drawing/2014/main" val="999359909"/>
                  </a:ext>
                </a:extLst>
              </a:tr>
              <a:tr h="670993">
                <a:tc>
                  <a:txBody>
                    <a:bodyPr/>
                    <a:lstStyle/>
                    <a:p>
                      <a:r>
                        <a:rPr lang="en-US" dirty="0"/>
                        <a:t>1. Problem identification and definition.</a:t>
                      </a:r>
                    </a:p>
                  </a:txBody>
                  <a:tcPr/>
                </a:tc>
                <a:tc>
                  <a:txBody>
                    <a:bodyPr/>
                    <a:lstStyle/>
                    <a:p>
                      <a:pPr algn="ctr"/>
                      <a:r>
                        <a:rPr lang="en-US" dirty="0"/>
                        <a:t>1 week(NOVEMBER)</a:t>
                      </a:r>
                      <a:endParaRPr lang="en-IN" dirty="0"/>
                    </a:p>
                  </a:txBody>
                  <a:tcPr/>
                </a:tc>
                <a:extLst>
                  <a:ext uri="{0D108BD9-81ED-4DB2-BD59-A6C34878D82A}">
                    <a16:rowId xmlns:a16="http://schemas.microsoft.com/office/drawing/2014/main" val="1564872889"/>
                  </a:ext>
                </a:extLst>
              </a:tr>
              <a:tr h="670993">
                <a:tc>
                  <a:txBody>
                    <a:bodyPr/>
                    <a:lstStyle/>
                    <a:p>
                      <a:r>
                        <a:rPr lang="en-US" dirty="0"/>
                        <a:t>2.Collection of the related articles and requirements.</a:t>
                      </a:r>
                      <a:endParaRPr lang="en-IN" dirty="0"/>
                    </a:p>
                  </a:txBody>
                  <a:tcPr/>
                </a:tc>
                <a:tc>
                  <a:txBody>
                    <a:bodyPr/>
                    <a:lstStyle/>
                    <a:p>
                      <a:pPr algn="ctr"/>
                      <a:r>
                        <a:rPr lang="en-US" dirty="0"/>
                        <a:t>2 weeks(DECEMBER)</a:t>
                      </a:r>
                      <a:endParaRPr lang="en-IN" dirty="0"/>
                    </a:p>
                  </a:txBody>
                  <a:tcPr/>
                </a:tc>
                <a:extLst>
                  <a:ext uri="{0D108BD9-81ED-4DB2-BD59-A6C34878D82A}">
                    <a16:rowId xmlns:a16="http://schemas.microsoft.com/office/drawing/2014/main" val="626549190"/>
                  </a:ext>
                </a:extLst>
              </a:tr>
              <a:tr h="606035">
                <a:tc>
                  <a:txBody>
                    <a:bodyPr/>
                    <a:lstStyle/>
                    <a:p>
                      <a:r>
                        <a:rPr lang="en-US" dirty="0"/>
                        <a:t>3.Contact guide and gathering data.</a:t>
                      </a:r>
                      <a:endParaRPr lang="en-IN" dirty="0"/>
                    </a:p>
                  </a:txBody>
                  <a:tcPr/>
                </a:tc>
                <a:tc>
                  <a:txBody>
                    <a:bodyPr/>
                    <a:lstStyle/>
                    <a:p>
                      <a:pPr algn="ctr"/>
                      <a:r>
                        <a:rPr lang="en-US" dirty="0"/>
                        <a:t>3 weeks(DECEMBER,JANUARY)</a:t>
                      </a:r>
                      <a:endParaRPr lang="en-IN" dirty="0"/>
                    </a:p>
                  </a:txBody>
                  <a:tcPr/>
                </a:tc>
                <a:extLst>
                  <a:ext uri="{0D108BD9-81ED-4DB2-BD59-A6C34878D82A}">
                    <a16:rowId xmlns:a16="http://schemas.microsoft.com/office/drawing/2014/main" val="623047656"/>
                  </a:ext>
                </a:extLst>
              </a:tr>
              <a:tr h="670993">
                <a:tc>
                  <a:txBody>
                    <a:bodyPr/>
                    <a:lstStyle/>
                    <a:p>
                      <a:r>
                        <a:rPr lang="en-US" dirty="0"/>
                        <a:t>4.Building a model for proposed work.</a:t>
                      </a:r>
                    </a:p>
                  </a:txBody>
                  <a:tcPr/>
                </a:tc>
                <a:tc>
                  <a:txBody>
                    <a:bodyPr/>
                    <a:lstStyle/>
                    <a:p>
                      <a:pPr algn="ctr"/>
                      <a:r>
                        <a:rPr lang="en-US" dirty="0"/>
                        <a:t>3 weeks(JANUARY)</a:t>
                      </a:r>
                      <a:endParaRPr lang="en-IN" dirty="0"/>
                    </a:p>
                  </a:txBody>
                  <a:tcPr/>
                </a:tc>
                <a:extLst>
                  <a:ext uri="{0D108BD9-81ED-4DB2-BD59-A6C34878D82A}">
                    <a16:rowId xmlns:a16="http://schemas.microsoft.com/office/drawing/2014/main" val="2417367283"/>
                  </a:ext>
                </a:extLst>
              </a:tr>
              <a:tr h="670993">
                <a:tc>
                  <a:txBody>
                    <a:bodyPr/>
                    <a:lstStyle/>
                    <a:p>
                      <a:r>
                        <a:rPr lang="en-US" dirty="0"/>
                        <a:t>5.Implementation , testing , results, and analysis.</a:t>
                      </a:r>
                      <a:endParaRPr lang="en-IN" dirty="0"/>
                    </a:p>
                  </a:txBody>
                  <a:tcPr/>
                </a:tc>
                <a:tc>
                  <a:txBody>
                    <a:bodyPr/>
                    <a:lstStyle/>
                    <a:p>
                      <a:pPr algn="ctr"/>
                      <a:r>
                        <a:rPr lang="en-US" dirty="0"/>
                        <a:t>3 weeks(FEBRUARY)</a:t>
                      </a:r>
                      <a:endParaRPr lang="en-IN" dirty="0"/>
                    </a:p>
                  </a:txBody>
                  <a:tcPr/>
                </a:tc>
                <a:extLst>
                  <a:ext uri="{0D108BD9-81ED-4DB2-BD59-A6C34878D82A}">
                    <a16:rowId xmlns:a16="http://schemas.microsoft.com/office/drawing/2014/main" val="1964215437"/>
                  </a:ext>
                </a:extLst>
              </a:tr>
              <a:tr h="661801">
                <a:tc>
                  <a:txBody>
                    <a:bodyPr/>
                    <a:lstStyle/>
                    <a:p>
                      <a:r>
                        <a:rPr lang="en-US" dirty="0"/>
                        <a:t>6.Documentation, preparation and submission.</a:t>
                      </a:r>
                      <a:endParaRPr lang="en-IN" dirty="0"/>
                    </a:p>
                  </a:txBody>
                  <a:tcPr/>
                </a:tc>
                <a:tc>
                  <a:txBody>
                    <a:bodyPr/>
                    <a:lstStyle/>
                    <a:p>
                      <a:pPr algn="ctr"/>
                      <a:r>
                        <a:rPr lang="en-US" dirty="0"/>
                        <a:t>2 weeks(MARCH)</a:t>
                      </a:r>
                      <a:endParaRPr lang="en-IN" dirty="0"/>
                    </a:p>
                  </a:txBody>
                  <a:tcPr/>
                </a:tc>
                <a:extLst>
                  <a:ext uri="{0D108BD9-81ED-4DB2-BD59-A6C34878D82A}">
                    <a16:rowId xmlns:a16="http://schemas.microsoft.com/office/drawing/2014/main" val="3855578565"/>
                  </a:ext>
                </a:extLst>
              </a:tr>
            </a:tbl>
          </a:graphicData>
        </a:graphic>
      </p:graphicFrame>
    </p:spTree>
    <p:extLst>
      <p:ext uri="{BB962C8B-B14F-4D97-AF65-F5344CB8AC3E}">
        <p14:creationId xmlns:p14="http://schemas.microsoft.com/office/powerpoint/2010/main" val="174769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724400" cy="533400"/>
          </a:xfrm>
        </p:spPr>
        <p:txBody>
          <a:bodyPr>
            <a:normAutofit/>
          </a:bodyPr>
          <a:lstStyle/>
          <a:p>
            <a:pPr algn="l"/>
            <a:r>
              <a:rPr lang="en-US" sz="2800" dirty="0">
                <a:solidFill>
                  <a:schemeClr val="bg1"/>
                </a:solidFill>
                <a:latin typeface="Segoe UI" pitchFamily="34" charset="0"/>
                <a:ea typeface="Segoe UI" pitchFamily="34" charset="0"/>
                <a:cs typeface="Segoe UI" pitchFamily="34" charset="0"/>
              </a:rPr>
              <a:t>Motivation/Origin</a:t>
            </a:r>
          </a:p>
        </p:txBody>
      </p:sp>
      <p:sp>
        <p:nvSpPr>
          <p:cNvPr id="3" name="Subtitle 2"/>
          <p:cNvSpPr>
            <a:spLocks noGrp="1"/>
          </p:cNvSpPr>
          <p:nvPr>
            <p:ph type="subTitle" idx="1"/>
          </p:nvPr>
        </p:nvSpPr>
        <p:spPr>
          <a:xfrm>
            <a:off x="457200" y="1480458"/>
            <a:ext cx="7924800" cy="5257800"/>
          </a:xfrm>
        </p:spPr>
        <p:txBody>
          <a:bodyPr>
            <a:normAutofit/>
          </a:bodyPr>
          <a:lstStyle/>
          <a:p>
            <a:pPr marL="457200" indent="-457200" algn="just">
              <a:buFont typeface="Arial" panose="020B0604020202020204" pitchFamily="34" charset="0"/>
              <a:buChar char="•"/>
            </a:pPr>
            <a:r>
              <a:rPr lang="en-US" sz="2400" dirty="0">
                <a:solidFill>
                  <a:schemeClr val="tx1"/>
                </a:solidFill>
              </a:rPr>
              <a:t>The rapid growth in the field of data analysis, plays an important role in the healthcare research. </a:t>
            </a:r>
          </a:p>
          <a:p>
            <a:pPr marL="457200" indent="-457200" algn="just">
              <a:buFont typeface="Arial" panose="020B0604020202020204" pitchFamily="34" charset="0"/>
              <a:buChar char="•"/>
            </a:pPr>
            <a:r>
              <a:rPr lang="en-US" sz="2400" dirty="0">
                <a:solidFill>
                  <a:schemeClr val="tx1"/>
                </a:solidFill>
              </a:rPr>
              <a:t>Due to large amount of data growth in biomedical and healthcare field, the need for providing accurate analysis of medical data has benefits like early detection, patient care and community services. </a:t>
            </a:r>
          </a:p>
          <a:p>
            <a:pPr marL="457200" indent="-457200" algn="just">
              <a:buFont typeface="Arial" panose="020B0604020202020204" pitchFamily="34" charset="0"/>
              <a:buChar char="•"/>
            </a:pPr>
            <a:r>
              <a:rPr lang="en-US" sz="2400" dirty="0">
                <a:solidFill>
                  <a:schemeClr val="tx1"/>
                </a:solidFill>
              </a:rPr>
              <a:t>Statistical data display the lethalness of cardiovascular or heart diseases by revealing the percentage of deaths worldwide caused due to heart attacks. </a:t>
            </a:r>
          </a:p>
        </p:txBody>
      </p:sp>
      <p:sp>
        <p:nvSpPr>
          <p:cNvPr id="7" name="Slide Number Placeholder 6"/>
          <p:cNvSpPr>
            <a:spLocks noGrp="1"/>
          </p:cNvSpPr>
          <p:nvPr>
            <p:ph type="sldNum" sz="quarter" idx="12"/>
          </p:nvPr>
        </p:nvSpPr>
        <p:spPr/>
        <p:txBody>
          <a:bodyPr/>
          <a:lstStyle/>
          <a:p>
            <a:fld id="{940BF383-D1E5-4182-BADC-8FC40A5DA076}" type="slidenum">
              <a:rPr lang="en-US" smtClean="0"/>
              <a:pPr/>
              <a:t>2</a:t>
            </a:fld>
            <a:endParaRPr lang="en-US" dirty="0"/>
          </a:p>
        </p:txBody>
      </p:sp>
      <p:sp>
        <p:nvSpPr>
          <p:cNvPr id="8" name="TextBox 7"/>
          <p:cNvSpPr txBox="1"/>
          <p:nvPr/>
        </p:nvSpPr>
        <p:spPr>
          <a:xfrm>
            <a:off x="152400" y="6553200"/>
            <a:ext cx="4267200" cy="338554"/>
          </a:xfrm>
          <a:prstGeom prst="rect">
            <a:avLst/>
          </a:prstGeom>
          <a:noFill/>
        </p:spPr>
        <p:txBody>
          <a:bodyPr wrap="square" rtlCol="0">
            <a:spAutoFit/>
          </a:bodyPr>
          <a:lstStyle/>
          <a:p>
            <a:r>
              <a:rPr lang="en-US" sz="1600" dirty="0">
                <a:solidFill>
                  <a:schemeClr val="bg1"/>
                </a:solidFill>
                <a:latin typeface="Segoe UI" pitchFamily="34" charset="0"/>
                <a:ea typeface="Segoe UI" pitchFamily="34" charset="0"/>
                <a:cs typeface="Segoe UI" pitchFamily="34" charset="0"/>
              </a:rPr>
              <a:t>DEPARTMENT OF CSE</a:t>
            </a:r>
          </a:p>
        </p:txBody>
      </p:sp>
      <p:sp>
        <p:nvSpPr>
          <p:cNvPr id="9" name="Title 1"/>
          <p:cNvSpPr txBox="1">
            <a:spLocks/>
          </p:cNvSpPr>
          <p:nvPr/>
        </p:nvSpPr>
        <p:spPr>
          <a:xfrm>
            <a:off x="4648200" y="29028"/>
            <a:ext cx="1447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Segoe UI" pitchFamily="34" charset="0"/>
                <a:ea typeface="Segoe UI" pitchFamily="34" charset="0"/>
                <a:cs typeface="Segoe UI" pitchFamily="34" charset="0"/>
              </a:rPr>
              <a:t>PRC-2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182-C773-41B3-857C-3561DDEB5E5B}"/>
              </a:ext>
            </a:extLst>
          </p:cNvPr>
          <p:cNvSpPr>
            <a:spLocks noGrp="1"/>
          </p:cNvSpPr>
          <p:nvPr>
            <p:ph type="title"/>
          </p:nvPr>
        </p:nvSpPr>
        <p:spPr>
          <a:xfrm>
            <a:off x="609600" y="2819400"/>
            <a:ext cx="8229600" cy="1143000"/>
          </a:xfrm>
        </p:spPr>
        <p:txBody>
          <a:bodyPr/>
          <a:lstStyle/>
          <a:p>
            <a:r>
              <a:rPr lang="en-US" dirty="0"/>
              <a:t>THANKYOU</a:t>
            </a:r>
            <a:endParaRPr lang="en-IN" dirty="0"/>
          </a:p>
        </p:txBody>
      </p:sp>
      <p:sp>
        <p:nvSpPr>
          <p:cNvPr id="4" name="Slide Number Placeholder 3">
            <a:extLst>
              <a:ext uri="{FF2B5EF4-FFF2-40B4-BE49-F238E27FC236}">
                <a16:creationId xmlns:a16="http://schemas.microsoft.com/office/drawing/2014/main" id="{5DAD579A-8D76-494D-A3A9-458EAE9D6264}"/>
              </a:ext>
            </a:extLst>
          </p:cNvPr>
          <p:cNvSpPr>
            <a:spLocks noGrp="1"/>
          </p:cNvSpPr>
          <p:nvPr>
            <p:ph type="sldNum" sz="quarter" idx="12"/>
          </p:nvPr>
        </p:nvSpPr>
        <p:spPr/>
        <p:txBody>
          <a:bodyPr/>
          <a:lstStyle/>
          <a:p>
            <a:fld id="{940BF383-D1E5-4182-BADC-8FC40A5DA076}" type="slidenum">
              <a:rPr lang="en-US" smtClean="0"/>
              <a:pPr/>
              <a:t>20</a:t>
            </a:fld>
            <a:endParaRPr lang="en-US"/>
          </a:p>
        </p:txBody>
      </p:sp>
    </p:spTree>
    <p:extLst>
      <p:ext uri="{BB962C8B-B14F-4D97-AF65-F5344CB8AC3E}">
        <p14:creationId xmlns:p14="http://schemas.microsoft.com/office/powerpoint/2010/main" val="46434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8" y="1371600"/>
            <a:ext cx="8001002" cy="2362200"/>
          </a:xfrm>
        </p:spPr>
        <p:txBody>
          <a:bodyPr>
            <a:normAutofit/>
          </a:bodyPr>
          <a:lstStyle/>
          <a:p>
            <a:pPr algn="just"/>
            <a:r>
              <a:rPr lang="en-US" sz="2000" dirty="0">
                <a:solidFill>
                  <a:schemeClr val="tx1"/>
                </a:solidFill>
              </a:rPr>
              <a:t>In this project we will be designing a model  with the help of already existing medical data from hospital and medical communities to train the system in-order to predict the possibility of a patient being diagnosed with a heart disease. The proposed model takes the factors which effect the health of a person, thus providing the accurate probability of occurrence of a heart disease is predicted considering all possibilities.</a:t>
            </a:r>
            <a:endParaRPr lang="en-US" sz="2000" b="1" dirty="0">
              <a:solidFill>
                <a:schemeClr val="tx1"/>
              </a:solidFill>
            </a:endParaRPr>
          </a:p>
          <a:p>
            <a:pPr algn="just"/>
            <a:endParaRPr lang="en-US" sz="2000" b="1" i="1" dirty="0">
              <a:solidFill>
                <a:schemeClr val="tx1"/>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940BF383-D1E5-4182-BADC-8FC40A5DA076}" type="slidenum">
              <a:rPr lang="en-US" smtClean="0"/>
              <a:pPr/>
              <a:t>3</a:t>
            </a:fld>
            <a:endParaRPr lang="en-US" dirty="0"/>
          </a:p>
        </p:txBody>
      </p:sp>
      <p:sp>
        <p:nvSpPr>
          <p:cNvPr id="8" name="TextBox 7"/>
          <p:cNvSpPr txBox="1"/>
          <p:nvPr/>
        </p:nvSpPr>
        <p:spPr>
          <a:xfrm>
            <a:off x="152400" y="6553200"/>
            <a:ext cx="4267200" cy="338554"/>
          </a:xfrm>
          <a:prstGeom prst="rect">
            <a:avLst/>
          </a:prstGeom>
          <a:noFill/>
        </p:spPr>
        <p:txBody>
          <a:bodyPr wrap="square" rtlCol="0">
            <a:spAutoFit/>
          </a:bodyPr>
          <a:lstStyle/>
          <a:p>
            <a:r>
              <a:rPr lang="en-US" sz="1600" dirty="0">
                <a:solidFill>
                  <a:schemeClr val="bg1"/>
                </a:solidFill>
                <a:latin typeface="Segoe UI" pitchFamily="34" charset="0"/>
                <a:ea typeface="Segoe UI" pitchFamily="34" charset="0"/>
                <a:cs typeface="Segoe UI" pitchFamily="34" charset="0"/>
              </a:rPr>
              <a:t>DEPARTMENT OF CSE</a:t>
            </a:r>
          </a:p>
        </p:txBody>
      </p:sp>
      <p:sp>
        <p:nvSpPr>
          <p:cNvPr id="9" name="Title 1"/>
          <p:cNvSpPr txBox="1">
            <a:spLocks/>
          </p:cNvSpPr>
          <p:nvPr/>
        </p:nvSpPr>
        <p:spPr>
          <a:xfrm>
            <a:off x="4648200" y="29028"/>
            <a:ext cx="1447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Segoe UI" pitchFamily="34" charset="0"/>
                <a:ea typeface="Segoe UI" pitchFamily="34" charset="0"/>
                <a:cs typeface="Segoe UI" pitchFamily="34" charset="0"/>
              </a:rPr>
              <a:t>PRC-2</a:t>
            </a:r>
          </a:p>
        </p:txBody>
      </p:sp>
      <p:sp>
        <p:nvSpPr>
          <p:cNvPr id="4" name="TextBox 3">
            <a:extLst>
              <a:ext uri="{FF2B5EF4-FFF2-40B4-BE49-F238E27FC236}">
                <a16:creationId xmlns:a16="http://schemas.microsoft.com/office/drawing/2014/main" id="{186116D7-B8E5-44EE-8689-BC2791CC466F}"/>
              </a:ext>
            </a:extLst>
          </p:cNvPr>
          <p:cNvSpPr txBox="1"/>
          <p:nvPr/>
        </p:nvSpPr>
        <p:spPr>
          <a:xfrm>
            <a:off x="512062" y="990600"/>
            <a:ext cx="3352800" cy="461665"/>
          </a:xfrm>
          <a:prstGeom prst="rect">
            <a:avLst/>
          </a:prstGeom>
          <a:noFill/>
        </p:spPr>
        <p:txBody>
          <a:bodyPr wrap="square" rtlCol="0">
            <a:spAutoFit/>
          </a:bodyPr>
          <a:lstStyle/>
          <a:p>
            <a:r>
              <a:rPr lang="en-US" sz="2400" b="1" dirty="0"/>
              <a:t>ABSTRACT:</a:t>
            </a:r>
            <a:endParaRPr lang="en-IN" sz="2400" b="1" dirty="0"/>
          </a:p>
        </p:txBody>
      </p:sp>
      <p:sp>
        <p:nvSpPr>
          <p:cNvPr id="11" name="TextBox 10">
            <a:extLst>
              <a:ext uri="{FF2B5EF4-FFF2-40B4-BE49-F238E27FC236}">
                <a16:creationId xmlns:a16="http://schemas.microsoft.com/office/drawing/2014/main" id="{8BEB49DF-9CD5-4399-B5F0-E881F6D87F74}"/>
              </a:ext>
            </a:extLst>
          </p:cNvPr>
          <p:cNvSpPr txBox="1"/>
          <p:nvPr/>
        </p:nvSpPr>
        <p:spPr>
          <a:xfrm flipH="1">
            <a:off x="533398" y="3519785"/>
            <a:ext cx="8153399" cy="1692771"/>
          </a:xfrm>
          <a:prstGeom prst="rect">
            <a:avLst/>
          </a:prstGeom>
          <a:noFill/>
        </p:spPr>
        <p:txBody>
          <a:bodyPr wrap="square" rtlCol="0">
            <a:spAutoFit/>
          </a:bodyPr>
          <a:lstStyle/>
          <a:p>
            <a:r>
              <a:rPr lang="en-US" sz="2400" b="1" dirty="0"/>
              <a:t>PROBLEM STATEMENT:</a:t>
            </a:r>
            <a:endParaRPr lang="en-US" sz="2000" dirty="0"/>
          </a:p>
          <a:p>
            <a:pPr lvl="0"/>
            <a:r>
              <a:rPr lang="en-US" sz="2000" dirty="0"/>
              <a:t>Now-a-days heart disease is one of the most important causes of death in the world. So its early prediction and diagnosis is important in medical field, which could help in on time treatment, decreasing health costs and decreasing death caused by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940BF383-D1E5-4182-BADC-8FC40A5DA076}" type="slidenum">
              <a:rPr lang="en-US" smtClean="0"/>
              <a:pPr/>
              <a:t>4</a:t>
            </a:fld>
            <a:endParaRPr lang="en-US" dirty="0"/>
          </a:p>
        </p:txBody>
      </p:sp>
      <p:sp>
        <p:nvSpPr>
          <p:cNvPr id="9" name="TextBox 8"/>
          <p:cNvSpPr txBox="1"/>
          <p:nvPr/>
        </p:nvSpPr>
        <p:spPr>
          <a:xfrm>
            <a:off x="152400" y="6553200"/>
            <a:ext cx="4267200" cy="338554"/>
          </a:xfrm>
          <a:prstGeom prst="rect">
            <a:avLst/>
          </a:prstGeom>
          <a:noFill/>
        </p:spPr>
        <p:txBody>
          <a:bodyPr wrap="square" rtlCol="0">
            <a:spAutoFit/>
          </a:bodyPr>
          <a:lstStyle/>
          <a:p>
            <a:r>
              <a:rPr lang="en-US" sz="1600" dirty="0">
                <a:solidFill>
                  <a:schemeClr val="bg1"/>
                </a:solidFill>
                <a:latin typeface="Segoe UI" pitchFamily="34" charset="0"/>
                <a:ea typeface="Segoe UI" pitchFamily="34" charset="0"/>
                <a:cs typeface="Segoe UI" pitchFamily="34" charset="0"/>
              </a:rPr>
              <a:t>DEPARTMENT OF CSE</a:t>
            </a:r>
          </a:p>
        </p:txBody>
      </p:sp>
      <p:sp>
        <p:nvSpPr>
          <p:cNvPr id="10" name="Title 1"/>
          <p:cNvSpPr txBox="1">
            <a:spLocks/>
          </p:cNvSpPr>
          <p:nvPr/>
        </p:nvSpPr>
        <p:spPr>
          <a:xfrm>
            <a:off x="4586514" y="29028"/>
            <a:ext cx="1447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Segoe UI" pitchFamily="34" charset="0"/>
                <a:ea typeface="Segoe UI" pitchFamily="34" charset="0"/>
                <a:cs typeface="Segoe UI" pitchFamily="34" charset="0"/>
              </a:rPr>
              <a:t>PRC-2</a:t>
            </a:r>
          </a:p>
        </p:txBody>
      </p:sp>
      <p:sp>
        <p:nvSpPr>
          <p:cNvPr id="11" name="Rectangle 10"/>
          <p:cNvSpPr/>
          <p:nvPr/>
        </p:nvSpPr>
        <p:spPr>
          <a:xfrm>
            <a:off x="609600" y="1066800"/>
            <a:ext cx="8343900" cy="1200329"/>
          </a:xfrm>
          <a:prstGeom prst="rect">
            <a:avLst/>
          </a:prstGeom>
        </p:spPr>
        <p:txBody>
          <a:bodyPr wrap="square">
            <a:spAutoFit/>
          </a:bodyPr>
          <a:lstStyle/>
          <a:p>
            <a:pPr algn="just"/>
            <a:r>
              <a:rPr lang="en-US" sz="2400" dirty="0"/>
              <a:t> </a:t>
            </a:r>
            <a:r>
              <a:rPr lang="en-US" sz="2400" b="1" dirty="0">
                <a:latin typeface="Times New Roman" pitchFamily="18" charset="0"/>
                <a:ea typeface="Segoe UI" pitchFamily="34" charset="0"/>
                <a:cs typeface="Times New Roman" pitchFamily="18" charset="0"/>
              </a:rPr>
              <a:t>EXISTING SYSTEM:</a:t>
            </a:r>
            <a:endParaRPr lang="en-US" sz="2400" b="1" dirty="0"/>
          </a:p>
          <a:p>
            <a:pPr algn="just"/>
            <a:endParaRPr lang="en-IN" sz="2400" dirty="0"/>
          </a:p>
          <a:p>
            <a:pPr marL="285750" indent="-285750" algn="just">
              <a:buFont typeface="Arial" panose="020B0604020202020204" pitchFamily="34" charset="0"/>
              <a:buChar char="•"/>
            </a:pPr>
            <a:endParaRPr lang="en-IN" sz="2400" dirty="0"/>
          </a:p>
        </p:txBody>
      </p:sp>
      <p:sp>
        <p:nvSpPr>
          <p:cNvPr id="3" name="Rectangle 2">
            <a:extLst>
              <a:ext uri="{FF2B5EF4-FFF2-40B4-BE49-F238E27FC236}">
                <a16:creationId xmlns:a16="http://schemas.microsoft.com/office/drawing/2014/main" id="{EE979F8C-C6E6-4A32-98F4-86F984B2ADD9}"/>
              </a:ext>
            </a:extLst>
          </p:cNvPr>
          <p:cNvSpPr/>
          <p:nvPr/>
        </p:nvSpPr>
        <p:spPr>
          <a:xfrm>
            <a:off x="609600" y="1666964"/>
            <a:ext cx="7924800" cy="3785652"/>
          </a:xfrm>
          <a:prstGeom prst="rect">
            <a:avLst/>
          </a:prstGeom>
        </p:spPr>
        <p:txBody>
          <a:bodyPr wrap="square">
            <a:spAutoFit/>
          </a:bodyPr>
          <a:lstStyle/>
          <a:p>
            <a:pPr marL="342900" indent="-342900" algn="just">
              <a:buFont typeface="Arial" panose="020B0604020202020204" pitchFamily="34" charset="0"/>
              <a:buChar char="•"/>
            </a:pPr>
            <a:r>
              <a:rPr lang="en-US" sz="2400" dirty="0"/>
              <a:t>Diagnosis </a:t>
            </a:r>
            <a:r>
              <a:rPr lang="en-IN" sz="2400" dirty="0"/>
              <a:t>of a patient’s condition solely depends upon the doctor’s intuition and patients  previous records.</a:t>
            </a:r>
            <a:r>
              <a:rPr lang="en-US" sz="2400" dirty="0"/>
              <a:t> </a:t>
            </a:r>
          </a:p>
          <a:p>
            <a:pPr marL="342900" indent="-342900" algn="just">
              <a:buFont typeface="Arial" panose="020B0604020202020204" pitchFamily="34" charset="0"/>
              <a:buChar char="•"/>
            </a:pPr>
            <a:r>
              <a:rPr lang="en-US" sz="2400" dirty="0"/>
              <a:t>The practical use of various collected data is time consuming.</a:t>
            </a:r>
          </a:p>
          <a:p>
            <a:pPr marL="342900" indent="-342900" algn="just">
              <a:buFont typeface="Arial" panose="020B0604020202020204" pitchFamily="34" charset="0"/>
              <a:buChar char="•"/>
            </a:pPr>
            <a:r>
              <a:rPr lang="en-US" sz="2400" dirty="0"/>
              <a:t>Very few systems use the available clinical data for prediction purposes and even if they do, they are restricted by the large number of associations rules that apply</a:t>
            </a:r>
            <a:r>
              <a:rPr lang="en-IN" sz="2400" dirty="0"/>
              <a:t>.</a:t>
            </a:r>
          </a:p>
          <a:p>
            <a:pPr marL="342900" indent="-342900" algn="just">
              <a:buFont typeface="Arial" panose="020B0604020202020204" pitchFamily="34" charset="0"/>
              <a:buChar char="•"/>
            </a:pPr>
            <a:r>
              <a:rPr lang="en-US" sz="2400" dirty="0"/>
              <a:t>Among various life-threatening diseases, heart disease has garnered a great deal of attention in medical research. </a:t>
            </a:r>
          </a:p>
          <a:p>
            <a:pPr marL="342900" indent="-342900" algn="just">
              <a:buFont typeface="Arial" panose="020B0604020202020204" pitchFamily="34" charset="0"/>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FED48-4DF6-4CAB-A6D3-E59A61BB7E20}"/>
              </a:ext>
            </a:extLst>
          </p:cNvPr>
          <p:cNvSpPr>
            <a:spLocks noGrp="1"/>
          </p:cNvSpPr>
          <p:nvPr>
            <p:ph idx="1"/>
          </p:nvPr>
        </p:nvSpPr>
        <p:spPr>
          <a:xfrm>
            <a:off x="609600" y="1066800"/>
            <a:ext cx="7848600" cy="505936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PROPOSED SYSTEM :</a:t>
            </a:r>
          </a:p>
          <a:p>
            <a:pPr algn="just"/>
            <a:r>
              <a:rPr lang="en-US" sz="2400" dirty="0"/>
              <a:t>The proposed system acts as a decision support system and will prove to be an aid for the physicians with the diagnosis.</a:t>
            </a:r>
          </a:p>
          <a:p>
            <a:pPr algn="just"/>
            <a:r>
              <a:rPr lang="en-US" sz="2400" dirty="0"/>
              <a:t>High performance and approximately 80% accuracy rate compared to existing system in which manual and statistical approach is followed.</a:t>
            </a:r>
          </a:p>
          <a:p>
            <a:pPr algn="just"/>
            <a:r>
              <a:rPr lang="en-US" sz="2400" dirty="0"/>
              <a:t>Can analyze large amounts of data.</a:t>
            </a:r>
          </a:p>
          <a:p>
            <a:pPr algn="just"/>
            <a:r>
              <a:rPr lang="en-US" sz="2400" dirty="0"/>
              <a:t>Diagnosis is done by analyzing the entire dataset which is used to train the machine learning model.</a:t>
            </a:r>
          </a:p>
          <a:p>
            <a:endParaRPr lang="en-IN" sz="2400" dirty="0"/>
          </a:p>
        </p:txBody>
      </p:sp>
      <p:sp>
        <p:nvSpPr>
          <p:cNvPr id="5" name="Slide Number Placeholder 4">
            <a:extLst>
              <a:ext uri="{FF2B5EF4-FFF2-40B4-BE49-F238E27FC236}">
                <a16:creationId xmlns:a16="http://schemas.microsoft.com/office/drawing/2014/main" id="{3BD99AB9-257B-4C9F-9A5B-F11A1D2E473B}"/>
              </a:ext>
            </a:extLst>
          </p:cNvPr>
          <p:cNvSpPr>
            <a:spLocks noGrp="1"/>
          </p:cNvSpPr>
          <p:nvPr>
            <p:ph type="sldNum" sz="quarter" idx="12"/>
          </p:nvPr>
        </p:nvSpPr>
        <p:spPr/>
        <p:txBody>
          <a:bodyPr/>
          <a:lstStyle/>
          <a:p>
            <a:fld id="{940BF383-D1E5-4182-BADC-8FC40A5DA076}" type="slidenum">
              <a:rPr lang="en-US" smtClean="0"/>
              <a:pPr/>
              <a:t>5</a:t>
            </a:fld>
            <a:endParaRPr lang="en-US"/>
          </a:p>
        </p:txBody>
      </p:sp>
      <p:sp>
        <p:nvSpPr>
          <p:cNvPr id="6" name="TextBox 5">
            <a:extLst>
              <a:ext uri="{FF2B5EF4-FFF2-40B4-BE49-F238E27FC236}">
                <a16:creationId xmlns:a16="http://schemas.microsoft.com/office/drawing/2014/main" id="{51908115-F5D6-4DB4-83E3-0162D431D810}"/>
              </a:ext>
            </a:extLst>
          </p:cNvPr>
          <p:cNvSpPr txBox="1"/>
          <p:nvPr/>
        </p:nvSpPr>
        <p:spPr>
          <a:xfrm>
            <a:off x="4114800" y="76200"/>
            <a:ext cx="1524000" cy="523220"/>
          </a:xfrm>
          <a:prstGeom prst="rect">
            <a:avLst/>
          </a:prstGeom>
          <a:noFill/>
        </p:spPr>
        <p:txBody>
          <a:bodyPr wrap="square" rtlCol="0">
            <a:spAutoFit/>
          </a:bodyPr>
          <a:lstStyle/>
          <a:p>
            <a:r>
              <a:rPr lang="en-US" sz="2800" dirty="0">
                <a:solidFill>
                  <a:schemeClr val="bg1"/>
                </a:solidFill>
              </a:rPr>
              <a:t>     PRC-2</a:t>
            </a:r>
            <a:endParaRPr lang="en-IN" sz="2800" dirty="0">
              <a:solidFill>
                <a:schemeClr val="bg1"/>
              </a:solidFill>
            </a:endParaRPr>
          </a:p>
        </p:txBody>
      </p:sp>
    </p:spTree>
    <p:extLst>
      <p:ext uri="{BB962C8B-B14F-4D97-AF65-F5344CB8AC3E}">
        <p14:creationId xmlns:p14="http://schemas.microsoft.com/office/powerpoint/2010/main" val="214816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24800" cy="4640942"/>
          </a:xfrm>
        </p:spPr>
        <p:txBody>
          <a:bodyPr>
            <a:normAutofit/>
          </a:bodyPr>
          <a:lstStyle/>
          <a:p>
            <a:pPr marL="0" indent="0" algn="just">
              <a:buNone/>
            </a:pPr>
            <a:r>
              <a:rPr lang="en-US" sz="1900" b="1" dirty="0">
                <a:latin typeface="Times New Roman" panose="02020603050405020304" pitchFamily="18" charset="0"/>
                <a:cs typeface="Times New Roman" panose="02020603050405020304" pitchFamily="18" charset="0"/>
              </a:rPr>
              <a:t>Purpose:</a:t>
            </a:r>
            <a:r>
              <a:rPr lang="en-US" sz="1900" dirty="0">
                <a:latin typeface="Times New Roman" panose="02020603050405020304" pitchFamily="18" charset="0"/>
                <a:cs typeface="Times New Roman" panose="02020603050405020304" pitchFamily="18" charset="0"/>
              </a:rPr>
              <a:t> To provide a solution for accurate analysis of medical data to attain benefits like early detection, patient care, and community services.</a:t>
            </a:r>
          </a:p>
          <a:p>
            <a:pPr marL="0" indent="0" algn="just">
              <a:buNone/>
            </a:pPr>
            <a:r>
              <a:rPr lang="en-US" sz="1900" b="1" dirty="0">
                <a:latin typeface="Times New Roman" panose="02020603050405020304" pitchFamily="18" charset="0"/>
                <a:cs typeface="Times New Roman" panose="02020603050405020304" pitchFamily="18" charset="0"/>
              </a:rPr>
              <a:t>Objective: </a:t>
            </a:r>
            <a:r>
              <a:rPr lang="en-US" sz="1900" dirty="0">
                <a:latin typeface="Times New Roman" panose="02020603050405020304" pitchFamily="18" charset="0"/>
                <a:cs typeface="Times New Roman" panose="02020603050405020304" pitchFamily="18" charset="0"/>
              </a:rPr>
              <a:t>The proposed system acts as a decision support system and will prove to be an aid for the physicians with the diagnosis. High performance and approximately 80% accuracy rate compared to existing system in which manual and statistical approach is followed as the diagnosis is done by analyzing the entire dataset which is used to train the machine learning model</a:t>
            </a:r>
            <a:r>
              <a:rPr lang="en-US" sz="1900" b="1" dirty="0">
                <a:latin typeface="Times New Roman" panose="02020603050405020304" pitchFamily="18" charset="0"/>
                <a:cs typeface="Times New Roman" panose="02020603050405020304" pitchFamily="18" charset="0"/>
              </a:rPr>
              <a:t>.</a:t>
            </a:r>
          </a:p>
          <a:p>
            <a:pPr marL="0" indent="0" algn="just">
              <a:buNone/>
            </a:pPr>
            <a:r>
              <a:rPr lang="en-US" sz="1900" b="1" dirty="0">
                <a:latin typeface="Times New Roman" panose="02020603050405020304" pitchFamily="18" charset="0"/>
                <a:cs typeface="Times New Roman" panose="02020603050405020304" pitchFamily="18" charset="0"/>
              </a:rPr>
              <a:t>Methodology:</a:t>
            </a:r>
            <a:r>
              <a:rPr lang="en-US" sz="1900" dirty="0">
                <a:latin typeface="Times New Roman" panose="02020603050405020304" pitchFamily="18" charset="0"/>
                <a:cs typeface="Times New Roman" panose="02020603050405020304" pitchFamily="18" charset="0"/>
              </a:rPr>
              <a:t>  Supervised Machine Learning algorithms for classification</a:t>
            </a:r>
          </a:p>
          <a:p>
            <a:pPr marL="0" indent="0" algn="just">
              <a:buNone/>
            </a:pPr>
            <a:r>
              <a:rPr lang="en-US" sz="1900" b="1" dirty="0">
                <a:latin typeface="Times New Roman" panose="02020603050405020304" pitchFamily="18" charset="0"/>
                <a:cs typeface="Times New Roman" panose="02020603050405020304" pitchFamily="18" charset="0"/>
              </a:rPr>
              <a:t>Findings:</a:t>
            </a:r>
            <a:r>
              <a:rPr lang="en-US" sz="1900" dirty="0"/>
              <a:t> </a:t>
            </a:r>
            <a:r>
              <a:rPr lang="en-US" sz="1900" dirty="0">
                <a:latin typeface="Times New Roman" panose="02020603050405020304" pitchFamily="18" charset="0"/>
                <a:cs typeface="Times New Roman" panose="02020603050405020304" pitchFamily="18" charset="0"/>
              </a:rPr>
              <a:t>By analyzing the entire data we came to know the relation between the features. </a:t>
            </a:r>
            <a:endParaRPr lang="en-US" sz="1900" dirty="0"/>
          </a:p>
          <a:p>
            <a:pPr marL="0" indent="0" algn="just">
              <a:buNone/>
            </a:pPr>
            <a:r>
              <a:rPr lang="en-US" sz="1900" b="1" dirty="0">
                <a:latin typeface="Times New Roman" panose="02020603050405020304" pitchFamily="18" charset="0"/>
                <a:cs typeface="Times New Roman" panose="02020603050405020304" pitchFamily="18" charset="0"/>
              </a:rPr>
              <a:t>Practical Implementation:</a:t>
            </a:r>
            <a:r>
              <a:rPr lang="en-US" sz="1900" dirty="0"/>
              <a:t> </a:t>
            </a:r>
            <a:r>
              <a:rPr lang="en-US" sz="1900" dirty="0">
                <a:latin typeface="Times New Roman" panose="02020603050405020304" pitchFamily="18" charset="0"/>
                <a:cs typeface="Times New Roman" panose="02020603050405020304" pitchFamily="18" charset="0"/>
              </a:rPr>
              <a:t>Using Supervised machine learning algorithms we intend to develop a model which will be helpful for physicians to analyze patient’s EMR’s to some extent to make predictions.  </a:t>
            </a:r>
            <a:endParaRPr lang="en-US" sz="1900" dirty="0"/>
          </a:p>
          <a:p>
            <a:pPr algn="just">
              <a:buFont typeface="Wingdings" panose="05000000000000000000" pitchFamily="2" charset="2"/>
              <a:buChar char="Ø"/>
            </a:pPr>
            <a:endParaRPr lang="en-US" sz="2400" dirty="0"/>
          </a:p>
        </p:txBody>
      </p:sp>
      <p:sp>
        <p:nvSpPr>
          <p:cNvPr id="5" name="Slide Number Placeholder 4"/>
          <p:cNvSpPr>
            <a:spLocks noGrp="1"/>
          </p:cNvSpPr>
          <p:nvPr>
            <p:ph type="sldNum" sz="quarter" idx="12"/>
          </p:nvPr>
        </p:nvSpPr>
        <p:spPr/>
        <p:txBody>
          <a:bodyPr/>
          <a:lstStyle/>
          <a:p>
            <a:fld id="{940BF383-D1E5-4182-BADC-8FC40A5DA076}" type="slidenum">
              <a:rPr lang="en-US" smtClean="0"/>
              <a:pPr/>
              <a:t>6</a:t>
            </a:fld>
            <a:endParaRPr lang="en-US"/>
          </a:p>
        </p:txBody>
      </p:sp>
      <p:sp>
        <p:nvSpPr>
          <p:cNvPr id="7" name="TextBox 6">
            <a:extLst>
              <a:ext uri="{FF2B5EF4-FFF2-40B4-BE49-F238E27FC236}">
                <a16:creationId xmlns:a16="http://schemas.microsoft.com/office/drawing/2014/main" id="{6D9703F4-E500-4D60-9D18-D4509AB70845}"/>
              </a:ext>
            </a:extLst>
          </p:cNvPr>
          <p:cNvSpPr txBox="1"/>
          <p:nvPr/>
        </p:nvSpPr>
        <p:spPr>
          <a:xfrm>
            <a:off x="76200" y="154642"/>
            <a:ext cx="3810000" cy="523220"/>
          </a:xfrm>
          <a:prstGeom prst="rect">
            <a:avLst/>
          </a:prstGeom>
          <a:noFill/>
        </p:spPr>
        <p:txBody>
          <a:bodyPr wrap="square" rtlCol="0">
            <a:spAutoFit/>
          </a:bodyPr>
          <a:lstStyle/>
          <a:p>
            <a:r>
              <a:rPr lang="en-US" sz="2800" dirty="0">
                <a:solidFill>
                  <a:schemeClr val="bg1"/>
                </a:solidFill>
                <a:latin typeface="Segoe UI" pitchFamily="34" charset="0"/>
                <a:ea typeface="Segoe UI" pitchFamily="34" charset="0"/>
                <a:cs typeface="Segoe UI" pitchFamily="34" charset="0"/>
              </a:rPr>
              <a:t>Structured Abstract</a:t>
            </a:r>
            <a:endParaRPr lang="en-IN" sz="2800" dirty="0"/>
          </a:p>
        </p:txBody>
      </p:sp>
      <p:sp>
        <p:nvSpPr>
          <p:cNvPr id="8" name="TextBox 7">
            <a:extLst>
              <a:ext uri="{FF2B5EF4-FFF2-40B4-BE49-F238E27FC236}">
                <a16:creationId xmlns:a16="http://schemas.microsoft.com/office/drawing/2014/main" id="{4D75037F-DE16-41B7-90DA-6E70A89FDDED}"/>
              </a:ext>
            </a:extLst>
          </p:cNvPr>
          <p:cNvSpPr txBox="1"/>
          <p:nvPr/>
        </p:nvSpPr>
        <p:spPr>
          <a:xfrm>
            <a:off x="4572000" y="154642"/>
            <a:ext cx="1493519" cy="523220"/>
          </a:xfrm>
          <a:prstGeom prst="rect">
            <a:avLst/>
          </a:prstGeom>
          <a:noFill/>
        </p:spPr>
        <p:txBody>
          <a:bodyPr wrap="square" rtlCol="0">
            <a:spAutoFit/>
          </a:bodyPr>
          <a:lstStyle/>
          <a:p>
            <a:r>
              <a:rPr lang="en-US" sz="2800" dirty="0">
                <a:solidFill>
                  <a:schemeClr val="bg1"/>
                </a:solidFill>
              </a:rPr>
              <a:t>PRC-2</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57" y="72472"/>
            <a:ext cx="4343400" cy="533400"/>
          </a:xfrm>
        </p:spPr>
        <p:txBody>
          <a:bodyPr>
            <a:normAutofit/>
          </a:bodyPr>
          <a:lstStyle/>
          <a:p>
            <a:pPr algn="l"/>
            <a:r>
              <a:rPr lang="en-US" sz="2800" dirty="0">
                <a:solidFill>
                  <a:schemeClr val="bg1"/>
                </a:solidFill>
                <a:latin typeface="Segoe UI" pitchFamily="34" charset="0"/>
                <a:ea typeface="Segoe UI" pitchFamily="34" charset="0"/>
                <a:cs typeface="Segoe UI" pitchFamily="34" charset="0"/>
              </a:rPr>
              <a:t>Graphical Abstract</a:t>
            </a:r>
          </a:p>
        </p:txBody>
      </p:sp>
      <p:sp>
        <p:nvSpPr>
          <p:cNvPr id="7" name="Slide Number Placeholder 6"/>
          <p:cNvSpPr>
            <a:spLocks noGrp="1"/>
          </p:cNvSpPr>
          <p:nvPr>
            <p:ph type="sldNum" sz="quarter" idx="12"/>
          </p:nvPr>
        </p:nvSpPr>
        <p:spPr/>
        <p:txBody>
          <a:bodyPr/>
          <a:lstStyle/>
          <a:p>
            <a:fld id="{940BF383-D1E5-4182-BADC-8FC40A5DA076}" type="slidenum">
              <a:rPr lang="en-US" smtClean="0"/>
              <a:pPr/>
              <a:t>7</a:t>
            </a:fld>
            <a:endParaRPr lang="en-US" dirty="0"/>
          </a:p>
        </p:txBody>
      </p:sp>
      <p:sp>
        <p:nvSpPr>
          <p:cNvPr id="8" name="TextBox 7"/>
          <p:cNvSpPr txBox="1"/>
          <p:nvPr/>
        </p:nvSpPr>
        <p:spPr>
          <a:xfrm>
            <a:off x="152400" y="6553200"/>
            <a:ext cx="4267200" cy="338554"/>
          </a:xfrm>
          <a:prstGeom prst="rect">
            <a:avLst/>
          </a:prstGeom>
          <a:noFill/>
        </p:spPr>
        <p:txBody>
          <a:bodyPr wrap="square" rtlCol="0">
            <a:spAutoFit/>
          </a:bodyPr>
          <a:lstStyle/>
          <a:p>
            <a:r>
              <a:rPr lang="en-US" sz="1600" dirty="0">
                <a:solidFill>
                  <a:schemeClr val="bg1"/>
                </a:solidFill>
                <a:latin typeface="Segoe UI" pitchFamily="34" charset="0"/>
                <a:ea typeface="Segoe UI" pitchFamily="34" charset="0"/>
                <a:cs typeface="Segoe UI" pitchFamily="34" charset="0"/>
              </a:rPr>
              <a:t>DEPARTMENT OF CSE</a:t>
            </a:r>
          </a:p>
        </p:txBody>
      </p:sp>
      <p:sp>
        <p:nvSpPr>
          <p:cNvPr id="9" name="Title 1"/>
          <p:cNvSpPr txBox="1">
            <a:spLocks/>
          </p:cNvSpPr>
          <p:nvPr/>
        </p:nvSpPr>
        <p:spPr>
          <a:xfrm>
            <a:off x="4569941" y="118171"/>
            <a:ext cx="1447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Segoe UI" pitchFamily="34" charset="0"/>
                <a:ea typeface="Segoe UI" pitchFamily="34" charset="0"/>
                <a:cs typeface="Segoe UI" pitchFamily="34" charset="0"/>
              </a:rPr>
              <a:t>PRC-2</a:t>
            </a:r>
          </a:p>
        </p:txBody>
      </p:sp>
      <p:sp>
        <p:nvSpPr>
          <p:cNvPr id="3" name="TextBox 2">
            <a:extLst>
              <a:ext uri="{FF2B5EF4-FFF2-40B4-BE49-F238E27FC236}">
                <a16:creationId xmlns:a16="http://schemas.microsoft.com/office/drawing/2014/main" id="{4C55E7A9-E727-49BC-99A5-D1F6D8548719}"/>
              </a:ext>
            </a:extLst>
          </p:cNvPr>
          <p:cNvSpPr txBox="1"/>
          <p:nvPr/>
        </p:nvSpPr>
        <p:spPr>
          <a:xfrm>
            <a:off x="6667500" y="5104494"/>
            <a:ext cx="4800600" cy="1200329"/>
          </a:xfrm>
          <a:prstGeom prst="rect">
            <a:avLst/>
          </a:prstGeom>
          <a:noFill/>
        </p:spPr>
        <p:txBody>
          <a:bodyPr wrap="square" rtlCol="0">
            <a:spAutoFit/>
          </a:bodyPr>
          <a:lstStyle/>
          <a:p>
            <a:r>
              <a:rPr lang="en-US" sz="1200" dirty="0"/>
              <a:t>Supervised Learning Algorithms used:</a:t>
            </a:r>
          </a:p>
          <a:p>
            <a:pPr marL="228600" indent="-228600">
              <a:buAutoNum type="arabicPeriod"/>
            </a:pPr>
            <a:r>
              <a:rPr lang="en-US" sz="1200" dirty="0"/>
              <a:t>Logistic Regression</a:t>
            </a:r>
          </a:p>
          <a:p>
            <a:pPr marL="228600" indent="-228600">
              <a:buAutoNum type="arabicPeriod"/>
            </a:pPr>
            <a:r>
              <a:rPr lang="en-US" sz="1200" dirty="0"/>
              <a:t>Naïve Bayes Classifier</a:t>
            </a:r>
          </a:p>
          <a:p>
            <a:pPr marL="228600" indent="-228600">
              <a:buAutoNum type="arabicPeriod"/>
            </a:pPr>
            <a:r>
              <a:rPr lang="en-US" sz="1200" dirty="0"/>
              <a:t>Support Vector Machines</a:t>
            </a:r>
          </a:p>
          <a:p>
            <a:pPr marL="228600" indent="-228600">
              <a:buAutoNum type="arabicPeriod"/>
            </a:pPr>
            <a:r>
              <a:rPr lang="en-US" sz="1200" dirty="0"/>
              <a:t>Decision tree Classifier</a:t>
            </a:r>
          </a:p>
          <a:p>
            <a:pPr marL="228600" indent="-228600">
              <a:buAutoNum type="arabicPeriod"/>
            </a:pPr>
            <a:r>
              <a:rPr lang="en-US" sz="1200" dirty="0"/>
              <a:t>Random Forest Classifier</a:t>
            </a:r>
            <a:endParaRPr lang="en-IN" sz="1200" dirty="0"/>
          </a:p>
        </p:txBody>
      </p:sp>
      <p:pic>
        <p:nvPicPr>
          <p:cNvPr id="6" name="Picture 5">
            <a:extLst>
              <a:ext uri="{FF2B5EF4-FFF2-40B4-BE49-F238E27FC236}">
                <a16:creationId xmlns:a16="http://schemas.microsoft.com/office/drawing/2014/main" id="{10AD6C50-FA75-43B3-8055-D5EB4EA7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8991600" cy="4171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D1F858-7C47-4854-AC36-351CFB8D3073}"/>
              </a:ext>
            </a:extLst>
          </p:cNvPr>
          <p:cNvSpPr>
            <a:spLocks noGrp="1"/>
          </p:cNvSpPr>
          <p:nvPr>
            <p:ph type="sldNum" sz="quarter" idx="12"/>
          </p:nvPr>
        </p:nvSpPr>
        <p:spPr/>
        <p:txBody>
          <a:bodyPr/>
          <a:lstStyle/>
          <a:p>
            <a:fld id="{940BF383-D1E5-4182-BADC-8FC40A5DA076}" type="slidenum">
              <a:rPr lang="en-US" smtClean="0"/>
              <a:pPr/>
              <a:t>8</a:t>
            </a:fld>
            <a:endParaRPr lang="en-US" dirty="0"/>
          </a:p>
        </p:txBody>
      </p:sp>
      <p:sp>
        <p:nvSpPr>
          <p:cNvPr id="4" name="TextBox 3">
            <a:extLst>
              <a:ext uri="{FF2B5EF4-FFF2-40B4-BE49-F238E27FC236}">
                <a16:creationId xmlns:a16="http://schemas.microsoft.com/office/drawing/2014/main" id="{38562EA9-FF34-452D-ACBD-8936952A1544}"/>
              </a:ext>
            </a:extLst>
          </p:cNvPr>
          <p:cNvSpPr txBox="1"/>
          <p:nvPr/>
        </p:nvSpPr>
        <p:spPr>
          <a:xfrm>
            <a:off x="152400" y="89148"/>
            <a:ext cx="5486400" cy="523220"/>
          </a:xfrm>
          <a:prstGeom prst="rect">
            <a:avLst/>
          </a:prstGeom>
          <a:noFill/>
        </p:spPr>
        <p:txBody>
          <a:bodyPr wrap="square" rtlCol="0">
            <a:spAutoFit/>
          </a:bodyPr>
          <a:lstStyle/>
          <a:p>
            <a:r>
              <a:rPr lang="en-US" sz="2800" dirty="0">
                <a:solidFill>
                  <a:schemeClr val="bg1"/>
                </a:solidFill>
              </a:rPr>
              <a:t>About Machine Learning:         PRC-2</a:t>
            </a:r>
            <a:endParaRPr lang="en-IN" sz="2800" dirty="0">
              <a:solidFill>
                <a:schemeClr val="bg1"/>
              </a:solidFill>
            </a:endParaRPr>
          </a:p>
        </p:txBody>
      </p:sp>
      <p:sp>
        <p:nvSpPr>
          <p:cNvPr id="5" name="TextBox 4">
            <a:extLst>
              <a:ext uri="{FF2B5EF4-FFF2-40B4-BE49-F238E27FC236}">
                <a16:creationId xmlns:a16="http://schemas.microsoft.com/office/drawing/2014/main" id="{2A9E3B6C-8280-4A5C-8FB1-668839431CCF}"/>
              </a:ext>
            </a:extLst>
          </p:cNvPr>
          <p:cNvSpPr txBox="1"/>
          <p:nvPr/>
        </p:nvSpPr>
        <p:spPr>
          <a:xfrm>
            <a:off x="609600" y="1098657"/>
            <a:ext cx="7924800" cy="4524315"/>
          </a:xfrm>
          <a:prstGeom prst="rect">
            <a:avLst/>
          </a:prstGeom>
          <a:noFill/>
        </p:spPr>
        <p:txBody>
          <a:bodyPr wrap="square" rtlCol="0">
            <a:spAutoFit/>
          </a:bodyPr>
          <a:lstStyle/>
          <a:p>
            <a:r>
              <a:rPr lang="en-US" sz="2400" dirty="0"/>
              <a:t>Machine learning is an application of artificial intelligence (AI) that provides systems the ability to automatically learn and improve from experience without being explicitly programmed. </a:t>
            </a:r>
            <a:r>
              <a:rPr lang="en-US" sz="2400" b="1" dirty="0"/>
              <a:t>Machine learning focuses on the development of computer programs</a:t>
            </a:r>
            <a:r>
              <a:rPr lang="en-US" sz="2400" dirty="0"/>
              <a:t> that can access data and use it learn for themselves.</a:t>
            </a:r>
          </a:p>
          <a:p>
            <a:r>
              <a:rPr lang="en-US" sz="2400" dirty="0"/>
              <a:t>The process of learning begins with observations or data, such as examples, direct experience, or instruction, in order to look for patterns in data and make better decisions in the future based on the examples that we provide. </a:t>
            </a:r>
            <a:r>
              <a:rPr lang="en-US" sz="2400" b="1" dirty="0"/>
              <a:t>The primary aim is to allow the computers learn automatically</a:t>
            </a:r>
            <a:r>
              <a:rPr lang="en-US" sz="2400" dirty="0"/>
              <a:t> without human intervention or assistance and adjust actions accordingly.</a:t>
            </a:r>
            <a:endParaRPr lang="en-US" sz="2400" b="1" dirty="0"/>
          </a:p>
        </p:txBody>
      </p:sp>
    </p:spTree>
    <p:extLst>
      <p:ext uri="{BB962C8B-B14F-4D97-AF65-F5344CB8AC3E}">
        <p14:creationId xmlns:p14="http://schemas.microsoft.com/office/powerpoint/2010/main" val="130110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23475A-122D-4C7F-935C-64DAC5A2CD15}"/>
              </a:ext>
            </a:extLst>
          </p:cNvPr>
          <p:cNvSpPr>
            <a:spLocks noGrp="1"/>
          </p:cNvSpPr>
          <p:nvPr>
            <p:ph type="sldNum" sz="quarter" idx="12"/>
          </p:nvPr>
        </p:nvSpPr>
        <p:spPr/>
        <p:txBody>
          <a:bodyPr/>
          <a:lstStyle/>
          <a:p>
            <a:fld id="{940BF383-D1E5-4182-BADC-8FC40A5DA076}" type="slidenum">
              <a:rPr lang="en-US" smtClean="0"/>
              <a:pPr/>
              <a:t>9</a:t>
            </a:fld>
            <a:endParaRPr lang="en-US"/>
          </a:p>
        </p:txBody>
      </p:sp>
      <p:sp>
        <p:nvSpPr>
          <p:cNvPr id="3" name="TextBox 2">
            <a:extLst>
              <a:ext uri="{FF2B5EF4-FFF2-40B4-BE49-F238E27FC236}">
                <a16:creationId xmlns:a16="http://schemas.microsoft.com/office/drawing/2014/main" id="{63E0D904-A69C-4270-AEA7-9EE35F53A478}"/>
              </a:ext>
            </a:extLst>
          </p:cNvPr>
          <p:cNvSpPr txBox="1"/>
          <p:nvPr/>
        </p:nvSpPr>
        <p:spPr>
          <a:xfrm>
            <a:off x="533400" y="990600"/>
            <a:ext cx="8153400" cy="5632311"/>
          </a:xfrm>
          <a:prstGeom prst="rect">
            <a:avLst/>
          </a:prstGeom>
          <a:noFill/>
        </p:spPr>
        <p:txBody>
          <a:bodyPr wrap="square" rtlCol="0">
            <a:spAutoFit/>
          </a:bodyPr>
          <a:lstStyle/>
          <a:p>
            <a:r>
              <a:rPr lang="en-US" b="1" dirty="0"/>
              <a:t>Types Of Machine Learning algorithms:</a:t>
            </a:r>
            <a:endParaRPr lang="en-IN" b="1" dirty="0"/>
          </a:p>
          <a:p>
            <a:r>
              <a:rPr lang="en-US" b="1" dirty="0"/>
              <a:t>1. Supervised machine learning algorithms </a:t>
            </a:r>
            <a:r>
              <a:rPr lang="en-US" dirty="0"/>
              <a:t>can apply what has been learned in the past to new data using labeled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p>
          <a:p>
            <a:r>
              <a:rPr lang="en-US" b="1" dirty="0"/>
              <a:t>2. Unsupervised machine learning algorithms </a:t>
            </a:r>
            <a:r>
              <a:rPr lang="en-US" dirty="0"/>
              <a:t>are used when the information used to train is neither classified nor labeled. Unsupervised learning studies how systems can infer a function to describe a hidden structure from unlabeled data. The system doesn’t figure out the right output, but it explores the data and can draw inferences from datasets to describe hidden structures from unlabeled data. </a:t>
            </a:r>
          </a:p>
          <a:p>
            <a:r>
              <a:rPr lang="en-US" b="1" dirty="0"/>
              <a:t>3. Reinforcement machine learning algorithms </a:t>
            </a:r>
            <a:r>
              <a:rPr lang="en-US" dirty="0"/>
              <a:t>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behavior within a specific context in order to maximize its performance. Simple reward feedback is required for the agent to learn which action is best; this is known as the reinforcement signal.</a:t>
            </a:r>
          </a:p>
        </p:txBody>
      </p:sp>
    </p:spTree>
    <p:extLst>
      <p:ext uri="{BB962C8B-B14F-4D97-AF65-F5344CB8AC3E}">
        <p14:creationId xmlns:p14="http://schemas.microsoft.com/office/powerpoint/2010/main" val="2048952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1911</Words>
  <Application>Microsoft Office PowerPoint</Application>
  <PresentationFormat>On-screen Show (4:3)</PresentationFormat>
  <Paragraphs>263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Times New Roman</vt:lpstr>
      <vt:lpstr>Wingdings</vt:lpstr>
      <vt:lpstr>Office Theme</vt:lpstr>
      <vt:lpstr>PowerPoint Presentation</vt:lpstr>
      <vt:lpstr>Motivation/Origin</vt:lpstr>
      <vt:lpstr>PowerPoint Presentation</vt:lpstr>
      <vt:lpstr>PowerPoint Presentation</vt:lpstr>
      <vt:lpstr>PowerPoint Presentation</vt:lpstr>
      <vt:lpstr>PowerPoint Presentation</vt:lpstr>
      <vt:lpstr>Graphical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MAPPING OF PO’S:</vt:lpstr>
      <vt:lpstr>Timeline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Motivation/Origin</dc:title>
  <dc:creator>DELL</dc:creator>
  <cp:lastModifiedBy>vinitha narnindi</cp:lastModifiedBy>
  <cp:revision>162</cp:revision>
  <dcterms:created xsi:type="dcterms:W3CDTF">2018-12-05T03:25:40Z</dcterms:created>
  <dcterms:modified xsi:type="dcterms:W3CDTF">2019-03-30T03:54:24Z</dcterms:modified>
</cp:coreProperties>
</file>